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3" r:id="rId2"/>
  </p:sldMasterIdLst>
  <p:notesMasterIdLst>
    <p:notesMasterId r:id="rId78"/>
  </p:notesMasterIdLst>
  <p:handoutMasterIdLst>
    <p:handoutMasterId r:id="rId79"/>
  </p:handoutMasterIdLst>
  <p:sldIdLst>
    <p:sldId id="271" r:id="rId3"/>
    <p:sldId id="342" r:id="rId4"/>
    <p:sldId id="343" r:id="rId5"/>
    <p:sldId id="344" r:id="rId6"/>
    <p:sldId id="294" r:id="rId7"/>
    <p:sldId id="347" r:id="rId8"/>
    <p:sldId id="348" r:id="rId9"/>
    <p:sldId id="346" r:id="rId10"/>
    <p:sldId id="345" r:id="rId11"/>
    <p:sldId id="401" r:id="rId12"/>
    <p:sldId id="333" r:id="rId13"/>
    <p:sldId id="350" r:id="rId14"/>
    <p:sldId id="351" r:id="rId15"/>
    <p:sldId id="353" r:id="rId16"/>
    <p:sldId id="402" r:id="rId17"/>
    <p:sldId id="354" r:id="rId18"/>
    <p:sldId id="334" r:id="rId19"/>
    <p:sldId id="355" r:id="rId20"/>
    <p:sldId id="338" r:id="rId21"/>
    <p:sldId id="356" r:id="rId22"/>
    <p:sldId id="403" r:id="rId23"/>
    <p:sldId id="404" r:id="rId24"/>
    <p:sldId id="339" r:id="rId25"/>
    <p:sldId id="358" r:id="rId26"/>
    <p:sldId id="359" r:id="rId27"/>
    <p:sldId id="360" r:id="rId28"/>
    <p:sldId id="361" r:id="rId29"/>
    <p:sldId id="362" r:id="rId30"/>
    <p:sldId id="372" r:id="rId31"/>
    <p:sldId id="377" r:id="rId32"/>
    <p:sldId id="378" r:id="rId33"/>
    <p:sldId id="387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363" r:id="rId55"/>
    <p:sldId id="337" r:id="rId56"/>
    <p:sldId id="364" r:id="rId57"/>
    <p:sldId id="405" r:id="rId58"/>
    <p:sldId id="406" r:id="rId59"/>
    <p:sldId id="340" r:id="rId60"/>
    <p:sldId id="413" r:id="rId61"/>
    <p:sldId id="365" r:id="rId62"/>
    <p:sldId id="366" r:id="rId63"/>
    <p:sldId id="367" r:id="rId64"/>
    <p:sldId id="407" r:id="rId65"/>
    <p:sldId id="336" r:id="rId66"/>
    <p:sldId id="369" r:id="rId67"/>
    <p:sldId id="368" r:id="rId68"/>
    <p:sldId id="370" r:id="rId69"/>
    <p:sldId id="341" r:id="rId70"/>
    <p:sldId id="409" r:id="rId71"/>
    <p:sldId id="414" r:id="rId72"/>
    <p:sldId id="410" r:id="rId73"/>
    <p:sldId id="411" r:id="rId74"/>
    <p:sldId id="412" r:id="rId75"/>
    <p:sldId id="371" r:id="rId76"/>
    <p:sldId id="408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75251" autoAdjust="0"/>
  </p:normalViewPr>
  <p:slideViewPr>
    <p:cSldViewPr>
      <p:cViewPr varScale="1">
        <p:scale>
          <a:sx n="65" d="100"/>
          <a:sy n="65" d="100"/>
        </p:scale>
        <p:origin x="21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52C7266-9EA5-4AE5-B7B9-31B86DA64D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907F992-8A10-470F-92AE-DBC9B445EE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5DCB73C5-7F88-4943-9B11-0C385ABB55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668DB2DF-993D-47BF-A6FF-B708E5A584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F06775-42D6-44E4-A17C-F2B55D6FD6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EC3324F-65DF-4562-BF88-BC85A2A2B0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F628A48F-AD35-46B2-9192-5680DC2E9A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D6B6FFEE-1605-4C7C-908F-CE55A1B1BF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DD9510BE-FF88-48D8-A598-22ADF58F36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0188FCAA-D9B9-4604-B43B-BFC3473287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AB16E41A-72FC-491F-98C1-AC5A5A134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E1BD5C-C6D4-4603-8233-493A826956B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BE9D6C27-45A8-4B94-9A39-08A31ECB62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B1AB47A7-D8AB-45C0-9949-28396695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线性表中的每个数据元素都是表示完整含义的，不可分解的对象。而不是另一个线性表。</a:t>
            </a:r>
            <a:endParaRPr lang="en-US" altLang="zh-CN" dirty="0"/>
          </a:p>
          <a:p>
            <a:r>
              <a:rPr lang="zh-CN" altLang="en-US" dirty="0"/>
              <a:t>数组和广义表是两种包含子结构的线性结构，是线性表的扩展。</a:t>
            </a:r>
            <a:endParaRPr lang="en-US" altLang="zh-CN" dirty="0"/>
          </a:p>
          <a:p>
            <a:r>
              <a:rPr lang="zh-CN" altLang="en-US" dirty="0"/>
              <a:t>介绍数据的存储结构？ 介绍对特殊矩阵，包括稀疏矩阵的多种压缩方法。</a:t>
            </a: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C61BFD71-09D2-4AE2-85F6-2D057E73A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1ACCE8-AD0F-4DE1-9556-5C2D1CCD3E0E}" type="slidenum">
              <a:rPr lang="zh-CN" altLang="en-US" sz="1200"/>
              <a:pPr eaLnBrk="1" hangingPunct="1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二维数组做什么？是不是和矩阵很类似？ 矩阵运算很常见，目前最火的</a:t>
            </a:r>
            <a:r>
              <a:rPr lang="en-US" altLang="zh-CN" dirty="0"/>
              <a:t>GPU</a:t>
            </a:r>
            <a:r>
              <a:rPr lang="zh-CN" altLang="en-US" dirty="0"/>
              <a:t>就是基于矩阵预算的。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267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利用二维数组为矩阵初始化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000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除了直接利用二维数组，为矩阵初始化，还可以利用</a:t>
            </a:r>
            <a:r>
              <a:rPr lang="en-US" altLang="zh-CN" dirty="0"/>
              <a:t>set</a:t>
            </a:r>
            <a:r>
              <a:rPr lang="zh-CN" altLang="en-US" dirty="0"/>
              <a:t>方法进行赋值。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084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比如，电影评论矩阵，</a:t>
            </a:r>
            <a:r>
              <a:rPr lang="en-US" altLang="zh-CN" dirty="0"/>
              <a:t>person</a:t>
            </a:r>
            <a:r>
              <a:rPr lang="zh-CN" altLang="en-US" dirty="0"/>
              <a:t>，电影数量。</a:t>
            </a:r>
            <a:endParaRPr lang="en-US" altLang="zh-CN" dirty="0"/>
          </a:p>
          <a:p>
            <a:r>
              <a:rPr lang="en-US" altLang="zh-CN" dirty="0"/>
              <a:t>Person1</a:t>
            </a:r>
            <a:r>
              <a:rPr lang="zh-CN" altLang="en-US" dirty="0"/>
              <a:t>：     </a:t>
            </a:r>
            <a:r>
              <a:rPr lang="en-US" altLang="zh-CN" dirty="0"/>
              <a:t>item1</a:t>
            </a:r>
            <a:r>
              <a:rPr lang="zh-CN" altLang="en-US" dirty="0"/>
              <a:t>，</a:t>
            </a:r>
            <a:r>
              <a:rPr lang="en-US" altLang="zh-CN" dirty="0"/>
              <a:t>item2.</a:t>
            </a:r>
            <a:r>
              <a:rPr lang="zh-CN" altLang="en-US" dirty="0"/>
              <a:t>。。，每个人看的电影都是少量的，几乎很多元素为</a:t>
            </a:r>
            <a:r>
              <a:rPr lang="en-US" altLang="zh-CN" dirty="0"/>
              <a:t>0.</a:t>
            </a:r>
          </a:p>
          <a:p>
            <a:r>
              <a:rPr lang="en-US" altLang="zh-CN" dirty="0"/>
              <a:t>Person2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54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下三角矩阵的线性压缩存储结构是随机存取结构。一共需要存储多少元素？</a:t>
            </a:r>
            <a:r>
              <a:rPr lang="en-US" altLang="zh-CN" dirty="0"/>
              <a:t>N</a:t>
            </a:r>
            <a:r>
              <a:rPr lang="zh-CN" altLang="en-US" dirty="0"/>
              <a:t>*（</a:t>
            </a:r>
            <a:r>
              <a:rPr lang="en-US" altLang="zh-CN" dirty="0"/>
              <a:t>N+1</a:t>
            </a:r>
            <a:r>
              <a:rPr lang="zh-CN" altLang="en-US" dirty="0"/>
              <a:t>）</a:t>
            </a:r>
            <a:r>
              <a:rPr lang="en-US" altLang="zh-CN" dirty="0"/>
              <a:t>/2??</a:t>
            </a:r>
          </a:p>
          <a:p>
            <a:r>
              <a:rPr lang="en-US" altLang="zh-CN" dirty="0" err="1"/>
              <a:t>Aij</a:t>
            </a:r>
            <a:r>
              <a:rPr lang="zh-CN" altLang="en-US" dirty="0"/>
              <a:t>，其中</a:t>
            </a:r>
            <a:r>
              <a:rPr lang="en-US" altLang="zh-CN" dirty="0"/>
              <a:t>I </a:t>
            </a:r>
            <a:r>
              <a:rPr lang="zh-CN" altLang="en-US" dirty="0"/>
              <a:t>表示前面有</a:t>
            </a:r>
            <a:r>
              <a:rPr lang="en-US" altLang="zh-CN" dirty="0"/>
              <a:t>0~i-1</a:t>
            </a:r>
            <a:r>
              <a:rPr lang="zh-CN" altLang="en-US" dirty="0"/>
              <a:t>行，一共多少元素？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，。。。</a:t>
            </a:r>
            <a:r>
              <a:rPr lang="en-US" altLang="zh-CN" dirty="0" err="1"/>
              <a:t>i</a:t>
            </a:r>
            <a:r>
              <a:rPr lang="zh-CN" altLang="en-US" dirty="0"/>
              <a:t>， 所以相当于</a:t>
            </a:r>
            <a:r>
              <a:rPr lang="en-US" altLang="zh-CN" dirty="0"/>
              <a:t>1 </a:t>
            </a:r>
            <a:r>
              <a:rPr lang="zh-CN" altLang="en-US" dirty="0"/>
              <a:t>到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个元素相加。</a:t>
            </a:r>
            <a:endParaRPr lang="en-US" altLang="zh-CN" dirty="0"/>
          </a:p>
          <a:p>
            <a:r>
              <a:rPr lang="zh-CN" altLang="en-US" dirty="0"/>
              <a:t>静态存储的方式。？还有别的方式可以存储吗？ 动态存储方式。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940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使用二维数组存储下三角矩阵主对角线以及以下元素</a:t>
            </a:r>
            <a:r>
              <a:rPr lang="en-US" altLang="zh-CN" dirty="0" err="1"/>
              <a:t>aij</a:t>
            </a:r>
            <a:r>
              <a:rPr lang="zh-CN" altLang="en-US" dirty="0"/>
              <a:t>，第</a:t>
            </a:r>
            <a:r>
              <a:rPr lang="en-US" altLang="zh-CN" dirty="0" err="1"/>
              <a:t>i</a:t>
            </a:r>
            <a:r>
              <a:rPr lang="zh-CN" altLang="en-US" dirty="0"/>
              <a:t>行的长度为</a:t>
            </a:r>
            <a:r>
              <a:rPr lang="en-US" altLang="zh-CN" dirty="0"/>
              <a:t>i+1</a:t>
            </a:r>
            <a:r>
              <a:rPr lang="zh-CN" altLang="en-US" dirty="0"/>
              <a:t>； </a:t>
            </a:r>
            <a:endParaRPr lang="en-US" altLang="zh-CN" dirty="0"/>
          </a:p>
          <a:p>
            <a:r>
              <a:rPr lang="en-US" altLang="zh-CN" dirty="0" err="1"/>
              <a:t>Aij</a:t>
            </a:r>
            <a:r>
              <a:rPr lang="zh-CN" altLang="en-US" dirty="0"/>
              <a:t>存储在</a:t>
            </a:r>
            <a:r>
              <a:rPr lang="en-US" altLang="zh-CN" dirty="0"/>
              <a:t>mat[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中，计算地址的时间为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），也是随机存取结构。</a:t>
            </a:r>
            <a:endParaRPr lang="en-US" altLang="zh-CN" dirty="0"/>
          </a:p>
          <a:p>
            <a:r>
              <a:rPr lang="zh-CN" altLang="en-US" dirty="0"/>
              <a:t>早期的程序设计语言不支持动态数组，只能将三角矩阵压缩成线性存储。</a:t>
            </a:r>
            <a:endParaRPr lang="en-US" altLang="zh-CN" dirty="0"/>
          </a:p>
          <a:p>
            <a:r>
              <a:rPr lang="zh-CN" altLang="en-US" dirty="0"/>
              <a:t>矩阵目前采用二维数组的动态压缩存储。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738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对称矩阵指的是一个</a:t>
            </a:r>
            <a:r>
              <a:rPr lang="en-US" altLang="zh-CN" dirty="0"/>
              <a:t>n</a:t>
            </a:r>
            <a:r>
              <a:rPr lang="zh-CN" altLang="en-US" dirty="0"/>
              <a:t>阶矩阵</a:t>
            </a:r>
            <a:r>
              <a:rPr lang="en-US" altLang="zh-CN" dirty="0"/>
              <a:t>An</a:t>
            </a:r>
            <a:r>
              <a:rPr lang="zh-CN" altLang="en-US" dirty="0"/>
              <a:t>中每个元素</a:t>
            </a:r>
            <a:r>
              <a:rPr lang="en-US" altLang="zh-CN" dirty="0" err="1"/>
              <a:t>aij</a:t>
            </a:r>
            <a:r>
              <a:rPr lang="zh-CN" altLang="en-US" dirty="0"/>
              <a:t>，满足</a:t>
            </a:r>
            <a:r>
              <a:rPr lang="en-US" altLang="zh-CN" dirty="0" err="1"/>
              <a:t>aij</a:t>
            </a:r>
            <a:r>
              <a:rPr lang="en-US" altLang="zh-CN" dirty="0"/>
              <a:t> = </a:t>
            </a:r>
            <a:r>
              <a:rPr lang="en-US" altLang="zh-CN" dirty="0" err="1"/>
              <a:t>aji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对角线以及以下部分存储按行主序顺序压缩成线性存储。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685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对称矩阵指的是一个</a:t>
            </a:r>
            <a:r>
              <a:rPr lang="en-US" altLang="zh-CN" dirty="0"/>
              <a:t>n</a:t>
            </a:r>
            <a:r>
              <a:rPr lang="zh-CN" altLang="en-US" dirty="0"/>
              <a:t>阶矩阵</a:t>
            </a:r>
            <a:r>
              <a:rPr lang="en-US" altLang="zh-CN" dirty="0"/>
              <a:t>An</a:t>
            </a:r>
            <a:r>
              <a:rPr lang="zh-CN" altLang="en-US" dirty="0"/>
              <a:t>中每个元素</a:t>
            </a:r>
            <a:r>
              <a:rPr lang="en-US" altLang="zh-CN" dirty="0" err="1"/>
              <a:t>aij</a:t>
            </a:r>
            <a:r>
              <a:rPr lang="zh-CN" altLang="en-US" dirty="0"/>
              <a:t>，满足</a:t>
            </a:r>
            <a:r>
              <a:rPr lang="en-US" altLang="zh-CN" dirty="0" err="1"/>
              <a:t>aij</a:t>
            </a:r>
            <a:r>
              <a:rPr lang="en-US" altLang="zh-CN" dirty="0"/>
              <a:t> = </a:t>
            </a:r>
            <a:r>
              <a:rPr lang="en-US" altLang="zh-CN" dirty="0" err="1"/>
              <a:t>aji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对角线以及以下部分存储按行主序顺序压缩成线性存储。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983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矩阵中非零元素个数远远小于矩阵元素个数，且非零元素分布没有规律。</a:t>
            </a:r>
            <a:br>
              <a:rPr lang="en-US" altLang="zh-CN" dirty="0"/>
            </a:br>
            <a:r>
              <a:rPr lang="zh-CN" altLang="en-US" dirty="0"/>
              <a:t>非零元素占所有元素 </a:t>
            </a:r>
            <a:r>
              <a:rPr lang="en-US" altLang="zh-CN" dirty="0"/>
              <a:t>m*n &lt; 0.05.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417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Triple</a:t>
            </a:r>
            <a:r>
              <a:rPr lang="zh-CN" altLang="en-US" dirty="0"/>
              <a:t>是不是引用数据类型？所以这里是不是需要保存引用的地址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76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线性表中的每个数据元素都是表示完整的含义的，不可分解的对象，而不能是另一个线性表。</a:t>
            </a:r>
            <a:endParaRPr lang="en-US" altLang="zh-CN" dirty="0"/>
          </a:p>
          <a:p>
            <a:r>
              <a:rPr lang="zh-CN" altLang="en-US" dirty="0"/>
              <a:t>数组是顺序存储的随机存取结构。</a:t>
            </a:r>
            <a:endParaRPr lang="en-US" altLang="zh-CN" dirty="0"/>
          </a:p>
          <a:p>
            <a:r>
              <a:rPr lang="zh-CN" altLang="en-US" dirty="0"/>
              <a:t>一维数据采用的连续的存储空间，来存储数据。但是二维数组，就不一定了，在</a:t>
            </a:r>
            <a:r>
              <a:rPr lang="en-US" altLang="zh-CN" dirty="0"/>
              <a:t>java</a:t>
            </a:r>
            <a:r>
              <a:rPr lang="zh-CN" altLang="en-US" dirty="0"/>
              <a:t>中设计了二维数组，就是动态数组。每个一维数组可以分别申请空间。</a:t>
            </a:r>
            <a:endParaRPr lang="en-US" altLang="zh-CN" dirty="0"/>
          </a:p>
          <a:p>
            <a:r>
              <a:rPr lang="zh-CN" altLang="en-US" dirty="0"/>
              <a:t>动态数组的存储结构比静态数组更灵活，多个一维数组，可以分多次分别申请获得。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673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为什么不是直接将行号？列号呼唤呢</a:t>
            </a:r>
            <a:r>
              <a:rPr lang="en-US" altLang="zh-CN" dirty="0"/>
              <a:t>? </a:t>
            </a:r>
            <a:r>
              <a:rPr lang="zh-CN" altLang="en-US" dirty="0"/>
              <a:t>还需要什么算法？ </a:t>
            </a:r>
            <a:endParaRPr lang="en-US" altLang="zh-CN" dirty="0"/>
          </a:p>
          <a:p>
            <a:r>
              <a:rPr lang="zh-CN" altLang="en-US" dirty="0"/>
              <a:t>因为我们需要保持按行主序存储数组？ 是不是？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816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扫描列好为</a:t>
            </a:r>
            <a:r>
              <a:rPr lang="en-US" altLang="zh-CN" dirty="0"/>
              <a:t>0</a:t>
            </a:r>
            <a:r>
              <a:rPr lang="zh-CN" altLang="en-US" dirty="0"/>
              <a:t>的所有元素，相当于找到对称矩阵中行号为</a:t>
            </a:r>
            <a:r>
              <a:rPr lang="en-US" altLang="zh-CN" dirty="0"/>
              <a:t>0</a:t>
            </a:r>
            <a:r>
              <a:rPr lang="zh-CN" altLang="en-US" dirty="0"/>
              <a:t>的所有元素，这样可以直接写入一维数组中。顺序表，顺序存储三元组。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942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Pb</a:t>
            </a:r>
            <a:r>
              <a:rPr lang="zh-CN" altLang="en-US" dirty="0"/>
              <a:t>的物理含义是什么？  就是目前已经存储了多少元素了？</a:t>
            </a:r>
            <a:endParaRPr lang="en-US" altLang="zh-CN" dirty="0"/>
          </a:p>
          <a:p>
            <a:r>
              <a:rPr lang="zh-CN" altLang="en-US" dirty="0"/>
              <a:t>时间复杂度分析</a:t>
            </a:r>
            <a:r>
              <a:rPr lang="en-US" altLang="zh-CN" dirty="0"/>
              <a:t>? </a:t>
            </a:r>
            <a:r>
              <a:rPr lang="zh-CN" altLang="en-US" dirty="0"/>
              <a:t>列号</a:t>
            </a:r>
            <a:r>
              <a:rPr lang="en-US" altLang="zh-CN" dirty="0" err="1"/>
              <a:t>i</a:t>
            </a:r>
            <a:r>
              <a:rPr lang="zh-CN" altLang="en-US" dirty="0"/>
              <a:t>？ </a:t>
            </a:r>
            <a:r>
              <a:rPr lang="en-US" altLang="zh-CN" dirty="0"/>
              <a:t>A</a:t>
            </a:r>
            <a:r>
              <a:rPr lang="zh-CN" altLang="en-US" dirty="0"/>
              <a:t>中每个元素都需要查找其中列号为</a:t>
            </a:r>
            <a:r>
              <a:rPr lang="en-US" altLang="zh-CN" dirty="0" err="1"/>
              <a:t>i</a:t>
            </a:r>
            <a:r>
              <a:rPr lang="zh-CN" altLang="en-US" dirty="0"/>
              <a:t>的元素是否出现</a:t>
            </a:r>
            <a:r>
              <a:rPr lang="en-US" altLang="zh-CN" dirty="0"/>
              <a:t>?  O(</a:t>
            </a:r>
            <a:r>
              <a:rPr lang="zh-CN" altLang="en-US" dirty="0"/>
              <a:t>列号 * 元素个数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5170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每列需要扫描所有的元素，所有元素就是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09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为什么要记录每一列的元素个数</a:t>
            </a:r>
            <a:r>
              <a:rPr lang="en-US" altLang="zh-CN" dirty="0"/>
              <a:t>? </a:t>
            </a:r>
            <a:r>
              <a:rPr lang="zh-CN" altLang="en-US" dirty="0"/>
              <a:t>目的？ 是不是当碰到这一列的元素的时候，可以直接插入到合适的位置上。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425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r>
              <a:rPr lang="en-US" altLang="zh-CN" dirty="0"/>
              <a:t>2</a:t>
            </a:r>
            <a:r>
              <a:rPr lang="zh-CN" altLang="en-US" dirty="0"/>
              <a:t>需要详细的解释原因，这样 才能将顺畅。</a:t>
            </a:r>
            <a:endParaRPr lang="en-US" altLang="zh-CN" dirty="0"/>
          </a:p>
          <a:p>
            <a:r>
              <a:rPr lang="zh-CN" altLang="en-US" dirty="0"/>
              <a:t>我们在算法</a:t>
            </a:r>
            <a:r>
              <a:rPr lang="en-US" altLang="zh-CN" dirty="0"/>
              <a:t>1</a:t>
            </a:r>
            <a:r>
              <a:rPr lang="zh-CN" altLang="en-US" dirty="0"/>
              <a:t>中需要反复的读取矩阵</a:t>
            </a:r>
            <a:r>
              <a:rPr lang="en-US" altLang="zh-CN" dirty="0"/>
              <a:t>A, </a:t>
            </a:r>
            <a:r>
              <a:rPr lang="zh-CN" altLang="en-US" dirty="0"/>
              <a:t>为什么反复读取矩阵</a:t>
            </a:r>
            <a:r>
              <a:rPr lang="en-US" altLang="zh-CN" dirty="0"/>
              <a:t>A</a:t>
            </a:r>
            <a:r>
              <a:rPr lang="zh-CN" altLang="en-US" dirty="0"/>
              <a:t>呢？因为</a:t>
            </a:r>
            <a:r>
              <a:rPr lang="en-US" altLang="zh-CN" dirty="0" err="1"/>
              <a:t>A【i</a:t>
            </a:r>
            <a:r>
              <a:rPr lang="en-US" altLang="zh-CN" dirty="0"/>
              <a:t>】【j】</a:t>
            </a:r>
            <a:r>
              <a:rPr lang="zh-CN" altLang="en-US" dirty="0"/>
              <a:t>，需要转置，并不知在</a:t>
            </a:r>
            <a:r>
              <a:rPr lang="en-US" altLang="zh-CN" dirty="0"/>
              <a:t>B</a:t>
            </a:r>
            <a:r>
              <a:rPr lang="zh-CN" altLang="en-US" dirty="0"/>
              <a:t>矩阵中</a:t>
            </a:r>
            <a:r>
              <a:rPr lang="en-US" altLang="zh-CN" dirty="0"/>
              <a:t>j</a:t>
            </a:r>
            <a:r>
              <a:rPr lang="zh-CN" altLang="en-US" dirty="0"/>
              <a:t>需要放到哪一行，所以</a:t>
            </a:r>
            <a:endParaRPr lang="en-US" altLang="zh-CN" dirty="0"/>
          </a:p>
          <a:p>
            <a:r>
              <a:rPr lang="zh-CN" altLang="en-US" dirty="0"/>
              <a:t>第一次读矩阵</a:t>
            </a:r>
            <a:r>
              <a:rPr lang="en-US" altLang="zh-CN" dirty="0"/>
              <a:t>A</a:t>
            </a:r>
            <a:r>
              <a:rPr lang="zh-CN" altLang="en-US" dirty="0"/>
              <a:t>，获取了所有</a:t>
            </a:r>
            <a:r>
              <a:rPr lang="en-US" altLang="zh-CN" dirty="0"/>
              <a:t>col</a:t>
            </a:r>
            <a:r>
              <a:rPr lang="zh-CN" altLang="en-US" dirty="0"/>
              <a:t>列号为</a:t>
            </a:r>
            <a:r>
              <a:rPr lang="en-US" altLang="zh-CN" dirty="0"/>
              <a:t>0</a:t>
            </a:r>
            <a:r>
              <a:rPr lang="zh-CN" altLang="en-US" dirty="0"/>
              <a:t>的元素。每次在</a:t>
            </a:r>
            <a:r>
              <a:rPr lang="en-US" altLang="zh-CN" dirty="0"/>
              <a:t>B</a:t>
            </a:r>
            <a:r>
              <a:rPr lang="zh-CN" altLang="en-US" dirty="0"/>
              <a:t>矩阵中存储下一个。</a:t>
            </a:r>
            <a:endParaRPr lang="en-US" altLang="zh-CN" dirty="0"/>
          </a:p>
          <a:p>
            <a:r>
              <a:rPr lang="zh-CN" altLang="en-US" dirty="0"/>
              <a:t>第二次读取矩阵</a:t>
            </a:r>
            <a:r>
              <a:rPr lang="en-US" altLang="zh-CN" dirty="0"/>
              <a:t>A</a:t>
            </a:r>
            <a:r>
              <a:rPr lang="zh-CN" altLang="en-US" dirty="0"/>
              <a:t>，获取了多有</a:t>
            </a:r>
            <a:r>
              <a:rPr lang="en-US" altLang="zh-CN" dirty="0"/>
              <a:t>col</a:t>
            </a:r>
            <a:r>
              <a:rPr lang="zh-CN" altLang="en-US" dirty="0"/>
              <a:t>列号为</a:t>
            </a:r>
            <a:r>
              <a:rPr lang="en-US" altLang="zh-CN" dirty="0"/>
              <a:t>1</a:t>
            </a:r>
            <a:r>
              <a:rPr lang="zh-CN" altLang="en-US" dirty="0"/>
              <a:t>的元素。</a:t>
            </a:r>
            <a:endParaRPr lang="en-US" altLang="zh-CN" dirty="0"/>
          </a:p>
          <a:p>
            <a:r>
              <a:rPr lang="zh-CN" altLang="en-US" dirty="0"/>
              <a:t>如果我们能够预先知道</a:t>
            </a:r>
            <a:r>
              <a:rPr lang="en-US" altLang="zh-CN" dirty="0"/>
              <a:t>col</a:t>
            </a:r>
            <a:r>
              <a:rPr lang="zh-CN" altLang="en-US" dirty="0"/>
              <a:t>列号为</a:t>
            </a:r>
            <a:r>
              <a:rPr lang="en-US" altLang="zh-CN" dirty="0"/>
              <a:t>1</a:t>
            </a:r>
            <a:r>
              <a:rPr lang="zh-CN" altLang="en-US" dirty="0"/>
              <a:t>的元素，在</a:t>
            </a:r>
            <a:r>
              <a:rPr lang="en-US" altLang="zh-CN" dirty="0"/>
              <a:t>B</a:t>
            </a:r>
            <a:r>
              <a:rPr lang="zh-CN" altLang="en-US" dirty="0"/>
              <a:t>中存在哪一行，那么就直接可以从</a:t>
            </a:r>
            <a:r>
              <a:rPr lang="en-US" altLang="zh-CN" dirty="0"/>
              <a:t>A</a:t>
            </a:r>
            <a:r>
              <a:rPr lang="zh-CN" altLang="en-US" dirty="0"/>
              <a:t>中转到</a:t>
            </a:r>
            <a:r>
              <a:rPr lang="en-US" altLang="zh-CN" dirty="0"/>
              <a:t>B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需要辅助变量，来存储</a:t>
            </a:r>
            <a:r>
              <a:rPr lang="en-US" altLang="zh-CN" dirty="0"/>
              <a:t>col</a:t>
            </a:r>
            <a:r>
              <a:rPr lang="zh-CN" altLang="en-US" dirty="0"/>
              <a:t>列转到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col</a:t>
            </a:r>
            <a:r>
              <a:rPr lang="zh-CN" altLang="en-US" dirty="0"/>
              <a:t>行以后，起始位置在哪，这样就可以每次从</a:t>
            </a:r>
            <a:r>
              <a:rPr lang="en-US" altLang="zh-CN" dirty="0"/>
              <a:t>A</a:t>
            </a:r>
            <a:r>
              <a:rPr lang="zh-CN" altLang="en-US" dirty="0"/>
              <a:t>中读取元素，直接找到转置以后在</a:t>
            </a:r>
            <a:r>
              <a:rPr lang="en-US" altLang="zh-CN" dirty="0"/>
              <a:t>B</a:t>
            </a:r>
            <a:r>
              <a:rPr lang="zh-CN" altLang="en-US" dirty="0"/>
              <a:t>中的位置。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155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ED5911F1-E95F-478F-B754-5BA0BCB4CA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CA875645-D0CA-433E-935B-6915E25F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需要板书？</a:t>
            </a:r>
            <a:endParaRPr lang="en-US" altLang="zh-CN" dirty="0"/>
          </a:p>
          <a:p>
            <a:r>
              <a:rPr lang="en-US" altLang="zh-CN" dirty="0"/>
              <a:t>Num[col-1]</a:t>
            </a:r>
            <a:r>
              <a:rPr lang="zh-CN" altLang="en-US" dirty="0"/>
              <a:t>就是位移。</a:t>
            </a:r>
            <a:endParaRPr lang="en-US" altLang="zh-CN" dirty="0"/>
          </a:p>
          <a:p>
            <a:r>
              <a:rPr lang="en-US" altLang="zh-CN" dirty="0" err="1"/>
              <a:t>Cpot</a:t>
            </a:r>
            <a:r>
              <a:rPr lang="en-US" altLang="zh-CN" dirty="0"/>
              <a:t>[col]</a:t>
            </a:r>
            <a:r>
              <a:rPr lang="zh-CN" altLang="en-US" dirty="0"/>
              <a:t>的值为前一列第一个非零元素的位置</a:t>
            </a:r>
            <a:r>
              <a:rPr lang="en-US" altLang="zh-CN" dirty="0"/>
              <a:t>+</a:t>
            </a:r>
            <a:r>
              <a:rPr lang="zh-CN" altLang="en-US" dirty="0"/>
              <a:t>前一列非零元素的个数</a:t>
            </a:r>
            <a:endParaRPr lang="en-US" altLang="zh-CN" dirty="0"/>
          </a:p>
          <a:p>
            <a:r>
              <a:rPr lang="en-US" altLang="zh-CN" dirty="0" err="1"/>
              <a:t>Cpos</a:t>
            </a:r>
            <a:r>
              <a:rPr lang="en-US" altLang="zh-CN" dirty="0"/>
              <a:t>[n-1]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中第</a:t>
            </a:r>
            <a:r>
              <a:rPr lang="en-US" altLang="zh-CN" dirty="0"/>
              <a:t>col-1</a:t>
            </a:r>
            <a:r>
              <a:rPr lang="zh-CN" altLang="en-US" dirty="0"/>
              <a:t>列的非零元素位置，加上一共多少个元素 ，是不是就得到了第</a:t>
            </a:r>
            <a:r>
              <a:rPr lang="en-US" altLang="zh-CN" dirty="0"/>
              <a:t>col</a:t>
            </a:r>
            <a:r>
              <a:rPr lang="zh-CN" altLang="en-US" dirty="0"/>
              <a:t>类元素的起始位置。</a:t>
            </a: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30C3D4EC-ADCF-4A73-9160-63A702237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E7501A-0CED-4819-97D8-803679486566}" type="slidenum">
              <a:rPr lang="zh-CN" altLang="en-US" sz="1200"/>
              <a:pPr eaLnBrk="1" hangingPunct="1"/>
              <a:t>43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确定了插入位置，是不是就可以直接扫描一遍所有元素，每个元素插入到合适的位置。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252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采用顺序表能够存储矩阵元素并实现矩阵运算 ，但是如果矩阵元素的值发生变化， 一个数变成非零元素了，需要顺序表中插入元素 。一个元素变成零元素，需要顺序表删除元素。三元组的插入和删除操作，相当于顺序表的插入和删除操作，时间复杂度是</a:t>
            </a:r>
            <a:r>
              <a:rPr lang="en-US" altLang="zh-CN" dirty="0"/>
              <a:t>O(n)</a:t>
            </a:r>
            <a:r>
              <a:rPr lang="zh-CN" altLang="en-US" dirty="0"/>
              <a:t>，数据移动比较大， 算法效率低。</a:t>
            </a:r>
            <a:endParaRPr lang="en-US" altLang="zh-CN" dirty="0"/>
          </a:p>
          <a:p>
            <a:r>
              <a:rPr lang="zh-CN" altLang="en-US" dirty="0"/>
              <a:t>而且存取第</a:t>
            </a:r>
            <a:r>
              <a:rPr lang="en-US" altLang="zh-CN" dirty="0" err="1"/>
              <a:t>i</a:t>
            </a:r>
            <a:r>
              <a:rPr lang="zh-CN" altLang="en-US" dirty="0"/>
              <a:t>行，需要遍历</a:t>
            </a:r>
            <a:r>
              <a:rPr lang="en-US" altLang="zh-CN" dirty="0" err="1"/>
              <a:t>i</a:t>
            </a:r>
            <a:r>
              <a:rPr lang="zh-CN" altLang="en-US" dirty="0"/>
              <a:t>行之前的所有元素，</a:t>
            </a:r>
            <a:r>
              <a:rPr lang="en-US" altLang="zh-CN" dirty="0"/>
              <a:t>get(</a:t>
            </a:r>
            <a:r>
              <a:rPr lang="en-US" altLang="zh-CN" dirty="0" err="1"/>
              <a:t>I,j</a:t>
            </a:r>
            <a:r>
              <a:rPr lang="en-US" altLang="zh-CN" dirty="0"/>
              <a:t>),set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）的效率都是</a:t>
            </a:r>
            <a:r>
              <a:rPr lang="en-US" altLang="zh-CN" dirty="0"/>
              <a:t>O(n)</a:t>
            </a:r>
            <a:r>
              <a:rPr lang="zh-CN" altLang="en-US" dirty="0"/>
              <a:t>，其中</a:t>
            </a:r>
            <a:r>
              <a:rPr lang="en-US" altLang="zh-CN" dirty="0"/>
              <a:t>n</a:t>
            </a:r>
            <a:r>
              <a:rPr lang="zh-CN" altLang="en-US" dirty="0"/>
              <a:t>是矩阵中非零元素个数。采用三元组顺序表压缩存储，失去了随机存取特性。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289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三元组单链表中，存取第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r>
              <a:rPr lang="en-US" altLang="zh-CN" dirty="0" err="1"/>
              <a:t>aij</a:t>
            </a:r>
            <a:r>
              <a:rPr lang="zh-CN" altLang="en-US" dirty="0"/>
              <a:t>，需要遍历前面</a:t>
            </a:r>
            <a:r>
              <a:rPr lang="en-US" altLang="zh-CN" dirty="0" err="1"/>
              <a:t>i</a:t>
            </a:r>
            <a:r>
              <a:rPr lang="zh-CN" altLang="en-US" dirty="0"/>
              <a:t>行的所有元素，因此时间效率很低。</a:t>
            </a:r>
            <a:endParaRPr lang="en-US" altLang="zh-CN" dirty="0"/>
          </a:p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单链表？带头结点吗？只要单链表涉及到任意位置的插入和删除，就要为单链表加上头节点。</a:t>
            </a:r>
          </a:p>
          <a:p>
            <a:pPr rtl="0" eaLnBrk="1" fontAlgn="t" latinLnBrk="0" hangingPunct="1"/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49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所谓的原子类型，可以是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，也可以是一个类。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个线性表，这种数据元素构成的线性表，就是多维数组。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8557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作业题</a:t>
            </a:r>
            <a:r>
              <a:rPr lang="en-US" altLang="zh-CN" dirty="0"/>
              <a:t>2.6</a:t>
            </a:r>
            <a:r>
              <a:rPr lang="zh-CN" altLang="en-US" dirty="0"/>
              <a:t>？ 是不是？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一个稀疏矩阵由多行单链表组成；使用一个行指针顺序表记住每行的单链表，行指针顺序表为排序单链表。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971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</a:t>
            </a:r>
            <a:r>
              <a:rPr lang="zh-CN" altLang="en-US" dirty="0"/>
              <a:t>指向的当前结点，如果当前结点比待插入的结点的列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指针目标是找到第一个比待插入结点列表小的元素。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455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指向的当前结点，如果当前结点比待插入的结点的列大，那么跳出循环，应该插入到</a:t>
            </a:r>
            <a:r>
              <a:rPr lang="en-US" altLang="zh-CN" dirty="0"/>
              <a:t>p</a:t>
            </a:r>
            <a:r>
              <a:rPr lang="zh-CN" altLang="en-US" dirty="0"/>
              <a:t>的前一个位置，也就是</a:t>
            </a:r>
            <a:r>
              <a:rPr lang="en-US" altLang="zh-CN" dirty="0"/>
              <a:t>front</a:t>
            </a:r>
            <a:r>
              <a:rPr lang="zh-CN" altLang="en-US" dirty="0"/>
              <a:t>，</a:t>
            </a:r>
            <a:r>
              <a:rPr lang="en-US" altLang="zh-CN" dirty="0"/>
              <a:t>next</a:t>
            </a:r>
            <a:r>
              <a:rPr lang="zh-CN" altLang="en-US"/>
              <a:t>应该指向当前插入的结点 。</a:t>
            </a:r>
            <a:endParaRPr lang="en-US" altLang="zh-CN" dirty="0"/>
          </a:p>
          <a:p>
            <a:r>
              <a:rPr lang="zh-CN" altLang="en-US" dirty="0"/>
              <a:t>如果当前结点的列比待插入结点小，那么往后找找，看看还没有。</a:t>
            </a:r>
            <a:endParaRPr lang="en-US" altLang="zh-CN" dirty="0"/>
          </a:p>
          <a:p>
            <a:r>
              <a:rPr lang="en-US" altLang="zh-CN" dirty="0"/>
              <a:t>P==null</a:t>
            </a:r>
            <a:r>
              <a:rPr lang="zh-CN" altLang="en-US" dirty="0"/>
              <a:t>，表示什么</a:t>
            </a:r>
            <a:r>
              <a:rPr lang="en-US" altLang="zh-CN" dirty="0"/>
              <a:t>? </a:t>
            </a:r>
            <a:r>
              <a:rPr lang="zh-CN" altLang="en-US" dirty="0"/>
              <a:t>表示</a:t>
            </a:r>
            <a:r>
              <a:rPr lang="en-US" altLang="zh-CN" dirty="0"/>
              <a:t>p</a:t>
            </a:r>
            <a:r>
              <a:rPr lang="zh-CN" altLang="en-US" dirty="0"/>
              <a:t>都找到链表的最后了，还没有找到合适的插入位置，那么就应该插入到链表的头部。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zh-CN" altLang="en-US" dirty="0"/>
              <a:t>指针目标是找到第一个比待插入结点列表小的元素。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545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每个非零元素结点，除了存储三元组，还要指向行后继和列后继。</a:t>
            </a:r>
            <a:endParaRPr lang="en-US" altLang="zh-CN" dirty="0"/>
          </a:p>
          <a:p>
            <a:r>
              <a:rPr lang="zh-CN" altLang="en-US" dirty="0"/>
              <a:t>从行的角度看，需要一个“行指针数组”，保存行的单链表，行指针的数组长度是矩阵的行数；</a:t>
            </a:r>
            <a:endParaRPr lang="en-US" altLang="zh-CN" dirty="0"/>
          </a:p>
          <a:p>
            <a:r>
              <a:rPr lang="zh-CN" altLang="en-US" dirty="0"/>
              <a:t>从列的角度来看，需要一个“列指针数组”，保存列的单链表，列指针数组长度是矩阵的列数。</a:t>
            </a:r>
            <a:endParaRPr lang="en-US" altLang="zh-CN" dirty="0"/>
          </a:p>
          <a:p>
            <a:r>
              <a:rPr lang="zh-CN" altLang="en-US" dirty="0"/>
              <a:t>存取一个元素，可以从行的单链表中查找，也可以在指定列的单链表中查找。查找一个元素的时间最多为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），其中</a:t>
            </a:r>
            <a:r>
              <a:rPr lang="en-US" altLang="zh-CN" dirty="0"/>
              <a:t>s</a:t>
            </a:r>
            <a:r>
              <a:rPr lang="zh-CN" altLang="en-US" dirty="0"/>
              <a:t>为某行或者某列上的非零元素的个数。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3095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每个非零元素结点，除了存储三元组，还要指向行后继和列后继。</a:t>
            </a:r>
            <a:endParaRPr lang="en-US" altLang="zh-CN" dirty="0"/>
          </a:p>
          <a:p>
            <a:r>
              <a:rPr lang="zh-CN" altLang="en-US" dirty="0"/>
              <a:t>从行的角度看，需要一个“行指针数组”，保存行的单链表，行指针的数组长度是矩阵的行数；</a:t>
            </a:r>
            <a:endParaRPr lang="en-US" altLang="zh-CN" dirty="0"/>
          </a:p>
          <a:p>
            <a:r>
              <a:rPr lang="zh-CN" altLang="en-US" dirty="0"/>
              <a:t>从列的角度来看，需要一个“列指针数组”，保存列的单链表，列指针数组长度是矩阵的列数。</a:t>
            </a:r>
            <a:endParaRPr lang="en-US" altLang="zh-CN" dirty="0"/>
          </a:p>
          <a:p>
            <a:r>
              <a:rPr lang="zh-CN" altLang="en-US" dirty="0"/>
              <a:t>存取一个元素，可以从行的单链表中查找，也可以在指定列的单链表中查找。查找一个元素的时间最多为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），其中</a:t>
            </a:r>
            <a:r>
              <a:rPr lang="en-US" altLang="zh-CN" dirty="0"/>
              <a:t>s</a:t>
            </a:r>
            <a:r>
              <a:rPr lang="zh-CN" altLang="en-US" dirty="0"/>
              <a:t>为某行或者某列上的非零元素的个数。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864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广义表是复杂的数据结构，是线性表的扩展，能够表示数结构和图结构。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424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原子结点的</a:t>
            </a:r>
            <a:r>
              <a:rPr lang="en-US" altLang="zh-CN" dirty="0"/>
              <a:t>child</a:t>
            </a:r>
            <a:r>
              <a:rPr lang="zh-CN" altLang="en-US" dirty="0"/>
              <a:t>域值设置为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child</a:t>
            </a:r>
            <a:r>
              <a:rPr lang="zh-CN" altLang="en-US" dirty="0"/>
              <a:t>域是否为空，成为区分原子和子表的标志。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107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广义表的双链表必须带头结点，因为如果没有头结点，对共享子表进行头插入和头删除的时候，需要修改头指针的位置，而当对共享字表的表头进行操作的时候，共享字表的头结点的地址就无效了，造成错误。而加入头结点以后，当对共享字表的头位置进行插入和删除头部元素的时候，头结点的地址根本不发生变化，所以不会对其他字表的链产生影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774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广义表的双链表必须带头结点，因为如果没有头结点，对共享子表进行头插入和头删除的时候，需要修改头指针的位置，而当对共享字表的表头进行操作的时候，共享字表的头结点的地址就无效了，造成错误。而加入头结点以后，当对共享字表的头位置进行插入和删除头部元素的时候，头结点的地址根本不发生变化，所以不会对其他字表的链产生影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01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数组是随机存取的。</a:t>
            </a:r>
            <a:endParaRPr lang="en-US" altLang="zh-CN" dirty="0"/>
          </a:p>
          <a:p>
            <a:r>
              <a:rPr lang="en-US" altLang="zh-CN" dirty="0"/>
              <a:t>Ai</a:t>
            </a:r>
            <a:r>
              <a:rPr lang="zh-CN" altLang="en-US" dirty="0"/>
              <a:t>元素，前面有</a:t>
            </a:r>
            <a:r>
              <a:rPr lang="en-US" altLang="zh-CN" dirty="0" err="1"/>
              <a:t>i</a:t>
            </a:r>
            <a:r>
              <a:rPr lang="zh-CN" altLang="en-US" dirty="0"/>
              <a:t>个数据元素。</a:t>
            </a:r>
            <a:endParaRPr lang="en-US" altLang="zh-CN" dirty="0"/>
          </a:p>
          <a:p>
            <a:r>
              <a:rPr lang="zh-CN" altLang="en-US" dirty="0"/>
              <a:t>为什么要计算存储位置？ 我们可以根据存储位置的计算，获取数据元素的数值。</a:t>
            </a:r>
            <a:endParaRPr lang="en-US" altLang="zh-CN" dirty="0"/>
          </a:p>
          <a:p>
            <a:r>
              <a:rPr lang="zh-CN" altLang="en-US" dirty="0"/>
              <a:t>一维数组的数据元素，可以根据下表的计算，直接获取，是不是随机存取结构？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235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逻辑结构？ 线性表的逻辑结构是什么？ 只有一个前驱和后继的。</a:t>
            </a:r>
            <a:endParaRPr lang="en-US" altLang="zh-CN" dirty="0"/>
          </a:p>
          <a:p>
            <a:r>
              <a:rPr lang="zh-CN" altLang="en-US" dirty="0"/>
              <a:t>树结构，只有一个前驱，多个后继。</a:t>
            </a:r>
            <a:endParaRPr lang="en-US" altLang="zh-CN" dirty="0"/>
          </a:p>
          <a:p>
            <a:r>
              <a:rPr lang="zh-CN" altLang="en-US" dirty="0"/>
              <a:t>图结构，可以有多个前驱和多个后继。</a:t>
            </a:r>
            <a:endParaRPr lang="en-US" altLang="zh-CN" dirty="0"/>
          </a:p>
          <a:p>
            <a:r>
              <a:rPr lang="zh-CN" altLang="en-US" dirty="0"/>
              <a:t>前驱？ 后继关系是什么？</a:t>
            </a:r>
            <a:r>
              <a:rPr lang="en-US" altLang="zh-CN" dirty="0"/>
              <a:t>P113.</a:t>
            </a:r>
            <a:r>
              <a:rPr lang="zh-CN" altLang="en-US" dirty="0"/>
              <a:t>图</a:t>
            </a:r>
            <a:r>
              <a:rPr lang="en-US" altLang="zh-CN" dirty="0"/>
              <a:t>5.1.</a:t>
            </a:r>
          </a:p>
          <a:p>
            <a:r>
              <a:rPr lang="zh-CN" altLang="en-US" dirty="0"/>
              <a:t>矩阵中的元素，</a:t>
            </a:r>
            <a:endParaRPr lang="en-US" altLang="zh-CN" dirty="0"/>
          </a:p>
          <a:p>
            <a:r>
              <a:rPr lang="en-US" altLang="zh-CN" dirty="0"/>
              <a:t>a0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，没有行前驱。</a:t>
            </a:r>
            <a:endParaRPr lang="en-US" altLang="zh-CN" dirty="0"/>
          </a:p>
          <a:p>
            <a:r>
              <a:rPr lang="en-US" altLang="zh-CN" dirty="0" err="1"/>
              <a:t>aj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，没有列前驱。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静态多维数组，就是用连续的地址空间存储多维数组。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07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动态数组的存储结构比静态数组更灵活。不规则的二维数组。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44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动态数组的存储结构比静态数组更灵活。不规则的二维数组。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23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前面学习了多维数组，接下来我们看一下应用。</a:t>
            </a:r>
            <a:endParaRPr lang="en-US" altLang="zh-CN" dirty="0"/>
          </a:p>
          <a:p>
            <a:r>
              <a:rPr lang="zh-CN" altLang="en-US" dirty="0"/>
              <a:t>如何存储矩阵？ 一维数组吗？ 串？ 栈？ 队列？ 二维数组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1BD5C-C6D4-4603-8233-493A826956B9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50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7CAD87-5DCE-4AB1-AF34-DB5D7A124F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D1FB055-CF2D-4ACB-B1C8-64AC578E5F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DFD1A5D-C0C9-4386-86A2-115242F9A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1A7AD-233C-47C0-A038-384F2D4F11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2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B35A27-1342-495C-AAFB-D059ABA44A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7BD3F9-C27C-48DC-8ABE-4AFD145C0F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459D8D0-7F26-4F2A-9B24-B1F1006A05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C38EE-1F00-49BB-9D50-52F113D7ACA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46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3C68F59-420C-475A-8267-57351F1AF0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361BCD-B5DB-4628-B825-CCDA913F67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9896FEA-6048-4399-B863-04CEC6522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E90A2-963A-4E04-A436-EC26D74FA9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13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C1C31CE-7E04-4158-BD98-589ACCB558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AAF8C4B-90B6-4EB3-B9C8-264406B09F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6955AF8-8CE8-4AFB-8DF3-F4693C1077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744A3-F194-4E4E-9C77-3391226DC9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428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019303F-817A-4C0B-AAB0-639930FFA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1011387-D4E3-42B8-BF59-1142A79BD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7178C32-6C3A-4C64-90E3-CFD87CDBA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FAA6A8-A3B9-4003-8073-642CBEB3E2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09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92F9F7F-B89E-4296-9E01-2478C2EB6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5B3D98D-75EA-4DED-A582-452B03E49F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6016C11-4DD6-4053-A9EF-16A76522A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D80BB7-C20A-47ED-8CC0-3A079C41D6E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63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FAD9EF-B94D-4DF8-B614-97D832195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D5DC809-F683-4011-A0BB-A77289DC9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FA2AC09-11BC-48A8-A711-4C905D8FB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510BC-3662-4162-A0A8-C2008721DA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756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224AD07-EC7D-49A7-BEF6-161791153C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71BFF1A-7F41-4A65-BDD7-4A37AE7AB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3C7FAE2-F7F4-4DB5-8CBD-209F10202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03C53-6B47-48D5-8598-F7C847C6B3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790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E542EF4-3CCE-4A7A-8568-DC7F45A6C6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0AA8D77-07AA-4259-939E-618BB8336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3275989-C588-431B-9CA4-DAF843AA55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243C4-CDB9-430C-A705-A126FD149B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679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BE6C641-0EBC-4C9C-BAF9-D6F032986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66E3ADB-AC4B-4AB6-B13E-8CD9C6409F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46E5BAD-D6B5-4550-9316-0AD3B764DF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1BA2F-1FD4-4674-AC63-672A4A9BA1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277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EEBC02C-D4A0-4105-9A57-967032F7C7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8A67FE4-17F8-43B0-90E0-8A007C7E1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D46372D-1758-47A7-878D-2D3202FE77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F7573-4FA5-4FC4-AC16-8684AA4B38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0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07D033-CB31-4410-A634-C70B96F283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165C0E-6FEF-47E3-9292-33DE45472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2105064-48F2-498C-A761-30008E20D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8C383-60E0-4D66-9E37-080EDEBEC3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320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DBCFD8B-8CE8-483A-8634-BFB478FED5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705534D-949C-4737-9E3C-D286ADCD9D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3E6C5D3-E560-4B47-98AF-9F414E6ADA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006DF5-5DE4-4217-B1F3-9F6F670064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362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DABF6BC-0B37-4C9B-8DF3-53A45DCB5A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9AAA6E7-7886-43B6-BBE0-E5B69C304B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46BF65F-E73A-4C42-A7E6-AB3A0AEB1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B559A-9764-4D06-B5C1-169547EE554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46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836613"/>
            <a:ext cx="1951038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836613"/>
            <a:ext cx="5700712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84C1A29-2229-4338-818A-E5EF94E513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DD73C4-900E-4FAA-84D0-01D79C40F3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2C16B1E-5724-4E4E-BB9C-E3BA70E93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12D50-59CC-481B-B046-0CAEB96294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39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02E86-5B23-490D-99A4-981A2BBC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836613"/>
            <a:ext cx="7793037" cy="8397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EDB4D-C8E5-475D-B91B-0EFE6FC703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87DB19-80BE-42CF-B009-876281013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B3E48F-AAF9-472E-B0F4-8F9B90CF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3E081C-AD44-4403-99E4-12CF137A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2475" y="6642100"/>
            <a:ext cx="331152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915204-349B-4209-8BDD-AF686A9E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23728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3C476F6-E24B-4513-B773-2349F9E777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6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ABF01E-1EFB-4682-AF5F-32D70B541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85504E-0EFA-42FE-9450-9F7C7F017A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EC2CE57-E5FD-4715-84D8-C40E66ABEF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D5E35-8F03-4B3B-8C79-C999436FEE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46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B03FA0-57E5-4D6F-8286-C4F8B4764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B29736-CDAD-4841-A2F1-29308EF8E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0670674-0FFF-47A4-9CFE-07EBD99D3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71626-5154-4519-92D5-E5BBE02BA9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1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488EC13-2FF3-4BA1-8D92-E2DA30243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B2F304-4214-48CB-A042-D0C07AA42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A5C4CF-D292-4847-B31E-58038C94C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D66D2-A312-4D5E-8263-6A0E29CB8B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80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5037647-DFA5-4E1B-B613-37B6C86896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83A3575-C8B0-48A2-A204-5AAA02B500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B9FD4C9-6DB7-4658-82DF-DE5FECF46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5BF19-035F-4CB6-B672-828E3303A6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3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D5BD7A86-AEAB-48EA-8D65-BCEB9F1836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B8BAC07-E744-4479-BFA8-8DE5D1E2B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AB0F9E5-F9FF-4DBF-9778-A332F8E42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76D5B-AF1A-4788-AB25-E675257499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37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94ACBB-954E-4C47-9F4D-5D93C0BAE5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225C3C-A50A-4886-A73D-BAADA956AB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3EE2607-3CE1-428D-9D05-AED27C791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3EC3D8-3B1A-46D1-B296-AFF8C8EA9A5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19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FE8EFC-9892-41AC-85AC-322E37BAE3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C60AE1-87EB-4403-95C4-0156CFED4C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CDBCD55-0BA3-4010-9C63-6463C64DD3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3D067-1290-4C67-9948-191A4FDCD8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51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021E54FC-A7A3-442D-8F6A-5782A8A9D29A}"/>
              </a:ext>
            </a:extLst>
          </p:cNvPr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7 w 2903"/>
              <a:gd name="T1" fmla="*/ 2147483647 h 3686"/>
              <a:gd name="T2" fmla="*/ 2147483647 w 2903"/>
              <a:gd name="T3" fmla="*/ 2147483647 h 3686"/>
              <a:gd name="T4" fmla="*/ 2147483647 w 2903"/>
              <a:gd name="T5" fmla="*/ 0 h 3686"/>
              <a:gd name="T6" fmla="*/ 2147483647 w 2903"/>
              <a:gd name="T7" fmla="*/ 2147483647 h 3686"/>
              <a:gd name="T8" fmla="*/ 2147483647 w 2903"/>
              <a:gd name="T9" fmla="*/ 2147483647 h 3686"/>
              <a:gd name="T10" fmla="*/ 0 w 2903"/>
              <a:gd name="T11" fmla="*/ 2147483647 h 3686"/>
              <a:gd name="T12" fmla="*/ 2147483647 w 2903"/>
              <a:gd name="T13" fmla="*/ 2147483647 h 3686"/>
              <a:gd name="T14" fmla="*/ 2147483647 w 2903"/>
              <a:gd name="T15" fmla="*/ 2147483647 h 3686"/>
              <a:gd name="T16" fmla="*/ 2147483647 w 2903"/>
              <a:gd name="T17" fmla="*/ 2147483647 h 3686"/>
              <a:gd name="T18" fmla="*/ 2147483647 w 2903"/>
              <a:gd name="T19" fmla="*/ 2147483647 h 3686"/>
              <a:gd name="T20" fmla="*/ 2147483647 w 2903"/>
              <a:gd name="T21" fmla="*/ 2147483647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4714E6-62C2-48D2-A2D0-C263998CE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B522E84-4434-4603-A5A9-A7131D52A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DF8395D1-FD6D-476F-AB98-674F8944F6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9990" name="Rectangle 6">
            <a:extLst>
              <a:ext uri="{FF2B5EF4-FFF2-40B4-BE49-F238E27FC236}">
                <a16:creationId xmlns:a16="http://schemas.microsoft.com/office/drawing/2014/main" id="{1B5A2950-E001-47B2-A334-3324157FD1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524625"/>
            <a:ext cx="33845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169991" name="Rectangle 7">
            <a:extLst>
              <a:ext uri="{FF2B5EF4-FFF2-40B4-BE49-F238E27FC236}">
                <a16:creationId xmlns:a16="http://schemas.microsoft.com/office/drawing/2014/main" id="{0351E639-AD1B-4406-AFB9-CFCB0A28BDE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omic Sans MS" panose="030F0702030302020204" pitchFamily="66" charset="0"/>
              </a:defRPr>
            </a:lvl1pPr>
          </a:lstStyle>
          <a:p>
            <a:fld id="{A7C9CF33-0CC7-4F39-91E2-6E9B7A065E8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A2ABFAAB-912F-4644-A698-9C3C429C0A68}"/>
              </a:ext>
            </a:extLst>
          </p:cNvPr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7 w 2911"/>
              <a:gd name="T1" fmla="*/ 0 h 3703"/>
              <a:gd name="T2" fmla="*/ 2147483647 w 2911"/>
              <a:gd name="T3" fmla="*/ 2147483647 h 3703"/>
              <a:gd name="T4" fmla="*/ 2147483647 w 2911"/>
              <a:gd name="T5" fmla="*/ 2147483647 h 3703"/>
              <a:gd name="T6" fmla="*/ 0 w 2911"/>
              <a:gd name="T7" fmla="*/ 2147483647 h 3703"/>
              <a:gd name="T8" fmla="*/ 2147483647 w 2911"/>
              <a:gd name="T9" fmla="*/ 2147483647 h 3703"/>
              <a:gd name="T10" fmla="*/ 2147483647 w 2911"/>
              <a:gd name="T11" fmla="*/ 2147483647 h 3703"/>
              <a:gd name="T12" fmla="*/ 2147483647 w 2911"/>
              <a:gd name="T13" fmla="*/ 2147483647 h 3703"/>
              <a:gd name="T14" fmla="*/ 2147483647 w 2911"/>
              <a:gd name="T15" fmla="*/ 2147483647 h 3703"/>
              <a:gd name="T16" fmla="*/ 2147483647 w 2911"/>
              <a:gd name="T17" fmla="*/ 2147483647 h 3703"/>
              <a:gd name="T18" fmla="*/ 2147483647 w 2911"/>
              <a:gd name="T19" fmla="*/ 0 h 3703"/>
              <a:gd name="T20" fmla="*/ 2147483647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4A31754E-B4C4-489D-8697-78EEAF78C53D}"/>
              </a:ext>
            </a:extLst>
          </p:cNvPr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7 h 2777"/>
              <a:gd name="T2" fmla="*/ 2147483647 w 2561"/>
              <a:gd name="T3" fmla="*/ 2147483647 h 2777"/>
              <a:gd name="T4" fmla="*/ 2147483647 w 2561"/>
              <a:gd name="T5" fmla="*/ 2147483647 h 2777"/>
              <a:gd name="T6" fmla="*/ 2147483647 w 2561"/>
              <a:gd name="T7" fmla="*/ 2147483647 h 2777"/>
              <a:gd name="T8" fmla="*/ 2147483647 w 2561"/>
              <a:gd name="T9" fmla="*/ 2147483647 h 2777"/>
              <a:gd name="T10" fmla="*/ 2147483647 w 2561"/>
              <a:gd name="T11" fmla="*/ 0 h 2777"/>
              <a:gd name="T12" fmla="*/ 0 w 2561"/>
              <a:gd name="T13" fmla="*/ 2147483647 h 2777"/>
              <a:gd name="T14" fmla="*/ 0 w 2561"/>
              <a:gd name="T15" fmla="*/ 2147483647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BC6B8B34-D85B-40C7-B9FB-ADC319350071}"/>
              </a:ext>
            </a:extLst>
          </p:cNvPr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>
              <a:extLst>
                <a:ext uri="{FF2B5EF4-FFF2-40B4-BE49-F238E27FC236}">
                  <a16:creationId xmlns:a16="http://schemas.microsoft.com/office/drawing/2014/main" id="{30BB6BF3-1643-4DA6-9635-F1570F2E97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3 w 2177"/>
                <a:gd name="T1" fmla="*/ 10 h 1298"/>
                <a:gd name="T2" fmla="*/ 12 w 2177"/>
                <a:gd name="T3" fmla="*/ 9 h 1298"/>
                <a:gd name="T4" fmla="*/ 11 w 2177"/>
                <a:gd name="T5" fmla="*/ 4 h 1298"/>
                <a:gd name="T6" fmla="*/ 17 w 2177"/>
                <a:gd name="T7" fmla="*/ 3 h 1298"/>
                <a:gd name="T8" fmla="*/ 18 w 2177"/>
                <a:gd name="T9" fmla="*/ 2 h 1298"/>
                <a:gd name="T10" fmla="*/ 17 w 2177"/>
                <a:gd name="T11" fmla="*/ 1 h 1298"/>
                <a:gd name="T12" fmla="*/ 10 w 2177"/>
                <a:gd name="T13" fmla="*/ 2 h 1298"/>
                <a:gd name="T14" fmla="*/ 10 w 2177"/>
                <a:gd name="T15" fmla="*/ 1 h 1298"/>
                <a:gd name="T16" fmla="*/ 9 w 2177"/>
                <a:gd name="T17" fmla="*/ 0 h 1298"/>
                <a:gd name="T18" fmla="*/ 8 w 2177"/>
                <a:gd name="T19" fmla="*/ 1 h 1298"/>
                <a:gd name="T20" fmla="*/ 7 w 2177"/>
                <a:gd name="T21" fmla="*/ 1 h 1298"/>
                <a:gd name="T22" fmla="*/ 8 w 2177"/>
                <a:gd name="T23" fmla="*/ 3 h 1298"/>
                <a:gd name="T24" fmla="*/ 6 w 2177"/>
                <a:gd name="T25" fmla="*/ 4 h 1298"/>
                <a:gd name="T26" fmla="*/ 8 w 2177"/>
                <a:gd name="T27" fmla="*/ 4 h 1298"/>
                <a:gd name="T28" fmla="*/ 9 w 2177"/>
                <a:gd name="T29" fmla="*/ 7 h 1298"/>
                <a:gd name="T30" fmla="*/ 2 w 2177"/>
                <a:gd name="T31" fmla="*/ 4 h 1298"/>
                <a:gd name="T32" fmla="*/ 1 w 2177"/>
                <a:gd name="T33" fmla="*/ 4 h 1298"/>
                <a:gd name="T34" fmla="*/ 0 w 2177"/>
                <a:gd name="T35" fmla="*/ 5 h 1298"/>
                <a:gd name="T36" fmla="*/ 1 w 2177"/>
                <a:gd name="T37" fmla="*/ 7 h 1298"/>
                <a:gd name="T38" fmla="*/ 9 w 2177"/>
                <a:gd name="T39" fmla="*/ 11 h 1298"/>
                <a:gd name="T40" fmla="*/ 11 w 2177"/>
                <a:gd name="T41" fmla="*/ 10 h 1298"/>
                <a:gd name="T42" fmla="*/ 13 w 2177"/>
                <a:gd name="T43" fmla="*/ 11 h 1298"/>
                <a:gd name="T44" fmla="*/ 13 w 2177"/>
                <a:gd name="T45" fmla="*/ 10 h 1298"/>
                <a:gd name="T46" fmla="*/ 13 w 2177"/>
                <a:gd name="T47" fmla="*/ 10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2">
              <a:extLst>
                <a:ext uri="{FF2B5EF4-FFF2-40B4-BE49-F238E27FC236}">
                  <a16:creationId xmlns:a16="http://schemas.microsoft.com/office/drawing/2014/main" id="{FD1E0D2A-B8C7-4B98-9417-96575FA82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1 w 143"/>
                <a:gd name="T5" fmla="*/ 2 h 258"/>
                <a:gd name="T6" fmla="*/ 0 w 143"/>
                <a:gd name="T7" fmla="*/ 3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3">
              <a:extLst>
                <a:ext uri="{FF2B5EF4-FFF2-40B4-BE49-F238E27FC236}">
                  <a16:creationId xmlns:a16="http://schemas.microsoft.com/office/drawing/2014/main" id="{CED4B6DA-BC9B-4455-A171-1826373581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 w 1586"/>
                <a:gd name="T1" fmla="*/ 0 h 821"/>
                <a:gd name="T2" fmla="*/ 10 w 1586"/>
                <a:gd name="T3" fmla="*/ 4 h 821"/>
                <a:gd name="T4" fmla="*/ 11 w 1586"/>
                <a:gd name="T5" fmla="*/ 4 h 821"/>
                <a:gd name="T6" fmla="*/ 12 w 1586"/>
                <a:gd name="T7" fmla="*/ 6 h 821"/>
                <a:gd name="T8" fmla="*/ 12 w 1586"/>
                <a:gd name="T9" fmla="*/ 6 h 821"/>
                <a:gd name="T10" fmla="*/ 10 w 1586"/>
                <a:gd name="T11" fmla="*/ 6 h 821"/>
                <a:gd name="T12" fmla="*/ 8 w 1586"/>
                <a:gd name="T13" fmla="*/ 6 h 821"/>
                <a:gd name="T14" fmla="*/ 0 w 1586"/>
                <a:gd name="T15" fmla="*/ 2 h 821"/>
                <a:gd name="T16" fmla="*/ 0 w 1586"/>
                <a:gd name="T17" fmla="*/ 1 h 821"/>
                <a:gd name="T18" fmla="*/ 0 w 1586"/>
                <a:gd name="T19" fmla="*/ 0 h 821"/>
                <a:gd name="T20" fmla="*/ 1 w 1586"/>
                <a:gd name="T21" fmla="*/ 0 h 821"/>
                <a:gd name="T22" fmla="*/ 1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4">
              <a:extLst>
                <a:ext uri="{FF2B5EF4-FFF2-40B4-BE49-F238E27FC236}">
                  <a16:creationId xmlns:a16="http://schemas.microsoft.com/office/drawing/2014/main" id="{F81BE9CF-8A61-48CD-A064-67527DF38A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 h 747"/>
                <a:gd name="T2" fmla="*/ 8 w 1049"/>
                <a:gd name="T3" fmla="*/ 6 h 747"/>
                <a:gd name="T4" fmla="*/ 8 w 1049"/>
                <a:gd name="T5" fmla="*/ 5 h 747"/>
                <a:gd name="T6" fmla="*/ 9 w 1049"/>
                <a:gd name="T7" fmla="*/ 4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3 h 747"/>
                <a:gd name="T14" fmla="*/ 0 w 1049"/>
                <a:gd name="T15" fmla="*/ 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15">
              <a:extLst>
                <a:ext uri="{FF2B5EF4-FFF2-40B4-BE49-F238E27FC236}">
                  <a16:creationId xmlns:a16="http://schemas.microsoft.com/office/drawing/2014/main" id="{D1A6709A-9AB5-43B8-92A1-D3A47B3303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1 w 272"/>
                <a:gd name="T3" fmla="*/ 0 h 241"/>
                <a:gd name="T4" fmla="*/ 1 w 272"/>
                <a:gd name="T5" fmla="*/ 1 h 241"/>
                <a:gd name="T6" fmla="*/ 2 w 272"/>
                <a:gd name="T7" fmla="*/ 2 h 241"/>
                <a:gd name="T8" fmla="*/ 1 w 272"/>
                <a:gd name="T9" fmla="*/ 2 h 241"/>
                <a:gd name="T10" fmla="*/ 0 w 272"/>
                <a:gd name="T11" fmla="*/ 2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16">
              <a:extLst>
                <a:ext uri="{FF2B5EF4-FFF2-40B4-BE49-F238E27FC236}">
                  <a16:creationId xmlns:a16="http://schemas.microsoft.com/office/drawing/2014/main" id="{C8A14FD7-3269-44FA-B4A7-8B59A5F5C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2 w 152"/>
                <a:gd name="T1" fmla="*/ 1 h 224"/>
                <a:gd name="T2" fmla="*/ 2 w 152"/>
                <a:gd name="T3" fmla="*/ 2 h 224"/>
                <a:gd name="T4" fmla="*/ 0 w 152"/>
                <a:gd name="T5" fmla="*/ 1 h 224"/>
                <a:gd name="T6" fmla="*/ 1 w 152"/>
                <a:gd name="T7" fmla="*/ 0 h 224"/>
                <a:gd name="T8" fmla="*/ 2 w 152"/>
                <a:gd name="T9" fmla="*/ 1 h 224"/>
                <a:gd name="T10" fmla="*/ 2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17">
              <a:extLst>
                <a:ext uri="{FF2B5EF4-FFF2-40B4-BE49-F238E27FC236}">
                  <a16:creationId xmlns:a16="http://schemas.microsoft.com/office/drawing/2014/main" id="{9153630C-DE8D-41D5-B3D0-7D54FCDEA5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2 w 386"/>
                <a:gd name="T5" fmla="*/ 1 h 764"/>
                <a:gd name="T6" fmla="*/ 4 w 386"/>
                <a:gd name="T7" fmla="*/ 6 h 764"/>
                <a:gd name="T8" fmla="*/ 3 w 386"/>
                <a:gd name="T9" fmla="*/ 6 h 764"/>
                <a:gd name="T10" fmla="*/ 2 w 386"/>
                <a:gd name="T11" fmla="*/ 6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18">
              <a:extLst>
                <a:ext uri="{FF2B5EF4-FFF2-40B4-BE49-F238E27FC236}">
                  <a16:creationId xmlns:a16="http://schemas.microsoft.com/office/drawing/2014/main" id="{C02CAEB9-B2F3-4A20-A2DB-EB655652A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 w 728"/>
                <a:gd name="T1" fmla="*/ 0 h 348"/>
                <a:gd name="T2" fmla="*/ 0 w 728"/>
                <a:gd name="T3" fmla="*/ 1 h 348"/>
                <a:gd name="T4" fmla="*/ 1 w 728"/>
                <a:gd name="T5" fmla="*/ 3 h 348"/>
                <a:gd name="T6" fmla="*/ 6 w 728"/>
                <a:gd name="T7" fmla="*/ 2 h 348"/>
                <a:gd name="T8" fmla="*/ 6 w 728"/>
                <a:gd name="T9" fmla="*/ 1 h 348"/>
                <a:gd name="T10" fmla="*/ 6 w 728"/>
                <a:gd name="T11" fmla="*/ 0 h 348"/>
                <a:gd name="T12" fmla="*/ 6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19">
              <a:extLst>
                <a:ext uri="{FF2B5EF4-FFF2-40B4-BE49-F238E27FC236}">
                  <a16:creationId xmlns:a16="http://schemas.microsoft.com/office/drawing/2014/main" id="{7F2A8324-E9F0-46CC-B0E2-F7C587C0DF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3 w 312"/>
                <a:gd name="T1" fmla="*/ 0 h 135"/>
                <a:gd name="T2" fmla="*/ 0 w 312"/>
                <a:gd name="T3" fmla="*/ 0 h 135"/>
                <a:gd name="T4" fmla="*/ 3 w 312"/>
                <a:gd name="T5" fmla="*/ 1 h 135"/>
                <a:gd name="T6" fmla="*/ 3 w 312"/>
                <a:gd name="T7" fmla="*/ 0 h 135"/>
                <a:gd name="T8" fmla="*/ 3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0" name="Group 20">
              <a:extLst>
                <a:ext uri="{FF2B5EF4-FFF2-40B4-BE49-F238E27FC236}">
                  <a16:creationId xmlns:a16="http://schemas.microsoft.com/office/drawing/2014/main" id="{F6B3EBF6-21F2-4FAD-8C18-F205CBB5849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>
                <a:extLst>
                  <a:ext uri="{FF2B5EF4-FFF2-40B4-BE49-F238E27FC236}">
                    <a16:creationId xmlns:a16="http://schemas.microsoft.com/office/drawing/2014/main" id="{83DCAD53-4E3B-417E-9BA7-D98FFF96BEA2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>
                  <a:extLst>
                    <a:ext uri="{FF2B5EF4-FFF2-40B4-BE49-F238E27FC236}">
                      <a16:creationId xmlns:a16="http://schemas.microsoft.com/office/drawing/2014/main" id="{0B72EBCB-4F2F-476F-A9B8-D6CD81FC033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2 w 313"/>
                    <a:gd name="T5" fmla="*/ 0 h 175"/>
                    <a:gd name="T6" fmla="*/ 3 w 313"/>
                    <a:gd name="T7" fmla="*/ 0 h 175"/>
                    <a:gd name="T8" fmla="*/ 3 w 313"/>
                    <a:gd name="T9" fmla="*/ 0 h 175"/>
                    <a:gd name="T10" fmla="*/ 2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1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23">
                  <a:extLst>
                    <a:ext uri="{FF2B5EF4-FFF2-40B4-BE49-F238E27FC236}">
                      <a16:creationId xmlns:a16="http://schemas.microsoft.com/office/drawing/2014/main" id="{1B6C802A-3536-4541-BA96-5EDDEAC3ED0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2 w 230"/>
                    <a:gd name="T3" fmla="*/ 3 h 266"/>
                    <a:gd name="T4" fmla="*/ 2 w 230"/>
                    <a:gd name="T5" fmla="*/ 2 h 266"/>
                    <a:gd name="T6" fmla="*/ 2 w 230"/>
                    <a:gd name="T7" fmla="*/ 1 h 266"/>
                    <a:gd name="T8" fmla="*/ 2 w 230"/>
                    <a:gd name="T9" fmla="*/ 0 h 266"/>
                    <a:gd name="T10" fmla="*/ 2 w 230"/>
                    <a:gd name="T11" fmla="*/ 2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24">
                  <a:extLst>
                    <a:ext uri="{FF2B5EF4-FFF2-40B4-BE49-F238E27FC236}">
                      <a16:creationId xmlns:a16="http://schemas.microsoft.com/office/drawing/2014/main" id="{C1767D3E-083F-49F3-9885-9CACB37DCE9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2 h 234"/>
                    <a:gd name="T6" fmla="*/ 0 w 87"/>
                    <a:gd name="T7" fmla="*/ 2 h 234"/>
                    <a:gd name="T8" fmla="*/ 0 w 87"/>
                    <a:gd name="T9" fmla="*/ 2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2" name="Freeform 25">
                <a:extLst>
                  <a:ext uri="{FF2B5EF4-FFF2-40B4-BE49-F238E27FC236}">
                    <a16:creationId xmlns:a16="http://schemas.microsoft.com/office/drawing/2014/main" id="{AE786661-0F7D-4E71-9CE0-FAB4EC6747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10 w 1190"/>
                  <a:gd name="T3" fmla="*/ 4 h 500"/>
                  <a:gd name="T4" fmla="*/ 9 w 1190"/>
                  <a:gd name="T5" fmla="*/ 4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26">
                <a:extLst>
                  <a:ext uri="{FF2B5EF4-FFF2-40B4-BE49-F238E27FC236}">
                    <a16:creationId xmlns:a16="http://schemas.microsoft.com/office/drawing/2014/main" id="{C6A96A8E-B9C3-4AC0-8A75-3E58B878FC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1 w 489"/>
                  <a:gd name="T3" fmla="*/ 1 h 296"/>
                  <a:gd name="T4" fmla="*/ 2 w 489"/>
                  <a:gd name="T5" fmla="*/ 2 h 296"/>
                  <a:gd name="T6" fmla="*/ 3 w 489"/>
                  <a:gd name="T7" fmla="*/ 2 h 296"/>
                  <a:gd name="T8" fmla="*/ 2 w 489"/>
                  <a:gd name="T9" fmla="*/ 2 h 296"/>
                  <a:gd name="T10" fmla="*/ 1 w 489"/>
                  <a:gd name="T11" fmla="*/ 2 h 296"/>
                  <a:gd name="T12" fmla="*/ 0 w 489"/>
                  <a:gd name="T13" fmla="*/ 1 h 296"/>
                  <a:gd name="T14" fmla="*/ 0 w 489"/>
                  <a:gd name="T15" fmla="*/ 2 h 296"/>
                  <a:gd name="T16" fmla="*/ 2 w 489"/>
                  <a:gd name="T17" fmla="*/ 3 h 296"/>
                  <a:gd name="T18" fmla="*/ 3 w 489"/>
                  <a:gd name="T19" fmla="*/ 3 h 296"/>
                  <a:gd name="T20" fmla="*/ 3 w 489"/>
                  <a:gd name="T21" fmla="*/ 2 h 296"/>
                  <a:gd name="T22" fmla="*/ 3 w 489"/>
                  <a:gd name="T23" fmla="*/ 1 h 296"/>
                  <a:gd name="T24" fmla="*/ 1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27">
                <a:extLst>
                  <a:ext uri="{FF2B5EF4-FFF2-40B4-BE49-F238E27FC236}">
                    <a16:creationId xmlns:a16="http://schemas.microsoft.com/office/drawing/2014/main" id="{AE45961B-9B19-46F5-8D20-BDB1DA4FBE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1 h 478"/>
                  <a:gd name="T6" fmla="*/ 1 w 213"/>
                  <a:gd name="T7" fmla="*/ 2 h 478"/>
                  <a:gd name="T8" fmla="*/ 2 w 213"/>
                  <a:gd name="T9" fmla="*/ 3 h 478"/>
                  <a:gd name="T10" fmla="*/ 1 w 213"/>
                  <a:gd name="T11" fmla="*/ 3 h 478"/>
                  <a:gd name="T12" fmla="*/ 1 w 213"/>
                  <a:gd name="T13" fmla="*/ 2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" name="Group 28">
                <a:extLst>
                  <a:ext uri="{FF2B5EF4-FFF2-40B4-BE49-F238E27FC236}">
                    <a16:creationId xmlns:a16="http://schemas.microsoft.com/office/drawing/2014/main" id="{9BFE3C40-CE09-4537-822D-6E3249BD373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>
                  <a:extLst>
                    <a:ext uri="{FF2B5EF4-FFF2-40B4-BE49-F238E27FC236}">
                      <a16:creationId xmlns:a16="http://schemas.microsoft.com/office/drawing/2014/main" id="{D0AA217B-5917-45CB-97BB-B8F384C7D8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2 h 173"/>
                    <a:gd name="T6" fmla="*/ 1 w 150"/>
                    <a:gd name="T7" fmla="*/ 2 h 173"/>
                    <a:gd name="T8" fmla="*/ 1 w 150"/>
                    <a:gd name="T9" fmla="*/ 1 h 173"/>
                    <a:gd name="T10" fmla="*/ 2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30">
                  <a:extLst>
                    <a:ext uri="{FF2B5EF4-FFF2-40B4-BE49-F238E27FC236}">
                      <a16:creationId xmlns:a16="http://schemas.microsoft.com/office/drawing/2014/main" id="{3AA34708-E28A-43D4-8EAB-3FD7939D505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2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2 h 880"/>
                    <a:gd name="T6" fmla="*/ 1 w 1684"/>
                    <a:gd name="T7" fmla="*/ 3 h 880"/>
                    <a:gd name="T8" fmla="*/ 10 w 1684"/>
                    <a:gd name="T9" fmla="*/ 7 h 880"/>
                    <a:gd name="T10" fmla="*/ 12 w 1684"/>
                    <a:gd name="T11" fmla="*/ 7 h 880"/>
                    <a:gd name="T12" fmla="*/ 13 w 1684"/>
                    <a:gd name="T13" fmla="*/ 7 h 880"/>
                    <a:gd name="T14" fmla="*/ 14 w 1684"/>
                    <a:gd name="T15" fmla="*/ 7 h 880"/>
                    <a:gd name="T16" fmla="*/ 12 w 1684"/>
                    <a:gd name="T17" fmla="*/ 6 h 880"/>
                    <a:gd name="T18" fmla="*/ 12 w 1684"/>
                    <a:gd name="T19" fmla="*/ 4 h 880"/>
                    <a:gd name="T20" fmla="*/ 11 w 1684"/>
                    <a:gd name="T21" fmla="*/ 5 h 880"/>
                    <a:gd name="T22" fmla="*/ 12 w 1684"/>
                    <a:gd name="T23" fmla="*/ 6 h 880"/>
                    <a:gd name="T24" fmla="*/ 13 w 1684"/>
                    <a:gd name="T25" fmla="*/ 7 h 880"/>
                    <a:gd name="T26" fmla="*/ 12 w 1684"/>
                    <a:gd name="T27" fmla="*/ 7 h 880"/>
                    <a:gd name="T28" fmla="*/ 10 w 1684"/>
                    <a:gd name="T29" fmla="*/ 7 h 880"/>
                    <a:gd name="T30" fmla="*/ 10 w 1684"/>
                    <a:gd name="T31" fmla="*/ 6 h 880"/>
                    <a:gd name="T32" fmla="*/ 11 w 1684"/>
                    <a:gd name="T33" fmla="*/ 5 h 880"/>
                    <a:gd name="T34" fmla="*/ 10 w 1684"/>
                    <a:gd name="T35" fmla="*/ 5 h 880"/>
                    <a:gd name="T36" fmla="*/ 10 w 1684"/>
                    <a:gd name="T37" fmla="*/ 6 h 880"/>
                    <a:gd name="T38" fmla="*/ 9 w 1684"/>
                    <a:gd name="T39" fmla="*/ 7 h 880"/>
                    <a:gd name="T40" fmla="*/ 1 w 1684"/>
                    <a:gd name="T41" fmla="*/ 3 h 880"/>
                    <a:gd name="T42" fmla="*/ 1 w 1684"/>
                    <a:gd name="T43" fmla="*/ 2 h 880"/>
                    <a:gd name="T44" fmla="*/ 1 w 1684"/>
                    <a:gd name="T45" fmla="*/ 1 h 880"/>
                    <a:gd name="T46" fmla="*/ 2 w 1684"/>
                    <a:gd name="T47" fmla="*/ 0 h 880"/>
                    <a:gd name="T48" fmla="*/ 2 w 1684"/>
                    <a:gd name="T49" fmla="*/ 0 h 880"/>
                    <a:gd name="T50" fmla="*/ 2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1">
                  <a:extLst>
                    <a:ext uri="{FF2B5EF4-FFF2-40B4-BE49-F238E27FC236}">
                      <a16:creationId xmlns:a16="http://schemas.microsoft.com/office/drawing/2014/main" id="{75969D52-790F-40D6-9C88-346DA1F4824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1 h 335"/>
                    <a:gd name="T6" fmla="*/ 1 w 160"/>
                    <a:gd name="T7" fmla="*/ 2 h 335"/>
                    <a:gd name="T8" fmla="*/ 1 w 160"/>
                    <a:gd name="T9" fmla="*/ 2 h 335"/>
                    <a:gd name="T10" fmla="*/ 1 w 160"/>
                    <a:gd name="T11" fmla="*/ 1 h 335"/>
                    <a:gd name="T12" fmla="*/ 2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32">
                  <a:extLst>
                    <a:ext uri="{FF2B5EF4-FFF2-40B4-BE49-F238E27FC236}">
                      <a16:creationId xmlns:a16="http://schemas.microsoft.com/office/drawing/2014/main" id="{255E38CE-9C6E-47FC-806E-6746E0741B2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 w 642"/>
                    <a:gd name="T1" fmla="*/ 7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3 w 642"/>
                    <a:gd name="T7" fmla="*/ 0 h 1188"/>
                    <a:gd name="T8" fmla="*/ 4 w 642"/>
                    <a:gd name="T9" fmla="*/ 1 h 1188"/>
                    <a:gd name="T10" fmla="*/ 6 w 642"/>
                    <a:gd name="T11" fmla="*/ 10 h 1188"/>
                    <a:gd name="T12" fmla="*/ 5 w 642"/>
                    <a:gd name="T13" fmla="*/ 9 h 1188"/>
                    <a:gd name="T14" fmla="*/ 3 w 642"/>
                    <a:gd name="T15" fmla="*/ 1 h 1188"/>
                    <a:gd name="T16" fmla="*/ 2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2 h 1188"/>
                    <a:gd name="T22" fmla="*/ 3 w 642"/>
                    <a:gd name="T23" fmla="*/ 8 h 1188"/>
                    <a:gd name="T24" fmla="*/ 2 w 642"/>
                    <a:gd name="T25" fmla="*/ 7 h 1188"/>
                    <a:gd name="T26" fmla="*/ 2 w 642"/>
                    <a:gd name="T27" fmla="*/ 7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33">
                  <a:extLst>
                    <a:ext uri="{FF2B5EF4-FFF2-40B4-BE49-F238E27FC236}">
                      <a16:creationId xmlns:a16="http://schemas.microsoft.com/office/drawing/2014/main" id="{E86A0FC0-7E7F-4C13-BC34-E89C77C7FCE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2 h 504"/>
                    <a:gd name="T4" fmla="*/ 1 w 192"/>
                    <a:gd name="T5" fmla="*/ 3 h 504"/>
                    <a:gd name="T6" fmla="*/ 1 w 192"/>
                    <a:gd name="T7" fmla="*/ 4 h 504"/>
                    <a:gd name="T8" fmla="*/ 2 w 192"/>
                    <a:gd name="T9" fmla="*/ 4 h 504"/>
                    <a:gd name="T10" fmla="*/ 2 w 192"/>
                    <a:gd name="T11" fmla="*/ 3 h 504"/>
                    <a:gd name="T12" fmla="*/ 2 w 192"/>
                    <a:gd name="T13" fmla="*/ 2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4">
                  <a:extLst>
                    <a:ext uri="{FF2B5EF4-FFF2-40B4-BE49-F238E27FC236}">
                      <a16:creationId xmlns:a16="http://schemas.microsoft.com/office/drawing/2014/main" id="{32406376-D90D-43E2-9343-63D10E2241C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3 w 390"/>
                    <a:gd name="T1" fmla="*/ 0 h 269"/>
                    <a:gd name="T2" fmla="*/ 3 w 390"/>
                    <a:gd name="T3" fmla="*/ 1 h 269"/>
                    <a:gd name="T4" fmla="*/ 2 w 390"/>
                    <a:gd name="T5" fmla="*/ 1 h 269"/>
                    <a:gd name="T6" fmla="*/ 0 w 390"/>
                    <a:gd name="T7" fmla="*/ 2 h 269"/>
                    <a:gd name="T8" fmla="*/ 0 w 390"/>
                    <a:gd name="T9" fmla="*/ 2 h 269"/>
                    <a:gd name="T10" fmla="*/ 3 w 390"/>
                    <a:gd name="T11" fmla="*/ 2 h 269"/>
                    <a:gd name="T12" fmla="*/ 3 w 390"/>
                    <a:gd name="T13" fmla="*/ 3 h 269"/>
                    <a:gd name="T14" fmla="*/ 4 w 390"/>
                    <a:gd name="T15" fmla="*/ 3 h 269"/>
                    <a:gd name="T16" fmla="*/ 3 w 390"/>
                    <a:gd name="T17" fmla="*/ 2 h 269"/>
                    <a:gd name="T18" fmla="*/ 1 w 390"/>
                    <a:gd name="T19" fmla="*/ 2 h 269"/>
                    <a:gd name="T20" fmla="*/ 3 w 390"/>
                    <a:gd name="T21" fmla="*/ 1 h 269"/>
                    <a:gd name="T22" fmla="*/ 3 w 390"/>
                    <a:gd name="T23" fmla="*/ 0 h 269"/>
                    <a:gd name="T24" fmla="*/ 3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5">
                  <a:extLst>
                    <a:ext uri="{FF2B5EF4-FFF2-40B4-BE49-F238E27FC236}">
                      <a16:creationId xmlns:a16="http://schemas.microsoft.com/office/drawing/2014/main" id="{2F6FC6CE-4837-4F31-8DB1-E1FCAE720C8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2 h 424"/>
                    <a:gd name="T2" fmla="*/ 7 w 941"/>
                    <a:gd name="T3" fmla="*/ 0 h 424"/>
                    <a:gd name="T4" fmla="*/ 8 w 941"/>
                    <a:gd name="T5" fmla="*/ 1 h 424"/>
                    <a:gd name="T6" fmla="*/ 8 w 941"/>
                    <a:gd name="T7" fmla="*/ 2 h 424"/>
                    <a:gd name="T8" fmla="*/ 8 w 941"/>
                    <a:gd name="T9" fmla="*/ 3 h 424"/>
                    <a:gd name="T10" fmla="*/ 1 w 941"/>
                    <a:gd name="T11" fmla="*/ 4 h 424"/>
                    <a:gd name="T12" fmla="*/ 1 w 941"/>
                    <a:gd name="T13" fmla="*/ 3 h 424"/>
                    <a:gd name="T14" fmla="*/ 7 w 941"/>
                    <a:gd name="T15" fmla="*/ 2 h 424"/>
                    <a:gd name="T16" fmla="*/ 7 w 941"/>
                    <a:gd name="T17" fmla="*/ 2 h 424"/>
                    <a:gd name="T18" fmla="*/ 7 w 941"/>
                    <a:gd name="T19" fmla="*/ 1 h 424"/>
                    <a:gd name="T20" fmla="*/ 0 w 941"/>
                    <a:gd name="T21" fmla="*/ 2 h 424"/>
                    <a:gd name="T22" fmla="*/ 0 w 941"/>
                    <a:gd name="T23" fmla="*/ 2 h 424"/>
                    <a:gd name="T24" fmla="*/ 0 w 941"/>
                    <a:gd name="T25" fmla="*/ 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36">
                  <a:extLst>
                    <a:ext uri="{FF2B5EF4-FFF2-40B4-BE49-F238E27FC236}">
                      <a16:creationId xmlns:a16="http://schemas.microsoft.com/office/drawing/2014/main" id="{70B7A76F-D007-4DEF-8532-26CDB3927B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1 h 173"/>
                    <a:gd name="T4" fmla="*/ 2 w 488"/>
                    <a:gd name="T5" fmla="*/ 1 h 173"/>
                    <a:gd name="T6" fmla="*/ 4 w 488"/>
                    <a:gd name="T7" fmla="*/ 0 h 173"/>
                    <a:gd name="T8" fmla="*/ 4 w 488"/>
                    <a:gd name="T9" fmla="*/ 0 h 173"/>
                    <a:gd name="T10" fmla="*/ 4 w 488"/>
                    <a:gd name="T11" fmla="*/ 0 h 173"/>
                    <a:gd name="T12" fmla="*/ 2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3 w 488"/>
                    <a:gd name="T21" fmla="*/ 0 h 173"/>
                    <a:gd name="T22" fmla="*/ 4 w 488"/>
                    <a:gd name="T23" fmla="*/ 0 h 173"/>
                    <a:gd name="T24" fmla="*/ 3 w 488"/>
                    <a:gd name="T25" fmla="*/ 0 h 173"/>
                    <a:gd name="T26" fmla="*/ 2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35" name="Group 37">
            <a:extLst>
              <a:ext uri="{FF2B5EF4-FFF2-40B4-BE49-F238E27FC236}">
                <a16:creationId xmlns:a16="http://schemas.microsoft.com/office/drawing/2014/main" id="{48117DDE-9AA6-4445-A52E-52431F27DF10}"/>
              </a:ext>
            </a:extLst>
          </p:cNvPr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>
              <a:extLst>
                <a:ext uri="{FF2B5EF4-FFF2-40B4-BE49-F238E27FC236}">
                  <a16:creationId xmlns:a16="http://schemas.microsoft.com/office/drawing/2014/main" id="{51FCF782-BCCE-4F18-AAF7-DAEF910CFD6D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10 h 3266"/>
                <a:gd name="T2" fmla="*/ 0 w 772"/>
                <a:gd name="T3" fmla="*/ 9 h 3266"/>
                <a:gd name="T4" fmla="*/ 0 w 772"/>
                <a:gd name="T5" fmla="*/ 8 h 3266"/>
                <a:gd name="T6" fmla="*/ 0 w 772"/>
                <a:gd name="T7" fmla="*/ 8 h 3266"/>
                <a:gd name="T8" fmla="*/ 0 w 772"/>
                <a:gd name="T9" fmla="*/ 7 h 3266"/>
                <a:gd name="T10" fmla="*/ 0 w 772"/>
                <a:gd name="T11" fmla="*/ 6 h 3266"/>
                <a:gd name="T12" fmla="*/ 0 w 772"/>
                <a:gd name="T13" fmla="*/ 6 h 3266"/>
                <a:gd name="T14" fmla="*/ 0 w 772"/>
                <a:gd name="T15" fmla="*/ 6 h 3266"/>
                <a:gd name="T16" fmla="*/ 0 w 772"/>
                <a:gd name="T17" fmla="*/ 5 h 3266"/>
                <a:gd name="T18" fmla="*/ 0 w 772"/>
                <a:gd name="T19" fmla="*/ 5 h 3266"/>
                <a:gd name="T20" fmla="*/ 0 w 772"/>
                <a:gd name="T21" fmla="*/ 3 h 3266"/>
                <a:gd name="T22" fmla="*/ 0 w 772"/>
                <a:gd name="T23" fmla="*/ 3 h 3266"/>
                <a:gd name="T24" fmla="*/ 0 w 772"/>
                <a:gd name="T25" fmla="*/ 2 h 3266"/>
                <a:gd name="T26" fmla="*/ 0 w 772"/>
                <a:gd name="T27" fmla="*/ 2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2 h 3266"/>
                <a:gd name="T36" fmla="*/ 0 w 772"/>
                <a:gd name="T37" fmla="*/ 2 h 3266"/>
                <a:gd name="T38" fmla="*/ 0 w 772"/>
                <a:gd name="T39" fmla="*/ 3 h 3266"/>
                <a:gd name="T40" fmla="*/ 0 w 772"/>
                <a:gd name="T41" fmla="*/ 3 h 3266"/>
                <a:gd name="T42" fmla="*/ 0 w 772"/>
                <a:gd name="T43" fmla="*/ 4 h 3266"/>
                <a:gd name="T44" fmla="*/ 0 w 772"/>
                <a:gd name="T45" fmla="*/ 5 h 3266"/>
                <a:gd name="T46" fmla="*/ 0 w 772"/>
                <a:gd name="T47" fmla="*/ 6 h 3266"/>
                <a:gd name="T48" fmla="*/ 0 w 772"/>
                <a:gd name="T49" fmla="*/ 6 h 3266"/>
                <a:gd name="T50" fmla="*/ 0 w 772"/>
                <a:gd name="T51" fmla="*/ 7 h 3266"/>
                <a:gd name="T52" fmla="*/ 0 w 772"/>
                <a:gd name="T53" fmla="*/ 7 h 3266"/>
                <a:gd name="T54" fmla="*/ 0 w 772"/>
                <a:gd name="T55" fmla="*/ 8 h 3266"/>
                <a:gd name="T56" fmla="*/ 0 w 772"/>
                <a:gd name="T57" fmla="*/ 9 h 3266"/>
                <a:gd name="T58" fmla="*/ 0 w 772"/>
                <a:gd name="T59" fmla="*/ 10 h 3266"/>
                <a:gd name="T60" fmla="*/ 0 w 772"/>
                <a:gd name="T61" fmla="*/ 10 h 3266"/>
                <a:gd name="T62" fmla="*/ 0 w 772"/>
                <a:gd name="T63" fmla="*/ 10 h 3266"/>
                <a:gd name="T64" fmla="*/ 0 w 772"/>
                <a:gd name="T65" fmla="*/ 10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39">
              <a:extLst>
                <a:ext uri="{FF2B5EF4-FFF2-40B4-BE49-F238E27FC236}">
                  <a16:creationId xmlns:a16="http://schemas.microsoft.com/office/drawing/2014/main" id="{10EE10C7-04E8-464F-B877-0233188258D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25 h 3266"/>
                <a:gd name="T2" fmla="*/ 0 w 772"/>
                <a:gd name="T3" fmla="*/ 24 h 3266"/>
                <a:gd name="T4" fmla="*/ 0 w 772"/>
                <a:gd name="T5" fmla="*/ 22 h 3266"/>
                <a:gd name="T6" fmla="*/ 0 w 772"/>
                <a:gd name="T7" fmla="*/ 20 h 3266"/>
                <a:gd name="T8" fmla="*/ 0 w 772"/>
                <a:gd name="T9" fmla="*/ 18 h 3266"/>
                <a:gd name="T10" fmla="*/ 0 w 772"/>
                <a:gd name="T11" fmla="*/ 17 h 3266"/>
                <a:gd name="T12" fmla="*/ 0 w 772"/>
                <a:gd name="T13" fmla="*/ 16 h 3266"/>
                <a:gd name="T14" fmla="*/ 0 w 772"/>
                <a:gd name="T15" fmla="*/ 15 h 3266"/>
                <a:gd name="T16" fmla="*/ 0 w 772"/>
                <a:gd name="T17" fmla="*/ 14 h 3266"/>
                <a:gd name="T18" fmla="*/ 0 w 772"/>
                <a:gd name="T19" fmla="*/ 13 h 3266"/>
                <a:gd name="T20" fmla="*/ 0 w 772"/>
                <a:gd name="T21" fmla="*/ 10 h 3266"/>
                <a:gd name="T22" fmla="*/ 0 w 772"/>
                <a:gd name="T23" fmla="*/ 8 h 3266"/>
                <a:gd name="T24" fmla="*/ 0 w 772"/>
                <a:gd name="T25" fmla="*/ 6 h 3266"/>
                <a:gd name="T26" fmla="*/ 0 w 772"/>
                <a:gd name="T27" fmla="*/ 5 h 3266"/>
                <a:gd name="T28" fmla="*/ 0 w 772"/>
                <a:gd name="T29" fmla="*/ 4 h 3266"/>
                <a:gd name="T30" fmla="*/ 0 w 772"/>
                <a:gd name="T31" fmla="*/ 0 h 3266"/>
                <a:gd name="T32" fmla="*/ 0 w 772"/>
                <a:gd name="T33" fmla="*/ 3 h 3266"/>
                <a:gd name="T34" fmla="*/ 0 w 772"/>
                <a:gd name="T35" fmla="*/ 5 h 3266"/>
                <a:gd name="T36" fmla="*/ 0 w 772"/>
                <a:gd name="T37" fmla="*/ 6 h 3266"/>
                <a:gd name="T38" fmla="*/ 0 w 772"/>
                <a:gd name="T39" fmla="*/ 7 h 3266"/>
                <a:gd name="T40" fmla="*/ 0 w 772"/>
                <a:gd name="T41" fmla="*/ 9 h 3266"/>
                <a:gd name="T42" fmla="*/ 0 w 772"/>
                <a:gd name="T43" fmla="*/ 10 h 3266"/>
                <a:gd name="T44" fmla="*/ 0 w 772"/>
                <a:gd name="T45" fmla="*/ 13 h 3266"/>
                <a:gd name="T46" fmla="*/ 0 w 772"/>
                <a:gd name="T47" fmla="*/ 15 h 3266"/>
                <a:gd name="T48" fmla="*/ 0 w 772"/>
                <a:gd name="T49" fmla="*/ 17 h 3266"/>
                <a:gd name="T50" fmla="*/ 0 w 772"/>
                <a:gd name="T51" fmla="*/ 18 h 3266"/>
                <a:gd name="T52" fmla="*/ 0 w 772"/>
                <a:gd name="T53" fmla="*/ 20 h 3266"/>
                <a:gd name="T54" fmla="*/ 0 w 772"/>
                <a:gd name="T55" fmla="*/ 22 h 3266"/>
                <a:gd name="T56" fmla="*/ 0 w 772"/>
                <a:gd name="T57" fmla="*/ 24 h 3266"/>
                <a:gd name="T58" fmla="*/ 0 w 772"/>
                <a:gd name="T59" fmla="*/ 25 h 3266"/>
                <a:gd name="T60" fmla="*/ 0 w 772"/>
                <a:gd name="T61" fmla="*/ 26 h 3266"/>
                <a:gd name="T62" fmla="*/ 0 w 772"/>
                <a:gd name="T63" fmla="*/ 25 h 3266"/>
                <a:gd name="T64" fmla="*/ 0 w 772"/>
                <a:gd name="T65" fmla="*/ 25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6" name="Group 40">
            <a:extLst>
              <a:ext uri="{FF2B5EF4-FFF2-40B4-BE49-F238E27FC236}">
                <a16:creationId xmlns:a16="http://schemas.microsoft.com/office/drawing/2014/main" id="{C92FEE2E-261B-40B9-B4FD-830AD654745D}"/>
              </a:ext>
            </a:extLst>
          </p:cNvPr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>
              <a:extLst>
                <a:ext uri="{FF2B5EF4-FFF2-40B4-BE49-F238E27FC236}">
                  <a16:creationId xmlns:a16="http://schemas.microsoft.com/office/drawing/2014/main" id="{19372286-2B98-4642-9D44-D4208534438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>
                <a:extLst>
                  <a:ext uri="{FF2B5EF4-FFF2-40B4-BE49-F238E27FC236}">
                    <a16:creationId xmlns:a16="http://schemas.microsoft.com/office/drawing/2014/main" id="{E9FAAFD8-8ED2-41F0-A53B-702FF4BC2E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1 h 806"/>
                  <a:gd name="T6" fmla="*/ 0 w 245"/>
                  <a:gd name="T7" fmla="*/ 1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0" name="Group 43">
                <a:extLst>
                  <a:ext uri="{FF2B5EF4-FFF2-40B4-BE49-F238E27FC236}">
                    <a16:creationId xmlns:a16="http://schemas.microsoft.com/office/drawing/2014/main" id="{8AF56067-4BE4-4D1E-BEAA-E6EB3D51B156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>
                  <a:extLst>
                    <a:ext uri="{FF2B5EF4-FFF2-40B4-BE49-F238E27FC236}">
                      <a16:creationId xmlns:a16="http://schemas.microsoft.com/office/drawing/2014/main" id="{96F370D1-F5FE-4F00-8F2C-026D73C4A45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45">
                  <a:extLst>
                    <a:ext uri="{FF2B5EF4-FFF2-40B4-BE49-F238E27FC236}">
                      <a16:creationId xmlns:a16="http://schemas.microsoft.com/office/drawing/2014/main" id="{24A904C7-0369-483E-AC56-DC4492F199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051" y="329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1 h 1230"/>
                    <a:gd name="T8" fmla="*/ 0 w 1064"/>
                    <a:gd name="T9" fmla="*/ 1 h 1230"/>
                    <a:gd name="T10" fmla="*/ 0 w 1064"/>
                    <a:gd name="T11" fmla="*/ 1 h 1230"/>
                    <a:gd name="T12" fmla="*/ 0 w 1064"/>
                    <a:gd name="T13" fmla="*/ 1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1 h 1230"/>
                    <a:gd name="T32" fmla="*/ 0 w 1064"/>
                    <a:gd name="T33" fmla="*/ 1 h 1230"/>
                    <a:gd name="T34" fmla="*/ 0 w 1064"/>
                    <a:gd name="T35" fmla="*/ 1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46">
                  <a:extLst>
                    <a:ext uri="{FF2B5EF4-FFF2-40B4-BE49-F238E27FC236}">
                      <a16:creationId xmlns:a16="http://schemas.microsoft.com/office/drawing/2014/main" id="{2D1F411F-CD06-4E7B-A92C-281F9745B31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861" y="179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2 h 2521"/>
                    <a:gd name="T4" fmla="*/ 0 w 2002"/>
                    <a:gd name="T5" fmla="*/ 2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47">
                  <a:extLst>
                    <a:ext uri="{FF2B5EF4-FFF2-40B4-BE49-F238E27FC236}">
                      <a16:creationId xmlns:a16="http://schemas.microsoft.com/office/drawing/2014/main" id="{109642EF-1811-436A-8648-B6F6C6F043D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2 h 3771"/>
                    <a:gd name="T2" fmla="*/ 0 w 3007"/>
                    <a:gd name="T3" fmla="*/ 2 h 3771"/>
                    <a:gd name="T4" fmla="*/ 0 w 3007"/>
                    <a:gd name="T5" fmla="*/ 2 h 3771"/>
                    <a:gd name="T6" fmla="*/ 0 w 3007"/>
                    <a:gd name="T7" fmla="*/ 2 h 3771"/>
                    <a:gd name="T8" fmla="*/ 0 w 3007"/>
                    <a:gd name="T9" fmla="*/ 2 h 3771"/>
                    <a:gd name="T10" fmla="*/ 0 w 3007"/>
                    <a:gd name="T11" fmla="*/ 2 h 3771"/>
                    <a:gd name="T12" fmla="*/ 0 w 3007"/>
                    <a:gd name="T13" fmla="*/ 2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2 h 3771"/>
                    <a:gd name="T26" fmla="*/ 0 w 3007"/>
                    <a:gd name="T27" fmla="*/ 2 h 3771"/>
                    <a:gd name="T28" fmla="*/ 0 w 3007"/>
                    <a:gd name="T29" fmla="*/ 3 h 3771"/>
                    <a:gd name="T30" fmla="*/ 0 w 3007"/>
                    <a:gd name="T31" fmla="*/ 2 h 3771"/>
                    <a:gd name="T32" fmla="*/ 0 w 3007"/>
                    <a:gd name="T33" fmla="*/ 2 h 3771"/>
                    <a:gd name="T34" fmla="*/ 0 w 3007"/>
                    <a:gd name="T35" fmla="*/ 2 h 3771"/>
                    <a:gd name="T36" fmla="*/ 0 w 3007"/>
                    <a:gd name="T37" fmla="*/ 2 h 3771"/>
                    <a:gd name="T38" fmla="*/ 0 w 3007"/>
                    <a:gd name="T39" fmla="*/ 2 h 3771"/>
                    <a:gd name="T40" fmla="*/ 0 w 3007"/>
                    <a:gd name="T41" fmla="*/ 2 h 3771"/>
                    <a:gd name="T42" fmla="*/ 0 w 3007"/>
                    <a:gd name="T43" fmla="*/ 2 h 3771"/>
                    <a:gd name="T44" fmla="*/ 0 w 3007"/>
                    <a:gd name="T45" fmla="*/ 2 h 3771"/>
                    <a:gd name="T46" fmla="*/ 0 w 3007"/>
                    <a:gd name="T47" fmla="*/ 2 h 3771"/>
                    <a:gd name="T48" fmla="*/ 0 w 3007"/>
                    <a:gd name="T49" fmla="*/ 2 h 3771"/>
                    <a:gd name="T50" fmla="*/ 0 w 3007"/>
                    <a:gd name="T51" fmla="*/ 2 h 3771"/>
                    <a:gd name="T52" fmla="*/ 0 w 3007"/>
                    <a:gd name="T53" fmla="*/ 2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48">
                  <a:extLst>
                    <a:ext uri="{FF2B5EF4-FFF2-40B4-BE49-F238E27FC236}">
                      <a16:creationId xmlns:a16="http://schemas.microsoft.com/office/drawing/2014/main" id="{CA09893C-7802-4418-B9E9-2AA3957BBFE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300" y="894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49">
                  <a:extLst>
                    <a:ext uri="{FF2B5EF4-FFF2-40B4-BE49-F238E27FC236}">
                      <a16:creationId xmlns:a16="http://schemas.microsoft.com/office/drawing/2014/main" id="{46F85DB0-176C-483B-A057-74D6453307C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53" y="803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50">
                  <a:extLst>
                    <a:ext uri="{FF2B5EF4-FFF2-40B4-BE49-F238E27FC236}">
                      <a16:creationId xmlns:a16="http://schemas.microsoft.com/office/drawing/2014/main" id="{3F0892D3-ACA9-48A4-9454-6D184FC87B5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51">
                  <a:extLst>
                    <a:ext uri="{FF2B5EF4-FFF2-40B4-BE49-F238E27FC236}">
                      <a16:creationId xmlns:a16="http://schemas.microsoft.com/office/drawing/2014/main" id="{404EAD43-EEA7-45C9-BC99-6D27FD3357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50" y="139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8" name="Line 52">
              <a:extLst>
                <a:ext uri="{FF2B5EF4-FFF2-40B4-BE49-F238E27FC236}">
                  <a16:creationId xmlns:a16="http://schemas.microsoft.com/office/drawing/2014/main" id="{1EAC6680-9A52-4ACA-B610-B70BB970CEB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6E3C8E-0B02-40F8-AB37-6FF651920A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BBDFF5F-78F7-4078-B4A8-29E712876D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CADA6AF-63F9-4F85-95A7-1F6D7E2B91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7C75BA9-67B1-46B1-B44F-F9EE2F7497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26CEC1F1-FB25-4A0E-8BF9-61AB489850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A4382F0-087C-48F9-A001-843695E525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2AB4EE78-9142-4744-BDC8-DD8DB69A29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>
              <a:latin typeface="Tahoma" panose="020B0604030504040204" pitchFamily="34" charset="0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1E3B4DEB-FC78-43E5-84FF-E3BC43528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836613"/>
            <a:ext cx="7793037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9D7BF089-FD80-4B7B-A972-EE2F61DDD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5723" name="Rectangle 11">
            <a:extLst>
              <a:ext uri="{FF2B5EF4-FFF2-40B4-BE49-F238E27FC236}">
                <a16:creationId xmlns:a16="http://schemas.microsoft.com/office/drawing/2014/main" id="{31420099-4EDB-426A-9F46-0B49EA784D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24" name="Rectangle 12">
            <a:extLst>
              <a:ext uri="{FF2B5EF4-FFF2-40B4-BE49-F238E27FC236}">
                <a16:creationId xmlns:a16="http://schemas.microsoft.com/office/drawing/2014/main" id="{F3414E54-99BC-4756-9B04-419F8A659C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32475" y="6642100"/>
            <a:ext cx="33115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115725" name="Rectangle 13">
            <a:extLst>
              <a:ext uri="{FF2B5EF4-FFF2-40B4-BE49-F238E27FC236}">
                <a16:creationId xmlns:a16="http://schemas.microsoft.com/office/drawing/2014/main" id="{AB8518AE-2ACE-4368-A1EA-11B77EDCB6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372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fld id="{FDC791A5-7971-4374-846B-B1A6F82E2DE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AutoNum type="arabicPeriod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AutoNum type="circleNumDbPlain"/>
        <a:defRPr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&#25945;&#26448;&#35838;&#20214;/&#20363;&#39064;&#21644;&#20064;&#39064;%20MyEclipse/05.1.2%20%20&#22810;&#32500;&#25968;&#32452;%20&#20363;5.1%20%20&#30697;&#38453;&#31867;/src/Matrix.java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hyperlink" Target="../&#25945;&#26448;&#35838;&#20214;/&#20363;&#39064;&#21644;&#20064;&#39064;%20MyEclipse/05.2.2%20%20&#31232;&#30095;&#30697;&#38453;&#30340;&#21387;&#32553;&#23384;&#20648;/src/LinkedSparseMatrix.java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hyperlink" Target="../&#25945;&#26448;&#35838;&#20214;/&#20363;&#39064;&#21644;&#20064;&#39064;%20MyEclipse/05.2.2%20%20&#31232;&#30095;&#30697;&#38453;&#30340;&#21387;&#32553;&#23384;&#20648;/src/CrossLinkedSparseMatrix.java" TargetMode="Externa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../&#25945;&#26448;&#35838;&#20214;/&#20363;&#39064;&#21644;&#20064;&#39064;%20MyEclipse/05.3%20%20%20&#24191;&#20041;&#34920;/src/GGenList.java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9C42214-C158-4912-B9D3-F9E433C56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6870700" cy="865188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  数组和广义表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CCA2B7B-AACA-456C-854C-F0A8D14A3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064500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/>
              <a:t>5.1   </a:t>
            </a:r>
            <a:r>
              <a:rPr lang="zh-CN" altLang="en-US"/>
              <a:t>数组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/>
              <a:t>5.2   </a:t>
            </a:r>
            <a:r>
              <a:rPr lang="zh-CN" altLang="en-US"/>
              <a:t>特殊矩阵的压缩存储</a:t>
            </a:r>
          </a:p>
          <a:p>
            <a:pPr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>
                <a:hlinkClick r:id="rId3" action="ppaction://hlinksldjump"/>
              </a:rPr>
              <a:t>5.3   </a:t>
            </a:r>
            <a:r>
              <a:rPr lang="zh-CN" altLang="en-US">
                <a:hlinkClick r:id="rId3" action="ppaction://hlinksldjump"/>
              </a:rPr>
              <a:t>广义表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GB">
                <a:solidFill>
                  <a:srgbClr val="003399"/>
                </a:solidFill>
              </a:rPr>
              <a:t>目的：</a:t>
            </a:r>
            <a:r>
              <a:rPr lang="zh-CN" altLang="en-US"/>
              <a:t>了解包含子结构的线性结构。</a:t>
            </a:r>
            <a:endParaRPr lang="en-GB" altLang="zh-CN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GB">
                <a:solidFill>
                  <a:srgbClr val="003399"/>
                </a:solidFill>
              </a:rPr>
              <a:t>要求：</a:t>
            </a:r>
            <a:r>
              <a:rPr lang="zh-CN" altLang="en-US"/>
              <a:t>理解多维数组的存储结构，了解	  	    特殊矩阵压缩存储，了解广义表。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GB">
                <a:solidFill>
                  <a:srgbClr val="003399"/>
                </a:solidFill>
              </a:rPr>
              <a:t>重点：</a:t>
            </a:r>
            <a:r>
              <a:rPr lang="zh-CN" altLang="en-US"/>
              <a:t>数组的存储结构</a:t>
            </a:r>
            <a:endParaRPr lang="zh-CN" altLang="en-GB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GB">
                <a:solidFill>
                  <a:srgbClr val="003399"/>
                </a:solidFill>
              </a:rPr>
              <a:t>难点：</a:t>
            </a:r>
            <a:r>
              <a:rPr lang="zh-CN" altLang="en-US"/>
              <a:t>广义表的表示和实现。</a:t>
            </a:r>
            <a:endParaRPr lang="en-US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598253-F840-420A-9BFC-EA7B18F8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C383-60E0-4D66-9E37-080EDEBEC34C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0F2F7D-2CA0-4725-B551-23A7CC41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3E0EE92-07B4-401B-87AA-5D616FAE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5.1.2 </a:t>
            </a:r>
            <a:r>
              <a:rPr lang="zh-CN" altLang="en-US"/>
              <a:t>多维数组 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82977754-F8F5-4B2F-89E1-BED5DECF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46" y="1906587"/>
            <a:ext cx="8929354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Java </a:t>
            </a:r>
            <a:r>
              <a:rPr lang="zh-CN" altLang="en-US" dirty="0"/>
              <a:t>声明和使用二维数组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int element[][];  //</a:t>
            </a:r>
            <a:r>
              <a:rPr lang="zh-CN" altLang="en-US" dirty="0"/>
              <a:t>声明，不能指定长度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element = new int[4][5]; //</a:t>
            </a:r>
            <a:r>
              <a:rPr lang="zh-CN" altLang="en-US" dirty="0"/>
              <a:t>动态申请空间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int element[][] = { {1,2,3},{4,5,6}}</a:t>
            </a:r>
          </a:p>
          <a:p>
            <a:pPr marL="457200" indent="-457200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dirty="0"/>
              <a:t>二维数组</a:t>
            </a:r>
            <a:r>
              <a:rPr lang="en-US" altLang="zh-CN" dirty="0"/>
              <a:t>element</a:t>
            </a:r>
          </a:p>
          <a:p>
            <a:pPr marL="0" indent="0" eaLnBrk="1" hangingPunct="1">
              <a:buNone/>
            </a:pPr>
            <a:r>
              <a:rPr lang="zh-CN" altLang="en-US" dirty="0"/>
              <a:t>   由若干</a:t>
            </a:r>
            <a:r>
              <a:rPr lang="en-US" altLang="zh-CN" dirty="0"/>
              <a:t> </a:t>
            </a:r>
            <a:r>
              <a:rPr lang="zh-CN" altLang="en-US" dirty="0"/>
              <a:t>一维数组</a:t>
            </a:r>
            <a:r>
              <a:rPr lang="en-US" altLang="zh-CN" dirty="0"/>
              <a:t>element[0] </a:t>
            </a:r>
            <a:r>
              <a:rPr lang="zh-CN" altLang="en-US" dirty="0"/>
              <a:t>组成。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element.length</a:t>
            </a:r>
            <a:r>
              <a:rPr lang="zh-CN" altLang="en-US" dirty="0"/>
              <a:t> 表示二维数组的长度，即行数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element[0].length</a:t>
            </a:r>
            <a:r>
              <a:rPr lang="zh-CN" altLang="en-US" dirty="0"/>
              <a:t> 表示一维数组的长度，即列数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97D570-0771-4571-8040-668452C4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7BB3D1-71BA-4716-99B4-6E4C5D7F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80185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0E6FD5A-C86E-43D6-AE96-AF62A87A2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0125" y="857250"/>
            <a:ext cx="7704138" cy="839788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5.1  </a:t>
            </a:r>
            <a:r>
              <a:rPr lang="zh-CN" altLang="en-US"/>
              <a:t>矩阵类。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56CEADA3-589B-4CC4-AAB3-41811535D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" y="2071688"/>
            <a:ext cx="8353425" cy="4216400"/>
          </a:xfrm>
        </p:spPr>
        <p:txBody>
          <a:bodyPr/>
          <a:lstStyle/>
          <a:p>
            <a:pPr eaLnBrk="1" hangingPunct="1">
              <a:buSzPct val="60000"/>
              <a:buFont typeface="Arial" panose="020B0604020202020204" pitchFamily="34" charset="0"/>
              <a:buChar char="•"/>
            </a:pPr>
            <a:r>
              <a:rPr lang="zh-CN" altLang="en-US"/>
              <a:t>矩阵运算主要有矩阵加、矩阵减、矩阵乘、矩阵转置等。这里我们先只考虑加运算。</a:t>
            </a:r>
            <a:endParaRPr lang="en-US" altLang="zh-CN"/>
          </a:p>
          <a:p>
            <a:pPr eaLnBrk="1" hangingPunct="1">
              <a:buSzPct val="60000"/>
              <a:buFont typeface="Arial" panose="020B0604020202020204" pitchFamily="34" charset="0"/>
              <a:buChar char="•"/>
            </a:pPr>
            <a:r>
              <a:rPr lang="zh-CN" altLang="en-US"/>
              <a:t>矩阵加（</a:t>
            </a:r>
            <a:r>
              <a:rPr lang="en-US" altLang="zh-CN"/>
              <a:t>C=A+B</a:t>
            </a:r>
            <a:r>
              <a:rPr lang="zh-CN" altLang="en-US"/>
              <a:t>）定义为 </a:t>
            </a:r>
          </a:p>
          <a:p>
            <a:pPr eaLnBrk="1" hangingPunct="1">
              <a:lnSpc>
                <a:spcPct val="80000"/>
              </a:lnSpc>
              <a:buSzPct val="60000"/>
              <a:buFont typeface="Arial" panose="020B0604020202020204" pitchFamily="34" charset="0"/>
              <a:buChar char="•"/>
            </a:pPr>
            <a:endParaRPr lang="zh-CN" altLang="en-US"/>
          </a:p>
        </p:txBody>
      </p:sp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1DC4A767-B27C-4ABD-A4EA-B8E329972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4000500"/>
          <a:ext cx="4392612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6" r:id="rId4" imgW="1905000" imgH="825500" progId="Equation.3">
                  <p:embed/>
                </p:oleObj>
              </mc:Choice>
              <mc:Fallback>
                <p:oleObj r:id="rId4" imgW="1905000" imgH="82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000500"/>
                        <a:ext cx="4392612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6" name="Object 6">
            <a:extLst>
              <a:ext uri="{FF2B5EF4-FFF2-40B4-BE49-F238E27FC236}">
                <a16:creationId xmlns:a16="http://schemas.microsoft.com/office/drawing/2014/main" id="{E4E1166F-2140-4F26-88C1-234F74FDC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3563" y="3071813"/>
          <a:ext cx="21605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7" r:id="rId6" imgW="660400" imgH="228600" progId="Equation.3">
                  <p:embed/>
                </p:oleObj>
              </mc:Choice>
              <mc:Fallback>
                <p:oleObj r:id="rId6" imgW="660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071813"/>
                        <a:ext cx="216058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99A22B-4E56-4BCB-945B-EC214FDC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D0D701-D979-4C74-810B-824EF9B7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95E886BC-BC48-44E5-9439-73001309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5.1  </a:t>
            </a:r>
            <a:r>
              <a:rPr lang="zh-CN" altLang="en-US"/>
              <a:t>矩阵类。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627277EB-8F00-4329-97B9-81FC72E8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988840"/>
            <a:ext cx="9073008" cy="4625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public class Matrix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{  private int </a:t>
            </a:r>
            <a:r>
              <a:rPr lang="en-US" altLang="zh-CN" sz="2400" dirty="0">
                <a:solidFill>
                  <a:srgbClr val="FF0000"/>
                </a:solidFill>
              </a:rPr>
              <a:t>value[][]</a:t>
            </a:r>
            <a:r>
              <a:rPr lang="en-US" altLang="zh-CN" sz="2400" dirty="0"/>
              <a:t>; //</a:t>
            </a:r>
            <a:r>
              <a:rPr lang="zh-CN" altLang="en-US" sz="2400" dirty="0"/>
              <a:t>存储矩阵元素的二维数组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public </a:t>
            </a:r>
            <a:r>
              <a:rPr lang="en-US" altLang="zh-CN" sz="2400" dirty="0">
                <a:solidFill>
                  <a:srgbClr val="CC00CC"/>
                </a:solidFill>
              </a:rPr>
              <a:t>Matrix(int m, int n) </a:t>
            </a:r>
            <a:r>
              <a:rPr lang="en-US" altLang="zh-CN" sz="2400" dirty="0"/>
              <a:t>//</a:t>
            </a:r>
            <a:r>
              <a:rPr lang="zh-CN" altLang="en-US" sz="2400" dirty="0"/>
              <a:t>构造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n</a:t>
            </a:r>
            <a:r>
              <a:rPr lang="zh-CN" altLang="en-US" sz="2400" dirty="0"/>
              <a:t>列的空矩阵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this.value</a:t>
            </a:r>
            <a:r>
              <a:rPr lang="en-US" altLang="zh-CN" sz="2400" dirty="0"/>
              <a:t>=new int[m][n]; 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    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    public </a:t>
            </a:r>
            <a:r>
              <a:rPr lang="en-US" altLang="zh-CN" sz="2400" dirty="0">
                <a:solidFill>
                  <a:srgbClr val="0000CC"/>
                </a:solidFill>
              </a:rPr>
              <a:t>Matrix(int mat[][]) </a:t>
            </a:r>
            <a:r>
              <a:rPr lang="en-US" altLang="zh-CN" sz="2400" dirty="0"/>
              <a:t>//</a:t>
            </a:r>
            <a:r>
              <a:rPr lang="zh-CN" altLang="en-US" sz="2400" dirty="0"/>
              <a:t>构造矩阵，由数组</a:t>
            </a:r>
            <a:r>
              <a:rPr lang="en-US" altLang="zh-CN" sz="2400" dirty="0"/>
              <a:t>mat</a:t>
            </a:r>
            <a:r>
              <a:rPr lang="zh-CN" altLang="en-US" sz="2400" dirty="0"/>
              <a:t>提供矩阵元素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CC00CC"/>
                </a:solidFill>
              </a:rPr>
              <a:t>this(</a:t>
            </a:r>
            <a:r>
              <a:rPr lang="en-US" altLang="zh-CN" sz="2400" dirty="0" err="1">
                <a:solidFill>
                  <a:srgbClr val="CC00CC"/>
                </a:solidFill>
              </a:rPr>
              <a:t>mat.length,mat</a:t>
            </a:r>
            <a:r>
              <a:rPr lang="en-US" altLang="zh-CN" sz="2400" dirty="0">
                <a:solidFill>
                  <a:srgbClr val="CC00CC"/>
                </a:solidFill>
              </a:rPr>
              <a:t>[0].length);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for (int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=0;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&lt;</a:t>
            </a:r>
            <a:r>
              <a:rPr lang="en-US" altLang="zh-CN" sz="2400" dirty="0" err="1">
                <a:solidFill>
                  <a:srgbClr val="0000CC"/>
                </a:solidFill>
              </a:rPr>
              <a:t>mat.length</a:t>
            </a:r>
            <a:r>
              <a:rPr lang="en-US" altLang="zh-CN" sz="2400" dirty="0">
                <a:solidFill>
                  <a:srgbClr val="0000CC"/>
                </a:solidFill>
              </a:rPr>
              <a:t>;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for (int j=0; j&lt;mat[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].length; </a:t>
            </a:r>
            <a:r>
              <a:rPr lang="en-US" altLang="zh-CN" sz="2400" dirty="0" err="1">
                <a:solidFill>
                  <a:srgbClr val="0000CC"/>
                </a:solidFill>
              </a:rPr>
              <a:t>j++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this.value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][j] = mat[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][j];  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</a:t>
            </a:r>
            <a:r>
              <a:rPr lang="en-US" altLang="zh-CN" sz="2400" dirty="0"/>
              <a:t>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1DE98D-97DC-43AD-8C8A-7EF494A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3B4BD-0288-4E38-8F2C-63E0EBB7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92023552-8A64-4ABE-AEE2-E9318296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5.1  </a:t>
            </a:r>
            <a:r>
              <a:rPr lang="zh-CN" altLang="en-US"/>
              <a:t>矩阵类。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15039380-CB4E-493D-9724-A25BB302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99" y="1844824"/>
            <a:ext cx="9150721" cy="47863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400" dirty="0"/>
              <a:t>public int </a:t>
            </a:r>
            <a:r>
              <a:rPr lang="en-US" altLang="zh-CN" sz="2400" dirty="0">
                <a:solidFill>
                  <a:srgbClr val="0000CC"/>
                </a:solidFill>
              </a:rPr>
              <a:t>get(int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, int j) </a:t>
            </a:r>
            <a:r>
              <a:rPr lang="en-US" altLang="zh-CN" sz="2400" dirty="0"/>
              <a:t>//</a:t>
            </a:r>
            <a:r>
              <a:rPr lang="zh-CN" altLang="en-US" sz="2400" dirty="0"/>
              <a:t>获得矩阵第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行第</a:t>
            </a:r>
            <a:r>
              <a:rPr lang="en-US" altLang="zh-CN" sz="2400" dirty="0"/>
              <a:t>j</a:t>
            </a:r>
            <a:r>
              <a:rPr lang="zh-CN" altLang="en-US" sz="2400" dirty="0"/>
              <a:t>列的元素，</a:t>
            </a:r>
            <a:r>
              <a:rPr lang="en-US" altLang="zh-CN" sz="2400" dirty="0"/>
              <a:t>O(1)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{        return value[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][j];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public void </a:t>
            </a:r>
            <a:r>
              <a:rPr lang="en-US" altLang="zh-CN" sz="2400" dirty="0">
                <a:solidFill>
                  <a:srgbClr val="0000CC"/>
                </a:solidFill>
              </a:rPr>
              <a:t>set(int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, int j, int k) </a:t>
            </a:r>
            <a:r>
              <a:rPr lang="en-US" altLang="zh-CN" sz="2400" dirty="0"/>
              <a:t>//</a:t>
            </a:r>
            <a:r>
              <a:rPr lang="zh-CN" altLang="en-US" sz="2400" dirty="0"/>
              <a:t>设置矩阵第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行第</a:t>
            </a:r>
            <a:r>
              <a:rPr lang="en-US" altLang="zh-CN" sz="2400" dirty="0"/>
              <a:t>j</a:t>
            </a:r>
            <a:r>
              <a:rPr lang="zh-CN" altLang="en-US" sz="2400" dirty="0"/>
              <a:t>列的元素，</a:t>
            </a:r>
            <a:r>
              <a:rPr lang="en-US" altLang="zh-CN" sz="2400" dirty="0"/>
              <a:t>O(1)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{        value[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][j]=k;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public void </a:t>
            </a:r>
            <a:r>
              <a:rPr lang="en-US" altLang="zh-CN" sz="2400" dirty="0">
                <a:solidFill>
                  <a:srgbClr val="FF0000"/>
                </a:solidFill>
              </a:rPr>
              <a:t>add(</a:t>
            </a:r>
            <a:r>
              <a:rPr lang="en-US" altLang="zh-CN" sz="2400" dirty="0">
                <a:solidFill>
                  <a:srgbClr val="0000CC"/>
                </a:solidFill>
              </a:rPr>
              <a:t>Matrix b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/>
              <a:t>//this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两个矩阵相加，改变当前矩阵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for (int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=0;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&lt;</a:t>
            </a:r>
            <a:r>
              <a:rPr lang="en-US" altLang="zh-CN" sz="2400" dirty="0" err="1">
                <a:solidFill>
                  <a:srgbClr val="0000CC"/>
                </a:solidFill>
              </a:rPr>
              <a:t>this.value.length</a:t>
            </a:r>
            <a:r>
              <a:rPr lang="en-US" altLang="zh-CN" sz="2400" dirty="0">
                <a:solidFill>
                  <a:srgbClr val="0000CC"/>
                </a:solidFill>
              </a:rPr>
              <a:t>; 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for (int j=0; j&lt;</a:t>
            </a:r>
            <a:r>
              <a:rPr lang="en-US" altLang="zh-CN" sz="2400" dirty="0" err="1">
                <a:solidFill>
                  <a:srgbClr val="0000CC"/>
                </a:solidFill>
              </a:rPr>
              <a:t>this.value</a:t>
            </a:r>
            <a:r>
              <a:rPr lang="en-US" altLang="zh-CN" sz="2400" dirty="0">
                <a:solidFill>
                  <a:srgbClr val="0000CC"/>
                </a:solidFill>
              </a:rPr>
              <a:t>[</a:t>
            </a:r>
            <a:r>
              <a:rPr lang="en-US" altLang="zh-CN" sz="2400" dirty="0" err="1">
                <a:solidFill>
                  <a:srgbClr val="0000CC"/>
                </a:solidFill>
              </a:rPr>
              <a:t>i</a:t>
            </a:r>
            <a:r>
              <a:rPr lang="en-US" altLang="zh-CN" sz="2400" dirty="0">
                <a:solidFill>
                  <a:srgbClr val="0000CC"/>
                </a:solidFill>
              </a:rPr>
              <a:t>].length; </a:t>
            </a:r>
            <a:r>
              <a:rPr lang="en-US" altLang="zh-CN" sz="2400" dirty="0" err="1">
                <a:solidFill>
                  <a:srgbClr val="0000CC"/>
                </a:solidFill>
              </a:rPr>
              <a:t>j++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</a:t>
            </a:r>
            <a:r>
              <a:rPr lang="en-US" altLang="zh-CN" sz="2400" dirty="0" err="1">
                <a:solidFill>
                  <a:srgbClr val="FF0000"/>
                </a:solidFill>
              </a:rPr>
              <a:t>this.value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][j] += </a:t>
            </a:r>
            <a:r>
              <a:rPr lang="en-US" altLang="zh-CN" sz="2400" dirty="0" err="1">
                <a:solidFill>
                  <a:srgbClr val="FF0000"/>
                </a:solidFill>
              </a:rPr>
              <a:t>b.value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][j];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B2B5AA-107C-4ADD-A6E6-8E6642B6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56C9B6-C0FD-4133-962F-9CE35E84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4E995445-F816-4558-A07C-F147B41A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5.1 </a:t>
            </a:r>
            <a:r>
              <a:rPr lang="zh-CN" altLang="en-US"/>
              <a:t>调用矩阵加法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71F8780A-8D97-49FD-8815-7B773582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16832"/>
            <a:ext cx="8169275" cy="42751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{  int m1[][]={{1,2,3},{4,5,6}};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Matrix </a:t>
            </a:r>
            <a:r>
              <a:rPr lang="en-US" altLang="zh-CN" sz="2400" dirty="0">
                <a:solidFill>
                  <a:srgbClr val="0000CC"/>
                </a:solidFill>
              </a:rPr>
              <a:t>a=new Matrix(m1);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int m2[][]={{1,0,0}, {0,1,0}};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Matrix </a:t>
            </a:r>
            <a:r>
              <a:rPr lang="en-US" altLang="zh-CN" sz="2400" dirty="0">
                <a:solidFill>
                  <a:srgbClr val="0000CC"/>
                </a:solidFill>
              </a:rPr>
              <a:t>b=new Matrix(m2);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System.out.print</a:t>
            </a:r>
            <a:r>
              <a:rPr lang="en-US" altLang="zh-CN" sz="2400" dirty="0"/>
              <a:t>("Matrix a:\n"+</a:t>
            </a:r>
            <a:r>
              <a:rPr lang="en-US" altLang="zh-CN" sz="2400" dirty="0" err="1"/>
              <a:t>a.toString</a:t>
            </a:r>
            <a:r>
              <a:rPr lang="en-US" altLang="zh-CN" sz="2400" dirty="0"/>
              <a:t>());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System.out.print</a:t>
            </a:r>
            <a:r>
              <a:rPr lang="en-US" altLang="zh-CN" sz="2400" dirty="0"/>
              <a:t>("Matrix b:\n"+</a:t>
            </a:r>
            <a:r>
              <a:rPr lang="en-US" altLang="zh-CN" sz="2400" dirty="0" err="1"/>
              <a:t>b.toString</a:t>
            </a:r>
            <a:r>
              <a:rPr lang="en-US" altLang="zh-CN" sz="2400" dirty="0"/>
              <a:t>());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>
                <a:solidFill>
                  <a:srgbClr val="FF0000"/>
                </a:solidFill>
              </a:rPr>
              <a:t>a.add</a:t>
            </a:r>
            <a:r>
              <a:rPr lang="en-US" altLang="zh-CN" sz="2400" dirty="0">
                <a:solidFill>
                  <a:srgbClr val="FF0000"/>
                </a:solidFill>
              </a:rPr>
              <a:t>(b)</a:t>
            </a:r>
            <a:r>
              <a:rPr lang="en-US" altLang="zh-CN" sz="2400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System.out.print</a:t>
            </a:r>
            <a:r>
              <a:rPr lang="en-US" altLang="zh-CN" sz="2400" dirty="0"/>
              <a:t>(“Matrix a</a:t>
            </a:r>
            <a:r>
              <a:rPr lang="zh-CN" altLang="en-US" sz="2400" dirty="0"/>
              <a:t>＋</a:t>
            </a:r>
            <a:r>
              <a:rPr lang="en-US" altLang="zh-CN" sz="2400" dirty="0"/>
              <a:t>b:\n"+</a:t>
            </a:r>
            <a:r>
              <a:rPr lang="en-US" altLang="zh-CN" sz="2400" dirty="0" err="1"/>
              <a:t>a.toString</a:t>
            </a:r>
            <a:r>
              <a:rPr lang="en-US" altLang="zh-CN" sz="2400" dirty="0"/>
              <a:t>());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}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2B5A73-0DDF-4899-B9F8-CAD84CAD72EC}"/>
              </a:ext>
            </a:extLst>
          </p:cNvPr>
          <p:cNvSpPr/>
          <p:nvPr/>
        </p:nvSpPr>
        <p:spPr>
          <a:xfrm>
            <a:off x="6372200" y="244076"/>
            <a:ext cx="2214562" cy="378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fr-FR" altLang="zh-CN" sz="2800" dirty="0">
                <a:solidFill>
                  <a:srgbClr val="FF0000"/>
                </a:solidFill>
              </a:rPr>
              <a:t>Matrix a:</a:t>
            </a:r>
          </a:p>
          <a:p>
            <a:pPr>
              <a:defRPr/>
            </a:pPr>
            <a:r>
              <a:rPr lang="fr-FR" altLang="zh-CN" sz="2800" dirty="0">
                <a:solidFill>
                  <a:srgbClr val="FF0000"/>
                </a:solidFill>
              </a:rPr>
              <a:t>  1  2  3</a:t>
            </a:r>
          </a:p>
          <a:p>
            <a:pPr>
              <a:defRPr/>
            </a:pPr>
            <a:r>
              <a:rPr lang="fr-FR" altLang="zh-CN" sz="2800" dirty="0">
                <a:solidFill>
                  <a:srgbClr val="FF0000"/>
                </a:solidFill>
              </a:rPr>
              <a:t>  4  5  6</a:t>
            </a:r>
          </a:p>
          <a:p>
            <a:pPr>
              <a:defRPr/>
            </a:pPr>
            <a:r>
              <a:rPr lang="fr-FR" altLang="zh-CN" sz="2800" dirty="0">
                <a:solidFill>
                  <a:srgbClr val="FF0000"/>
                </a:solidFill>
              </a:rPr>
              <a:t>Matrix b:</a:t>
            </a:r>
          </a:p>
          <a:p>
            <a:pPr>
              <a:defRPr/>
            </a:pPr>
            <a:r>
              <a:rPr lang="fr-FR" altLang="zh-CN" sz="2800" dirty="0">
                <a:solidFill>
                  <a:srgbClr val="FF0000"/>
                </a:solidFill>
              </a:rPr>
              <a:t>  1  0  0</a:t>
            </a:r>
          </a:p>
          <a:p>
            <a:pPr>
              <a:defRPr/>
            </a:pPr>
            <a:r>
              <a:rPr lang="fr-FR" altLang="zh-CN" sz="2800" dirty="0">
                <a:solidFill>
                  <a:srgbClr val="FF0000"/>
                </a:solidFill>
              </a:rPr>
              <a:t>  0  1  0</a:t>
            </a:r>
          </a:p>
          <a:p>
            <a:pPr>
              <a:defRPr/>
            </a:pPr>
            <a:r>
              <a:rPr lang="fr-FR" altLang="zh-CN" sz="2800" dirty="0">
                <a:solidFill>
                  <a:srgbClr val="FF0000"/>
                </a:solidFill>
              </a:rPr>
              <a:t>Matrix a</a:t>
            </a:r>
            <a:r>
              <a:rPr lang="zh-CN" altLang="en-US" sz="2800" dirty="0">
                <a:solidFill>
                  <a:srgbClr val="FF0000"/>
                </a:solidFill>
              </a:rPr>
              <a:t>＋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fr-FR" altLang="zh-CN" sz="2800" dirty="0">
                <a:solidFill>
                  <a:srgbClr val="FF0000"/>
                </a:solidFill>
              </a:rPr>
              <a:t>:</a:t>
            </a:r>
          </a:p>
          <a:p>
            <a:pPr>
              <a:defRPr/>
            </a:pPr>
            <a:r>
              <a:rPr lang="fr-FR" altLang="zh-CN" sz="2800" dirty="0">
                <a:solidFill>
                  <a:srgbClr val="FF0000"/>
                </a:solidFill>
              </a:rPr>
              <a:t>  2  2  3</a:t>
            </a:r>
          </a:p>
          <a:p>
            <a:pPr>
              <a:defRPr/>
            </a:pPr>
            <a:r>
              <a:rPr lang="fr-FR" altLang="zh-CN" sz="2800" dirty="0">
                <a:solidFill>
                  <a:srgbClr val="FF0000"/>
                </a:solidFill>
              </a:rPr>
              <a:t>  4  6  6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5E85D1-CF57-4D4C-B31E-BA824105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AD5A4B-B1CA-4850-8A9C-18948460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4E995445-F816-4558-A07C-F147B41A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5.1 </a:t>
            </a:r>
            <a:r>
              <a:rPr lang="zh-CN" altLang="en-US"/>
              <a:t>调用矩阵加法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71F8780A-8D97-49FD-8815-7B773582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16832"/>
            <a:ext cx="8169275" cy="42751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dirty="0"/>
              <a:t>{</a:t>
            </a:r>
            <a:r>
              <a:rPr lang="en-US" altLang="zh-CN" sz="2400" dirty="0"/>
              <a:t>  </a:t>
            </a:r>
            <a:r>
              <a:rPr lang="en-US" altLang="zh-CN" dirty="0"/>
              <a:t>Matrix </a:t>
            </a:r>
            <a:r>
              <a:rPr lang="en-US" altLang="zh-CN" dirty="0" err="1"/>
              <a:t>matb</a:t>
            </a:r>
            <a:r>
              <a:rPr lang="en-US" altLang="zh-CN" dirty="0"/>
              <a:t>=new Matrix(3,4);                       //</a:t>
            </a:r>
            <a:r>
              <a:rPr lang="zh-CN" altLang="en-US" dirty="0"/>
              <a:t>构造空矩阵对象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matb.set</a:t>
            </a:r>
            <a:r>
              <a:rPr lang="en-US" altLang="zh-CN" dirty="0"/>
              <a:t>(0,0,1);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matb.set</a:t>
            </a:r>
            <a:r>
              <a:rPr lang="en-US" altLang="zh-CN" dirty="0"/>
              <a:t>(1,1,1);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matb.set</a:t>
            </a:r>
            <a:r>
              <a:rPr lang="en-US" altLang="zh-CN" dirty="0"/>
              <a:t>(2,2,1);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out.print</a:t>
            </a:r>
            <a:r>
              <a:rPr lang="en-US" altLang="zh-CN" i="1" dirty="0"/>
              <a:t>("B"+</a:t>
            </a:r>
            <a:r>
              <a:rPr lang="en-US" altLang="zh-CN" i="1" dirty="0" err="1"/>
              <a:t>matb.toString</a:t>
            </a:r>
            <a:r>
              <a:rPr lang="en-US" altLang="zh-CN" i="1" dirty="0"/>
              <a:t>());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dirty="0"/>
              <a:t>}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2B5A73-0DDF-4899-B9F8-CAD84CAD72EC}"/>
              </a:ext>
            </a:extLst>
          </p:cNvPr>
          <p:cNvSpPr/>
          <p:nvPr/>
        </p:nvSpPr>
        <p:spPr>
          <a:xfrm>
            <a:off x="6101854" y="3068960"/>
            <a:ext cx="293464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</a:rPr>
              <a:t>矩阵</a:t>
            </a:r>
            <a:r>
              <a:rPr lang="en-US" altLang="zh-CN" sz="2800" b="1" dirty="0">
                <a:solidFill>
                  <a:schemeClr val="tx1"/>
                </a:solidFill>
              </a:rPr>
              <a:t>Matrix</a:t>
            </a:r>
            <a:r>
              <a:rPr lang="zh-CN" altLang="en-US" sz="2800" b="1" dirty="0">
                <a:solidFill>
                  <a:schemeClr val="tx1"/>
                </a:solidFill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</a:rPr>
              <a:t>3×4</a:t>
            </a:r>
            <a:r>
              <a:rPr lang="zh-CN" altLang="en-US" sz="2800" b="1" dirty="0">
                <a:solidFill>
                  <a:schemeClr val="tx1"/>
                </a:solidFill>
              </a:rPr>
              <a:t>）：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</a:rPr>
              <a:t>1   0   0   0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</a:rPr>
              <a:t>0   1   0   0</a:t>
            </a:r>
          </a:p>
          <a:p>
            <a:r>
              <a:rPr lang="zh-CN" altLang="en-US" sz="2800" b="1" dirty="0">
                <a:solidFill>
                  <a:schemeClr val="tx1"/>
                </a:solidFill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</a:rPr>
              <a:t>0   0   1   0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2D70A4-DC66-4ABA-AE5D-A768044E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7149B0-F5B7-46A9-9E52-23DE8B0F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76391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B2A7F95E-4B15-46ED-AE9C-C818399F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5.1  </a:t>
            </a:r>
            <a:r>
              <a:rPr lang="zh-CN" altLang="en-US"/>
              <a:t>矩阵类。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C76CF-4AA1-4965-8A57-DC157819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17713"/>
            <a:ext cx="8240713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思考：</a:t>
            </a:r>
            <a:endParaRPr lang="en-US" altLang="zh-CN" dirty="0"/>
          </a:p>
          <a:p>
            <a:pPr eaLnBrk="1" hangingPunct="1"/>
            <a:r>
              <a:rPr lang="zh-CN" altLang="en-US" dirty="0"/>
              <a:t>矩阵减法怎么做？</a:t>
            </a:r>
            <a:endParaRPr lang="en-US" altLang="zh-CN" dirty="0"/>
          </a:p>
          <a:p>
            <a:pPr eaLnBrk="1" hangingPunct="1"/>
            <a:r>
              <a:rPr lang="zh-CN" altLang="en-US" dirty="0"/>
              <a:t>矩阵转置怎么做？</a:t>
            </a:r>
            <a:endParaRPr lang="en-US" altLang="zh-CN" dirty="0"/>
          </a:p>
          <a:p>
            <a:pPr eaLnBrk="1" hangingPunct="1"/>
            <a:r>
              <a:rPr lang="zh-CN" altLang="en-US" dirty="0"/>
              <a:t>矩阵乘法怎么做</a:t>
            </a:r>
            <a:r>
              <a:rPr lang="en-US" altLang="zh-CN" dirty="0"/>
              <a:t>?</a:t>
            </a:r>
          </a:p>
          <a:p>
            <a:pPr eaLnBrk="1" hangingPunct="1"/>
            <a:r>
              <a:rPr lang="zh-CN" altLang="en-US" dirty="0"/>
              <a:t>矩阵相等怎么判断？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如果是对角矩阵、对称矩阵、三角矩阵，如何判断？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6EFA1-EDC9-48D2-898D-B23D1E0C8040}"/>
              </a:ext>
            </a:extLst>
          </p:cNvPr>
          <p:cNvSpPr txBox="1"/>
          <p:nvPr/>
        </p:nvSpPr>
        <p:spPr>
          <a:xfrm>
            <a:off x="6588224" y="60213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程序实现源码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3A7AA-0554-4C5E-9A2E-3F38F75B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5C50A-6AB6-4D84-B750-2F754B81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B798E3B-B6E4-4803-92A5-03F4FF834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5.2   </a:t>
            </a:r>
            <a:r>
              <a:rPr lang="zh-CN" altLang="en-US"/>
              <a:t>特殊矩阵的存储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89F262B5-86D5-466E-82D8-1DFEA0059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857375"/>
            <a:ext cx="8383588" cy="464343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  当使用二维数组存储矩阵的时候，占用的存储单元是</a:t>
            </a:r>
            <a:r>
              <a:rPr lang="en-US" altLang="zh-CN" sz="2800" dirty="0" err="1"/>
              <a:t>m×n</a:t>
            </a:r>
            <a:r>
              <a:rPr lang="zh-CN" altLang="en-US" sz="2800" dirty="0"/>
              <a:t>个，这样每个数据元素对应矩阵中的一个元素，元素关系也可以明确表示出来，所以说二维数组是存储矩阵的很好的数据结构。但有些矩阵比较特殊，</a:t>
            </a:r>
            <a:endParaRPr lang="en-US" altLang="zh-CN" sz="280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800" dirty="0"/>
              <a:t>比如对称矩阵，上半个矩阵和下半个矩阵元素相同，直接用二维数组存储将会重复存储一半的元素。</a:t>
            </a:r>
            <a:endParaRPr lang="en-US" altLang="zh-CN" sz="280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zh-CN" altLang="en-US" sz="2800" dirty="0"/>
              <a:t>比如稀疏矩阵，矩阵中非零元素个数很少，其他都是零，这时候数组中会有大量的零元素。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64A525-40A0-4292-AD38-C1220963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BB95F2-86E4-4240-BE00-A455C79B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9E0D1B8-2769-44C8-BF02-14A51CBD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5.2   </a:t>
            </a:r>
            <a:r>
              <a:rPr lang="zh-CN" altLang="en-US"/>
              <a:t>特殊矩阵的压缩存储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83D6DA8A-6897-400E-A0F9-EA42872B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13" y="1928813"/>
            <a:ext cx="8169275" cy="42037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对于这种情况，为了节省存储单元，我们可以采用</a:t>
            </a:r>
            <a:r>
              <a:rPr lang="zh-CN" altLang="en-US" dirty="0">
                <a:solidFill>
                  <a:srgbClr val="FF0000"/>
                </a:solidFill>
              </a:rPr>
              <a:t>压缩存储</a:t>
            </a:r>
            <a:r>
              <a:rPr lang="zh-CN" altLang="en-US" dirty="0"/>
              <a:t>的方法，对于重复元素只存一份；对于零元素不进行存储，只存储有用的非零元素。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        </a:t>
            </a:r>
            <a:r>
              <a:rPr lang="zh-CN" altLang="en-US" dirty="0"/>
              <a:t>对称（三角）矩阵的存储</a:t>
            </a:r>
            <a:endParaRPr lang="en-US" altLang="zh-CN" dirty="0"/>
          </a:p>
          <a:p>
            <a:pPr marL="0" indent="0"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        </a:t>
            </a:r>
            <a:r>
              <a:rPr lang="zh-CN" altLang="en-US" dirty="0"/>
              <a:t>稀疏矩阵的存储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227DBE-5BE8-4E96-9DDA-072032BC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5FD540-B60B-4867-BB57-D84EB862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582BDAC-F60D-4819-AB62-E8476E956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0125" y="714375"/>
            <a:ext cx="7793038" cy="839788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5.2.1   </a:t>
            </a:r>
            <a:r>
              <a:rPr lang="zh-CN" altLang="en-US" sz="4000" dirty="0"/>
              <a:t>三角矩阵的存储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130B03E3-5000-4254-B60A-28D8FA56A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3030538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下三角矩阵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按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主序</a:t>
            </a:r>
            <a:r>
              <a:rPr lang="zh-CN" altLang="en-US" dirty="0"/>
              <a:t>存储该下三角中非零元素。</a:t>
            </a:r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9F6A48D4-CF25-4E64-99FF-50C2DCF4D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2868" name="Object 4">
            <a:extLst>
              <a:ext uri="{FF2B5EF4-FFF2-40B4-BE49-F238E27FC236}">
                <a16:creationId xmlns:a16="http://schemas.microsoft.com/office/drawing/2014/main" id="{1547E13D-DD31-45B7-A211-EF7C0CB48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418134"/>
              </p:ext>
            </p:extLst>
          </p:nvPr>
        </p:nvGraphicFramePr>
        <p:xfrm>
          <a:off x="3853315" y="1897857"/>
          <a:ext cx="4373562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r:id="rId4" imgW="1828800" imgH="825500" progId="Equation.3">
                  <p:embed/>
                </p:oleObj>
              </mc:Choice>
              <mc:Fallback>
                <p:oleObj r:id="rId4" imgW="1828800" imgH="82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3315" y="1897857"/>
                        <a:ext cx="4373562" cy="198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7">
            <a:extLst>
              <a:ext uri="{FF2B5EF4-FFF2-40B4-BE49-F238E27FC236}">
                <a16:creationId xmlns:a16="http://schemas.microsoft.com/office/drawing/2014/main" id="{74879F5F-27E3-4ED7-BED2-021D0E84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92872" name="Picture 8" descr="5d4">
            <a:extLst>
              <a:ext uri="{FF2B5EF4-FFF2-40B4-BE49-F238E27FC236}">
                <a16:creationId xmlns:a16="http://schemas.microsoft.com/office/drawing/2014/main" id="{2469C2E5-2932-4B3A-A4EB-92241784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4500563"/>
            <a:ext cx="85693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10">
            <a:extLst>
              <a:ext uri="{FF2B5EF4-FFF2-40B4-BE49-F238E27FC236}">
                <a16:creationId xmlns:a16="http://schemas.microsoft.com/office/drawing/2014/main" id="{CEFD678C-2CFD-431D-BFE4-111DD9CF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2876" name="Object 12">
            <a:extLst>
              <a:ext uri="{FF2B5EF4-FFF2-40B4-BE49-F238E27FC236}">
                <a16:creationId xmlns:a16="http://schemas.microsoft.com/office/drawing/2014/main" id="{28C170CF-6952-4036-8BF2-8A3EE3725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786438"/>
          <a:ext cx="77009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r:id="rId7" imgW="3289300" imgH="355600" progId="Equation.3">
                  <p:embed/>
                </p:oleObj>
              </mc:Choice>
              <mc:Fallback>
                <p:oleObj r:id="rId7" imgW="3289300" imgH="355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786438"/>
                        <a:ext cx="77009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C2CCD3-F465-4581-BC75-A3241185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1AB389-42EA-49C5-B128-151D3881AE2F}"/>
              </a:ext>
            </a:extLst>
          </p:cNvPr>
          <p:cNvSpPr/>
          <p:nvPr/>
        </p:nvSpPr>
        <p:spPr>
          <a:xfrm>
            <a:off x="4860032" y="2009094"/>
            <a:ext cx="648072" cy="3857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61A574-EE6C-4378-9226-7C7BC052800A}"/>
              </a:ext>
            </a:extLst>
          </p:cNvPr>
          <p:cNvSpPr/>
          <p:nvPr/>
        </p:nvSpPr>
        <p:spPr>
          <a:xfrm>
            <a:off x="4860032" y="2516834"/>
            <a:ext cx="1512168" cy="3740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933181-CE36-4128-A041-A87BDD25BAC4}"/>
              </a:ext>
            </a:extLst>
          </p:cNvPr>
          <p:cNvSpPr/>
          <p:nvPr/>
        </p:nvSpPr>
        <p:spPr>
          <a:xfrm>
            <a:off x="4860032" y="3476625"/>
            <a:ext cx="3168352" cy="4209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A56EBD-FBEC-4990-A068-9FAF3442FBFD}"/>
              </a:ext>
            </a:extLst>
          </p:cNvPr>
          <p:cNvSpPr/>
          <p:nvPr/>
        </p:nvSpPr>
        <p:spPr>
          <a:xfrm>
            <a:off x="4843897" y="2979444"/>
            <a:ext cx="2392399" cy="3844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337BF2-9EBB-461D-82AE-7D7337A8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uiExpand="1" build="p"/>
      <p:bldP spid="3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A92B2A1D-A917-4644-B25B-55263C63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5.1   </a:t>
            </a:r>
            <a:r>
              <a:rPr lang="zh-CN" altLang="en-US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1D7C8-BBD3-455C-9EDE-DF1FF41B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928813"/>
            <a:ext cx="8383588" cy="4714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数组和广义表可看成是一种特殊的线性表，其特殊在于，表中的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数据元素本身也是一种线性表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在程序设计语言中，数组已经实现为一种数据类型。特别的在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语言中，已将二维数组实现为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动态</a:t>
            </a:r>
            <a:r>
              <a:rPr lang="zh-CN" altLang="en-US" dirty="0">
                <a:latin typeface="+mn-ea"/>
              </a:rPr>
              <a:t>的功能完善的数据类型，而不同的程序设计语言采用不同的存储结构表示多维数组，我们有必要了解数组的实现机制，了解链式存储结构的作用。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8F1F8A-6362-48C0-A2E4-768D994A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B8B001-57B6-41A7-8DD1-23C75066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BAFFB25D-6B39-4E6A-BCB4-BB40F782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5.2.1   </a:t>
            </a:r>
            <a:r>
              <a:rPr lang="zh-CN" altLang="en-US" sz="4000" dirty="0"/>
              <a:t>三角矩阵的存储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CA27187F-8031-4C35-8E8B-A765EFC67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017713"/>
            <a:ext cx="850106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也可以用动态二维数组的方式存储下三角矩阵 </a:t>
            </a:r>
          </a:p>
          <a:p>
            <a:pPr eaLnBrk="1" hangingPunct="1"/>
            <a:endParaRPr lang="zh-CN" altLang="en-US"/>
          </a:p>
        </p:txBody>
      </p:sp>
      <p:pic>
        <p:nvPicPr>
          <p:cNvPr id="5" name="Picture 11" descr="5d5">
            <a:extLst>
              <a:ext uri="{FF2B5EF4-FFF2-40B4-BE49-F238E27FC236}">
                <a16:creationId xmlns:a16="http://schemas.microsoft.com/office/drawing/2014/main" id="{A7588978-3197-4D42-A4A7-F84A65A4D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14625"/>
            <a:ext cx="58674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BD96E-33EA-4B27-8EAF-AC3842886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5429250"/>
            <a:ext cx="7358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上三角矩阵的存储类似。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77EC5CE-7ADD-49B3-AE30-D1FAA11E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EF26A9-08BE-475C-B653-A79CDDFB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92C35A5E-5766-45D0-AEC4-C5E980D2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5.2.1   </a:t>
            </a:r>
            <a:r>
              <a:rPr lang="zh-CN" altLang="en-US" sz="4000" dirty="0"/>
              <a:t>对称矩阵的存储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523BD-B8C4-4E1C-BA4B-5D2AF4A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11" y="1909444"/>
            <a:ext cx="7772400" cy="29829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对称矩阵：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176213" indent="-176213" eaLnBrk="1" hangingPunct="1">
              <a:buFont typeface="Arial" pitchFamily="34" charset="0"/>
              <a:buChar char="•"/>
              <a:defRPr/>
            </a:pPr>
            <a:r>
              <a:rPr lang="zh-CN" altLang="en-US" dirty="0"/>
              <a:t>类似下三角矩阵的存储，只存储整个矩阵的一半元素（下三角元素）即可。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53480-CF3E-4877-A294-405CB3E2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21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61ECB2-4474-447B-B5F8-747FC1BF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642" y="1970849"/>
            <a:ext cx="1981200" cy="13049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F68F0D-A37B-415E-99B4-448424E94FCF}"/>
              </a:ext>
            </a:extLst>
          </p:cNvPr>
          <p:cNvSpPr txBox="1"/>
          <p:nvPr/>
        </p:nvSpPr>
        <p:spPr>
          <a:xfrm>
            <a:off x="2394428" y="1859340"/>
            <a:ext cx="46254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如果方阵</a:t>
            </a:r>
            <a:r>
              <a:rPr lang="en-US" altLang="zh-CN" sz="3200" dirty="0"/>
              <a:t>A</a:t>
            </a:r>
            <a:r>
              <a:rPr lang="zh-CN" altLang="en-US" sz="3200" dirty="0"/>
              <a:t>满足  </a:t>
            </a:r>
            <a:r>
              <a:rPr lang="en-US" altLang="zh-CN" sz="3200" dirty="0"/>
              <a:t>A</a:t>
            </a:r>
            <a:r>
              <a:rPr lang="en-US" altLang="zh-CN" sz="3200" baseline="30000" dirty="0"/>
              <a:t>T </a:t>
            </a:r>
            <a:r>
              <a:rPr lang="en-US" altLang="zh-CN" sz="3200" dirty="0"/>
              <a:t>= A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r>
              <a:rPr lang="zh-CN" altLang="en-US" sz="3200" dirty="0"/>
              <a:t>即</a:t>
            </a:r>
            <a:r>
              <a:rPr lang="en-US" altLang="zh-CN" sz="3200" dirty="0"/>
              <a:t>n</a:t>
            </a:r>
            <a:r>
              <a:rPr lang="zh-CN" altLang="en-US" sz="3200" dirty="0"/>
              <a:t>阶矩阵中的每个元素</a:t>
            </a:r>
            <a:endParaRPr lang="en-US" altLang="zh-CN" sz="3200" dirty="0"/>
          </a:p>
          <a:p>
            <a:r>
              <a:rPr lang="zh-CN" altLang="en-US" sz="3200" dirty="0"/>
              <a:t>满足</a:t>
            </a:r>
            <a:r>
              <a:rPr lang="en-US" altLang="zh-CN" sz="3200" dirty="0"/>
              <a:t>   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ij</a:t>
            </a:r>
            <a:r>
              <a:rPr lang="en-US" altLang="zh-CN" sz="3200" dirty="0"/>
              <a:t>= </a:t>
            </a:r>
            <a:r>
              <a:rPr lang="en-US" altLang="zh-CN" sz="3200" dirty="0" err="1"/>
              <a:t>a</a:t>
            </a:r>
            <a:r>
              <a:rPr lang="en-US" altLang="zh-CN" sz="3200" baseline="-25000" dirty="0" err="1"/>
              <a:t>ji</a:t>
            </a:r>
            <a:endParaRPr lang="zh-CN" altLang="en-US" sz="32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7BFA5A0-3FC7-4349-991C-656C3105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7873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92C35A5E-5766-45D0-AEC4-C5E980D2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5.2.1   </a:t>
            </a:r>
            <a:r>
              <a:rPr lang="zh-CN" altLang="en-US" sz="4000" dirty="0"/>
              <a:t>对称矩阵的存储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523BD-B8C4-4E1C-BA4B-5D2AF4A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11" y="1909444"/>
            <a:ext cx="7772400" cy="2982912"/>
          </a:xfrm>
        </p:spPr>
        <p:txBody>
          <a:bodyPr/>
          <a:lstStyle/>
          <a:p>
            <a:pPr marL="176213" indent="-176213" eaLnBrk="1" hangingPunct="1">
              <a:buFont typeface="Arial" pitchFamily="34" charset="0"/>
              <a:buChar char="•"/>
              <a:defRPr/>
            </a:pPr>
            <a:r>
              <a:rPr lang="zh-CN" altLang="en-US" dirty="0"/>
              <a:t>但由于对称矩阵的上三角也有元素，所以在存取元素找元素位置时，元素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zh-CN" altLang="en-US" dirty="0"/>
              <a:t>的位置</a:t>
            </a:r>
            <a:endParaRPr lang="en-US" altLang="zh-CN" dirty="0"/>
          </a:p>
        </p:txBody>
      </p:sp>
      <p:graphicFrame>
        <p:nvGraphicFramePr>
          <p:cNvPr id="296962" name="Object 2">
            <a:extLst>
              <a:ext uri="{FF2B5EF4-FFF2-40B4-BE49-F238E27FC236}">
                <a16:creationId xmlns:a16="http://schemas.microsoft.com/office/drawing/2014/main" id="{61CF3247-53BB-4902-AECB-DE80740EC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9" y="3211210"/>
          <a:ext cx="77009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6" r:id="rId4" imgW="3289300" imgH="355600" progId="Equation.3">
                  <p:embed/>
                </p:oleObj>
              </mc:Choice>
              <mc:Fallback>
                <p:oleObj r:id="rId4" imgW="3289300" imgH="355600" progId="Equation.3">
                  <p:embed/>
                  <p:pic>
                    <p:nvPicPr>
                      <p:cNvPr id="296962" name="Object 2">
                        <a:extLst>
                          <a:ext uri="{FF2B5EF4-FFF2-40B4-BE49-F238E27FC236}">
                            <a16:creationId xmlns:a16="http://schemas.microsoft.com/office/drawing/2014/main" id="{61CF3247-53BB-4902-AECB-DE80740EC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9" y="3211210"/>
                        <a:ext cx="77009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8ADC2E08-A537-4750-91C0-52899928EB48}"/>
              </a:ext>
            </a:extLst>
          </p:cNvPr>
          <p:cNvGrpSpPr/>
          <p:nvPr/>
        </p:nvGrpSpPr>
        <p:grpSpPr>
          <a:xfrm>
            <a:off x="749502" y="4523596"/>
            <a:ext cx="7700963" cy="874664"/>
            <a:chOff x="749502" y="4523596"/>
            <a:chExt cx="7700963" cy="874664"/>
          </a:xfrm>
        </p:grpSpPr>
        <p:graphicFrame>
          <p:nvGraphicFramePr>
            <p:cNvPr id="21510" name="Object 3">
              <a:extLst>
                <a:ext uri="{FF2B5EF4-FFF2-40B4-BE49-F238E27FC236}">
                  <a16:creationId xmlns:a16="http://schemas.microsoft.com/office/drawing/2014/main" id="{6BF5AFB5-95D4-4D34-80D0-107C4F9717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9502" y="4541010"/>
            <a:ext cx="7700963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7" r:id="rId6" imgW="3289300" imgH="355600" progId="Equation.3">
                    <p:embed/>
                  </p:oleObj>
                </mc:Choice>
                <mc:Fallback>
                  <p:oleObj r:id="rId6" imgW="3289300" imgH="355600" progId="Equation.3">
                    <p:embed/>
                    <p:pic>
                      <p:nvPicPr>
                        <p:cNvPr id="21510" name="Object 3">
                          <a:extLst>
                            <a:ext uri="{FF2B5EF4-FFF2-40B4-BE49-F238E27FC236}">
                              <a16:creationId xmlns:a16="http://schemas.microsoft.com/office/drawing/2014/main" id="{6BF5AFB5-95D4-4D34-80D0-107C4F9717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502" y="4541010"/>
                          <a:ext cx="7700963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1" name="TextBox 6">
              <a:extLst>
                <a:ext uri="{FF2B5EF4-FFF2-40B4-BE49-F238E27FC236}">
                  <a16:creationId xmlns:a16="http://schemas.microsoft.com/office/drawing/2014/main" id="{84360919-2BF7-4A83-8CC3-851B8A2A85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038" y="4523597"/>
              <a:ext cx="214314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j</a:t>
              </a:r>
              <a:endParaRPr lang="zh-CN" altLang="en-US" sz="2000" dirty="0"/>
            </a:p>
          </p:txBody>
        </p:sp>
        <p:sp>
          <p:nvSpPr>
            <p:cNvPr id="21512" name="TextBox 7">
              <a:extLst>
                <a:ext uri="{FF2B5EF4-FFF2-40B4-BE49-F238E27FC236}">
                  <a16:creationId xmlns:a16="http://schemas.microsoft.com/office/drawing/2014/main" id="{5CC6E4B4-8218-43EA-ADB9-4A8D8A81C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424" y="4523596"/>
              <a:ext cx="142876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j</a:t>
              </a:r>
              <a:endParaRPr lang="zh-CN" altLang="en-US" sz="2000" dirty="0"/>
            </a:p>
          </p:txBody>
        </p:sp>
        <p:sp>
          <p:nvSpPr>
            <p:cNvPr id="21513" name="TextBox 8">
              <a:extLst>
                <a:ext uri="{FF2B5EF4-FFF2-40B4-BE49-F238E27FC236}">
                  <a16:creationId xmlns:a16="http://schemas.microsoft.com/office/drawing/2014/main" id="{125BDD2F-700C-4FE8-B272-B44374D1A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7001" y="4737910"/>
              <a:ext cx="214314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 err="1"/>
                <a:t>i</a:t>
              </a:r>
              <a:endParaRPr lang="zh-CN" altLang="en-US" sz="2000" dirty="0"/>
            </a:p>
          </p:txBody>
        </p:sp>
        <p:sp>
          <p:nvSpPr>
            <p:cNvPr id="21514" name="TextBox 9">
              <a:extLst>
                <a:ext uri="{FF2B5EF4-FFF2-40B4-BE49-F238E27FC236}">
                  <a16:creationId xmlns:a16="http://schemas.microsoft.com/office/drawing/2014/main" id="{721C04F0-2767-4E42-87E4-FFFB0549A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5753" y="4728521"/>
              <a:ext cx="214314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/>
                <a:t>j</a:t>
              </a:r>
              <a:endParaRPr lang="zh-CN" altLang="en-US" sz="2000" dirty="0"/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E4B1B6A2-763D-4A97-B10C-6E2F31633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496" y="4737910"/>
              <a:ext cx="214314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dirty="0" err="1"/>
                <a:t>i</a:t>
              </a:r>
              <a:endParaRPr lang="zh-CN" altLang="en-US" sz="2000" dirty="0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53480-CF3E-4877-A294-405CB3E2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59E77A-E4A0-400B-9B87-05A3CECBA885}"/>
              </a:ext>
            </a:extLst>
          </p:cNvPr>
          <p:cNvSpPr txBox="1"/>
          <p:nvPr/>
        </p:nvSpPr>
        <p:spPr>
          <a:xfrm>
            <a:off x="5282352" y="33405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下三角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0F2ABF-1FA1-410F-A7C6-838FE05BAFE2}"/>
              </a:ext>
            </a:extLst>
          </p:cNvPr>
          <p:cNvSpPr txBox="1"/>
          <p:nvPr/>
        </p:nvSpPr>
        <p:spPr>
          <a:xfrm>
            <a:off x="5267258" y="467635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上三角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1E3ECAA-68FD-4B3A-BF17-87D44799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47390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5AA9DC4-F049-4AE7-B4F7-BEC7B0DA0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928688"/>
            <a:ext cx="7793038" cy="839787"/>
          </a:xfrm>
        </p:spPr>
        <p:txBody>
          <a:bodyPr/>
          <a:lstStyle/>
          <a:p>
            <a:pPr eaLnBrk="1" hangingPunct="1"/>
            <a:r>
              <a:rPr lang="en-US" altLang="zh-CN"/>
              <a:t>5.2.2   </a:t>
            </a:r>
            <a:r>
              <a:rPr lang="zh-CN" altLang="en-US"/>
              <a:t>稀疏矩阵的压缩存储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4F9A0346-94F5-48E5-9C53-A3D2015AC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000250"/>
            <a:ext cx="8605837" cy="4643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表示稀疏矩阵的三元组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</a:t>
            </a:r>
            <a:r>
              <a:rPr lang="zh-CN" altLang="en-US" sz="2800" dirty="0"/>
              <a:t>稀疏矩阵中非零元素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个数很少，且分布无规律。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比如：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  可以只存储非零元素，但由于其位置无规律，所以还需要存储其位置信息。这样我们就用一个三元组来存储一个元素及其位置：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上例中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{(0,2,11)</a:t>
            </a:r>
            <a:r>
              <a:rPr lang="zh-CN" altLang="en-US" sz="2400" dirty="0"/>
              <a:t>，</a:t>
            </a:r>
            <a:r>
              <a:rPr lang="en-US" altLang="zh-CN" sz="2400" dirty="0"/>
              <a:t>(0,4,17)</a:t>
            </a:r>
            <a:r>
              <a:rPr lang="zh-CN" altLang="en-US" sz="2400" dirty="0"/>
              <a:t>，</a:t>
            </a:r>
            <a:r>
              <a:rPr lang="en-US" altLang="zh-CN" sz="2400" dirty="0"/>
              <a:t>(1,1,20)</a:t>
            </a:r>
            <a:r>
              <a:rPr lang="zh-CN" altLang="en-US" sz="2400" dirty="0"/>
              <a:t>，</a:t>
            </a:r>
            <a:r>
              <a:rPr lang="en-US" altLang="zh-CN" sz="2400" dirty="0"/>
              <a:t>(3,0,19)</a:t>
            </a:r>
            <a:r>
              <a:rPr lang="zh-CN" altLang="en-US" sz="2400" dirty="0"/>
              <a:t>，</a:t>
            </a:r>
            <a:r>
              <a:rPr lang="en-US" altLang="zh-CN" sz="2400" dirty="0"/>
              <a:t>(3,5,28)</a:t>
            </a:r>
            <a:r>
              <a:rPr lang="zh-CN" altLang="en-US" sz="2400" dirty="0"/>
              <a:t>，</a:t>
            </a:r>
            <a:r>
              <a:rPr lang="en-US" altLang="zh-CN" sz="2400" dirty="0"/>
              <a:t>(4,4,50)}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6797624B-51E4-4C1F-99CA-282DBC60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3892" name="Object 4">
            <a:extLst>
              <a:ext uri="{FF2B5EF4-FFF2-40B4-BE49-F238E27FC236}">
                <a16:creationId xmlns:a16="http://schemas.microsoft.com/office/drawing/2014/main" id="{7B397BED-8B71-4309-914C-D6B3610F0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785938"/>
          <a:ext cx="41402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9" r:id="rId4" imgW="1841500" imgH="1016000" progId="Equation.3">
                  <p:embed/>
                </p:oleObj>
              </mc:Choice>
              <mc:Fallback>
                <p:oleObj r:id="rId4" imgW="1841500" imgH="101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785938"/>
                        <a:ext cx="414020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>
            <a:extLst>
              <a:ext uri="{FF2B5EF4-FFF2-40B4-BE49-F238E27FC236}">
                <a16:creationId xmlns:a16="http://schemas.microsoft.com/office/drawing/2014/main" id="{DC7E0467-5B8A-4FBB-A42B-D8E8454CD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3230563"/>
            <a:ext cx="7096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5" name="Rectangle 8">
            <a:extLst>
              <a:ext uri="{FF2B5EF4-FFF2-40B4-BE49-F238E27FC236}">
                <a16:creationId xmlns:a16="http://schemas.microsoft.com/office/drawing/2014/main" id="{694908AA-076A-42D4-8893-D08430FCD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3230563"/>
            <a:ext cx="7096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6" name="Rectangle 10">
            <a:extLst>
              <a:ext uri="{FF2B5EF4-FFF2-40B4-BE49-F238E27FC236}">
                <a16:creationId xmlns:a16="http://schemas.microsoft.com/office/drawing/2014/main" id="{C452C74D-A191-4DD4-8F33-AEA9FA19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3230563"/>
            <a:ext cx="711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7" name="Rectangle 12">
            <a:extLst>
              <a:ext uri="{FF2B5EF4-FFF2-40B4-BE49-F238E27FC236}">
                <a16:creationId xmlns:a16="http://schemas.microsoft.com/office/drawing/2014/main" id="{2655ECC3-F22C-43B2-B602-9BFC7AB08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3230563"/>
            <a:ext cx="7096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" name="Rectangle 14">
            <a:extLst>
              <a:ext uri="{FF2B5EF4-FFF2-40B4-BE49-F238E27FC236}">
                <a16:creationId xmlns:a16="http://schemas.microsoft.com/office/drawing/2014/main" id="{89C50657-65D4-463C-BF28-01CCD2664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3230563"/>
            <a:ext cx="70961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9" name="Rectangle 16">
            <a:extLst>
              <a:ext uri="{FF2B5EF4-FFF2-40B4-BE49-F238E27FC236}">
                <a16:creationId xmlns:a16="http://schemas.microsoft.com/office/drawing/2014/main" id="{D6D24B5F-0E62-4116-B807-656DC0F76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213100"/>
            <a:ext cx="711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3944" name="Group 56">
            <a:extLst>
              <a:ext uri="{FF2B5EF4-FFF2-40B4-BE49-F238E27FC236}">
                <a16:creationId xmlns:a16="http://schemas.microsoft.com/office/drawing/2014/main" id="{80A718BF-6BF2-489C-8884-ACCA2732BD8D}"/>
              </a:ext>
            </a:extLst>
          </p:cNvPr>
          <p:cNvGraphicFramePr>
            <a:graphicFrameLocks noGrp="1"/>
          </p:cNvGraphicFramePr>
          <p:nvPr/>
        </p:nvGraphicFramePr>
        <p:xfrm>
          <a:off x="4429125" y="5072063"/>
          <a:ext cx="4392612" cy="792192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行号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8" marB="4564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列号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8" marB="4564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元素值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8" marB="4564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row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column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value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48" marB="456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D2CE74-FF6C-42FD-B193-33F6D60F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A1AA9D-52A2-43A7-A915-0D5BF53B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DA5E3FA-958B-4C23-9798-32C2BC1D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5.2.2   </a:t>
            </a:r>
            <a:r>
              <a:rPr lang="zh-CN" altLang="en-US"/>
              <a:t>稀疏矩阵的压缩存储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89CBFC83-CFD0-4874-8FC8-50544323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928813"/>
            <a:ext cx="8169275" cy="42037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如此，稀疏矩阵的存储就变成了三元组构成的线性表的存储了。可以用顺序表实现，也可以用链式结构实现。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、首先定义三元组类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public class </a:t>
            </a:r>
            <a:r>
              <a:rPr lang="en-US" altLang="zh-CN" sz="2400">
                <a:solidFill>
                  <a:srgbClr val="FF0000"/>
                </a:solidFill>
              </a:rPr>
              <a:t>Triple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{    int row;      //</a:t>
            </a:r>
            <a:r>
              <a:rPr lang="zh-CN" altLang="en-US" sz="2400"/>
              <a:t>行号，默认访问权限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int column; //</a:t>
            </a:r>
            <a:r>
              <a:rPr lang="zh-CN" altLang="en-US" sz="2400"/>
              <a:t>列号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int value;     //</a:t>
            </a:r>
            <a:r>
              <a:rPr lang="zh-CN" altLang="en-US" sz="2400"/>
              <a:t>元素值</a:t>
            </a:r>
            <a:endParaRPr lang="en-US" altLang="zh-CN" sz="24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4F286E-25A8-4CD5-954D-773ACF0B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9A3258-AE4B-4728-9B80-A3BB5036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D916B76C-1838-4ECF-8B36-27801755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5.2.2   </a:t>
            </a:r>
            <a:r>
              <a:rPr lang="zh-CN" altLang="en-US"/>
              <a:t>稀疏矩阵的压缩存储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2A2E1BED-830D-4B33-A17F-206A1C5E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00250"/>
            <a:ext cx="7429500" cy="4132263"/>
          </a:xfrm>
          <a:solidFill>
            <a:schemeClr val="bg1"/>
          </a:solidFill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、然后定义存储三元组的顺序表。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public class SeqSparseMatrix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private int rowCount ;//</a:t>
            </a:r>
            <a:r>
              <a:rPr lang="zh-CN" altLang="en-US" sz="2400"/>
              <a:t>行数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private columnCount; //</a:t>
            </a:r>
            <a:r>
              <a:rPr lang="zh-CN" altLang="en-US" sz="2400"/>
              <a:t>列数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private SeqList&lt; Triple &gt; list; //</a:t>
            </a:r>
            <a:r>
              <a:rPr lang="zh-CN" altLang="en-US" sz="2400"/>
              <a:t>三元组顺序表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9B63BC-75C4-43F6-BAC5-3DC1ED20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221058-176E-4FC9-AAA5-CE940FBD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B4C2A6B6-CCC3-43DE-8CCE-68D203E4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例：顺序表存储稀疏矩阵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924339CC-52EF-4C53-BEC5-7FDE0DAE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017713"/>
            <a:ext cx="8312150" cy="4114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/>
              <a:t>用三元组为元素的顺序线性表存储稀疏矩阵</a:t>
            </a:r>
            <a:r>
              <a:rPr lang="en-US" altLang="zh-CN"/>
              <a:t>A</a:t>
            </a:r>
            <a:r>
              <a:rPr lang="zh-CN" altLang="en-US"/>
              <a:t>的数据：</a:t>
            </a:r>
          </a:p>
        </p:txBody>
      </p:sp>
      <p:pic>
        <p:nvPicPr>
          <p:cNvPr id="6" name="Picture 57" descr="5d6">
            <a:extLst>
              <a:ext uri="{FF2B5EF4-FFF2-40B4-BE49-F238E27FC236}">
                <a16:creationId xmlns:a16="http://schemas.microsoft.com/office/drawing/2014/main" id="{DDB690FF-9336-4BD6-9838-5DA66A7D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872" y="3463067"/>
            <a:ext cx="5903912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3892" name="Object 4">
            <a:extLst>
              <a:ext uri="{FF2B5EF4-FFF2-40B4-BE49-F238E27FC236}">
                <a16:creationId xmlns:a16="http://schemas.microsoft.com/office/drawing/2014/main" id="{A15A55AD-C554-4910-A3FF-11F404B4A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795412"/>
              </p:ext>
            </p:extLst>
          </p:nvPr>
        </p:nvGraphicFramePr>
        <p:xfrm>
          <a:off x="160288" y="3212976"/>
          <a:ext cx="407193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r:id="rId5" imgW="1841500" imgH="1016000" progId="Equation.3">
                  <p:embed/>
                </p:oleObj>
              </mc:Choice>
              <mc:Fallback>
                <p:oleObj r:id="rId5" imgW="1841500" imgH="101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288" y="3212976"/>
                        <a:ext cx="4071938" cy="2216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0DEC60-FAD3-4971-A26D-F3FBDA22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D782CD-467D-4885-B427-868EA3D506B4}"/>
              </a:ext>
            </a:extLst>
          </p:cNvPr>
          <p:cNvSpPr txBox="1"/>
          <p:nvPr/>
        </p:nvSpPr>
        <p:spPr>
          <a:xfrm>
            <a:off x="4937174" y="2919413"/>
            <a:ext cx="4017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数据成员：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element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0E57C-DFCB-4066-90E4-376BBC60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2D32B6D4-1B07-4440-B9B2-575D0D5F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三元表顺序存储的特点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FC8B-0712-4461-A3F3-A9090C79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928813"/>
            <a:ext cx="8643937" cy="4714875"/>
          </a:xfrm>
        </p:spPr>
        <p:txBody>
          <a:bodyPr/>
          <a:lstStyle/>
          <a:p>
            <a:r>
              <a:rPr lang="zh-CN" altLang="en-US" dirty="0"/>
              <a:t>这种表示方法，在矩阵足够稀疏的情况下，对存储空间的需求量比一般存储全部数据少得多。</a:t>
            </a:r>
            <a:endParaRPr lang="en-US" altLang="zh-CN" dirty="0"/>
          </a:p>
          <a:p>
            <a:r>
              <a:rPr lang="zh-CN" altLang="en-US" dirty="0"/>
              <a:t>三元组存储结构是按行优先存放，存在以下的规律：元组中的第一列是行号，按照行号由小到大排列，元组中的第二列是列号，列号在行号相同时也是由小到大排列。</a:t>
            </a:r>
            <a:endParaRPr lang="en-US" altLang="zh-CN" dirty="0"/>
          </a:p>
          <a:p>
            <a:r>
              <a:rPr lang="zh-CN" altLang="en-US" dirty="0">
                <a:latin typeface="宋体" panose="02010600030101010101" pitchFamily="2" charset="-122"/>
              </a:rPr>
              <a:t>三元组是压缩矩阵的存储方法，元素不能够直接计算得到其位置，即不能随机存取。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494164-E17F-4612-94BD-8C752328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A98E2D-AE8D-46AD-B5B1-A525D404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26E47D4-1A56-40E5-9F10-D3E9838E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A39F3-96AB-4028-8BB4-D2B92C6A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既然不能随机存取，那么在三元组存储的稀疏矩阵中存取一个元素如何去做？其时间复杂性如何？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如果做矩阵的转置运算，如何去做？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2C52FE-7954-454C-83AC-C5473388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72ED25-E15E-4DD6-9CCC-2CA134BB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120FBBD-C1E4-4777-BCD4-A992D667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存取一个元素</a:t>
            </a:r>
            <a:r>
              <a:rPr lang="en-US" altLang="zh-CN"/>
              <a:t>a</a:t>
            </a:r>
            <a:r>
              <a:rPr lang="en-US" altLang="zh-CN" baseline="-25000"/>
              <a:t>ij</a:t>
            </a:r>
            <a:endParaRPr lang="zh-CN" altLang="en-US" baseline="-2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CC4F-BA77-4AB9-B6AB-0F82AB6A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扫描所有元素，先找到行号＝</a:t>
            </a:r>
            <a:r>
              <a:rPr lang="en-US" altLang="zh-CN" dirty="0"/>
              <a:t>i</a:t>
            </a:r>
            <a:r>
              <a:rPr lang="zh-CN" altLang="en-US" dirty="0"/>
              <a:t>，继续找到列号＝</a:t>
            </a:r>
            <a:r>
              <a:rPr lang="en-US" altLang="zh-CN" dirty="0"/>
              <a:t>j</a:t>
            </a:r>
            <a:r>
              <a:rPr lang="zh-CN" altLang="en-US" dirty="0"/>
              <a:t>的元素取出。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时间复杂度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最好扫描第一个即找到；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最坏扫描的最后一个也没有找到；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平均扫描一半的元素；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时间复杂度</a:t>
            </a:r>
            <a:r>
              <a:rPr lang="en-US" altLang="zh-CN" dirty="0"/>
              <a:t>O(n)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为元素个数。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5F3CA9-03EB-425B-954E-97DA22A8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4288" y="6400800"/>
            <a:ext cx="1905000" cy="457200"/>
          </a:xfrm>
        </p:spPr>
        <p:txBody>
          <a:bodyPr/>
          <a:lstStyle/>
          <a:p>
            <a:fld id="{A7FAA6A8-A3B9-4003-8073-642CBEB3E2C8}" type="slidenum">
              <a:rPr lang="zh-CN" altLang="en-US" smtClean="0"/>
              <a:pPr/>
              <a:t>29</a:t>
            </a:fld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C68D13-AA92-49A6-AC5E-F97072AF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A15B0F31-8AF0-4925-947F-2471B409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5.1   </a:t>
            </a:r>
            <a:r>
              <a:rPr lang="zh-CN" altLang="en-US"/>
              <a:t>数组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746F930F-4561-493F-BA42-5BA4FD05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2017713"/>
            <a:ext cx="8455025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数组（</a:t>
            </a:r>
            <a:r>
              <a:rPr lang="en-US" altLang="zh-CN"/>
              <a:t>array</a:t>
            </a:r>
            <a:r>
              <a:rPr lang="zh-CN" altLang="en-US"/>
              <a:t>）：是一种数据结构，其数组元素具有相同数据类型。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一维数组</a:t>
            </a:r>
            <a:r>
              <a:rPr lang="zh-CN" altLang="en-US"/>
              <a:t>：数据元素为某种原子类型顺序的线性表。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多维数组</a:t>
            </a:r>
            <a:r>
              <a:rPr lang="zh-CN" altLang="en-US"/>
              <a:t>：数据元素仍是线性表的线性表。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681D46-EF3B-4F09-9148-DC7E0616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DFF6B6-C237-42A3-AAC1-865178D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CB0C575B-058E-409C-A50D-9240607B0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9906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三元组顺序表操作</a:t>
            </a:r>
            <a:r>
              <a:rPr lang="en-US" altLang="zh-CN" sz="2800" b="1"/>
              <a:t>——</a:t>
            </a:r>
            <a:r>
              <a:rPr lang="zh-CN" altLang="en-US" sz="2800" b="1">
                <a:latin typeface="宋体" panose="02010600030101010101" pitchFamily="2" charset="-122"/>
              </a:rPr>
              <a:t>转置操作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0E3EE608-A6CF-40FC-AAEF-B59AE3B3D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7208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例：</a:t>
            </a:r>
          </a:p>
        </p:txBody>
      </p:sp>
      <p:grpSp>
        <p:nvGrpSpPr>
          <p:cNvPr id="159748" name="Group 4">
            <a:extLst>
              <a:ext uri="{FF2B5EF4-FFF2-40B4-BE49-F238E27FC236}">
                <a16:creationId xmlns:a16="http://schemas.microsoft.com/office/drawing/2014/main" id="{AEC55D74-0837-4BA0-83F8-791CF758DC71}"/>
              </a:ext>
            </a:extLst>
          </p:cNvPr>
          <p:cNvGrpSpPr>
            <a:grpSpLocks/>
          </p:cNvGrpSpPr>
          <p:nvPr/>
        </p:nvGrpSpPr>
        <p:grpSpPr bwMode="auto">
          <a:xfrm>
            <a:off x="4598988" y="2505075"/>
            <a:ext cx="4010025" cy="2598738"/>
            <a:chOff x="3016" y="1468"/>
            <a:chExt cx="2526" cy="1637"/>
          </a:xfrm>
        </p:grpSpPr>
        <p:sp>
          <p:nvSpPr>
            <p:cNvPr id="29709" name="Text Box 5">
              <a:extLst>
                <a:ext uri="{FF2B5EF4-FFF2-40B4-BE49-F238E27FC236}">
                  <a16:creationId xmlns:a16="http://schemas.microsoft.com/office/drawing/2014/main" id="{6E33ABFC-3DE7-4286-8A58-F563E3B6D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4" y="1468"/>
              <a:ext cx="2048" cy="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dirty="0"/>
                <a:t>  15    0     0     0    91  </a:t>
              </a:r>
            </a:p>
            <a:p>
              <a:pPr algn="just" eaLnBrk="1" hangingPunct="1"/>
              <a:r>
                <a:rPr lang="en-US" altLang="zh-CN" sz="2800" b="1" dirty="0"/>
                <a:t>   0    11    0     0     0  </a:t>
              </a:r>
            </a:p>
            <a:p>
              <a:pPr algn="just" eaLnBrk="1" hangingPunct="1"/>
              <a:r>
                <a:rPr lang="en-US" altLang="zh-CN" sz="2800" b="1" dirty="0"/>
                <a:t>   0     3     0     0</a:t>
              </a:r>
              <a:r>
                <a:rPr lang="zh-CN" altLang="en-US" sz="2800" b="1" dirty="0"/>
                <a:t>　 </a:t>
              </a:r>
              <a:r>
                <a:rPr lang="en-US" altLang="zh-CN" sz="2800" b="1" dirty="0"/>
                <a:t>0  </a:t>
              </a:r>
            </a:p>
            <a:p>
              <a:pPr algn="just" eaLnBrk="1" hangingPunct="1"/>
              <a:r>
                <a:rPr lang="en-US" altLang="zh-CN" sz="2800" b="1" dirty="0"/>
                <a:t>  22    0     6     0 </a:t>
              </a:r>
              <a:r>
                <a:rPr lang="zh-CN" altLang="en-US" sz="2800" b="1" dirty="0"/>
                <a:t>　</a:t>
              </a:r>
              <a:r>
                <a:rPr lang="en-US" altLang="zh-CN" sz="2800" b="1" dirty="0"/>
                <a:t>0    </a:t>
              </a:r>
            </a:p>
            <a:p>
              <a:pPr algn="just" eaLnBrk="1" hangingPunct="1"/>
              <a:r>
                <a:rPr lang="en-US" altLang="zh-CN" sz="2800" b="1" dirty="0"/>
                <a:t>   0     0     0     0</a:t>
              </a:r>
              <a:r>
                <a:rPr lang="zh-CN" altLang="en-US" sz="2800" b="1" dirty="0"/>
                <a:t>　 </a:t>
              </a:r>
              <a:r>
                <a:rPr lang="en-US" altLang="zh-CN" sz="2800" b="1" dirty="0"/>
                <a:t>0  </a:t>
              </a:r>
            </a:p>
            <a:p>
              <a:pPr algn="just" eaLnBrk="1" hangingPunct="1"/>
              <a:r>
                <a:rPr lang="en-US" altLang="zh-CN" sz="2800" b="1" dirty="0">
                  <a:latin typeface="宋体" panose="02010600030101010101" pitchFamily="2" charset="-122"/>
                </a:rPr>
                <a:t>-</a:t>
              </a:r>
              <a:r>
                <a:rPr lang="en-US" altLang="zh-CN" sz="2800" b="1" dirty="0"/>
                <a:t>15    0     0</a:t>
              </a:r>
              <a:r>
                <a:rPr lang="zh-CN" altLang="en-US" sz="2800" b="1" dirty="0"/>
                <a:t>　 </a:t>
              </a:r>
              <a:r>
                <a:rPr lang="en-US" altLang="zh-CN" sz="2800" b="1" dirty="0"/>
                <a:t>0     0  </a:t>
              </a:r>
            </a:p>
          </p:txBody>
        </p:sp>
        <p:sp>
          <p:nvSpPr>
            <p:cNvPr id="29710" name="AutoShape 6">
              <a:extLst>
                <a:ext uri="{FF2B5EF4-FFF2-40B4-BE49-F238E27FC236}">
                  <a16:creationId xmlns:a16="http://schemas.microsoft.com/office/drawing/2014/main" id="{81362EE3-357C-4396-B455-B07C4DDFD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1503"/>
              <a:ext cx="86" cy="1599"/>
            </a:xfrm>
            <a:prstGeom prst="leftBracket">
              <a:avLst>
                <a:gd name="adj" fmla="val 15494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1" name="AutoShape 7">
              <a:extLst>
                <a:ext uri="{FF2B5EF4-FFF2-40B4-BE49-F238E27FC236}">
                  <a16:creationId xmlns:a16="http://schemas.microsoft.com/office/drawing/2014/main" id="{79CC60E6-32FA-40BB-89A2-B25C8CE03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2" y="1480"/>
              <a:ext cx="77" cy="1625"/>
            </a:xfrm>
            <a:prstGeom prst="rightBracket">
              <a:avLst>
                <a:gd name="adj" fmla="val 175866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2" name="Text Box 8">
              <a:extLst>
                <a:ext uri="{FF2B5EF4-FFF2-40B4-BE49-F238E27FC236}">
                  <a16:creationId xmlns:a16="http://schemas.microsoft.com/office/drawing/2014/main" id="{54BF1847-D76A-4AEE-A002-B783073D0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121"/>
              <a:ext cx="384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 dirty="0"/>
                <a:t>B</a:t>
              </a:r>
              <a:r>
                <a:rPr lang="en-US" altLang="zh-CN" sz="2800" b="1" dirty="0"/>
                <a:t>=</a:t>
              </a:r>
            </a:p>
          </p:txBody>
        </p:sp>
      </p:grpSp>
      <p:grpSp>
        <p:nvGrpSpPr>
          <p:cNvPr id="29701" name="Group 9">
            <a:extLst>
              <a:ext uri="{FF2B5EF4-FFF2-40B4-BE49-F238E27FC236}">
                <a16:creationId xmlns:a16="http://schemas.microsoft.com/office/drawing/2014/main" id="{90C959B7-4291-47B9-9A10-24F52C6FFA71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2509838"/>
            <a:ext cx="3892550" cy="2828925"/>
            <a:chOff x="146" y="1536"/>
            <a:chExt cx="2452" cy="1782"/>
          </a:xfrm>
        </p:grpSpPr>
        <p:sp>
          <p:nvSpPr>
            <p:cNvPr id="29705" name="Text Box 10">
              <a:extLst>
                <a:ext uri="{FF2B5EF4-FFF2-40B4-BE49-F238E27FC236}">
                  <a16:creationId xmlns:a16="http://schemas.microsoft.com/office/drawing/2014/main" id="{5728CEE3-04FB-4513-8C0A-AB4225E4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" y="1536"/>
              <a:ext cx="2014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/>
                <a:t>15    0    0  22   0  </a:t>
              </a:r>
              <a:r>
                <a:rPr lang="en-US" altLang="zh-CN" sz="2800" b="1">
                  <a:latin typeface="宋体" panose="02010600030101010101" pitchFamily="2" charset="-122"/>
                </a:rPr>
                <a:t>-</a:t>
              </a:r>
              <a:r>
                <a:rPr lang="en-US" altLang="zh-CN" sz="2800" b="1"/>
                <a:t>15</a:t>
              </a:r>
            </a:p>
            <a:p>
              <a:pPr algn="just" eaLnBrk="1" hangingPunct="1"/>
              <a:r>
                <a:rPr lang="en-US" altLang="zh-CN" b="1"/>
                <a:t> </a:t>
              </a:r>
              <a:r>
                <a:rPr lang="en-US" altLang="zh-CN" sz="2800" b="1"/>
                <a:t>0    11   3   0    0    0</a:t>
              </a:r>
            </a:p>
            <a:p>
              <a:pPr algn="just" eaLnBrk="1" hangingPunct="1"/>
              <a:r>
                <a:rPr lang="en-US" altLang="zh-CN" b="1"/>
                <a:t> </a:t>
              </a:r>
              <a:r>
                <a:rPr lang="en-US" altLang="zh-CN" sz="2800" b="1"/>
                <a:t>0     0    0   6    0    0</a:t>
              </a:r>
            </a:p>
            <a:p>
              <a:pPr algn="just" eaLnBrk="1" hangingPunct="1"/>
              <a:r>
                <a:rPr lang="en-US" altLang="zh-CN" b="1"/>
                <a:t> </a:t>
              </a:r>
              <a:r>
                <a:rPr lang="en-US" altLang="zh-CN" sz="2800" b="1"/>
                <a:t>0     0    0   0    0    0  </a:t>
              </a:r>
            </a:p>
            <a:p>
              <a:pPr algn="just" eaLnBrk="1" hangingPunct="1"/>
              <a:r>
                <a:rPr lang="en-US" altLang="zh-CN" sz="2800" b="1"/>
                <a:t>91   </a:t>
              </a:r>
              <a:r>
                <a:rPr lang="en-US" altLang="zh-CN" b="1"/>
                <a:t> </a:t>
              </a:r>
              <a:r>
                <a:rPr lang="en-US" altLang="zh-CN" sz="2800" b="1"/>
                <a:t>0    0   0    0    0</a:t>
              </a:r>
            </a:p>
            <a:p>
              <a:pPr algn="just" eaLnBrk="1" hangingPunct="1"/>
              <a:endParaRPr lang="en-US" altLang="zh-CN" sz="2800" b="1"/>
            </a:p>
          </p:txBody>
        </p:sp>
        <p:sp>
          <p:nvSpPr>
            <p:cNvPr id="29706" name="AutoShape 11">
              <a:extLst>
                <a:ext uri="{FF2B5EF4-FFF2-40B4-BE49-F238E27FC236}">
                  <a16:creationId xmlns:a16="http://schemas.microsoft.com/office/drawing/2014/main" id="{D6F5FF86-DA2C-4637-B24E-99DED9732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1545"/>
              <a:ext cx="88" cy="1439"/>
            </a:xfrm>
            <a:prstGeom prst="leftBracket">
              <a:avLst>
                <a:gd name="adj" fmla="val 1362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707" name="AutoShape 12">
              <a:extLst>
                <a:ext uri="{FF2B5EF4-FFF2-40B4-BE49-F238E27FC236}">
                  <a16:creationId xmlns:a16="http://schemas.microsoft.com/office/drawing/2014/main" id="{7D4E3621-C28A-4F66-9C82-37B5D872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" y="1554"/>
              <a:ext cx="109" cy="1439"/>
            </a:xfrm>
            <a:prstGeom prst="rightBracket">
              <a:avLst>
                <a:gd name="adj" fmla="val 1100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29708" name="Text Box 13">
              <a:extLst>
                <a:ext uri="{FF2B5EF4-FFF2-40B4-BE49-F238E27FC236}">
                  <a16:creationId xmlns:a16="http://schemas.microsoft.com/office/drawing/2014/main" id="{DC06095D-465F-4377-8211-602EBD524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" y="2071"/>
              <a:ext cx="31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i="1"/>
                <a:t>A</a:t>
              </a:r>
              <a:r>
                <a:rPr lang="en-US" altLang="zh-CN" sz="2800" b="1"/>
                <a:t>=</a:t>
              </a:r>
            </a:p>
          </p:txBody>
        </p:sp>
      </p:grpSp>
      <p:sp>
        <p:nvSpPr>
          <p:cNvPr id="29702" name="Text Box 3">
            <a:extLst>
              <a:ext uri="{FF2B5EF4-FFF2-40B4-BE49-F238E27FC236}">
                <a16:creationId xmlns:a16="http://schemas.microsoft.com/office/drawing/2014/main" id="{C7180EE9-F1DA-41C8-B8E8-97F448A47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96838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29704" name="灯片编号占位符 2">
            <a:extLst>
              <a:ext uri="{FF2B5EF4-FFF2-40B4-BE49-F238E27FC236}">
                <a16:creationId xmlns:a16="http://schemas.microsoft.com/office/drawing/2014/main" id="{2D3264D3-2B3D-4EE5-BCB3-F5D5A6A7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3413" y="6623053"/>
            <a:ext cx="3311525" cy="2222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3460F6D-F2A8-4673-8429-5420B8BDE67C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30</a:t>
            </a:fld>
            <a:endParaRPr lang="en-US" altLang="ko-KR" sz="1200" dirty="0">
              <a:latin typeface="Verdana" panose="020B060403050404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7D99B6A-7DDE-4B34-99DC-692683AC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27650" y="6610675"/>
            <a:ext cx="3311525" cy="2159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>
            <a:extLst>
              <a:ext uri="{FF2B5EF4-FFF2-40B4-BE49-F238E27FC236}">
                <a16:creationId xmlns:a16="http://schemas.microsoft.com/office/drawing/2014/main" id="{1DB1358B-B8A6-4EC4-95A5-3E1BB991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341438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 dirty="0"/>
              <a:t>   0        0       15</a:t>
            </a:r>
          </a:p>
          <a:p>
            <a:pPr algn="just">
              <a:defRPr/>
            </a:pPr>
            <a:r>
              <a:rPr lang="en-US" altLang="zh-CN" b="1" dirty="0"/>
              <a:t>   0        3       22</a:t>
            </a:r>
          </a:p>
          <a:p>
            <a:pPr algn="just">
              <a:defRPr/>
            </a:pPr>
            <a:r>
              <a:rPr lang="en-US" altLang="zh-CN" b="1" dirty="0"/>
              <a:t>   0        5     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en-US" altLang="zh-CN" b="1" dirty="0"/>
              <a:t>15</a:t>
            </a:r>
          </a:p>
          <a:p>
            <a:pPr algn="just">
              <a:defRPr/>
            </a:pPr>
            <a:r>
              <a:rPr lang="en-US" altLang="zh-CN" b="1" dirty="0"/>
              <a:t>   1        1       11</a:t>
            </a:r>
          </a:p>
          <a:p>
            <a:pPr algn="just">
              <a:defRPr/>
            </a:pPr>
            <a:r>
              <a:rPr lang="en-US" altLang="zh-CN" b="1" dirty="0"/>
              <a:t>   1        2        3</a:t>
            </a:r>
          </a:p>
          <a:p>
            <a:pPr algn="just">
              <a:defRPr/>
            </a:pPr>
            <a:r>
              <a:rPr lang="en-US" altLang="zh-CN" b="1" dirty="0"/>
              <a:t>   2        3        6</a:t>
            </a:r>
          </a:p>
          <a:p>
            <a:pPr algn="just">
              <a:defRPr/>
            </a:pPr>
            <a:r>
              <a:rPr lang="en-US" altLang="zh-CN" b="1" dirty="0"/>
              <a:t>   4        0       91</a:t>
            </a:r>
          </a:p>
          <a:p>
            <a:pPr algn="just">
              <a:defRPr/>
            </a:pPr>
            <a:r>
              <a:rPr lang="en-US" altLang="zh-CN" sz="2800" b="1" dirty="0"/>
              <a:t>  </a:t>
            </a:r>
            <a:r>
              <a:rPr lang="zh-CN" altLang="en-US" b="1" dirty="0"/>
              <a:t>空      空      空</a:t>
            </a:r>
          </a:p>
          <a:p>
            <a:pPr algn="just">
              <a:defRPr/>
            </a:pPr>
            <a:r>
              <a:rPr lang="zh-CN" altLang="en-US" sz="1400" b="1" dirty="0"/>
              <a:t>    </a:t>
            </a:r>
            <a:r>
              <a:rPr lang="zh-CN" altLang="en-US" b="1" dirty="0"/>
              <a:t>闲      闲      闲</a:t>
            </a:r>
            <a:endParaRPr lang="zh-CN" altLang="en-US" sz="2800" b="1" dirty="0"/>
          </a:p>
          <a:p>
            <a:pPr algn="just">
              <a:defRPr/>
            </a:pPr>
            <a:endParaRPr lang="en-US" altLang="zh-CN" b="1" dirty="0"/>
          </a:p>
        </p:txBody>
      </p:sp>
      <p:sp>
        <p:nvSpPr>
          <p:cNvPr id="30723" name="Line 4">
            <a:extLst>
              <a:ext uri="{FF2B5EF4-FFF2-40B4-BE49-F238E27FC236}">
                <a16:creationId xmlns:a16="http://schemas.microsoft.com/office/drawing/2014/main" id="{9D6553D6-D4BF-4B09-AC68-1FC0A8003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17113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24" name="Text Box 5">
            <a:extLst>
              <a:ext uri="{FF2B5EF4-FFF2-40B4-BE49-F238E27FC236}">
                <a16:creationId xmlns:a16="http://schemas.microsoft.com/office/drawing/2014/main" id="{F8AD3BD1-7A2C-4E13-90DE-EDD0F7EC6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981075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/>
              <a:t>row    col     item</a:t>
            </a:r>
          </a:p>
        </p:txBody>
      </p:sp>
      <p:sp>
        <p:nvSpPr>
          <p:cNvPr id="30725" name="Line 6">
            <a:extLst>
              <a:ext uri="{FF2B5EF4-FFF2-40B4-BE49-F238E27FC236}">
                <a16:creationId xmlns:a16="http://schemas.microsoft.com/office/drawing/2014/main" id="{63D95EDB-8732-4EF0-8405-067ECD676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08280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26" name="Line 7">
            <a:extLst>
              <a:ext uri="{FF2B5EF4-FFF2-40B4-BE49-F238E27FC236}">
                <a16:creationId xmlns:a16="http://schemas.microsoft.com/office/drawing/2014/main" id="{ECF56E8D-86EC-473C-9102-8747A6410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4479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27" name="Line 8">
            <a:extLst>
              <a:ext uri="{FF2B5EF4-FFF2-40B4-BE49-F238E27FC236}">
                <a16:creationId xmlns:a16="http://schemas.microsoft.com/office/drawing/2014/main" id="{023D669B-9EF4-4FCD-960B-79CC31126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8146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28" name="Line 9">
            <a:extLst>
              <a:ext uri="{FF2B5EF4-FFF2-40B4-BE49-F238E27FC236}">
                <a16:creationId xmlns:a16="http://schemas.microsoft.com/office/drawing/2014/main" id="{D52912E6-54E4-49DA-A2EC-DAAB87177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1908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29" name="Line 10">
            <a:extLst>
              <a:ext uri="{FF2B5EF4-FFF2-40B4-BE49-F238E27FC236}">
                <a16:creationId xmlns:a16="http://schemas.microsoft.com/office/drawing/2014/main" id="{BFC5FCC9-17DB-4C65-9122-A8D84B505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5575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30" name="Text Box 11">
            <a:extLst>
              <a:ext uri="{FF2B5EF4-FFF2-40B4-BE49-F238E27FC236}">
                <a16:creationId xmlns:a16="http://schemas.microsoft.com/office/drawing/2014/main" id="{405F2B81-4F00-4D1E-83D8-E8E265A80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374775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30731" name="Line 12">
            <a:extLst>
              <a:ext uri="{FF2B5EF4-FFF2-40B4-BE49-F238E27FC236}">
                <a16:creationId xmlns:a16="http://schemas.microsoft.com/office/drawing/2014/main" id="{EB8A8876-8C10-4F5F-A686-7F2E2529A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9163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0732" name="Text Box 13">
            <a:extLst>
              <a:ext uri="{FF2B5EF4-FFF2-40B4-BE49-F238E27FC236}">
                <a16:creationId xmlns:a16="http://schemas.microsoft.com/office/drawing/2014/main" id="{B7218F75-078C-4825-AEBF-8094C7D21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4597400"/>
            <a:ext cx="12525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30733" name="Line 14">
            <a:extLst>
              <a:ext uri="{FF2B5EF4-FFF2-40B4-BE49-F238E27FC236}">
                <a16:creationId xmlns:a16="http://schemas.microsoft.com/office/drawing/2014/main" id="{7D41EDCA-6076-4314-A4A4-9DAB1F6D4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358900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5">
            <a:extLst>
              <a:ext uri="{FF2B5EF4-FFF2-40B4-BE49-F238E27FC236}">
                <a16:creationId xmlns:a16="http://schemas.microsoft.com/office/drawing/2014/main" id="{C54688DA-F0CC-4CF2-AE0D-D9E07FD51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363663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84" name="Rectangle 16">
            <a:extLst>
              <a:ext uri="{FF2B5EF4-FFF2-40B4-BE49-F238E27FC236}">
                <a16:creationId xmlns:a16="http://schemas.microsoft.com/office/drawing/2014/main" id="{ECEB1F32-26D1-46BA-B63E-C529AA558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4900613"/>
            <a:ext cx="2328863" cy="4048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5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160785" name="Group 17">
            <a:extLst>
              <a:ext uri="{FF2B5EF4-FFF2-40B4-BE49-F238E27FC236}">
                <a16:creationId xmlns:a16="http://schemas.microsoft.com/office/drawing/2014/main" id="{24B5E138-697A-43AD-8CF3-96664DC5966C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5297140"/>
            <a:ext cx="2335213" cy="769938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0786" name="Line 18">
              <a:extLst>
                <a:ext uri="{FF2B5EF4-FFF2-40B4-BE49-F238E27FC236}">
                  <a16:creationId xmlns:a16="http://schemas.microsoft.com/office/drawing/2014/main" id="{E9B9B07F-09C1-420D-8A35-F6481536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0787" name="Rectangle 19">
              <a:extLst>
                <a:ext uri="{FF2B5EF4-FFF2-40B4-BE49-F238E27FC236}">
                  <a16:creationId xmlns:a16="http://schemas.microsoft.com/office/drawing/2014/main" id="{32666318-827A-40D0-BFCD-A0A24E72C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6</a:t>
              </a:r>
              <a:r>
                <a:rPr lang="zh-CN" altLang="en-US" b="1" dirty="0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7</a:t>
              </a:r>
              <a:r>
                <a:rPr lang="zh-CN" altLang="en-US" b="1" dirty="0">
                  <a:ea typeface="宋体" charset="-122"/>
                </a:rPr>
                <a:t>（非零元个数）</a:t>
              </a:r>
            </a:p>
          </p:txBody>
        </p:sp>
        <p:sp>
          <p:nvSpPr>
            <p:cNvPr id="160788" name="Line 20">
              <a:extLst>
                <a:ext uri="{FF2B5EF4-FFF2-40B4-BE49-F238E27FC236}">
                  <a16:creationId xmlns:a16="http://schemas.microsoft.com/office/drawing/2014/main" id="{8C85C023-4E73-453F-885A-47110F819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30737" name="Group 21">
            <a:extLst>
              <a:ext uri="{FF2B5EF4-FFF2-40B4-BE49-F238E27FC236}">
                <a16:creationId xmlns:a16="http://schemas.microsoft.com/office/drawing/2014/main" id="{EFF8A175-A3EA-444E-BB9D-7A50DF949336}"/>
              </a:ext>
            </a:extLst>
          </p:cNvPr>
          <p:cNvGrpSpPr>
            <a:grpSpLocks/>
          </p:cNvGrpSpPr>
          <p:nvPr/>
        </p:nvGrpSpPr>
        <p:grpSpPr bwMode="auto">
          <a:xfrm>
            <a:off x="4546600" y="996950"/>
            <a:ext cx="3605213" cy="5086350"/>
            <a:chOff x="2864" y="861"/>
            <a:chExt cx="2271" cy="3204"/>
          </a:xfrm>
        </p:grpSpPr>
        <p:sp>
          <p:nvSpPr>
            <p:cNvPr id="160790" name="Text Box 22">
              <a:extLst>
                <a:ext uri="{FF2B5EF4-FFF2-40B4-BE49-F238E27FC236}">
                  <a16:creationId xmlns:a16="http://schemas.microsoft.com/office/drawing/2014/main" id="{DB56D8ED-D111-443F-87F9-9869C220A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088"/>
              <a:ext cx="1467" cy="224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defRPr/>
              </a:pPr>
              <a:r>
                <a:rPr lang="en-US" altLang="zh-CN" b="1" dirty="0"/>
                <a:t>   0        0       15</a:t>
              </a:r>
            </a:p>
            <a:p>
              <a:pPr algn="just">
                <a:defRPr/>
              </a:pPr>
              <a:r>
                <a:rPr lang="en-US" altLang="zh-CN" b="1" dirty="0"/>
                <a:t>   0        4       91</a:t>
              </a:r>
            </a:p>
            <a:p>
              <a:pPr algn="just">
                <a:defRPr/>
              </a:pPr>
              <a:r>
                <a:rPr lang="en-US" altLang="zh-CN" b="1" dirty="0"/>
                <a:t>   1        1       11</a:t>
              </a:r>
            </a:p>
            <a:p>
              <a:pPr algn="just">
                <a:defRPr/>
              </a:pPr>
              <a:r>
                <a:rPr lang="en-US" altLang="zh-CN" b="1" dirty="0"/>
                <a:t>   2        1        3</a:t>
              </a:r>
            </a:p>
            <a:p>
              <a:pPr algn="just">
                <a:defRPr/>
              </a:pPr>
              <a:r>
                <a:rPr lang="en-US" altLang="zh-CN" b="1" dirty="0"/>
                <a:t>   3        0       22</a:t>
              </a:r>
            </a:p>
            <a:p>
              <a:pPr algn="just">
                <a:defRPr/>
              </a:pPr>
              <a:r>
                <a:rPr lang="en-US" altLang="zh-CN" b="1" dirty="0"/>
                <a:t>   3        2        6</a:t>
              </a:r>
            </a:p>
            <a:p>
              <a:pPr algn="just">
                <a:defRPr/>
              </a:pPr>
              <a:r>
                <a:rPr lang="en-US" altLang="zh-CN" b="1" dirty="0"/>
                <a:t>   5        0      -15</a:t>
              </a:r>
            </a:p>
            <a:p>
              <a:pPr algn="just">
                <a:defRPr/>
              </a:pPr>
              <a:r>
                <a:rPr lang="en-US" altLang="zh-CN" sz="2800" b="1" dirty="0"/>
                <a:t>  </a:t>
              </a:r>
              <a:r>
                <a:rPr lang="zh-CN" altLang="en-US" b="1" dirty="0"/>
                <a:t>空      空      空</a:t>
              </a:r>
            </a:p>
            <a:p>
              <a:pPr algn="just">
                <a:defRPr/>
              </a:pPr>
              <a:r>
                <a:rPr lang="zh-CN" altLang="en-US" sz="1400" b="1" dirty="0"/>
                <a:t>    </a:t>
              </a:r>
              <a:r>
                <a:rPr lang="zh-CN" altLang="en-US" b="1" dirty="0"/>
                <a:t>闲      闲      闲</a:t>
              </a:r>
              <a:endParaRPr lang="zh-CN" altLang="en-US" sz="2800" b="1" dirty="0"/>
            </a:p>
            <a:p>
              <a:pPr algn="just">
                <a:defRPr/>
              </a:pPr>
              <a:endParaRPr lang="en-US" altLang="zh-CN" b="1" dirty="0"/>
            </a:p>
          </p:txBody>
        </p:sp>
        <p:sp>
          <p:nvSpPr>
            <p:cNvPr id="30742" name="Line 23">
              <a:extLst>
                <a:ext uri="{FF2B5EF4-FFF2-40B4-BE49-F238E27FC236}">
                  <a16:creationId xmlns:a16="http://schemas.microsoft.com/office/drawing/2014/main" id="{8333BAFA-6825-4524-BCA2-C0F9B3277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321"/>
              <a:ext cx="145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3" name="Text Box 24">
              <a:extLst>
                <a:ext uri="{FF2B5EF4-FFF2-40B4-BE49-F238E27FC236}">
                  <a16:creationId xmlns:a16="http://schemas.microsoft.com/office/drawing/2014/main" id="{EE877F87-E2C8-4DBC-9E8F-48786A64A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861"/>
              <a:ext cx="140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dirty="0"/>
                <a:t>row    col     item</a:t>
              </a:r>
            </a:p>
          </p:txBody>
        </p:sp>
        <p:sp>
          <p:nvSpPr>
            <p:cNvPr id="30744" name="Line 25">
              <a:extLst>
                <a:ext uri="{FF2B5EF4-FFF2-40B4-BE49-F238E27FC236}">
                  <a16:creationId xmlns:a16="http://schemas.microsoft.com/office/drawing/2014/main" id="{7A109885-333C-44DB-82CB-45C7DA746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555"/>
              <a:ext cx="1458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5" name="Line 26">
              <a:extLst>
                <a:ext uri="{FF2B5EF4-FFF2-40B4-BE49-F238E27FC236}">
                  <a16:creationId xmlns:a16="http://schemas.microsoft.com/office/drawing/2014/main" id="{369F4FD4-4D3A-4201-BDBE-4839DC02A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785"/>
              <a:ext cx="145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6" name="Line 27">
              <a:extLst>
                <a:ext uri="{FF2B5EF4-FFF2-40B4-BE49-F238E27FC236}">
                  <a16:creationId xmlns:a16="http://schemas.microsoft.com/office/drawing/2014/main" id="{9F20E30B-E17D-4358-BA9B-3FBFD7462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2016"/>
              <a:ext cx="1458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7" name="Line 28">
              <a:extLst>
                <a:ext uri="{FF2B5EF4-FFF2-40B4-BE49-F238E27FC236}">
                  <a16:creationId xmlns:a16="http://schemas.microsoft.com/office/drawing/2014/main" id="{83325CE4-22B3-4509-8A12-5994017E3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2253"/>
              <a:ext cx="1458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8" name="Line 29">
              <a:extLst>
                <a:ext uri="{FF2B5EF4-FFF2-40B4-BE49-F238E27FC236}">
                  <a16:creationId xmlns:a16="http://schemas.microsoft.com/office/drawing/2014/main" id="{EAF4A5D1-80FC-4338-8871-484A05E80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2484"/>
              <a:ext cx="145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49" name="Text Box 30">
              <a:extLst>
                <a:ext uri="{FF2B5EF4-FFF2-40B4-BE49-F238E27FC236}">
                  <a16:creationId xmlns:a16="http://schemas.microsoft.com/office/drawing/2014/main" id="{77D46692-0304-407C-A166-951B59F07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1109"/>
              <a:ext cx="213" cy="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/>
                <a:t>0</a:t>
              </a:r>
            </a:p>
            <a:p>
              <a:pPr algn="just" eaLnBrk="1" hangingPunct="1"/>
              <a:r>
                <a:rPr lang="en-US" altLang="zh-CN" b="1"/>
                <a:t>1</a:t>
              </a:r>
            </a:p>
            <a:p>
              <a:pPr algn="just" eaLnBrk="1" hangingPunct="1"/>
              <a:r>
                <a:rPr lang="en-US" altLang="zh-CN" b="1"/>
                <a:t>2</a:t>
              </a:r>
            </a:p>
            <a:p>
              <a:pPr algn="just" eaLnBrk="1" hangingPunct="1"/>
              <a:r>
                <a:rPr lang="en-US" altLang="zh-CN" b="1"/>
                <a:t>3</a:t>
              </a:r>
            </a:p>
            <a:p>
              <a:pPr algn="just" eaLnBrk="1" hangingPunct="1"/>
              <a:r>
                <a:rPr lang="en-US" altLang="zh-CN" b="1"/>
                <a:t>4</a:t>
              </a:r>
            </a:p>
            <a:p>
              <a:pPr algn="just" eaLnBrk="1" hangingPunct="1"/>
              <a:r>
                <a:rPr lang="en-US" altLang="zh-CN" b="1"/>
                <a:t>5</a:t>
              </a:r>
            </a:p>
            <a:p>
              <a:pPr algn="just" eaLnBrk="1" hangingPunct="1"/>
              <a:r>
                <a:rPr lang="en-US" altLang="zh-CN" b="1"/>
                <a:t>6</a:t>
              </a:r>
            </a:p>
            <a:p>
              <a:pPr algn="just" eaLnBrk="1" hangingPunct="1"/>
              <a:endParaRPr lang="en-US" altLang="zh-CN" b="1"/>
            </a:p>
          </p:txBody>
        </p:sp>
        <p:sp>
          <p:nvSpPr>
            <p:cNvPr id="30750" name="Line 31">
              <a:extLst>
                <a:ext uri="{FF2B5EF4-FFF2-40B4-BE49-F238E27FC236}">
                  <a16:creationId xmlns:a16="http://schemas.microsoft.com/office/drawing/2014/main" id="{4CB9ACEA-C158-43A2-8EE1-5E2CDA345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2710"/>
              <a:ext cx="145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751" name="Text Box 32">
              <a:extLst>
                <a:ext uri="{FF2B5EF4-FFF2-40B4-BE49-F238E27FC236}">
                  <a16:creationId xmlns:a16="http://schemas.microsoft.com/office/drawing/2014/main" id="{7E23E0F0-456A-4979-B347-111EF7A49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3139"/>
              <a:ext cx="78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/>
                <a:t>MaxTerm</a:t>
              </a:r>
              <a:r>
                <a:rPr lang="en-US" altLang="zh-CN" b="1">
                  <a:latin typeface="宋体" panose="02010600030101010101" pitchFamily="2" charset="-122"/>
                </a:rPr>
                <a:t>-</a:t>
              </a:r>
              <a:r>
                <a:rPr lang="en-US" altLang="zh-CN" b="1"/>
                <a:t>1</a:t>
              </a:r>
            </a:p>
          </p:txBody>
        </p:sp>
        <p:sp>
          <p:nvSpPr>
            <p:cNvPr id="30752" name="Line 33">
              <a:extLst>
                <a:ext uri="{FF2B5EF4-FFF2-40B4-BE49-F238E27FC236}">
                  <a16:creationId xmlns:a16="http://schemas.microsoft.com/office/drawing/2014/main" id="{40274B6A-ED96-43E4-97DD-4B950CD52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099"/>
              <a:ext cx="1" cy="222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Line 34">
              <a:extLst>
                <a:ext uri="{FF2B5EF4-FFF2-40B4-BE49-F238E27FC236}">
                  <a16:creationId xmlns:a16="http://schemas.microsoft.com/office/drawing/2014/main" id="{E8111C41-33A4-4262-A5D7-8625B7F4B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1" y="1102"/>
              <a:ext cx="1" cy="222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803" name="Rectangle 35">
              <a:extLst>
                <a:ext uri="{FF2B5EF4-FFF2-40B4-BE49-F238E27FC236}">
                  <a16:creationId xmlns:a16="http://schemas.microsoft.com/office/drawing/2014/main" id="{327B3B06-F716-4024-B185-BBEE657DA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330"/>
              <a:ext cx="1467" cy="25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zh-CN" b="1" dirty="0"/>
                <a:t>6</a:t>
              </a:r>
              <a:r>
                <a:rPr lang="zh-CN" altLang="en-US" b="1" dirty="0"/>
                <a:t>（矩阵的行数）</a:t>
              </a:r>
            </a:p>
          </p:txBody>
        </p:sp>
        <p:grpSp>
          <p:nvGrpSpPr>
            <p:cNvPr id="30755" name="Group 36">
              <a:extLst>
                <a:ext uri="{FF2B5EF4-FFF2-40B4-BE49-F238E27FC236}">
                  <a16:creationId xmlns:a16="http://schemas.microsoft.com/office/drawing/2014/main" id="{10F31F11-1962-4725-A64F-C4475FAC1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4" y="3580"/>
              <a:ext cx="1471" cy="485"/>
              <a:chOff x="4266" y="3835"/>
              <a:chExt cx="1471" cy="485"/>
            </a:xfrm>
          </p:grpSpPr>
          <p:sp>
            <p:nvSpPr>
              <p:cNvPr id="30756" name="Line 37">
                <a:extLst>
                  <a:ext uri="{FF2B5EF4-FFF2-40B4-BE49-F238E27FC236}">
                    <a16:creationId xmlns:a16="http://schemas.microsoft.com/office/drawing/2014/main" id="{E4C9860D-2307-40CB-B7E8-5FDC46CA2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4085"/>
                <a:ext cx="1454" cy="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0806" name="Rectangle 38">
                <a:extLst>
                  <a:ext uri="{FF2B5EF4-FFF2-40B4-BE49-F238E27FC236}">
                    <a16:creationId xmlns:a16="http://schemas.microsoft.com/office/drawing/2014/main" id="{2747099F-AF0E-46D8-8568-CFF214AC3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3835"/>
                <a:ext cx="1467" cy="48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b="1" dirty="0"/>
                  <a:t>5</a:t>
                </a:r>
                <a:r>
                  <a:rPr lang="zh-CN" altLang="en-US" b="1" dirty="0"/>
                  <a:t>（矩阵的列数）</a:t>
                </a:r>
              </a:p>
              <a:p>
                <a:pPr algn="ctr">
                  <a:defRPr/>
                </a:pPr>
                <a:r>
                  <a:rPr lang="en-US" altLang="zh-CN" b="1" dirty="0"/>
                  <a:t>7</a:t>
                </a:r>
                <a:r>
                  <a:rPr lang="zh-CN" altLang="en-US" b="1" dirty="0"/>
                  <a:t>（非零元个数）</a:t>
                </a:r>
              </a:p>
            </p:txBody>
          </p:sp>
          <p:sp>
            <p:nvSpPr>
              <p:cNvPr id="30758" name="Line 39">
                <a:extLst>
                  <a:ext uri="{FF2B5EF4-FFF2-40B4-BE49-F238E27FC236}">
                    <a16:creationId xmlns:a16="http://schemas.microsoft.com/office/drawing/2014/main" id="{1F3C1A10-1EB4-4CC0-A041-DC13AAE64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4078"/>
                <a:ext cx="1467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738" name="Text Box 3">
            <a:extLst>
              <a:ext uri="{FF2B5EF4-FFF2-40B4-BE49-F238E27FC236}">
                <a16:creationId xmlns:a16="http://schemas.microsoft.com/office/drawing/2014/main" id="{B6782020-321B-4EF0-A5D8-91795528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96838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30740" name="灯片编号占位符 2">
            <a:extLst>
              <a:ext uri="{FF2B5EF4-FFF2-40B4-BE49-F238E27FC236}">
                <a16:creationId xmlns:a16="http://schemas.microsoft.com/office/drawing/2014/main" id="{9ED9B3DC-EDCD-4921-AEFF-91A4AF99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6592736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3D08105-6133-498F-AEDF-A398836347E8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31</a:t>
            </a:fld>
            <a:endParaRPr lang="en-US" altLang="ko-KR" sz="1200" dirty="0">
              <a:latin typeface="Verdana" panose="020B060403050404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4B70FE2-562A-4781-96A1-C3465698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6517" y="6594324"/>
            <a:ext cx="3311525" cy="2159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73AA026-972F-4471-822D-072FF35E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矩阵转置运算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DEBDCCC-BAA9-4689-9116-149B463D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扫描所有元素，先找到列号为</a:t>
            </a:r>
            <a:r>
              <a:rPr lang="en-US" altLang="zh-CN"/>
              <a:t>0</a:t>
            </a:r>
            <a:r>
              <a:rPr lang="zh-CN" altLang="en-US"/>
              <a:t>的元素，将行号列号互换，然后写入新的三元组顺序表中。</a:t>
            </a:r>
            <a:endParaRPr lang="en-US" altLang="zh-CN"/>
          </a:p>
          <a:p>
            <a:r>
              <a:rPr lang="zh-CN" altLang="en-US"/>
              <a:t>再次扫描所有元素，找到列号为</a:t>
            </a:r>
            <a:r>
              <a:rPr lang="en-US" altLang="zh-CN"/>
              <a:t>1</a:t>
            </a:r>
            <a:r>
              <a:rPr lang="zh-CN" altLang="en-US"/>
              <a:t>的元素，写入三元组顺序表中。</a:t>
            </a:r>
            <a:endParaRPr lang="en-US" altLang="zh-CN"/>
          </a:p>
          <a:p>
            <a:r>
              <a:rPr lang="zh-CN" altLang="en-US"/>
              <a:t>重复上面过程，每次列号加</a:t>
            </a:r>
            <a:r>
              <a:rPr lang="en-US" altLang="zh-CN"/>
              <a:t>1</a:t>
            </a:r>
            <a:r>
              <a:rPr lang="zh-CN" altLang="en-US"/>
              <a:t>，直到全部元素都加入新三元组顺序表中。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E11B16-501E-41FA-8C17-EEDD9D32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354763"/>
            <a:ext cx="1905000" cy="457200"/>
          </a:xfrm>
        </p:spPr>
        <p:txBody>
          <a:bodyPr/>
          <a:lstStyle/>
          <a:p>
            <a:fld id="{A7FAA6A8-A3B9-4003-8073-642CBEB3E2C8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F22E3B-CFD2-410C-A758-0FF609F6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4424" y="6583363"/>
            <a:ext cx="3311525" cy="2159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3">
            <a:extLst>
              <a:ext uri="{FF2B5EF4-FFF2-40B4-BE49-F238E27FC236}">
                <a16:creationId xmlns:a16="http://schemas.microsoft.com/office/drawing/2014/main" id="{0B5B0A39-AE69-4A7C-9E73-FD5828D7F209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1333729"/>
            <a:ext cx="3605213" cy="5086350"/>
            <a:chOff x="220" y="1106"/>
            <a:chExt cx="2271" cy="32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2820" name="Text Box 4">
              <a:extLst>
                <a:ext uri="{FF2B5EF4-FFF2-40B4-BE49-F238E27FC236}">
                  <a16:creationId xmlns:a16="http://schemas.microsoft.com/office/drawing/2014/main" id="{49F35727-3115-4F94-8901-5A4D7B216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333"/>
              <a:ext cx="1467" cy="224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defRPr/>
              </a:pPr>
              <a:r>
                <a:rPr lang="en-US" altLang="zh-CN" b="1" dirty="0"/>
                <a:t>   0        0      15</a:t>
              </a:r>
            </a:p>
            <a:p>
              <a:pPr algn="just">
                <a:defRPr/>
              </a:pPr>
              <a:r>
                <a:rPr lang="en-US" altLang="zh-CN" b="1" dirty="0"/>
                <a:t>   0        3       22</a:t>
              </a:r>
            </a:p>
            <a:p>
              <a:pPr algn="just">
                <a:defRPr/>
              </a:pPr>
              <a:r>
                <a:rPr lang="en-US" altLang="zh-CN" b="1" dirty="0"/>
                <a:t>   0        5     </a:t>
              </a:r>
              <a:r>
                <a:rPr lang="en-US" altLang="zh-CN" b="1" dirty="0">
                  <a:latin typeface="宋体" panose="02010600030101010101" pitchFamily="2" charset="-122"/>
                </a:rPr>
                <a:t>-</a:t>
              </a:r>
              <a:r>
                <a:rPr lang="en-US" altLang="zh-CN" b="1" dirty="0"/>
                <a:t>15</a:t>
              </a:r>
            </a:p>
            <a:p>
              <a:pPr algn="just">
                <a:defRPr/>
              </a:pPr>
              <a:r>
                <a:rPr lang="en-US" altLang="zh-CN" b="1" dirty="0"/>
                <a:t>   1        1       11</a:t>
              </a:r>
            </a:p>
            <a:p>
              <a:pPr algn="just">
                <a:defRPr/>
              </a:pPr>
              <a:r>
                <a:rPr lang="en-US" altLang="zh-CN" b="1" dirty="0"/>
                <a:t>   1        2         3</a:t>
              </a:r>
            </a:p>
            <a:p>
              <a:pPr algn="just">
                <a:defRPr/>
              </a:pPr>
              <a:r>
                <a:rPr lang="en-US" altLang="zh-CN" b="1" dirty="0"/>
                <a:t>   2        3         6</a:t>
              </a:r>
            </a:p>
            <a:p>
              <a:pPr algn="just">
                <a:defRPr/>
              </a:pPr>
              <a:r>
                <a:rPr lang="en-US" altLang="zh-CN" b="1" dirty="0"/>
                <a:t>   4        0       91</a:t>
              </a:r>
            </a:p>
            <a:p>
              <a:pPr algn="just">
                <a:defRPr/>
              </a:pPr>
              <a:r>
                <a:rPr lang="en-US" altLang="zh-CN" sz="2800" b="1" dirty="0"/>
                <a:t>  </a:t>
              </a:r>
              <a:r>
                <a:rPr lang="zh-CN" altLang="en-US" b="1" dirty="0"/>
                <a:t>空      空      空</a:t>
              </a:r>
            </a:p>
            <a:p>
              <a:pPr algn="just">
                <a:defRPr/>
              </a:pPr>
              <a:r>
                <a:rPr lang="zh-CN" altLang="en-US" sz="1400" b="1" dirty="0"/>
                <a:t>    </a:t>
              </a:r>
              <a:r>
                <a:rPr lang="zh-CN" altLang="en-US" b="1" dirty="0"/>
                <a:t>闲      闲      闲       </a:t>
              </a:r>
            </a:p>
            <a:p>
              <a:pPr algn="just">
                <a:defRPr/>
              </a:pPr>
              <a:endParaRPr lang="zh-CN" altLang="en-US" sz="1400" b="1" dirty="0"/>
            </a:p>
            <a:p>
              <a:pPr algn="just">
                <a:defRPr/>
              </a:pPr>
              <a:r>
                <a:rPr lang="zh-CN" altLang="en-US" b="1" dirty="0"/>
                <a:t>  闲      闲      闲</a:t>
              </a:r>
              <a:endParaRPr lang="zh-CN" altLang="en-US" sz="2800" b="1" dirty="0"/>
            </a:p>
            <a:p>
              <a:pPr algn="just">
                <a:defRPr/>
              </a:pPr>
              <a:endParaRPr lang="en-US" altLang="zh-CN" b="1" dirty="0"/>
            </a:p>
          </p:txBody>
        </p:sp>
        <p:sp>
          <p:nvSpPr>
            <p:cNvPr id="32795" name="Line 5">
              <a:extLst>
                <a:ext uri="{FF2B5EF4-FFF2-40B4-BE49-F238E27FC236}">
                  <a16:creationId xmlns:a16="http://schemas.microsoft.com/office/drawing/2014/main" id="{13C6FB37-688C-49A2-B419-1A5A07757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1566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96" name="Text Box 6">
              <a:extLst>
                <a:ext uri="{FF2B5EF4-FFF2-40B4-BE49-F238E27FC236}">
                  <a16:creationId xmlns:a16="http://schemas.microsoft.com/office/drawing/2014/main" id="{25F1A0C1-795B-4177-A390-A303963D5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1106"/>
              <a:ext cx="1406" cy="1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dirty="0"/>
                <a:t>row    col     item</a:t>
              </a:r>
            </a:p>
          </p:txBody>
        </p:sp>
        <p:sp>
          <p:nvSpPr>
            <p:cNvPr id="32797" name="Line 7">
              <a:extLst>
                <a:ext uri="{FF2B5EF4-FFF2-40B4-BE49-F238E27FC236}">
                  <a16:creationId xmlns:a16="http://schemas.microsoft.com/office/drawing/2014/main" id="{88CE217D-79FA-4F8E-912E-6947076FF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1800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98" name="Line 8">
              <a:extLst>
                <a:ext uri="{FF2B5EF4-FFF2-40B4-BE49-F238E27FC236}">
                  <a16:creationId xmlns:a16="http://schemas.microsoft.com/office/drawing/2014/main" id="{A16B3053-274B-4714-B019-354D11FF0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03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99" name="Line 9">
              <a:extLst>
                <a:ext uri="{FF2B5EF4-FFF2-40B4-BE49-F238E27FC236}">
                  <a16:creationId xmlns:a16="http://schemas.microsoft.com/office/drawing/2014/main" id="{975046E5-F145-4A94-AF71-E93FA9C13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" y="2261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800" name="Line 10">
              <a:extLst>
                <a:ext uri="{FF2B5EF4-FFF2-40B4-BE49-F238E27FC236}">
                  <a16:creationId xmlns:a16="http://schemas.microsoft.com/office/drawing/2014/main" id="{D6305BB0-8D2B-4F2F-847D-3575018D0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498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801" name="Line 11">
              <a:extLst>
                <a:ext uri="{FF2B5EF4-FFF2-40B4-BE49-F238E27FC236}">
                  <a16:creationId xmlns:a16="http://schemas.microsoft.com/office/drawing/2014/main" id="{997C1B41-1657-41BF-9A4B-3C52C3C14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729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802" name="Text Box 12">
              <a:extLst>
                <a:ext uri="{FF2B5EF4-FFF2-40B4-BE49-F238E27FC236}">
                  <a16:creationId xmlns:a16="http://schemas.microsoft.com/office/drawing/2014/main" id="{E2D57DDC-E50F-491B-BE1B-AACC588D9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" y="1354"/>
              <a:ext cx="213" cy="17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dirty="0"/>
                <a:t>0</a:t>
              </a:r>
            </a:p>
            <a:p>
              <a:pPr algn="just" eaLnBrk="1" hangingPunct="1"/>
              <a:r>
                <a:rPr lang="en-US" altLang="zh-CN" b="1" dirty="0"/>
                <a:t>1</a:t>
              </a:r>
            </a:p>
            <a:p>
              <a:pPr algn="just" eaLnBrk="1" hangingPunct="1"/>
              <a:r>
                <a:rPr lang="en-US" altLang="zh-CN" b="1" dirty="0"/>
                <a:t>2</a:t>
              </a:r>
            </a:p>
            <a:p>
              <a:pPr algn="just" eaLnBrk="1" hangingPunct="1"/>
              <a:r>
                <a:rPr lang="en-US" altLang="zh-CN" b="1" dirty="0"/>
                <a:t>3</a:t>
              </a:r>
            </a:p>
            <a:p>
              <a:pPr algn="just" eaLnBrk="1" hangingPunct="1"/>
              <a:r>
                <a:rPr lang="en-US" altLang="zh-CN" b="1" dirty="0"/>
                <a:t>4</a:t>
              </a:r>
            </a:p>
            <a:p>
              <a:pPr algn="just" eaLnBrk="1" hangingPunct="1"/>
              <a:r>
                <a:rPr lang="en-US" altLang="zh-CN" b="1" dirty="0"/>
                <a:t>5</a:t>
              </a:r>
            </a:p>
            <a:p>
              <a:pPr algn="just" eaLnBrk="1" hangingPunct="1"/>
              <a:r>
                <a:rPr lang="en-US" altLang="zh-CN" b="1" dirty="0"/>
                <a:t>6</a:t>
              </a:r>
            </a:p>
            <a:p>
              <a:pPr algn="just" eaLnBrk="1" hangingPunct="1"/>
              <a:endParaRPr lang="en-US" altLang="zh-CN" b="1" dirty="0"/>
            </a:p>
          </p:txBody>
        </p:sp>
        <p:sp>
          <p:nvSpPr>
            <p:cNvPr id="32803" name="Line 13">
              <a:extLst>
                <a:ext uri="{FF2B5EF4-FFF2-40B4-BE49-F238E27FC236}">
                  <a16:creationId xmlns:a16="http://schemas.microsoft.com/office/drawing/2014/main" id="{49157499-D26B-4E7B-B7C5-0A0B5F09A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95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804" name="Text Box 14">
              <a:extLst>
                <a:ext uri="{FF2B5EF4-FFF2-40B4-BE49-F238E27FC236}">
                  <a16:creationId xmlns:a16="http://schemas.microsoft.com/office/drawing/2014/main" id="{20EAF07E-50BE-44E2-89C1-63046D443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3384"/>
              <a:ext cx="789" cy="2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dirty="0"/>
                <a:t>MaxTerm</a:t>
              </a:r>
              <a:r>
                <a:rPr lang="en-US" altLang="zh-CN" b="1" dirty="0">
                  <a:latin typeface="宋体" panose="02010600030101010101" pitchFamily="2" charset="-122"/>
                </a:rPr>
                <a:t>-</a:t>
              </a:r>
              <a:r>
                <a:rPr lang="en-US" altLang="zh-CN" b="1" dirty="0"/>
                <a:t>1</a:t>
              </a:r>
            </a:p>
          </p:txBody>
        </p:sp>
        <p:sp>
          <p:nvSpPr>
            <p:cNvPr id="32805" name="Line 15">
              <a:extLst>
                <a:ext uri="{FF2B5EF4-FFF2-40B4-BE49-F238E27FC236}">
                  <a16:creationId xmlns:a16="http://schemas.microsoft.com/office/drawing/2014/main" id="{DC5F5825-3E7B-42D9-97AB-DDC26FDCE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3" y="1344"/>
              <a:ext cx="1" cy="222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16">
              <a:extLst>
                <a:ext uri="{FF2B5EF4-FFF2-40B4-BE49-F238E27FC236}">
                  <a16:creationId xmlns:a16="http://schemas.microsoft.com/office/drawing/2014/main" id="{D785284F-B36F-443F-A2B6-D8C6956C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1347"/>
              <a:ext cx="1" cy="222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3" name="Rectangle 17">
              <a:extLst>
                <a:ext uri="{FF2B5EF4-FFF2-40B4-BE49-F238E27FC236}">
                  <a16:creationId xmlns:a16="http://schemas.microsoft.com/office/drawing/2014/main" id="{826E7E9D-6CDF-483B-8520-E58A8A7F2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3575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zh-CN" b="1" dirty="0"/>
                <a:t>5</a:t>
              </a:r>
              <a:r>
                <a:rPr lang="zh-CN" altLang="en-US" b="1" dirty="0"/>
                <a:t>（矩阵的行数）</a:t>
              </a:r>
            </a:p>
          </p:txBody>
        </p:sp>
        <p:grpSp>
          <p:nvGrpSpPr>
            <p:cNvPr id="32808" name="Group 18">
              <a:extLst>
                <a:ext uri="{FF2B5EF4-FFF2-40B4-BE49-F238E27FC236}">
                  <a16:creationId xmlns:a16="http://schemas.microsoft.com/office/drawing/2014/main" id="{5D9AF49B-92EC-4F3F-9DE3-B0B9ECE7A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3825"/>
              <a:ext cx="1471" cy="485"/>
              <a:chOff x="4266" y="3835"/>
              <a:chExt cx="1471" cy="485"/>
            </a:xfrm>
            <a:grpFill/>
          </p:grpSpPr>
          <p:sp>
            <p:nvSpPr>
              <p:cNvPr id="32809" name="Line 19">
                <a:extLst>
                  <a:ext uri="{FF2B5EF4-FFF2-40B4-BE49-F238E27FC236}">
                    <a16:creationId xmlns:a16="http://schemas.microsoft.com/office/drawing/2014/main" id="{DCDFA0D2-1DB8-4A7E-8D55-F04ED5B32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4085"/>
                <a:ext cx="1454" cy="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2836" name="Rectangle 20">
                <a:extLst>
                  <a:ext uri="{FF2B5EF4-FFF2-40B4-BE49-F238E27FC236}">
                    <a16:creationId xmlns:a16="http://schemas.microsoft.com/office/drawing/2014/main" id="{1B905A2C-E628-448A-8BF3-5DD0D3CA7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3835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b="1"/>
                  <a:t>6</a:t>
                </a:r>
                <a:r>
                  <a:rPr lang="zh-CN" altLang="en-US" b="1"/>
                  <a:t>（矩阵的列数）</a:t>
                </a:r>
              </a:p>
              <a:p>
                <a:pPr algn="ctr">
                  <a:defRPr/>
                </a:pPr>
                <a:r>
                  <a:rPr lang="en-US" altLang="zh-CN" b="1"/>
                  <a:t>7</a:t>
                </a:r>
                <a:r>
                  <a:rPr lang="zh-CN" altLang="en-US" b="1"/>
                  <a:t>（非零元个数）</a:t>
                </a:r>
              </a:p>
            </p:txBody>
          </p:sp>
          <p:sp>
            <p:nvSpPr>
              <p:cNvPr id="32811" name="Line 21">
                <a:extLst>
                  <a:ext uri="{FF2B5EF4-FFF2-40B4-BE49-F238E27FC236}">
                    <a16:creationId xmlns:a16="http://schemas.microsoft.com/office/drawing/2014/main" id="{C686A7CF-B6CA-4699-A3EB-DE49AA9E8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4078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62838" name="Group 22">
            <a:extLst>
              <a:ext uri="{FF2B5EF4-FFF2-40B4-BE49-F238E27FC236}">
                <a16:creationId xmlns:a16="http://schemas.microsoft.com/office/drawing/2014/main" id="{61A5AC51-2606-44E3-B98E-A506AA54C9C9}"/>
              </a:ext>
            </a:extLst>
          </p:cNvPr>
          <p:cNvGrpSpPr>
            <a:grpSpLocks/>
          </p:cNvGrpSpPr>
          <p:nvPr/>
        </p:nvGrpSpPr>
        <p:grpSpPr bwMode="auto">
          <a:xfrm>
            <a:off x="4546600" y="1349604"/>
            <a:ext cx="3605213" cy="5086350"/>
            <a:chOff x="2864" y="861"/>
            <a:chExt cx="2271" cy="32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2839" name="Text Box 23">
              <a:extLst>
                <a:ext uri="{FF2B5EF4-FFF2-40B4-BE49-F238E27FC236}">
                  <a16:creationId xmlns:a16="http://schemas.microsoft.com/office/drawing/2014/main" id="{3F9BCAE4-5937-442F-BB10-2BCDA916C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088"/>
              <a:ext cx="1467" cy="2240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defRPr/>
              </a:pPr>
              <a:r>
                <a:rPr lang="en-US" altLang="zh-CN" b="1"/>
                <a:t>   </a:t>
              </a:r>
              <a:endParaRPr lang="en-US" altLang="zh-CN" sz="2800" b="1"/>
            </a:p>
            <a:p>
              <a:pPr algn="just">
                <a:defRPr/>
              </a:pPr>
              <a:endParaRPr lang="en-US" altLang="zh-CN" b="1"/>
            </a:p>
          </p:txBody>
        </p:sp>
        <p:sp>
          <p:nvSpPr>
            <p:cNvPr id="32777" name="Line 24">
              <a:extLst>
                <a:ext uri="{FF2B5EF4-FFF2-40B4-BE49-F238E27FC236}">
                  <a16:creationId xmlns:a16="http://schemas.microsoft.com/office/drawing/2014/main" id="{906538BE-9F75-46AB-B71A-8038A8DE2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321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78" name="Text Box 25">
              <a:extLst>
                <a:ext uri="{FF2B5EF4-FFF2-40B4-BE49-F238E27FC236}">
                  <a16:creationId xmlns:a16="http://schemas.microsoft.com/office/drawing/2014/main" id="{23451670-E7F7-487B-89A4-65293DDAD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9" y="861"/>
              <a:ext cx="1406" cy="1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dirty="0"/>
                <a:t>row    col     item</a:t>
              </a:r>
            </a:p>
          </p:txBody>
        </p:sp>
        <p:sp>
          <p:nvSpPr>
            <p:cNvPr id="32779" name="Line 26">
              <a:extLst>
                <a:ext uri="{FF2B5EF4-FFF2-40B4-BE49-F238E27FC236}">
                  <a16:creationId xmlns:a16="http://schemas.microsoft.com/office/drawing/2014/main" id="{2630D7C1-AF52-49A2-A872-0C2F3FD51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8" y="1555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0" name="Line 27">
              <a:extLst>
                <a:ext uri="{FF2B5EF4-FFF2-40B4-BE49-F238E27FC236}">
                  <a16:creationId xmlns:a16="http://schemas.microsoft.com/office/drawing/2014/main" id="{1EC117C2-174A-418B-9269-D4815CEB4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7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1" name="Line 28">
              <a:extLst>
                <a:ext uri="{FF2B5EF4-FFF2-40B4-BE49-F238E27FC236}">
                  <a16:creationId xmlns:a16="http://schemas.microsoft.com/office/drawing/2014/main" id="{12A095C8-8C4D-4082-A15D-FCC6BDDCD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2016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2" name="Line 29">
              <a:extLst>
                <a:ext uri="{FF2B5EF4-FFF2-40B4-BE49-F238E27FC236}">
                  <a16:creationId xmlns:a16="http://schemas.microsoft.com/office/drawing/2014/main" id="{AEE66DA3-699D-4FF9-A225-10DFE20BC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5" y="2253"/>
              <a:ext cx="1458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3" name="Line 30">
              <a:extLst>
                <a:ext uri="{FF2B5EF4-FFF2-40B4-BE49-F238E27FC236}">
                  <a16:creationId xmlns:a16="http://schemas.microsoft.com/office/drawing/2014/main" id="{37A17436-FDA4-43DF-931C-90CC276D5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2484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4" name="Text Box 31">
              <a:extLst>
                <a:ext uri="{FF2B5EF4-FFF2-40B4-BE49-F238E27FC236}">
                  <a16:creationId xmlns:a16="http://schemas.microsoft.com/office/drawing/2014/main" id="{D65802B5-888A-4E1B-A3C0-F92750FE7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1109"/>
              <a:ext cx="213" cy="17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dirty="0"/>
                <a:t>0</a:t>
              </a:r>
            </a:p>
            <a:p>
              <a:pPr algn="just" eaLnBrk="1" hangingPunct="1"/>
              <a:r>
                <a:rPr lang="en-US" altLang="zh-CN" b="1" dirty="0"/>
                <a:t>1</a:t>
              </a:r>
            </a:p>
            <a:p>
              <a:pPr algn="just" eaLnBrk="1" hangingPunct="1"/>
              <a:r>
                <a:rPr lang="en-US" altLang="zh-CN" b="1" dirty="0"/>
                <a:t>2</a:t>
              </a:r>
            </a:p>
            <a:p>
              <a:pPr algn="just" eaLnBrk="1" hangingPunct="1"/>
              <a:r>
                <a:rPr lang="en-US" altLang="zh-CN" b="1" dirty="0"/>
                <a:t>3</a:t>
              </a:r>
            </a:p>
            <a:p>
              <a:pPr algn="just" eaLnBrk="1" hangingPunct="1"/>
              <a:r>
                <a:rPr lang="en-US" altLang="zh-CN" b="1" dirty="0"/>
                <a:t>4</a:t>
              </a:r>
            </a:p>
            <a:p>
              <a:pPr algn="just" eaLnBrk="1" hangingPunct="1"/>
              <a:r>
                <a:rPr lang="en-US" altLang="zh-CN" b="1" dirty="0"/>
                <a:t>5</a:t>
              </a:r>
            </a:p>
            <a:p>
              <a:pPr algn="just" eaLnBrk="1" hangingPunct="1"/>
              <a:r>
                <a:rPr lang="en-US" altLang="zh-CN" b="1" dirty="0"/>
                <a:t>6</a:t>
              </a:r>
            </a:p>
            <a:p>
              <a:pPr algn="just" eaLnBrk="1" hangingPunct="1"/>
              <a:endParaRPr lang="en-US" altLang="zh-CN" b="1" dirty="0"/>
            </a:p>
          </p:txBody>
        </p:sp>
        <p:sp>
          <p:nvSpPr>
            <p:cNvPr id="32785" name="Line 32">
              <a:extLst>
                <a:ext uri="{FF2B5EF4-FFF2-40B4-BE49-F238E27FC236}">
                  <a16:creationId xmlns:a16="http://schemas.microsoft.com/office/drawing/2014/main" id="{6B9CF877-C610-46C6-9856-01A9A395A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2710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786" name="Text Box 33">
              <a:extLst>
                <a:ext uri="{FF2B5EF4-FFF2-40B4-BE49-F238E27FC236}">
                  <a16:creationId xmlns:a16="http://schemas.microsoft.com/office/drawing/2014/main" id="{4024382C-1807-4922-A643-2BF2E4B97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3139"/>
              <a:ext cx="789" cy="21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dirty="0"/>
                <a:t>MaxTerm</a:t>
              </a:r>
              <a:r>
                <a:rPr lang="en-US" altLang="zh-CN" b="1" dirty="0">
                  <a:latin typeface="宋体" panose="02010600030101010101" pitchFamily="2" charset="-122"/>
                </a:rPr>
                <a:t>-</a:t>
              </a:r>
              <a:r>
                <a:rPr lang="en-US" altLang="zh-CN" b="1" dirty="0"/>
                <a:t>1</a:t>
              </a:r>
            </a:p>
          </p:txBody>
        </p:sp>
        <p:sp>
          <p:nvSpPr>
            <p:cNvPr id="32787" name="Line 34">
              <a:extLst>
                <a:ext uri="{FF2B5EF4-FFF2-40B4-BE49-F238E27FC236}">
                  <a16:creationId xmlns:a16="http://schemas.microsoft.com/office/drawing/2014/main" id="{4532C80F-51F1-45AB-83A8-5E29E1F3F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099"/>
              <a:ext cx="1" cy="222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35">
              <a:extLst>
                <a:ext uri="{FF2B5EF4-FFF2-40B4-BE49-F238E27FC236}">
                  <a16:creationId xmlns:a16="http://schemas.microsoft.com/office/drawing/2014/main" id="{BF6E8A80-05E4-4287-914D-D098BC5C6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1" y="1102"/>
              <a:ext cx="1" cy="2222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52" name="Rectangle 36">
              <a:extLst>
                <a:ext uri="{FF2B5EF4-FFF2-40B4-BE49-F238E27FC236}">
                  <a16:creationId xmlns:a16="http://schemas.microsoft.com/office/drawing/2014/main" id="{68634EB4-61AA-4BB3-9C19-AA84790E4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330"/>
              <a:ext cx="1467" cy="25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zh-CN" b="1"/>
                <a:t>6</a:t>
              </a:r>
              <a:r>
                <a:rPr lang="zh-CN" altLang="en-US" b="1"/>
                <a:t>（矩阵的行数）</a:t>
              </a:r>
            </a:p>
          </p:txBody>
        </p:sp>
        <p:grpSp>
          <p:nvGrpSpPr>
            <p:cNvPr id="32790" name="Group 37">
              <a:extLst>
                <a:ext uri="{FF2B5EF4-FFF2-40B4-BE49-F238E27FC236}">
                  <a16:creationId xmlns:a16="http://schemas.microsoft.com/office/drawing/2014/main" id="{D98624AE-ADD8-4A8B-B291-3099FD5D4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4" y="3580"/>
              <a:ext cx="1471" cy="485"/>
              <a:chOff x="4266" y="3835"/>
              <a:chExt cx="1471" cy="485"/>
            </a:xfrm>
            <a:grpFill/>
          </p:grpSpPr>
          <p:sp>
            <p:nvSpPr>
              <p:cNvPr id="32791" name="Line 38">
                <a:extLst>
                  <a:ext uri="{FF2B5EF4-FFF2-40B4-BE49-F238E27FC236}">
                    <a16:creationId xmlns:a16="http://schemas.microsoft.com/office/drawing/2014/main" id="{D1BFF4CE-8327-4FC0-9A22-EC2004871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8" y="4085"/>
                <a:ext cx="1454" cy="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62855" name="Rectangle 39">
                <a:extLst>
                  <a:ext uri="{FF2B5EF4-FFF2-40B4-BE49-F238E27FC236}">
                    <a16:creationId xmlns:a16="http://schemas.microsoft.com/office/drawing/2014/main" id="{211EF8E6-E090-49ED-BFF3-35956A562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3835"/>
                <a:ext cx="1467" cy="485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1080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b="1"/>
                  <a:t>5</a:t>
                </a:r>
                <a:r>
                  <a:rPr lang="zh-CN" altLang="en-US" b="1"/>
                  <a:t>（矩阵的列数）</a:t>
                </a:r>
              </a:p>
              <a:p>
                <a:pPr algn="ctr">
                  <a:defRPr/>
                </a:pPr>
                <a:r>
                  <a:rPr lang="en-US" altLang="zh-CN" b="1"/>
                  <a:t>7</a:t>
                </a:r>
                <a:r>
                  <a:rPr lang="zh-CN" altLang="en-US" b="1"/>
                  <a:t>（非零元个数）</a:t>
                </a:r>
              </a:p>
            </p:txBody>
          </p:sp>
          <p:sp>
            <p:nvSpPr>
              <p:cNvPr id="162856" name="Line 40">
                <a:extLst>
                  <a:ext uri="{FF2B5EF4-FFF2-40B4-BE49-F238E27FC236}">
                    <a16:creationId xmlns:a16="http://schemas.microsoft.com/office/drawing/2014/main" id="{8A1D0685-D945-45D8-9F97-86AC0C863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0" y="4078"/>
                <a:ext cx="1467" cy="0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32772" name="Text Box 41">
            <a:extLst>
              <a:ext uri="{FF2B5EF4-FFF2-40B4-BE49-F238E27FC236}">
                <a16:creationId xmlns:a16="http://schemas.microsoft.com/office/drawing/2014/main" id="{549F4E3E-7E6B-4720-A4DF-DF931CD8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997179"/>
            <a:ext cx="650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设置矩阵</a:t>
            </a:r>
            <a:r>
              <a:rPr lang="en-US" altLang="zh-CN" sz="2800" b="1"/>
              <a:t>B</a:t>
            </a:r>
            <a:r>
              <a:rPr lang="zh-CN" altLang="en-US" sz="2800" b="1"/>
              <a:t>的行数、列数、非零元个数</a:t>
            </a: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00460C61-B855-495A-9FFA-462D8F46C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62154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32775" name="灯片编号占位符 2">
            <a:extLst>
              <a:ext uri="{FF2B5EF4-FFF2-40B4-BE49-F238E27FC236}">
                <a16:creationId xmlns:a16="http://schemas.microsoft.com/office/drawing/2014/main" id="{E18B7DB9-35D4-4D98-B5EC-15E6ED9A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642100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8164855-FCCE-4325-8052-F762CF979029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33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80F632-7B42-4FF5-9243-50A148DF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4469" y="6654393"/>
            <a:ext cx="3311525" cy="2159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3">
            <a:extLst>
              <a:ext uri="{FF2B5EF4-FFF2-40B4-BE49-F238E27FC236}">
                <a16:creationId xmlns:a16="http://schemas.microsoft.com/office/drawing/2014/main" id="{6CE7AD3E-93A8-49D4-B71D-B22FAD13B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701800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 dirty="0"/>
              <a:t>   0        0      15</a:t>
            </a:r>
          </a:p>
          <a:p>
            <a:pPr algn="just">
              <a:defRPr/>
            </a:pPr>
            <a:r>
              <a:rPr lang="en-US" altLang="zh-CN" b="1" dirty="0"/>
              <a:t>   0        3       22</a:t>
            </a:r>
          </a:p>
          <a:p>
            <a:pPr algn="just">
              <a:defRPr/>
            </a:pPr>
            <a:r>
              <a:rPr lang="en-US" altLang="zh-CN" b="1" dirty="0"/>
              <a:t>   0        5     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en-US" altLang="zh-CN" b="1" dirty="0"/>
              <a:t>15</a:t>
            </a:r>
          </a:p>
          <a:p>
            <a:pPr algn="just">
              <a:defRPr/>
            </a:pPr>
            <a:r>
              <a:rPr lang="en-US" altLang="zh-CN" b="1" dirty="0"/>
              <a:t>   1        1       11</a:t>
            </a:r>
          </a:p>
          <a:p>
            <a:pPr algn="just">
              <a:defRPr/>
            </a:pPr>
            <a:r>
              <a:rPr lang="en-US" altLang="zh-CN" b="1" dirty="0"/>
              <a:t>   1        2         3</a:t>
            </a:r>
          </a:p>
          <a:p>
            <a:pPr algn="just">
              <a:defRPr/>
            </a:pPr>
            <a:r>
              <a:rPr lang="en-US" altLang="zh-CN" b="1" dirty="0"/>
              <a:t>   2        3         6</a:t>
            </a:r>
          </a:p>
          <a:p>
            <a:pPr algn="just">
              <a:defRPr/>
            </a:pPr>
            <a:r>
              <a:rPr lang="en-US" altLang="zh-CN" b="1" dirty="0"/>
              <a:t>   4        0       91</a:t>
            </a:r>
          </a:p>
          <a:p>
            <a:pPr algn="just">
              <a:defRPr/>
            </a:pPr>
            <a:r>
              <a:rPr lang="en-US" altLang="zh-CN" sz="2800" b="1" dirty="0"/>
              <a:t>  </a:t>
            </a:r>
            <a:r>
              <a:rPr lang="zh-CN" altLang="en-US" b="1" dirty="0"/>
              <a:t>空      空      空</a:t>
            </a:r>
          </a:p>
          <a:p>
            <a:pPr algn="just">
              <a:defRPr/>
            </a:pPr>
            <a:r>
              <a:rPr lang="zh-CN" altLang="en-US" sz="1400" b="1" dirty="0"/>
              <a:t>    </a:t>
            </a:r>
            <a:r>
              <a:rPr lang="zh-CN" altLang="en-US" b="1" dirty="0"/>
              <a:t>闲      闲       闲</a:t>
            </a:r>
          </a:p>
          <a:p>
            <a:pPr algn="just">
              <a:defRPr/>
            </a:pPr>
            <a:endParaRPr lang="zh-CN" altLang="en-US" sz="1400" b="1" dirty="0"/>
          </a:p>
          <a:p>
            <a:pPr algn="just">
              <a:defRPr/>
            </a:pPr>
            <a:r>
              <a:rPr lang="zh-CN" altLang="en-US" b="1" dirty="0"/>
              <a:t>  闲      闲      闲</a:t>
            </a:r>
            <a:endParaRPr lang="zh-CN" altLang="en-US" sz="2800" b="1" dirty="0"/>
          </a:p>
          <a:p>
            <a:pPr algn="just">
              <a:defRPr/>
            </a:pPr>
            <a:endParaRPr lang="en-US" altLang="zh-CN" b="1" dirty="0"/>
          </a:p>
        </p:txBody>
      </p:sp>
      <p:sp>
        <p:nvSpPr>
          <p:cNvPr id="33795" name="Line 4">
            <a:extLst>
              <a:ext uri="{FF2B5EF4-FFF2-40B4-BE49-F238E27FC236}">
                <a16:creationId xmlns:a16="http://schemas.microsoft.com/office/drawing/2014/main" id="{ACB63B57-B00A-4E21-A701-EF60E93AA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0716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796" name="Text Box 5">
            <a:extLst>
              <a:ext uri="{FF2B5EF4-FFF2-40B4-BE49-F238E27FC236}">
                <a16:creationId xmlns:a16="http://schemas.microsoft.com/office/drawing/2014/main" id="{B3475662-C1D5-43A5-A8A5-6D132167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1341438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33797" name="Line 6">
            <a:extLst>
              <a:ext uri="{FF2B5EF4-FFF2-40B4-BE49-F238E27FC236}">
                <a16:creationId xmlns:a16="http://schemas.microsoft.com/office/drawing/2014/main" id="{80832487-9F52-4353-8C19-9BC858B3C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44316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798" name="Line 7">
            <a:extLst>
              <a:ext uri="{FF2B5EF4-FFF2-40B4-BE49-F238E27FC236}">
                <a16:creationId xmlns:a16="http://schemas.microsoft.com/office/drawing/2014/main" id="{63AFB5F9-2548-4E0A-B048-06CE1DBD1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8082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799" name="Line 8">
            <a:extLst>
              <a:ext uri="{FF2B5EF4-FFF2-40B4-BE49-F238E27FC236}">
                <a16:creationId xmlns:a16="http://schemas.microsoft.com/office/drawing/2014/main" id="{414C9FCE-D3ED-4A80-A15D-EB3644CF2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17500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800" name="Line 9">
            <a:extLst>
              <a:ext uri="{FF2B5EF4-FFF2-40B4-BE49-F238E27FC236}">
                <a16:creationId xmlns:a16="http://schemas.microsoft.com/office/drawing/2014/main" id="{A7123DFB-4C28-49DE-B762-D6FD69FFB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5512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801" name="Line 10">
            <a:extLst>
              <a:ext uri="{FF2B5EF4-FFF2-40B4-BE49-F238E27FC236}">
                <a16:creationId xmlns:a16="http://schemas.microsoft.com/office/drawing/2014/main" id="{AF9CBFD0-76BB-40A9-92BB-A0EBB8316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91795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802" name="Text Box 11">
            <a:extLst>
              <a:ext uri="{FF2B5EF4-FFF2-40B4-BE49-F238E27FC236}">
                <a16:creationId xmlns:a16="http://schemas.microsoft.com/office/drawing/2014/main" id="{BA886A52-E007-412E-8E25-97F6426C1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735138"/>
            <a:ext cx="338137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33803" name="Line 12">
            <a:extLst>
              <a:ext uri="{FF2B5EF4-FFF2-40B4-BE49-F238E27FC236}">
                <a16:creationId xmlns:a16="http://schemas.microsoft.com/office/drawing/2014/main" id="{8639F7EE-A418-44A4-8F73-BAA74C61F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2767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804" name="Text Box 13">
            <a:extLst>
              <a:ext uri="{FF2B5EF4-FFF2-40B4-BE49-F238E27FC236}">
                <a16:creationId xmlns:a16="http://schemas.microsoft.com/office/drawing/2014/main" id="{37E04FCF-02C6-46CA-9E73-B20539E07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4957763"/>
            <a:ext cx="12525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33805" name="Line 14">
            <a:extLst>
              <a:ext uri="{FF2B5EF4-FFF2-40B4-BE49-F238E27FC236}">
                <a16:creationId xmlns:a16="http://schemas.microsoft.com/office/drawing/2014/main" id="{116D3855-73F5-4DCA-ABF8-23931B99D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19263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Line 15">
            <a:extLst>
              <a:ext uri="{FF2B5EF4-FFF2-40B4-BE49-F238E27FC236}">
                <a16:creationId xmlns:a16="http://schemas.microsoft.com/office/drawing/2014/main" id="{C207F48B-C313-4C2A-B93E-83C8F4556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724025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56" name="Rectangle 16">
            <a:extLst>
              <a:ext uri="{FF2B5EF4-FFF2-40B4-BE49-F238E27FC236}">
                <a16:creationId xmlns:a16="http://schemas.microsoft.com/office/drawing/2014/main" id="{1C58C533-DFB6-4BDC-9227-18063D2DA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260975"/>
            <a:ext cx="2328863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/>
              <a:t>5</a:t>
            </a:r>
            <a:r>
              <a:rPr lang="zh-CN" altLang="en-US" b="1"/>
              <a:t>（矩阵的行数）</a:t>
            </a:r>
          </a:p>
        </p:txBody>
      </p:sp>
      <p:grpSp>
        <p:nvGrpSpPr>
          <p:cNvPr id="33808" name="Group 17">
            <a:extLst>
              <a:ext uri="{FF2B5EF4-FFF2-40B4-BE49-F238E27FC236}">
                <a16:creationId xmlns:a16="http://schemas.microsoft.com/office/drawing/2014/main" id="{87D387FB-5E43-4302-9B15-FB1BBDF01972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5657850"/>
            <a:ext cx="2335213" cy="769938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3838" name="Line 18">
              <a:extLst>
                <a:ext uri="{FF2B5EF4-FFF2-40B4-BE49-F238E27FC236}">
                  <a16:creationId xmlns:a16="http://schemas.microsoft.com/office/drawing/2014/main" id="{6E14CA84-C93A-44CD-BA4C-D7ACD67A2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859" name="Rectangle 19">
              <a:extLst>
                <a:ext uri="{FF2B5EF4-FFF2-40B4-BE49-F238E27FC236}">
                  <a16:creationId xmlns:a16="http://schemas.microsoft.com/office/drawing/2014/main" id="{0618D005-3D6D-4041-92CB-A6CA9E07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zh-CN" b="1"/>
                <a:t>6</a:t>
              </a:r>
              <a:r>
                <a:rPr lang="zh-CN" altLang="en-US" b="1"/>
                <a:t>（矩阵的列数）</a:t>
              </a:r>
            </a:p>
            <a:p>
              <a:pPr algn="ctr">
                <a:defRPr/>
              </a:pPr>
              <a:r>
                <a:rPr lang="en-US" altLang="zh-CN" b="1"/>
                <a:t>7</a:t>
              </a:r>
              <a:r>
                <a:rPr lang="zh-CN" altLang="en-US" b="1"/>
                <a:t>（非零元个数）</a:t>
              </a:r>
            </a:p>
          </p:txBody>
        </p:sp>
        <p:sp>
          <p:nvSpPr>
            <p:cNvPr id="33840" name="Line 20">
              <a:extLst>
                <a:ext uri="{FF2B5EF4-FFF2-40B4-BE49-F238E27FC236}">
                  <a16:creationId xmlns:a16="http://schemas.microsoft.com/office/drawing/2014/main" id="{417A58DA-AB3F-4371-9523-7E0D779A5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861" name="Text Box 21">
            <a:extLst>
              <a:ext uri="{FF2B5EF4-FFF2-40B4-BE49-F238E27FC236}">
                <a16:creationId xmlns:a16="http://schemas.microsoft.com/office/drawing/2014/main" id="{F0047E6A-FC6D-4ACA-9D15-A6EE10328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1717675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33810" name="Text Box 22">
            <a:extLst>
              <a:ext uri="{FF2B5EF4-FFF2-40B4-BE49-F238E27FC236}">
                <a16:creationId xmlns:a16="http://schemas.microsoft.com/office/drawing/2014/main" id="{C08290D1-6602-4FF4-A9D6-9C16D4E6C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1357313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33811" name="Line 23">
            <a:extLst>
              <a:ext uri="{FF2B5EF4-FFF2-40B4-BE49-F238E27FC236}">
                <a16:creationId xmlns:a16="http://schemas.microsoft.com/office/drawing/2014/main" id="{151E0691-E66D-4AA3-BF5D-96DD6F577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4590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812" name="Line 24">
            <a:extLst>
              <a:ext uri="{FF2B5EF4-FFF2-40B4-BE49-F238E27FC236}">
                <a16:creationId xmlns:a16="http://schemas.microsoft.com/office/drawing/2014/main" id="{48D6D8C0-4E48-4287-8133-D2133EA20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28241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813" name="Line 25">
            <a:extLst>
              <a:ext uri="{FF2B5EF4-FFF2-40B4-BE49-F238E27FC236}">
                <a16:creationId xmlns:a16="http://schemas.microsoft.com/office/drawing/2014/main" id="{05A81C20-BF6E-467F-9167-96F592FFA4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1908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814" name="Line 26">
            <a:extLst>
              <a:ext uri="{FF2B5EF4-FFF2-40B4-BE49-F238E27FC236}">
                <a16:creationId xmlns:a16="http://schemas.microsoft.com/office/drawing/2014/main" id="{7609944C-F331-463F-8E60-0F055D0AE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5671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815" name="Line 27">
            <a:extLst>
              <a:ext uri="{FF2B5EF4-FFF2-40B4-BE49-F238E27FC236}">
                <a16:creationId xmlns:a16="http://schemas.microsoft.com/office/drawing/2014/main" id="{142E0ADD-FD28-4559-8BEC-C52957CDF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9338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816" name="Text Box 28">
            <a:extLst>
              <a:ext uri="{FF2B5EF4-FFF2-40B4-BE49-F238E27FC236}">
                <a16:creationId xmlns:a16="http://schemas.microsoft.com/office/drawing/2014/main" id="{90F868AB-7C01-417D-BED1-28B318BD1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1751013"/>
            <a:ext cx="338137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33817" name="Line 29">
            <a:extLst>
              <a:ext uri="{FF2B5EF4-FFF2-40B4-BE49-F238E27FC236}">
                <a16:creationId xmlns:a16="http://schemas.microsoft.com/office/drawing/2014/main" id="{A613746F-1329-4511-96DE-6431D21F0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2926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3818" name="Text Box 30">
            <a:extLst>
              <a:ext uri="{FF2B5EF4-FFF2-40B4-BE49-F238E27FC236}">
                <a16:creationId xmlns:a16="http://schemas.microsoft.com/office/drawing/2014/main" id="{90E57CD2-85B0-45BE-8070-9BDDB328D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973638"/>
            <a:ext cx="12525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/>
              <a:t>MaxTerm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en-US" altLang="zh-CN" b="1" dirty="0"/>
              <a:t>1</a:t>
            </a:r>
          </a:p>
        </p:txBody>
      </p:sp>
      <p:sp>
        <p:nvSpPr>
          <p:cNvPr id="33819" name="Line 31">
            <a:extLst>
              <a:ext uri="{FF2B5EF4-FFF2-40B4-BE49-F238E27FC236}">
                <a16:creationId xmlns:a16="http://schemas.microsoft.com/office/drawing/2014/main" id="{6D3D3768-3E53-472F-A1D4-CEF22B3D3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3" y="1735138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0" name="Line 32">
            <a:extLst>
              <a:ext uri="{FF2B5EF4-FFF2-40B4-BE49-F238E27FC236}">
                <a16:creationId xmlns:a16="http://schemas.microsoft.com/office/drawing/2014/main" id="{5C1FE73B-99A8-4F3F-9433-0E2AE1C13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463" y="1739900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3" name="Rectangle 33">
            <a:extLst>
              <a:ext uri="{FF2B5EF4-FFF2-40B4-BE49-F238E27FC236}">
                <a16:creationId xmlns:a16="http://schemas.microsoft.com/office/drawing/2014/main" id="{E34593D4-915E-4991-A7A6-E5D8E454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5276850"/>
            <a:ext cx="2328863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6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33822" name="Group 34">
            <a:extLst>
              <a:ext uri="{FF2B5EF4-FFF2-40B4-BE49-F238E27FC236}">
                <a16:creationId xmlns:a16="http://schemas.microsoft.com/office/drawing/2014/main" id="{1219D0D1-8C4D-463B-A398-732C83034C9E}"/>
              </a:ext>
            </a:extLst>
          </p:cNvPr>
          <p:cNvGrpSpPr>
            <a:grpSpLocks/>
          </p:cNvGrpSpPr>
          <p:nvPr/>
        </p:nvGrpSpPr>
        <p:grpSpPr bwMode="auto">
          <a:xfrm>
            <a:off x="5816600" y="5673725"/>
            <a:ext cx="2335213" cy="769938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3835" name="Line 35">
              <a:extLst>
                <a:ext uri="{FF2B5EF4-FFF2-40B4-BE49-F238E27FC236}">
                  <a16:creationId xmlns:a16="http://schemas.microsoft.com/office/drawing/2014/main" id="{DCA058A3-B84F-4DDC-97D8-CDFA5951C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3876" name="Rectangle 36">
              <a:extLst>
                <a:ext uri="{FF2B5EF4-FFF2-40B4-BE49-F238E27FC236}">
                  <a16:creationId xmlns:a16="http://schemas.microsoft.com/office/drawing/2014/main" id="{002DEB73-38DE-4438-AB8A-0B7463401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zh-CN" b="1"/>
                <a:t>5</a:t>
              </a:r>
              <a:r>
                <a:rPr lang="zh-CN" altLang="en-US" b="1"/>
                <a:t>（矩阵的列数）</a:t>
              </a:r>
            </a:p>
            <a:p>
              <a:pPr algn="ctr">
                <a:defRPr/>
              </a:pPr>
              <a:r>
                <a:rPr lang="en-US" altLang="zh-CN" b="1"/>
                <a:t>7</a:t>
              </a:r>
              <a:r>
                <a:rPr lang="zh-CN" altLang="en-US" b="1"/>
                <a:t>（非零元个数）</a:t>
              </a:r>
            </a:p>
          </p:txBody>
        </p:sp>
        <p:sp>
          <p:nvSpPr>
            <p:cNvPr id="33837" name="Line 37">
              <a:extLst>
                <a:ext uri="{FF2B5EF4-FFF2-40B4-BE49-F238E27FC236}">
                  <a16:creationId xmlns:a16="http://schemas.microsoft.com/office/drawing/2014/main" id="{82AFA5FD-F568-427B-84B1-57AFD10B9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23" name="Text Box 38">
            <a:extLst>
              <a:ext uri="{FF2B5EF4-FFF2-40B4-BE49-F238E27FC236}">
                <a16:creationId xmlns:a16="http://schemas.microsoft.com/office/drawing/2014/main" id="{0999EF5D-E3FC-476C-BAEA-EE80690A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931863"/>
            <a:ext cx="8302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在矩阵</a:t>
            </a:r>
            <a:r>
              <a:rPr lang="en-US" altLang="zh-CN" sz="2800" b="1"/>
              <a:t>A</a:t>
            </a:r>
            <a:r>
              <a:rPr lang="zh-CN" altLang="en-US" sz="2800" b="1"/>
              <a:t>中查找第</a:t>
            </a:r>
            <a:r>
              <a:rPr lang="en-US" altLang="zh-CN" sz="2800" b="1"/>
              <a:t>0</a:t>
            </a:r>
            <a:r>
              <a:rPr lang="zh-CN" altLang="en-US" sz="2800" b="1"/>
              <a:t>列非零元，顺序存储到矩阵</a:t>
            </a:r>
            <a:r>
              <a:rPr lang="en-US" altLang="zh-CN" sz="2800" b="1"/>
              <a:t>B</a:t>
            </a:r>
            <a:r>
              <a:rPr lang="zh-CN" altLang="en-US" sz="2800" b="1"/>
              <a:t>中</a:t>
            </a:r>
          </a:p>
        </p:txBody>
      </p:sp>
      <p:sp>
        <p:nvSpPr>
          <p:cNvPr id="163879" name="Line 39">
            <a:extLst>
              <a:ext uri="{FF2B5EF4-FFF2-40B4-BE49-F238E27FC236}">
                <a16:creationId xmlns:a16="http://schemas.microsoft.com/office/drawing/2014/main" id="{2FE8D969-0A92-413B-81FE-A73014B3E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3" y="1922463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25" name="Line 40">
            <a:extLst>
              <a:ext uri="{FF2B5EF4-FFF2-40B4-BE49-F238E27FC236}">
                <a16:creationId xmlns:a16="http://schemas.microsoft.com/office/drawing/2014/main" id="{F0D84450-E424-4544-A3EC-9ACC9BD1F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20923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63881" name="Group 41">
            <a:extLst>
              <a:ext uri="{FF2B5EF4-FFF2-40B4-BE49-F238E27FC236}">
                <a16:creationId xmlns:a16="http://schemas.microsoft.com/office/drawing/2014/main" id="{59509EBF-7974-45A3-95DC-F4F4D0F53552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1719263"/>
            <a:ext cx="2328862" cy="377825"/>
            <a:chOff x="3826" y="1097"/>
            <a:chExt cx="1467" cy="24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3882" name="Rectangle 42">
              <a:extLst>
                <a:ext uri="{FF2B5EF4-FFF2-40B4-BE49-F238E27FC236}">
                  <a16:creationId xmlns:a16="http://schemas.microsoft.com/office/drawing/2014/main" id="{3EF57794-C9CC-4FDF-B7F4-D7F9668C9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0       0       15</a:t>
              </a:r>
            </a:p>
          </p:txBody>
        </p:sp>
        <p:sp>
          <p:nvSpPr>
            <p:cNvPr id="33833" name="Line 43">
              <a:extLst>
                <a:ext uri="{FF2B5EF4-FFF2-40B4-BE49-F238E27FC236}">
                  <a16:creationId xmlns:a16="http://schemas.microsoft.com/office/drawing/2014/main" id="{6C5A6A1E-58C7-41AF-A3BE-9A1E61BA8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4" name="Line 44">
              <a:extLst>
                <a:ext uri="{FF2B5EF4-FFF2-40B4-BE49-F238E27FC236}">
                  <a16:creationId xmlns:a16="http://schemas.microsoft.com/office/drawing/2014/main" id="{1C6542E0-3412-42CA-9AC3-639FFC32F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885" name="Line 45">
            <a:extLst>
              <a:ext uri="{FF2B5EF4-FFF2-40B4-BE49-F238E27FC236}">
                <a16:creationId xmlns:a16="http://schemas.microsoft.com/office/drawing/2014/main" id="{62A59242-E296-41B4-A856-16985C26F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613" y="4100513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3886" name="Group 46">
            <a:extLst>
              <a:ext uri="{FF2B5EF4-FFF2-40B4-BE49-F238E27FC236}">
                <a16:creationId xmlns:a16="http://schemas.microsoft.com/office/drawing/2014/main" id="{6A6425BC-530E-430A-ADB5-F31A6F3C240C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080543"/>
            <a:ext cx="2328863" cy="377825"/>
            <a:chOff x="4110" y="2129"/>
            <a:chExt cx="1467" cy="24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3887" name="Line 47">
              <a:extLst>
                <a:ext uri="{FF2B5EF4-FFF2-40B4-BE49-F238E27FC236}">
                  <a16:creationId xmlns:a16="http://schemas.microsoft.com/office/drawing/2014/main" id="{29B241FE-1799-493D-812C-46A520FAE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7" y="2363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3888" name="Rectangle 48">
              <a:extLst>
                <a:ext uri="{FF2B5EF4-FFF2-40B4-BE49-F238E27FC236}">
                  <a16:creationId xmlns:a16="http://schemas.microsoft.com/office/drawing/2014/main" id="{5B5FAA39-D9C2-442E-AE7C-4105FF064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" y="2130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0       4       91</a:t>
              </a:r>
            </a:p>
          </p:txBody>
        </p:sp>
        <p:sp>
          <p:nvSpPr>
            <p:cNvPr id="163889" name="Line 49">
              <a:extLst>
                <a:ext uri="{FF2B5EF4-FFF2-40B4-BE49-F238E27FC236}">
                  <a16:creationId xmlns:a16="http://schemas.microsoft.com/office/drawing/2014/main" id="{C1EA83E6-385A-48A0-B4B1-FDC4DB5DA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2129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3890" name="Line 50">
              <a:extLst>
                <a:ext uri="{FF2B5EF4-FFF2-40B4-BE49-F238E27FC236}">
                  <a16:creationId xmlns:a16="http://schemas.microsoft.com/office/drawing/2014/main" id="{DEE83FA0-00B9-4E82-8164-98931DCF4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" y="2138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3829" name="Text Box 3">
            <a:extLst>
              <a:ext uri="{FF2B5EF4-FFF2-40B4-BE49-F238E27FC236}">
                <a16:creationId xmlns:a16="http://schemas.microsoft.com/office/drawing/2014/main" id="{48BFC8AA-49F6-43D7-AD5B-D46DCDA24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96838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33831" name="灯片编号占位符 2">
            <a:extLst>
              <a:ext uri="{FF2B5EF4-FFF2-40B4-BE49-F238E27FC236}">
                <a16:creationId xmlns:a16="http://schemas.microsoft.com/office/drawing/2014/main" id="{98794754-1C52-4184-BDD4-240EB1F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6613526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1B2A18A-CA8E-43BD-96A2-0DEB5F097864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34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496AA2C-E6F4-4D6A-8935-F23C1D41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2869" y="6637267"/>
            <a:ext cx="3311525" cy="2159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Text Box 3">
            <a:extLst>
              <a:ext uri="{FF2B5EF4-FFF2-40B4-BE49-F238E27FC236}">
                <a16:creationId xmlns:a16="http://schemas.microsoft.com/office/drawing/2014/main" id="{03A9D041-B166-4397-BB5C-1EC374982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628775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 dirty="0"/>
              <a:t>   0        0      15</a:t>
            </a:r>
          </a:p>
          <a:p>
            <a:pPr algn="just">
              <a:defRPr/>
            </a:pPr>
            <a:r>
              <a:rPr lang="en-US" altLang="zh-CN" b="1" dirty="0"/>
              <a:t>   0        3       22</a:t>
            </a:r>
          </a:p>
          <a:p>
            <a:pPr algn="just">
              <a:defRPr/>
            </a:pPr>
            <a:r>
              <a:rPr lang="en-US" altLang="zh-CN" b="1" dirty="0"/>
              <a:t>   0        5     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en-US" altLang="zh-CN" b="1" dirty="0"/>
              <a:t>15</a:t>
            </a:r>
          </a:p>
          <a:p>
            <a:pPr algn="just">
              <a:defRPr/>
            </a:pPr>
            <a:r>
              <a:rPr lang="en-US" altLang="zh-CN" b="1" dirty="0"/>
              <a:t>   1        1       11</a:t>
            </a:r>
          </a:p>
          <a:p>
            <a:pPr algn="just">
              <a:defRPr/>
            </a:pPr>
            <a:r>
              <a:rPr lang="en-US" altLang="zh-CN" b="1" dirty="0"/>
              <a:t>   1        2         3</a:t>
            </a:r>
          </a:p>
          <a:p>
            <a:pPr algn="just">
              <a:defRPr/>
            </a:pPr>
            <a:r>
              <a:rPr lang="en-US" altLang="zh-CN" b="1" dirty="0"/>
              <a:t>   2        3         6</a:t>
            </a:r>
          </a:p>
          <a:p>
            <a:pPr algn="just">
              <a:defRPr/>
            </a:pPr>
            <a:r>
              <a:rPr lang="en-US" altLang="zh-CN" b="1" dirty="0"/>
              <a:t>   4        0       91</a:t>
            </a:r>
          </a:p>
          <a:p>
            <a:pPr algn="just">
              <a:defRPr/>
            </a:pPr>
            <a:r>
              <a:rPr lang="en-US" altLang="zh-CN" sz="2800" b="1" dirty="0"/>
              <a:t>  </a:t>
            </a:r>
            <a:r>
              <a:rPr lang="zh-CN" altLang="en-US" b="1" dirty="0"/>
              <a:t>空      空      空</a:t>
            </a:r>
          </a:p>
          <a:p>
            <a:pPr algn="just">
              <a:defRPr/>
            </a:pPr>
            <a:r>
              <a:rPr lang="zh-CN" altLang="en-US" sz="1400" b="1" dirty="0"/>
              <a:t>  </a:t>
            </a:r>
            <a:r>
              <a:rPr lang="zh-CN" altLang="en-US" b="1" dirty="0"/>
              <a:t> 闲      闲      闲</a:t>
            </a:r>
            <a:r>
              <a:rPr lang="en-US" altLang="zh-CN" sz="2800" b="1" dirty="0"/>
              <a:t> </a:t>
            </a:r>
            <a:endParaRPr lang="en-US" altLang="zh-CN" b="1" dirty="0"/>
          </a:p>
        </p:txBody>
      </p:sp>
      <p:sp>
        <p:nvSpPr>
          <p:cNvPr id="34819" name="Line 4">
            <a:extLst>
              <a:ext uri="{FF2B5EF4-FFF2-40B4-BE49-F238E27FC236}">
                <a16:creationId xmlns:a16="http://schemas.microsoft.com/office/drawing/2014/main" id="{E5CA5CCF-CCE6-45ED-BC19-200419D80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19986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20" name="Text Box 5">
            <a:extLst>
              <a:ext uri="{FF2B5EF4-FFF2-40B4-BE49-F238E27FC236}">
                <a16:creationId xmlns:a16="http://schemas.microsoft.com/office/drawing/2014/main" id="{C77122B3-7079-4186-8C77-016129F5A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1268413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34821" name="Line 6">
            <a:extLst>
              <a:ext uri="{FF2B5EF4-FFF2-40B4-BE49-F238E27FC236}">
                <a16:creationId xmlns:a16="http://schemas.microsoft.com/office/drawing/2014/main" id="{54BE1DD5-A872-4E9D-9BFA-2F7EB2A36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3701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22" name="Line 7">
            <a:extLst>
              <a:ext uri="{FF2B5EF4-FFF2-40B4-BE49-F238E27FC236}">
                <a16:creationId xmlns:a16="http://schemas.microsoft.com/office/drawing/2014/main" id="{5CFB6232-F9A0-4381-8D2B-CADF31AFF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7352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23" name="Line 8">
            <a:extLst>
              <a:ext uri="{FF2B5EF4-FFF2-40B4-BE49-F238E27FC236}">
                <a16:creationId xmlns:a16="http://schemas.microsoft.com/office/drawing/2014/main" id="{DD0CA560-8D14-4B4E-90AF-E0F94A32B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1019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24" name="Line 9">
            <a:extLst>
              <a:ext uri="{FF2B5EF4-FFF2-40B4-BE49-F238E27FC236}">
                <a16:creationId xmlns:a16="http://schemas.microsoft.com/office/drawing/2014/main" id="{17409919-4751-4F97-ADC0-5A283F9C0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4782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25" name="Line 10">
            <a:extLst>
              <a:ext uri="{FF2B5EF4-FFF2-40B4-BE49-F238E27FC236}">
                <a16:creationId xmlns:a16="http://schemas.microsoft.com/office/drawing/2014/main" id="{A68E0CF6-E0BA-46FB-9D6F-2ABB3094E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8449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26" name="Text Box 11">
            <a:extLst>
              <a:ext uri="{FF2B5EF4-FFF2-40B4-BE49-F238E27FC236}">
                <a16:creationId xmlns:a16="http://schemas.microsoft.com/office/drawing/2014/main" id="{6C7DDCB2-3535-461E-90D7-7458FE93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662113"/>
            <a:ext cx="338137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34827" name="Line 12">
            <a:extLst>
              <a:ext uri="{FF2B5EF4-FFF2-40B4-BE49-F238E27FC236}">
                <a16:creationId xmlns:a16="http://schemas.microsoft.com/office/drawing/2014/main" id="{76C96783-C27E-4D4C-80C1-D260FDA4D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2037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28" name="Text Box 13">
            <a:extLst>
              <a:ext uri="{FF2B5EF4-FFF2-40B4-BE49-F238E27FC236}">
                <a16:creationId xmlns:a16="http://schemas.microsoft.com/office/drawing/2014/main" id="{59CCD947-FCC8-49D9-9518-482936F8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4884738"/>
            <a:ext cx="12525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34829" name="Line 14">
            <a:extLst>
              <a:ext uri="{FF2B5EF4-FFF2-40B4-BE49-F238E27FC236}">
                <a16:creationId xmlns:a16="http://schemas.microsoft.com/office/drawing/2014/main" id="{B86765A1-6777-40BC-811C-AADC51C7F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646238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0" name="Line 15">
            <a:extLst>
              <a:ext uri="{FF2B5EF4-FFF2-40B4-BE49-F238E27FC236}">
                <a16:creationId xmlns:a16="http://schemas.microsoft.com/office/drawing/2014/main" id="{F68C3511-C2A8-4BA6-AC46-13B10348A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651000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80" name="Rectangle 16">
            <a:extLst>
              <a:ext uri="{FF2B5EF4-FFF2-40B4-BE49-F238E27FC236}">
                <a16:creationId xmlns:a16="http://schemas.microsoft.com/office/drawing/2014/main" id="{AA4748B9-6928-4A89-9445-73BC7A469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187950"/>
            <a:ext cx="2328863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5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34832" name="Group 17">
            <a:extLst>
              <a:ext uri="{FF2B5EF4-FFF2-40B4-BE49-F238E27FC236}">
                <a16:creationId xmlns:a16="http://schemas.microsoft.com/office/drawing/2014/main" id="{D5AD171A-C7D6-4D47-BFBD-D3B354369A9E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5584825"/>
            <a:ext cx="2335213" cy="769938"/>
            <a:chOff x="4266" y="3835"/>
            <a:chExt cx="1471" cy="485"/>
          </a:xfrm>
        </p:grpSpPr>
        <p:sp>
          <p:nvSpPr>
            <p:cNvPr id="34856" name="Line 18">
              <a:extLst>
                <a:ext uri="{FF2B5EF4-FFF2-40B4-BE49-F238E27FC236}">
                  <a16:creationId xmlns:a16="http://schemas.microsoft.com/office/drawing/2014/main" id="{F376A962-DF06-462F-9CC2-574FB26DD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4883" name="Rectangle 19">
              <a:extLst>
                <a:ext uri="{FF2B5EF4-FFF2-40B4-BE49-F238E27FC236}">
                  <a16:creationId xmlns:a16="http://schemas.microsoft.com/office/drawing/2014/main" id="{CFF1051E-6F0C-482F-B967-56C29C44F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zh-CN" b="1" dirty="0"/>
                <a:t>6</a:t>
              </a:r>
              <a:r>
                <a:rPr lang="zh-CN" altLang="en-US" b="1" dirty="0"/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/>
                <a:t>7</a:t>
              </a:r>
              <a:r>
                <a:rPr lang="zh-CN" altLang="en-US" b="1" dirty="0"/>
                <a:t>（非零元个数）</a:t>
              </a:r>
            </a:p>
          </p:txBody>
        </p:sp>
        <p:sp>
          <p:nvSpPr>
            <p:cNvPr id="34858" name="Line 20">
              <a:extLst>
                <a:ext uri="{FF2B5EF4-FFF2-40B4-BE49-F238E27FC236}">
                  <a16:creationId xmlns:a16="http://schemas.microsoft.com/office/drawing/2014/main" id="{FE52FF78-5B5E-4326-8C84-187DDFECC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4885" name="Text Box 21">
            <a:extLst>
              <a:ext uri="{FF2B5EF4-FFF2-40B4-BE49-F238E27FC236}">
                <a16:creationId xmlns:a16="http://schemas.microsoft.com/office/drawing/2014/main" id="{C361AA79-3B69-4C17-B351-7E2EAADC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1644650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34834" name="Text Box 22">
            <a:extLst>
              <a:ext uri="{FF2B5EF4-FFF2-40B4-BE49-F238E27FC236}">
                <a16:creationId xmlns:a16="http://schemas.microsoft.com/office/drawing/2014/main" id="{FF2350F5-489B-45DA-9364-C2DEC6FC3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1284288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34835" name="Line 23">
            <a:extLst>
              <a:ext uri="{FF2B5EF4-FFF2-40B4-BE49-F238E27FC236}">
                <a16:creationId xmlns:a16="http://schemas.microsoft.com/office/drawing/2014/main" id="{7143E9E7-35ED-423B-AB76-B03463290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38601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36" name="Line 24">
            <a:extLst>
              <a:ext uri="{FF2B5EF4-FFF2-40B4-BE49-F238E27FC236}">
                <a16:creationId xmlns:a16="http://schemas.microsoft.com/office/drawing/2014/main" id="{54E54675-DDF4-454B-AE38-3418E9914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275113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37" name="Line 25">
            <a:extLst>
              <a:ext uri="{FF2B5EF4-FFF2-40B4-BE49-F238E27FC236}">
                <a16:creationId xmlns:a16="http://schemas.microsoft.com/office/drawing/2014/main" id="{5188D63C-A723-4F34-8913-1D8877713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11785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38" name="Line 26">
            <a:extLst>
              <a:ext uri="{FF2B5EF4-FFF2-40B4-BE49-F238E27FC236}">
                <a16:creationId xmlns:a16="http://schemas.microsoft.com/office/drawing/2014/main" id="{BDAA2FBA-2975-4761-83E6-A770AE66A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49408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39" name="Line 27">
            <a:extLst>
              <a:ext uri="{FF2B5EF4-FFF2-40B4-BE49-F238E27FC236}">
                <a16:creationId xmlns:a16="http://schemas.microsoft.com/office/drawing/2014/main" id="{45385696-9AA7-41AD-BC5C-465FE9E63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8608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40" name="Text Box 28">
            <a:extLst>
              <a:ext uri="{FF2B5EF4-FFF2-40B4-BE49-F238E27FC236}">
                <a16:creationId xmlns:a16="http://schemas.microsoft.com/office/drawing/2014/main" id="{300297C1-3D86-4B1B-87F1-8C11E5860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1677988"/>
            <a:ext cx="338137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34841" name="Line 29">
            <a:extLst>
              <a:ext uri="{FF2B5EF4-FFF2-40B4-BE49-F238E27FC236}">
                <a16:creationId xmlns:a16="http://schemas.microsoft.com/office/drawing/2014/main" id="{E47DE83E-129A-4BE0-BFD8-5082D8A9F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21957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842" name="Text Box 30">
            <a:extLst>
              <a:ext uri="{FF2B5EF4-FFF2-40B4-BE49-F238E27FC236}">
                <a16:creationId xmlns:a16="http://schemas.microsoft.com/office/drawing/2014/main" id="{AC93F53A-E477-45E3-B385-5C82C378E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900613"/>
            <a:ext cx="12525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34843" name="Line 31">
            <a:extLst>
              <a:ext uri="{FF2B5EF4-FFF2-40B4-BE49-F238E27FC236}">
                <a16:creationId xmlns:a16="http://schemas.microsoft.com/office/drawing/2014/main" id="{5FA7BCD1-5739-4E1A-AC06-C3EA03F47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3" y="1662113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4" name="Line 32">
            <a:extLst>
              <a:ext uri="{FF2B5EF4-FFF2-40B4-BE49-F238E27FC236}">
                <a16:creationId xmlns:a16="http://schemas.microsoft.com/office/drawing/2014/main" id="{21E6AC9C-694C-49FE-90FC-28C7870CE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463" y="1666875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897" name="Rectangle 33">
            <a:extLst>
              <a:ext uri="{FF2B5EF4-FFF2-40B4-BE49-F238E27FC236}">
                <a16:creationId xmlns:a16="http://schemas.microsoft.com/office/drawing/2014/main" id="{5F19837E-A0A9-4029-BD63-C9F444EED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5203825"/>
            <a:ext cx="2328863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6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164898" name="Group 34">
            <a:extLst>
              <a:ext uri="{FF2B5EF4-FFF2-40B4-BE49-F238E27FC236}">
                <a16:creationId xmlns:a16="http://schemas.microsoft.com/office/drawing/2014/main" id="{D047E0B7-DC9A-41C6-800F-56048AC4B22E}"/>
              </a:ext>
            </a:extLst>
          </p:cNvPr>
          <p:cNvGrpSpPr>
            <a:grpSpLocks/>
          </p:cNvGrpSpPr>
          <p:nvPr/>
        </p:nvGrpSpPr>
        <p:grpSpPr bwMode="auto">
          <a:xfrm>
            <a:off x="5816600" y="5601048"/>
            <a:ext cx="2335213" cy="769937"/>
            <a:chOff x="4266" y="3835"/>
            <a:chExt cx="1471" cy="48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4899" name="Line 35">
              <a:extLst>
                <a:ext uri="{FF2B5EF4-FFF2-40B4-BE49-F238E27FC236}">
                  <a16:creationId xmlns:a16="http://schemas.microsoft.com/office/drawing/2014/main" id="{41967058-8FC6-48CF-A1F2-60907534F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4900" name="Rectangle 36">
              <a:extLst>
                <a:ext uri="{FF2B5EF4-FFF2-40B4-BE49-F238E27FC236}">
                  <a16:creationId xmlns:a16="http://schemas.microsoft.com/office/drawing/2014/main" id="{95600957-7ACF-4A80-AE03-DD36FAE66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5</a:t>
              </a:r>
              <a:r>
                <a:rPr lang="zh-CN" altLang="en-US" b="1" dirty="0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7</a:t>
              </a:r>
              <a:r>
                <a:rPr lang="zh-CN" altLang="en-US" b="1" dirty="0">
                  <a:ea typeface="宋体" charset="-122"/>
                </a:rPr>
                <a:t>（非零元个数）</a:t>
              </a:r>
            </a:p>
          </p:txBody>
        </p:sp>
        <p:sp>
          <p:nvSpPr>
            <p:cNvPr id="164901" name="Line 37">
              <a:extLst>
                <a:ext uri="{FF2B5EF4-FFF2-40B4-BE49-F238E27FC236}">
                  <a16:creationId xmlns:a16="http://schemas.microsoft.com/office/drawing/2014/main" id="{64A4E85E-78CF-4047-94FC-E9634EA87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4847" name="Text Box 38">
            <a:extLst>
              <a:ext uri="{FF2B5EF4-FFF2-40B4-BE49-F238E27FC236}">
                <a16:creationId xmlns:a16="http://schemas.microsoft.com/office/drawing/2014/main" id="{59F5293F-91BB-4E00-B5D8-2DDDAE8BE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844550"/>
            <a:ext cx="830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在矩阵</a:t>
            </a:r>
            <a:r>
              <a:rPr lang="en-US" altLang="zh-CN" sz="2800" b="1"/>
              <a:t>A</a:t>
            </a:r>
            <a:r>
              <a:rPr lang="zh-CN" altLang="en-US" sz="2800" b="1"/>
              <a:t>中查找第</a:t>
            </a:r>
            <a:r>
              <a:rPr lang="en-US" altLang="zh-CN" sz="2800" b="1"/>
              <a:t>1</a:t>
            </a:r>
            <a:r>
              <a:rPr lang="zh-CN" altLang="en-US" sz="2800" b="1"/>
              <a:t>列非零元，顺序存储到矩阵</a:t>
            </a:r>
            <a:r>
              <a:rPr lang="en-US" altLang="zh-CN" sz="2800" b="1"/>
              <a:t>B</a:t>
            </a:r>
            <a:r>
              <a:rPr lang="zh-CN" altLang="en-US" sz="2800" b="1"/>
              <a:t>中</a:t>
            </a:r>
          </a:p>
        </p:txBody>
      </p:sp>
      <p:sp>
        <p:nvSpPr>
          <p:cNvPr id="34848" name="Line 39">
            <a:extLst>
              <a:ext uri="{FF2B5EF4-FFF2-40B4-BE49-F238E27FC236}">
                <a16:creationId xmlns:a16="http://schemas.microsoft.com/office/drawing/2014/main" id="{203F6C8D-DDAC-4B58-A8CB-8A4A88431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201930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64904" name="Group 40">
            <a:extLst>
              <a:ext uri="{FF2B5EF4-FFF2-40B4-BE49-F238E27FC236}">
                <a16:creationId xmlns:a16="http://schemas.microsoft.com/office/drawing/2014/main" id="{37A11780-AB02-4C22-A96A-F6B9D60C87C2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1646585"/>
            <a:ext cx="2328862" cy="377825"/>
            <a:chOff x="3826" y="1097"/>
            <a:chExt cx="1467" cy="24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4905" name="Rectangle 41">
              <a:extLst>
                <a:ext uri="{FF2B5EF4-FFF2-40B4-BE49-F238E27FC236}">
                  <a16:creationId xmlns:a16="http://schemas.microsoft.com/office/drawing/2014/main" id="{76FC13FF-4FC9-4401-BB3B-AB1E9B849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0       0       15</a:t>
              </a:r>
            </a:p>
          </p:txBody>
        </p:sp>
        <p:sp>
          <p:nvSpPr>
            <p:cNvPr id="164906" name="Line 42">
              <a:extLst>
                <a:ext uri="{FF2B5EF4-FFF2-40B4-BE49-F238E27FC236}">
                  <a16:creationId xmlns:a16="http://schemas.microsoft.com/office/drawing/2014/main" id="{BAC65998-54C7-47C4-AFBD-42AA026F0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4907" name="Line 43">
              <a:extLst>
                <a:ext uri="{FF2B5EF4-FFF2-40B4-BE49-F238E27FC236}">
                  <a16:creationId xmlns:a16="http://schemas.microsoft.com/office/drawing/2014/main" id="{7B1C7155-E6CF-4AB9-A99D-D266E7D95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64908" name="Line 44">
            <a:extLst>
              <a:ext uri="{FF2B5EF4-FFF2-40B4-BE49-F238E27FC236}">
                <a16:creationId xmlns:a16="http://schemas.microsoft.com/office/drawing/2014/main" id="{FF241A4C-23A0-48A5-BF3F-FC8412532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8" y="2952750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4909" name="Group 45">
            <a:extLst>
              <a:ext uri="{FF2B5EF4-FFF2-40B4-BE49-F238E27FC236}">
                <a16:creationId xmlns:a16="http://schemas.microsoft.com/office/drawing/2014/main" id="{F5C3C75E-1AE0-4B09-BE57-742CDF681319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006948"/>
            <a:ext cx="2328863" cy="379412"/>
            <a:chOff x="3863" y="1882"/>
            <a:chExt cx="1467" cy="23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4910" name="Rectangle 46">
              <a:extLst>
                <a:ext uri="{FF2B5EF4-FFF2-40B4-BE49-F238E27FC236}">
                  <a16:creationId xmlns:a16="http://schemas.microsoft.com/office/drawing/2014/main" id="{3A5124DE-881D-4B17-993C-ACAD13792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0       4       91</a:t>
              </a:r>
            </a:p>
          </p:txBody>
        </p:sp>
        <p:sp>
          <p:nvSpPr>
            <p:cNvPr id="164911" name="Line 47">
              <a:extLst>
                <a:ext uri="{FF2B5EF4-FFF2-40B4-BE49-F238E27FC236}">
                  <a16:creationId xmlns:a16="http://schemas.microsoft.com/office/drawing/2014/main" id="{2FA48FAF-6EC6-48BD-8C64-5BE5C3D7F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4912" name="Line 48">
              <a:extLst>
                <a:ext uri="{FF2B5EF4-FFF2-40B4-BE49-F238E27FC236}">
                  <a16:creationId xmlns:a16="http://schemas.microsoft.com/office/drawing/2014/main" id="{FE940FFF-B98B-46FA-9252-371E2381A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64913" name="Group 49">
            <a:extLst>
              <a:ext uri="{FF2B5EF4-FFF2-40B4-BE49-F238E27FC236}">
                <a16:creationId xmlns:a16="http://schemas.microsoft.com/office/drawing/2014/main" id="{B0A1EBFB-53F2-4F01-ABCE-B37CECE3A4D8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384773"/>
            <a:ext cx="2328863" cy="379412"/>
            <a:chOff x="3863" y="1882"/>
            <a:chExt cx="1467" cy="23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4914" name="Rectangle 50">
              <a:extLst>
                <a:ext uri="{FF2B5EF4-FFF2-40B4-BE49-F238E27FC236}">
                  <a16:creationId xmlns:a16="http://schemas.microsoft.com/office/drawing/2014/main" id="{DE4786DE-AAB4-48DD-90C5-1FEC4DCA8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1       1       11</a:t>
              </a:r>
            </a:p>
          </p:txBody>
        </p:sp>
        <p:sp>
          <p:nvSpPr>
            <p:cNvPr id="164915" name="Line 51">
              <a:extLst>
                <a:ext uri="{FF2B5EF4-FFF2-40B4-BE49-F238E27FC236}">
                  <a16:creationId xmlns:a16="http://schemas.microsoft.com/office/drawing/2014/main" id="{9A95DDB4-04CF-42DE-ADDA-EC525E7B4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4916" name="Line 52">
              <a:extLst>
                <a:ext uri="{FF2B5EF4-FFF2-40B4-BE49-F238E27FC236}">
                  <a16:creationId xmlns:a16="http://schemas.microsoft.com/office/drawing/2014/main" id="{27F47C1D-0560-4030-A94D-AA6A6D631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4853" name="Text Box 3">
            <a:extLst>
              <a:ext uri="{FF2B5EF4-FFF2-40B4-BE49-F238E27FC236}">
                <a16:creationId xmlns:a16="http://schemas.microsoft.com/office/drawing/2014/main" id="{3705BD8E-DBAF-4602-8444-35EB2736B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96838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34855" name="灯片编号占位符 2">
            <a:extLst>
              <a:ext uri="{FF2B5EF4-FFF2-40B4-BE49-F238E27FC236}">
                <a16:creationId xmlns:a16="http://schemas.microsoft.com/office/drawing/2014/main" id="{011DE979-9E7A-426D-8DEF-E144D07E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6637654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557CA03-E7DE-4C82-9A11-4EEA10C48202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35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90E1963-80D1-4339-A559-9D3B85F3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7149" y="6644035"/>
            <a:ext cx="3311525" cy="2159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Text Box 3">
            <a:extLst>
              <a:ext uri="{FF2B5EF4-FFF2-40B4-BE49-F238E27FC236}">
                <a16:creationId xmlns:a16="http://schemas.microsoft.com/office/drawing/2014/main" id="{238BEA38-53D6-4B81-9020-B31D84A7B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611768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 dirty="0"/>
              <a:t>   0        0      15</a:t>
            </a:r>
          </a:p>
          <a:p>
            <a:pPr algn="just">
              <a:defRPr/>
            </a:pPr>
            <a:r>
              <a:rPr lang="en-US" altLang="zh-CN" b="1" dirty="0"/>
              <a:t>   0        3       22</a:t>
            </a:r>
          </a:p>
          <a:p>
            <a:pPr algn="just">
              <a:defRPr/>
            </a:pPr>
            <a:r>
              <a:rPr lang="en-US" altLang="zh-CN" b="1" dirty="0"/>
              <a:t>   0        5     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en-US" altLang="zh-CN" b="1" dirty="0"/>
              <a:t>15</a:t>
            </a:r>
          </a:p>
          <a:p>
            <a:pPr algn="just">
              <a:defRPr/>
            </a:pPr>
            <a:r>
              <a:rPr lang="en-US" altLang="zh-CN" b="1" dirty="0"/>
              <a:t>   1        1       11</a:t>
            </a:r>
          </a:p>
          <a:p>
            <a:pPr algn="just">
              <a:defRPr/>
            </a:pPr>
            <a:r>
              <a:rPr lang="en-US" altLang="zh-CN" b="1" dirty="0"/>
              <a:t>   1        2         3</a:t>
            </a:r>
          </a:p>
          <a:p>
            <a:pPr algn="just">
              <a:defRPr/>
            </a:pPr>
            <a:r>
              <a:rPr lang="en-US" altLang="zh-CN" b="1" dirty="0"/>
              <a:t>   2        3         6</a:t>
            </a:r>
          </a:p>
          <a:p>
            <a:pPr algn="just">
              <a:defRPr/>
            </a:pPr>
            <a:r>
              <a:rPr lang="en-US" altLang="zh-CN" b="1" dirty="0"/>
              <a:t>   4        0       91</a:t>
            </a:r>
          </a:p>
          <a:p>
            <a:pPr algn="just">
              <a:defRPr/>
            </a:pPr>
            <a:r>
              <a:rPr lang="en-US" altLang="zh-CN" sz="2800" b="1" dirty="0"/>
              <a:t>  </a:t>
            </a:r>
            <a:r>
              <a:rPr lang="zh-CN" altLang="en-US" b="1" dirty="0"/>
              <a:t>空      空      空</a:t>
            </a:r>
          </a:p>
          <a:p>
            <a:pPr algn="just">
              <a:defRPr/>
            </a:pPr>
            <a:r>
              <a:rPr lang="zh-CN" altLang="en-US" b="1" dirty="0"/>
              <a:t>  闲      闲      闲</a:t>
            </a:r>
            <a:r>
              <a:rPr lang="en-US" altLang="zh-CN" sz="2800" b="1" dirty="0"/>
              <a:t>  </a:t>
            </a:r>
            <a:endParaRPr lang="zh-CN" altLang="en-US" sz="2800" b="1" dirty="0"/>
          </a:p>
          <a:p>
            <a:pPr algn="just">
              <a:defRPr/>
            </a:pPr>
            <a:endParaRPr lang="en-US" altLang="zh-CN" b="1" dirty="0"/>
          </a:p>
        </p:txBody>
      </p:sp>
      <p:sp>
        <p:nvSpPr>
          <p:cNvPr id="35843" name="Line 4">
            <a:extLst>
              <a:ext uri="{FF2B5EF4-FFF2-40B4-BE49-F238E27FC236}">
                <a16:creationId xmlns:a16="http://schemas.microsoft.com/office/drawing/2014/main" id="{F8B751FB-649A-4913-9501-FC0938763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198165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44" name="Text Box 5">
            <a:extLst>
              <a:ext uri="{FF2B5EF4-FFF2-40B4-BE49-F238E27FC236}">
                <a16:creationId xmlns:a16="http://schemas.microsoft.com/office/drawing/2014/main" id="{10FAEF7D-4FF8-43D9-9E4E-E65FAA623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1251405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/>
              <a:t>row    col     item</a:t>
            </a:r>
          </a:p>
        </p:txBody>
      </p:sp>
      <p:sp>
        <p:nvSpPr>
          <p:cNvPr id="35845" name="Line 6">
            <a:extLst>
              <a:ext uri="{FF2B5EF4-FFF2-40B4-BE49-F238E27FC236}">
                <a16:creationId xmlns:a16="http://schemas.microsoft.com/office/drawing/2014/main" id="{3EC73F1D-450A-4923-B431-2D17516C8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35313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46" name="Line 7">
            <a:extLst>
              <a:ext uri="{FF2B5EF4-FFF2-40B4-BE49-F238E27FC236}">
                <a16:creationId xmlns:a16="http://schemas.microsoft.com/office/drawing/2014/main" id="{6E4D7C64-1D93-4F4A-84F8-E3D033400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71825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47" name="Line 8">
            <a:extLst>
              <a:ext uri="{FF2B5EF4-FFF2-40B4-BE49-F238E27FC236}">
                <a16:creationId xmlns:a16="http://schemas.microsoft.com/office/drawing/2014/main" id="{B373BA23-78BA-4ED5-A25A-437602B0F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08496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48" name="Line 9">
            <a:extLst>
              <a:ext uri="{FF2B5EF4-FFF2-40B4-BE49-F238E27FC236}">
                <a16:creationId xmlns:a16="http://schemas.microsoft.com/office/drawing/2014/main" id="{32B320D6-0B7C-442D-BC2C-629141A9A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46120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49" name="Line 10">
            <a:extLst>
              <a:ext uri="{FF2B5EF4-FFF2-40B4-BE49-F238E27FC236}">
                <a16:creationId xmlns:a16="http://schemas.microsoft.com/office/drawing/2014/main" id="{533C8916-F95D-485C-8260-150AD0B11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82791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50" name="Text Box 11">
            <a:extLst>
              <a:ext uri="{FF2B5EF4-FFF2-40B4-BE49-F238E27FC236}">
                <a16:creationId xmlns:a16="http://schemas.microsoft.com/office/drawing/2014/main" id="{0B216619-763E-4F34-B530-84D8B79D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645105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35851" name="Line 12">
            <a:extLst>
              <a:ext uri="{FF2B5EF4-FFF2-40B4-BE49-F238E27FC236}">
                <a16:creationId xmlns:a16="http://schemas.microsoft.com/office/drawing/2014/main" id="{F018596D-D9D1-43C4-A0D9-7208653BF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18669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52" name="Text Box 13">
            <a:extLst>
              <a:ext uri="{FF2B5EF4-FFF2-40B4-BE49-F238E27FC236}">
                <a16:creationId xmlns:a16="http://schemas.microsoft.com/office/drawing/2014/main" id="{486B50B4-5DA2-4E47-A88B-04358DC3F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4867730"/>
            <a:ext cx="12525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35853" name="Line 14">
            <a:extLst>
              <a:ext uri="{FF2B5EF4-FFF2-40B4-BE49-F238E27FC236}">
                <a16:creationId xmlns:a16="http://schemas.microsoft.com/office/drawing/2014/main" id="{4088A3EA-3835-4709-B41E-5540580ED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629230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5">
            <a:extLst>
              <a:ext uri="{FF2B5EF4-FFF2-40B4-BE49-F238E27FC236}">
                <a16:creationId xmlns:a16="http://schemas.microsoft.com/office/drawing/2014/main" id="{C9A29270-47B4-4448-9A38-9FA9DBF3E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633993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4" name="Rectangle 16">
            <a:extLst>
              <a:ext uri="{FF2B5EF4-FFF2-40B4-BE49-F238E27FC236}">
                <a16:creationId xmlns:a16="http://schemas.microsoft.com/office/drawing/2014/main" id="{6D563FF8-E9D4-40D5-B0F4-630C9769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170943"/>
            <a:ext cx="2328863" cy="4048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5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35856" name="Group 17">
            <a:extLst>
              <a:ext uri="{FF2B5EF4-FFF2-40B4-BE49-F238E27FC236}">
                <a16:creationId xmlns:a16="http://schemas.microsoft.com/office/drawing/2014/main" id="{D2F61540-461D-414E-9037-6AB0FC80F69A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5567818"/>
            <a:ext cx="2335213" cy="769937"/>
            <a:chOff x="4266" y="3835"/>
            <a:chExt cx="1471" cy="485"/>
          </a:xfrm>
        </p:grpSpPr>
        <p:sp>
          <p:nvSpPr>
            <p:cNvPr id="35884" name="Line 18">
              <a:extLst>
                <a:ext uri="{FF2B5EF4-FFF2-40B4-BE49-F238E27FC236}">
                  <a16:creationId xmlns:a16="http://schemas.microsoft.com/office/drawing/2014/main" id="{EDD5C9D4-33C0-4EE1-A9E1-2A0D100D8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5907" name="Rectangle 19">
              <a:extLst>
                <a:ext uri="{FF2B5EF4-FFF2-40B4-BE49-F238E27FC236}">
                  <a16:creationId xmlns:a16="http://schemas.microsoft.com/office/drawing/2014/main" id="{D8A410BE-D3F0-4647-86A8-BED297AB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zh-CN" b="1" dirty="0"/>
                <a:t>6</a:t>
              </a:r>
              <a:r>
                <a:rPr lang="zh-CN" altLang="en-US" b="1" dirty="0"/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/>
                <a:t>7</a:t>
              </a:r>
              <a:r>
                <a:rPr lang="zh-CN" altLang="en-US" b="1" dirty="0"/>
                <a:t>（非零元个数）</a:t>
              </a:r>
            </a:p>
          </p:txBody>
        </p:sp>
        <p:sp>
          <p:nvSpPr>
            <p:cNvPr id="35886" name="Line 20">
              <a:extLst>
                <a:ext uri="{FF2B5EF4-FFF2-40B4-BE49-F238E27FC236}">
                  <a16:creationId xmlns:a16="http://schemas.microsoft.com/office/drawing/2014/main" id="{3D069167-13A5-4329-B675-CE316400A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5909" name="Text Box 21">
            <a:extLst>
              <a:ext uri="{FF2B5EF4-FFF2-40B4-BE49-F238E27FC236}">
                <a16:creationId xmlns:a16="http://schemas.microsoft.com/office/drawing/2014/main" id="{7491AA40-256B-4E4E-86B9-3C7CF384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1627643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35858" name="Text Box 22">
            <a:extLst>
              <a:ext uri="{FF2B5EF4-FFF2-40B4-BE49-F238E27FC236}">
                <a16:creationId xmlns:a16="http://schemas.microsoft.com/office/drawing/2014/main" id="{8A9B0C66-4712-4022-84A8-CD4BAC308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1267280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/>
              <a:t>row    col     item</a:t>
            </a:r>
          </a:p>
        </p:txBody>
      </p:sp>
      <p:sp>
        <p:nvSpPr>
          <p:cNvPr id="35859" name="Line 23">
            <a:extLst>
              <a:ext uri="{FF2B5EF4-FFF2-40B4-BE49-F238E27FC236}">
                <a16:creationId xmlns:a16="http://schemas.microsoft.com/office/drawing/2014/main" id="{DAD80CED-DA3B-492C-941A-0092CB9EA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36900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60" name="Line 24">
            <a:extLst>
              <a:ext uri="{FF2B5EF4-FFF2-40B4-BE49-F238E27FC236}">
                <a16:creationId xmlns:a16="http://schemas.microsoft.com/office/drawing/2014/main" id="{F91B8CAE-B2E7-4186-9114-7B14EE6D7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273413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61" name="Line 25">
            <a:extLst>
              <a:ext uri="{FF2B5EF4-FFF2-40B4-BE49-F238E27FC236}">
                <a16:creationId xmlns:a16="http://schemas.microsoft.com/office/drawing/2014/main" id="{E9A944F0-C4B7-469F-AFDA-F9004050D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10084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62" name="Line 26">
            <a:extLst>
              <a:ext uri="{FF2B5EF4-FFF2-40B4-BE49-F238E27FC236}">
                <a16:creationId xmlns:a16="http://schemas.microsoft.com/office/drawing/2014/main" id="{BEF0AF54-D27F-4565-A481-8CB62F8C9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47708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63" name="Line 27">
            <a:extLst>
              <a:ext uri="{FF2B5EF4-FFF2-40B4-BE49-F238E27FC236}">
                <a16:creationId xmlns:a16="http://schemas.microsoft.com/office/drawing/2014/main" id="{FC24619A-071B-4429-A27E-59AA2153F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84379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64" name="Text Box 28">
            <a:extLst>
              <a:ext uri="{FF2B5EF4-FFF2-40B4-BE49-F238E27FC236}">
                <a16:creationId xmlns:a16="http://schemas.microsoft.com/office/drawing/2014/main" id="{2417D189-6DA7-46FF-8315-9DFF1DB0A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1660980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r>
              <a:rPr lang="en-US" altLang="zh-CN" b="1"/>
              <a:t>7</a:t>
            </a:r>
          </a:p>
        </p:txBody>
      </p:sp>
      <p:sp>
        <p:nvSpPr>
          <p:cNvPr id="35865" name="Line 29">
            <a:extLst>
              <a:ext uri="{FF2B5EF4-FFF2-40B4-BE49-F238E27FC236}">
                <a16:creationId xmlns:a16="http://schemas.microsoft.com/office/drawing/2014/main" id="{5318A8F5-CBAC-4C0F-B0FB-3DB78636C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20256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866" name="Text Box 30">
            <a:extLst>
              <a:ext uri="{FF2B5EF4-FFF2-40B4-BE49-F238E27FC236}">
                <a16:creationId xmlns:a16="http://schemas.microsoft.com/office/drawing/2014/main" id="{0778A16E-12D1-4323-8D66-5D6D57FB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883605"/>
            <a:ext cx="12525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35867" name="Line 31">
            <a:extLst>
              <a:ext uri="{FF2B5EF4-FFF2-40B4-BE49-F238E27FC236}">
                <a16:creationId xmlns:a16="http://schemas.microsoft.com/office/drawing/2014/main" id="{D082B7F3-0EEE-4CF0-817C-00975FFB3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3" y="1645105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8" name="Line 32">
            <a:extLst>
              <a:ext uri="{FF2B5EF4-FFF2-40B4-BE49-F238E27FC236}">
                <a16:creationId xmlns:a16="http://schemas.microsoft.com/office/drawing/2014/main" id="{44B452B0-B4D3-4F4D-A75C-064503F1C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463" y="1649868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1" name="Rectangle 33">
            <a:extLst>
              <a:ext uri="{FF2B5EF4-FFF2-40B4-BE49-F238E27FC236}">
                <a16:creationId xmlns:a16="http://schemas.microsoft.com/office/drawing/2014/main" id="{49DD1F25-7865-4F12-973A-A4BFD4721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5186818"/>
            <a:ext cx="2328863" cy="4048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6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165922" name="Group 34">
            <a:extLst>
              <a:ext uri="{FF2B5EF4-FFF2-40B4-BE49-F238E27FC236}">
                <a16:creationId xmlns:a16="http://schemas.microsoft.com/office/drawing/2014/main" id="{E6A49B7D-B585-4AFB-BA84-E66FDA07BA27}"/>
              </a:ext>
            </a:extLst>
          </p:cNvPr>
          <p:cNvGrpSpPr>
            <a:grpSpLocks/>
          </p:cNvGrpSpPr>
          <p:nvPr/>
        </p:nvGrpSpPr>
        <p:grpSpPr bwMode="auto">
          <a:xfrm>
            <a:off x="5816600" y="5583470"/>
            <a:ext cx="2335213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5923" name="Line 35">
              <a:extLst>
                <a:ext uri="{FF2B5EF4-FFF2-40B4-BE49-F238E27FC236}">
                  <a16:creationId xmlns:a16="http://schemas.microsoft.com/office/drawing/2014/main" id="{3E8674FE-C748-4FA6-B609-A393A4A5D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5924" name="Rectangle 36">
              <a:extLst>
                <a:ext uri="{FF2B5EF4-FFF2-40B4-BE49-F238E27FC236}">
                  <a16:creationId xmlns:a16="http://schemas.microsoft.com/office/drawing/2014/main" id="{EF272E2A-0232-4532-B690-A1F3F432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5</a:t>
              </a:r>
              <a:r>
                <a:rPr lang="zh-CN" altLang="en-US" b="1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7</a:t>
              </a:r>
              <a:r>
                <a:rPr lang="zh-CN" altLang="en-US" b="1">
                  <a:ea typeface="宋体" charset="-122"/>
                </a:rPr>
                <a:t>（非零元个数）</a:t>
              </a:r>
            </a:p>
          </p:txBody>
        </p:sp>
        <p:sp>
          <p:nvSpPr>
            <p:cNvPr id="165925" name="Line 37">
              <a:extLst>
                <a:ext uri="{FF2B5EF4-FFF2-40B4-BE49-F238E27FC236}">
                  <a16:creationId xmlns:a16="http://schemas.microsoft.com/office/drawing/2014/main" id="{52E3E9C1-71A3-4A3D-9CD5-35984637C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5871" name="Text Box 38">
            <a:extLst>
              <a:ext uri="{FF2B5EF4-FFF2-40B4-BE49-F238E27FC236}">
                <a16:creationId xmlns:a16="http://schemas.microsoft.com/office/drawing/2014/main" id="{62BE4908-C52C-427F-A912-77A3E9276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864055"/>
            <a:ext cx="830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在矩阵</a:t>
            </a:r>
            <a:r>
              <a:rPr lang="en-US" altLang="zh-CN" sz="2800" b="1"/>
              <a:t>A</a:t>
            </a:r>
            <a:r>
              <a:rPr lang="zh-CN" altLang="en-US" sz="2800" b="1"/>
              <a:t>中查找第</a:t>
            </a:r>
            <a:r>
              <a:rPr lang="en-US" altLang="zh-CN" sz="2800" b="1"/>
              <a:t>2</a:t>
            </a:r>
            <a:r>
              <a:rPr lang="zh-CN" altLang="en-US" sz="2800" b="1"/>
              <a:t>列非零元，顺序存储到矩阵</a:t>
            </a:r>
            <a:r>
              <a:rPr lang="en-US" altLang="zh-CN" sz="2800" b="1"/>
              <a:t>B</a:t>
            </a:r>
            <a:r>
              <a:rPr lang="zh-CN" altLang="en-US" sz="2800" b="1"/>
              <a:t>中</a:t>
            </a:r>
          </a:p>
        </p:txBody>
      </p:sp>
      <p:sp>
        <p:nvSpPr>
          <p:cNvPr id="35872" name="Line 39">
            <a:extLst>
              <a:ext uri="{FF2B5EF4-FFF2-40B4-BE49-F238E27FC236}">
                <a16:creationId xmlns:a16="http://schemas.microsoft.com/office/drawing/2014/main" id="{A6078A4B-BB69-4EDA-9708-318C34E9E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200229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65928" name="Group 40">
            <a:extLst>
              <a:ext uri="{FF2B5EF4-FFF2-40B4-BE49-F238E27FC236}">
                <a16:creationId xmlns:a16="http://schemas.microsoft.com/office/drawing/2014/main" id="{397608E1-A064-4473-94D7-BC84BCCD3407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1629007"/>
            <a:ext cx="2328862" cy="377825"/>
            <a:chOff x="3826" y="1097"/>
            <a:chExt cx="1467" cy="24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5929" name="Rectangle 41">
              <a:extLst>
                <a:ext uri="{FF2B5EF4-FFF2-40B4-BE49-F238E27FC236}">
                  <a16:creationId xmlns:a16="http://schemas.microsoft.com/office/drawing/2014/main" id="{BD2D6A54-599D-4D51-B092-FC3F25378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0       0       15</a:t>
              </a:r>
            </a:p>
          </p:txBody>
        </p:sp>
        <p:sp>
          <p:nvSpPr>
            <p:cNvPr id="165930" name="Line 42">
              <a:extLst>
                <a:ext uri="{FF2B5EF4-FFF2-40B4-BE49-F238E27FC236}">
                  <a16:creationId xmlns:a16="http://schemas.microsoft.com/office/drawing/2014/main" id="{F83070A8-BD48-45EF-9F10-015D9BD6F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5931" name="Line 43">
              <a:extLst>
                <a:ext uri="{FF2B5EF4-FFF2-40B4-BE49-F238E27FC236}">
                  <a16:creationId xmlns:a16="http://schemas.microsoft.com/office/drawing/2014/main" id="{5DB8A9EC-633F-4892-9B6E-23AAB5F86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65932" name="Line 44">
            <a:extLst>
              <a:ext uri="{FF2B5EF4-FFF2-40B4-BE49-F238E27FC236}">
                <a16:creationId xmlns:a16="http://schemas.microsoft.com/office/drawing/2014/main" id="{12733DD5-AD85-4DB5-8E6B-ACA62F154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" y="3313568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875" name="Group 45">
            <a:extLst>
              <a:ext uri="{FF2B5EF4-FFF2-40B4-BE49-F238E27FC236}">
                <a16:creationId xmlns:a16="http://schemas.microsoft.com/office/drawing/2014/main" id="{03C49178-E48C-4295-A4AD-56AE148F22F0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1989593"/>
            <a:ext cx="2328863" cy="379412"/>
            <a:chOff x="3863" y="1882"/>
            <a:chExt cx="1467" cy="239"/>
          </a:xfrm>
        </p:grpSpPr>
        <p:sp>
          <p:nvSpPr>
            <p:cNvPr id="165934" name="Rectangle 46">
              <a:extLst>
                <a:ext uri="{FF2B5EF4-FFF2-40B4-BE49-F238E27FC236}">
                  <a16:creationId xmlns:a16="http://schemas.microsoft.com/office/drawing/2014/main" id="{559CA1E2-E835-4B2F-A1A4-322070E93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0       4       91</a:t>
              </a:r>
            </a:p>
          </p:txBody>
        </p:sp>
        <p:sp>
          <p:nvSpPr>
            <p:cNvPr id="35882" name="Line 47">
              <a:extLst>
                <a:ext uri="{FF2B5EF4-FFF2-40B4-BE49-F238E27FC236}">
                  <a16:creationId xmlns:a16="http://schemas.microsoft.com/office/drawing/2014/main" id="{E29A1614-1DA0-447E-B562-A16867683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83" name="Line 48">
              <a:extLst>
                <a:ext uri="{FF2B5EF4-FFF2-40B4-BE49-F238E27FC236}">
                  <a16:creationId xmlns:a16="http://schemas.microsoft.com/office/drawing/2014/main" id="{959395AA-EB6D-48D5-9DD1-143E6C659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5937" name="Group 49">
            <a:extLst>
              <a:ext uri="{FF2B5EF4-FFF2-40B4-BE49-F238E27FC236}">
                <a16:creationId xmlns:a16="http://schemas.microsoft.com/office/drawing/2014/main" id="{C326A8A8-46F0-4EC9-B939-C83086D15F15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367195"/>
            <a:ext cx="2328863" cy="379412"/>
            <a:chOff x="3863" y="1882"/>
            <a:chExt cx="1467" cy="23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5938" name="Rectangle 50">
              <a:extLst>
                <a:ext uri="{FF2B5EF4-FFF2-40B4-BE49-F238E27FC236}">
                  <a16:creationId xmlns:a16="http://schemas.microsoft.com/office/drawing/2014/main" id="{5E2856B3-F3FB-4ACD-B3A6-BA7B5850F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1       1       11</a:t>
              </a:r>
            </a:p>
          </p:txBody>
        </p:sp>
        <p:sp>
          <p:nvSpPr>
            <p:cNvPr id="165939" name="Line 51">
              <a:extLst>
                <a:ext uri="{FF2B5EF4-FFF2-40B4-BE49-F238E27FC236}">
                  <a16:creationId xmlns:a16="http://schemas.microsoft.com/office/drawing/2014/main" id="{49DA4D41-FAE8-4034-88B9-39DC158D2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5940" name="Line 52">
              <a:extLst>
                <a:ext uri="{FF2B5EF4-FFF2-40B4-BE49-F238E27FC236}">
                  <a16:creationId xmlns:a16="http://schemas.microsoft.com/office/drawing/2014/main" id="{93BDA785-AEFE-4B88-B946-DD0F5000F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65941" name="Group 53">
            <a:extLst>
              <a:ext uri="{FF2B5EF4-FFF2-40B4-BE49-F238E27FC236}">
                <a16:creationId xmlns:a16="http://schemas.microsoft.com/office/drawing/2014/main" id="{896CC38D-CF5F-4DA0-9F45-9952473BECAF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729145"/>
            <a:ext cx="2328863" cy="379412"/>
            <a:chOff x="3863" y="1882"/>
            <a:chExt cx="1467" cy="23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5942" name="Rectangle 54">
              <a:extLst>
                <a:ext uri="{FF2B5EF4-FFF2-40B4-BE49-F238E27FC236}">
                  <a16:creationId xmlns:a16="http://schemas.microsoft.com/office/drawing/2014/main" id="{47C4374F-5093-4BE7-B81D-AACDCCA6E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2       1        3</a:t>
              </a:r>
            </a:p>
          </p:txBody>
        </p:sp>
        <p:sp>
          <p:nvSpPr>
            <p:cNvPr id="165943" name="Line 55">
              <a:extLst>
                <a:ext uri="{FF2B5EF4-FFF2-40B4-BE49-F238E27FC236}">
                  <a16:creationId xmlns:a16="http://schemas.microsoft.com/office/drawing/2014/main" id="{100CAD70-883C-4711-8683-8C3D4CF05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5944" name="Line 56">
              <a:extLst>
                <a:ext uri="{FF2B5EF4-FFF2-40B4-BE49-F238E27FC236}">
                  <a16:creationId xmlns:a16="http://schemas.microsoft.com/office/drawing/2014/main" id="{BC1D67D8-997C-4D21-8614-D9D9EBEF7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5878" name="Text Box 3">
            <a:extLst>
              <a:ext uri="{FF2B5EF4-FFF2-40B4-BE49-F238E27FC236}">
                <a16:creationId xmlns:a16="http://schemas.microsoft.com/office/drawing/2014/main" id="{DDF5DB71-105C-4060-9BBE-E39DC4AAC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51268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35880" name="灯片编号占位符 2">
            <a:extLst>
              <a:ext uri="{FF2B5EF4-FFF2-40B4-BE49-F238E27FC236}">
                <a16:creationId xmlns:a16="http://schemas.microsoft.com/office/drawing/2014/main" id="{F81FFB8F-A9A6-4DA9-A6CC-8FC8962B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28631" y="6655408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A3EE047-75F9-430D-A648-78883A9EBAE4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36</a:t>
            </a:fld>
            <a:endParaRPr lang="en-US" altLang="ko-KR" sz="1200" dirty="0">
              <a:latin typeface="Verdana" panose="020B060403050404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2930161-8AB1-48E5-9D4B-7C964F29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72869" y="6655408"/>
            <a:ext cx="3311525" cy="2159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Text Box 3">
            <a:extLst>
              <a:ext uri="{FF2B5EF4-FFF2-40B4-BE49-F238E27FC236}">
                <a16:creationId xmlns:a16="http://schemas.microsoft.com/office/drawing/2014/main" id="{8B6EDD7B-69FB-46D5-9049-D6A9F145D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579110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b="1" dirty="0"/>
              <a:t>  </a:t>
            </a:r>
            <a:r>
              <a:rPr lang="en-US" altLang="zh-CN" b="1" dirty="0">
                <a:ea typeface="宋体" charset="-122"/>
              </a:rPr>
              <a:t> 0        0      15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0        3       22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5     -15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1        1       11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1        2         3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2        3         6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4        0       91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</a:t>
            </a:r>
            <a:r>
              <a:rPr lang="zh-CN" altLang="zh-CN" b="1" dirty="0">
                <a:ea typeface="宋体" charset="-122"/>
              </a:rPr>
              <a:t>空      空      空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 闲      闲      闲</a:t>
            </a:r>
            <a:endParaRPr lang="en-US" altLang="zh-CN" b="1" dirty="0"/>
          </a:p>
        </p:txBody>
      </p:sp>
      <p:sp>
        <p:nvSpPr>
          <p:cNvPr id="36867" name="Line 4">
            <a:extLst>
              <a:ext uri="{FF2B5EF4-FFF2-40B4-BE49-F238E27FC236}">
                <a16:creationId xmlns:a16="http://schemas.microsoft.com/office/drawing/2014/main" id="{F6E5F3EA-7B12-4758-B2BF-CE9AA6594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1948997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68" name="Text Box 5">
            <a:extLst>
              <a:ext uri="{FF2B5EF4-FFF2-40B4-BE49-F238E27FC236}">
                <a16:creationId xmlns:a16="http://schemas.microsoft.com/office/drawing/2014/main" id="{2094228D-6685-42A1-8B44-C684473D9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1218747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33BE4E81-ED38-4305-9F64-BBB984F73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320472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0" name="Line 7">
            <a:extLst>
              <a:ext uri="{FF2B5EF4-FFF2-40B4-BE49-F238E27FC236}">
                <a16:creationId xmlns:a16="http://schemas.microsoft.com/office/drawing/2014/main" id="{34811A34-F688-4314-BF59-655E80C96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685597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F1BC6221-5CB7-46B7-9AD0-387114538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052310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2" name="Line 9">
            <a:extLst>
              <a:ext uri="{FF2B5EF4-FFF2-40B4-BE49-F238E27FC236}">
                <a16:creationId xmlns:a16="http://schemas.microsoft.com/office/drawing/2014/main" id="{8FFB2C75-0FF5-418D-869D-78AC8EEDE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428547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3" name="Line 10">
            <a:extLst>
              <a:ext uri="{FF2B5EF4-FFF2-40B4-BE49-F238E27FC236}">
                <a16:creationId xmlns:a16="http://schemas.microsoft.com/office/drawing/2014/main" id="{6733811E-E9ED-4047-85DA-759777F08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795260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4" name="Text Box 11">
            <a:extLst>
              <a:ext uri="{FF2B5EF4-FFF2-40B4-BE49-F238E27FC236}">
                <a16:creationId xmlns:a16="http://schemas.microsoft.com/office/drawing/2014/main" id="{5295035C-86B1-416E-9455-E38C2C10E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612447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36875" name="Line 12">
            <a:extLst>
              <a:ext uri="{FF2B5EF4-FFF2-40B4-BE49-F238E27FC236}">
                <a16:creationId xmlns:a16="http://schemas.microsoft.com/office/drawing/2014/main" id="{CBB0E7D9-112F-43AE-9F77-8FFE709A8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154035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6" name="Text Box 13">
            <a:extLst>
              <a:ext uri="{FF2B5EF4-FFF2-40B4-BE49-F238E27FC236}">
                <a16:creationId xmlns:a16="http://schemas.microsoft.com/office/drawing/2014/main" id="{77B989D6-6C4B-4042-842B-DB13A8E47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4835072"/>
            <a:ext cx="12525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36877" name="Line 14">
            <a:extLst>
              <a:ext uri="{FF2B5EF4-FFF2-40B4-BE49-F238E27FC236}">
                <a16:creationId xmlns:a16="http://schemas.microsoft.com/office/drawing/2014/main" id="{AEE22D69-6AEE-4514-A93E-D37C7704B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596572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Line 15">
            <a:extLst>
              <a:ext uri="{FF2B5EF4-FFF2-40B4-BE49-F238E27FC236}">
                <a16:creationId xmlns:a16="http://schemas.microsoft.com/office/drawing/2014/main" id="{D2B00717-3A7A-485E-97DA-0A156A6FB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601335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8" name="Rectangle 16">
            <a:extLst>
              <a:ext uri="{FF2B5EF4-FFF2-40B4-BE49-F238E27FC236}">
                <a16:creationId xmlns:a16="http://schemas.microsoft.com/office/drawing/2014/main" id="{13DEA85A-4909-4C08-A195-0BB6DD775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138285"/>
            <a:ext cx="2328863" cy="4048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5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166929" name="Group 17">
            <a:extLst>
              <a:ext uri="{FF2B5EF4-FFF2-40B4-BE49-F238E27FC236}">
                <a16:creationId xmlns:a16="http://schemas.microsoft.com/office/drawing/2014/main" id="{7A4246AE-54CE-4472-ACF7-6BA0A7DDB6BC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5534937"/>
            <a:ext cx="2335213" cy="769937"/>
            <a:chOff x="4266" y="3835"/>
            <a:chExt cx="1471" cy="48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6930" name="Line 18">
              <a:extLst>
                <a:ext uri="{FF2B5EF4-FFF2-40B4-BE49-F238E27FC236}">
                  <a16:creationId xmlns:a16="http://schemas.microsoft.com/office/drawing/2014/main" id="{EF6B3B6A-0050-402C-9C02-E2E79658A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6931" name="Rectangle 19">
              <a:extLst>
                <a:ext uri="{FF2B5EF4-FFF2-40B4-BE49-F238E27FC236}">
                  <a16:creationId xmlns:a16="http://schemas.microsoft.com/office/drawing/2014/main" id="{D2F71F37-A84D-4A8C-9B2A-47BE727C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6</a:t>
              </a:r>
              <a:r>
                <a:rPr lang="zh-CN" altLang="en-US" b="1" dirty="0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7</a:t>
              </a:r>
              <a:r>
                <a:rPr lang="zh-CN" altLang="en-US" b="1" dirty="0">
                  <a:ea typeface="宋体" charset="-122"/>
                </a:rPr>
                <a:t>（非零元个数）</a:t>
              </a:r>
            </a:p>
          </p:txBody>
        </p:sp>
        <p:sp>
          <p:nvSpPr>
            <p:cNvPr id="166932" name="Line 20">
              <a:extLst>
                <a:ext uri="{FF2B5EF4-FFF2-40B4-BE49-F238E27FC236}">
                  <a16:creationId xmlns:a16="http://schemas.microsoft.com/office/drawing/2014/main" id="{12FACCB1-1818-44A0-8657-ACF57293A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66933" name="Text Box 21">
            <a:extLst>
              <a:ext uri="{FF2B5EF4-FFF2-40B4-BE49-F238E27FC236}">
                <a16:creationId xmlns:a16="http://schemas.microsoft.com/office/drawing/2014/main" id="{418DD1BE-4533-42EA-B91E-69C89A12A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1594985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36882" name="Text Box 22">
            <a:extLst>
              <a:ext uri="{FF2B5EF4-FFF2-40B4-BE49-F238E27FC236}">
                <a16:creationId xmlns:a16="http://schemas.microsoft.com/office/drawing/2014/main" id="{CE73B209-54D9-407C-932F-501D99D1B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1234622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36883" name="Line 23">
            <a:extLst>
              <a:ext uri="{FF2B5EF4-FFF2-40B4-BE49-F238E27FC236}">
                <a16:creationId xmlns:a16="http://schemas.microsoft.com/office/drawing/2014/main" id="{DC08482B-BA95-41C7-8284-5139D0827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336347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4" name="Line 24">
            <a:extLst>
              <a:ext uri="{FF2B5EF4-FFF2-40B4-BE49-F238E27FC236}">
                <a16:creationId xmlns:a16="http://schemas.microsoft.com/office/drawing/2014/main" id="{319874BD-9DE7-426B-9F2D-F0E78CFFF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2701472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5" name="Line 25">
            <a:extLst>
              <a:ext uri="{FF2B5EF4-FFF2-40B4-BE49-F238E27FC236}">
                <a16:creationId xmlns:a16="http://schemas.microsoft.com/office/drawing/2014/main" id="{9AB0B993-49CA-45CF-B358-CFB1AC99D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068185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6" name="Line 26">
            <a:extLst>
              <a:ext uri="{FF2B5EF4-FFF2-40B4-BE49-F238E27FC236}">
                <a16:creationId xmlns:a16="http://schemas.microsoft.com/office/drawing/2014/main" id="{2731DD88-0BAE-4CAC-A7D0-6DA46DF32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444422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7" name="Line 27">
            <a:extLst>
              <a:ext uri="{FF2B5EF4-FFF2-40B4-BE49-F238E27FC236}">
                <a16:creationId xmlns:a16="http://schemas.microsoft.com/office/drawing/2014/main" id="{88144BF0-50A5-4CEA-B18D-C30496D7C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811135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8" name="Text Box 28">
            <a:extLst>
              <a:ext uri="{FF2B5EF4-FFF2-40B4-BE49-F238E27FC236}">
                <a16:creationId xmlns:a16="http://schemas.microsoft.com/office/drawing/2014/main" id="{5A65F652-AEAC-4A92-B1D1-15B08E2B7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1628322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r>
              <a:rPr lang="en-US" altLang="zh-CN" b="1"/>
              <a:t>7</a:t>
            </a:r>
          </a:p>
        </p:txBody>
      </p:sp>
      <p:sp>
        <p:nvSpPr>
          <p:cNvPr id="36889" name="Line 29">
            <a:extLst>
              <a:ext uri="{FF2B5EF4-FFF2-40B4-BE49-F238E27FC236}">
                <a16:creationId xmlns:a16="http://schemas.microsoft.com/office/drawing/2014/main" id="{4AA8C521-9894-4283-8339-FF556EB24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169910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90" name="Text Box 30">
            <a:extLst>
              <a:ext uri="{FF2B5EF4-FFF2-40B4-BE49-F238E27FC236}">
                <a16:creationId xmlns:a16="http://schemas.microsoft.com/office/drawing/2014/main" id="{CB18436D-A7F1-4D98-B935-FD4570C4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850947"/>
            <a:ext cx="12525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36891" name="Line 31">
            <a:extLst>
              <a:ext uri="{FF2B5EF4-FFF2-40B4-BE49-F238E27FC236}">
                <a16:creationId xmlns:a16="http://schemas.microsoft.com/office/drawing/2014/main" id="{07805258-FD59-4559-89D4-7953FC06E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3" y="1612447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2" name="Line 32">
            <a:extLst>
              <a:ext uri="{FF2B5EF4-FFF2-40B4-BE49-F238E27FC236}">
                <a16:creationId xmlns:a16="http://schemas.microsoft.com/office/drawing/2014/main" id="{01D913CD-5E60-49A0-A8E3-65BBF88B3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463" y="1617210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45" name="Rectangle 33">
            <a:extLst>
              <a:ext uri="{FF2B5EF4-FFF2-40B4-BE49-F238E27FC236}">
                <a16:creationId xmlns:a16="http://schemas.microsoft.com/office/drawing/2014/main" id="{59B96F7D-BBEB-46A7-BBE0-71230740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5154160"/>
            <a:ext cx="2328863" cy="4048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6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36894" name="Group 34">
            <a:extLst>
              <a:ext uri="{FF2B5EF4-FFF2-40B4-BE49-F238E27FC236}">
                <a16:creationId xmlns:a16="http://schemas.microsoft.com/office/drawing/2014/main" id="{4E524F3A-DD35-4F00-816D-79E847DD403B}"/>
              </a:ext>
            </a:extLst>
          </p:cNvPr>
          <p:cNvGrpSpPr>
            <a:grpSpLocks/>
          </p:cNvGrpSpPr>
          <p:nvPr/>
        </p:nvGrpSpPr>
        <p:grpSpPr bwMode="auto">
          <a:xfrm>
            <a:off x="5816600" y="5551035"/>
            <a:ext cx="2335213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6908" name="Line 35">
              <a:extLst>
                <a:ext uri="{FF2B5EF4-FFF2-40B4-BE49-F238E27FC236}">
                  <a16:creationId xmlns:a16="http://schemas.microsoft.com/office/drawing/2014/main" id="{BFD12320-01EC-4F7A-99CA-279FA9F7E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6948" name="Rectangle 36">
              <a:extLst>
                <a:ext uri="{FF2B5EF4-FFF2-40B4-BE49-F238E27FC236}">
                  <a16:creationId xmlns:a16="http://schemas.microsoft.com/office/drawing/2014/main" id="{1D8C44CD-ED3A-4D38-A65E-79F20AC5F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zh-CN" b="1"/>
                <a:t>5</a:t>
              </a:r>
              <a:r>
                <a:rPr lang="zh-CN" altLang="en-US" b="1"/>
                <a:t>（矩阵的列数）</a:t>
              </a:r>
            </a:p>
            <a:p>
              <a:pPr algn="ctr">
                <a:defRPr/>
              </a:pPr>
              <a:r>
                <a:rPr lang="en-US" altLang="zh-CN" b="1"/>
                <a:t>7</a:t>
              </a:r>
              <a:r>
                <a:rPr lang="zh-CN" altLang="en-US" b="1"/>
                <a:t>（非零元个数）</a:t>
              </a:r>
            </a:p>
          </p:txBody>
        </p:sp>
        <p:sp>
          <p:nvSpPr>
            <p:cNvPr id="36910" name="Line 37">
              <a:extLst>
                <a:ext uri="{FF2B5EF4-FFF2-40B4-BE49-F238E27FC236}">
                  <a16:creationId xmlns:a16="http://schemas.microsoft.com/office/drawing/2014/main" id="{E9BB9BD4-A7AA-4D2A-B0FB-F6A2A000B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895" name="Text Box 38">
            <a:extLst>
              <a:ext uri="{FF2B5EF4-FFF2-40B4-BE49-F238E27FC236}">
                <a16:creationId xmlns:a16="http://schemas.microsoft.com/office/drawing/2014/main" id="{63B234E0-D826-458F-A95C-D480ADE5D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798060"/>
            <a:ext cx="8302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在矩阵</a:t>
            </a:r>
            <a:r>
              <a:rPr lang="en-US" altLang="zh-CN" sz="2800" b="1"/>
              <a:t>A</a:t>
            </a:r>
            <a:r>
              <a:rPr lang="zh-CN" altLang="en-US" sz="2800" b="1"/>
              <a:t>中查找第</a:t>
            </a:r>
            <a:r>
              <a:rPr lang="en-US" altLang="zh-CN" sz="2800" b="1"/>
              <a:t>3</a:t>
            </a:r>
            <a:r>
              <a:rPr lang="zh-CN" altLang="en-US" sz="2800" b="1"/>
              <a:t>列非零元，顺序存储到矩阵</a:t>
            </a:r>
            <a:r>
              <a:rPr lang="en-US" altLang="zh-CN" sz="2800" b="1"/>
              <a:t>B</a:t>
            </a:r>
            <a:r>
              <a:rPr lang="zh-CN" altLang="en-US" sz="2800" b="1"/>
              <a:t>中</a:t>
            </a:r>
          </a:p>
        </p:txBody>
      </p:sp>
      <p:sp>
        <p:nvSpPr>
          <p:cNvPr id="36896" name="Line 39">
            <a:extLst>
              <a:ext uri="{FF2B5EF4-FFF2-40B4-BE49-F238E27FC236}">
                <a16:creationId xmlns:a16="http://schemas.microsoft.com/office/drawing/2014/main" id="{9BAB8D2B-7CCE-41DB-9CB8-9EEDA0301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1969635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66952" name="Group 40">
            <a:extLst>
              <a:ext uri="{FF2B5EF4-FFF2-40B4-BE49-F238E27FC236}">
                <a16:creationId xmlns:a16="http://schemas.microsoft.com/office/drawing/2014/main" id="{1447296D-1BD9-472E-AEDC-44577ED02796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1596349"/>
            <a:ext cx="2328862" cy="377825"/>
            <a:chOff x="3826" y="1097"/>
            <a:chExt cx="1467" cy="24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6953" name="Rectangle 41">
              <a:extLst>
                <a:ext uri="{FF2B5EF4-FFF2-40B4-BE49-F238E27FC236}">
                  <a16:creationId xmlns:a16="http://schemas.microsoft.com/office/drawing/2014/main" id="{FF875DFC-7DF3-4D48-865F-DDAB6FD16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0       0       15</a:t>
              </a:r>
            </a:p>
          </p:txBody>
        </p:sp>
        <p:sp>
          <p:nvSpPr>
            <p:cNvPr id="166954" name="Line 42">
              <a:extLst>
                <a:ext uri="{FF2B5EF4-FFF2-40B4-BE49-F238E27FC236}">
                  <a16:creationId xmlns:a16="http://schemas.microsoft.com/office/drawing/2014/main" id="{B2674820-5B89-469F-A353-D5C6E4A11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6955" name="Line 43">
              <a:extLst>
                <a:ext uri="{FF2B5EF4-FFF2-40B4-BE49-F238E27FC236}">
                  <a16:creationId xmlns:a16="http://schemas.microsoft.com/office/drawing/2014/main" id="{2928AEB5-3A79-4A3F-9AB0-7E95CC21C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66956" name="Line 44">
            <a:extLst>
              <a:ext uri="{FF2B5EF4-FFF2-40B4-BE49-F238E27FC236}">
                <a16:creationId xmlns:a16="http://schemas.microsoft.com/office/drawing/2014/main" id="{78D4EF22-BF8B-43EE-9ECE-6067DE317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3" y="2163310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6957" name="Group 45">
            <a:extLst>
              <a:ext uri="{FF2B5EF4-FFF2-40B4-BE49-F238E27FC236}">
                <a16:creationId xmlns:a16="http://schemas.microsoft.com/office/drawing/2014/main" id="{EE14BBC1-8083-4226-9F69-604EDFD5930E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1956712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6958" name="Rectangle 46">
              <a:extLst>
                <a:ext uri="{FF2B5EF4-FFF2-40B4-BE49-F238E27FC236}">
                  <a16:creationId xmlns:a16="http://schemas.microsoft.com/office/drawing/2014/main" id="{00C2ECB8-4111-4EE2-B168-47E861506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0       4       91</a:t>
              </a:r>
            </a:p>
          </p:txBody>
        </p:sp>
        <p:sp>
          <p:nvSpPr>
            <p:cNvPr id="166959" name="Line 47">
              <a:extLst>
                <a:ext uri="{FF2B5EF4-FFF2-40B4-BE49-F238E27FC236}">
                  <a16:creationId xmlns:a16="http://schemas.microsoft.com/office/drawing/2014/main" id="{70574F15-C609-413F-847D-A8E3A178A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6960" name="Line 48">
              <a:extLst>
                <a:ext uri="{FF2B5EF4-FFF2-40B4-BE49-F238E27FC236}">
                  <a16:creationId xmlns:a16="http://schemas.microsoft.com/office/drawing/2014/main" id="{9A23C471-B9FA-44CA-AB82-0D43232C8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66961" name="Group 49">
            <a:extLst>
              <a:ext uri="{FF2B5EF4-FFF2-40B4-BE49-F238E27FC236}">
                <a16:creationId xmlns:a16="http://schemas.microsoft.com/office/drawing/2014/main" id="{8AC99076-338D-4942-8E31-B7A91EDD8DC6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334537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6962" name="Rectangle 50">
              <a:extLst>
                <a:ext uri="{FF2B5EF4-FFF2-40B4-BE49-F238E27FC236}">
                  <a16:creationId xmlns:a16="http://schemas.microsoft.com/office/drawing/2014/main" id="{09D69D43-29CD-4386-A1AD-BCD68BF05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1       1       11</a:t>
              </a:r>
            </a:p>
          </p:txBody>
        </p:sp>
        <p:sp>
          <p:nvSpPr>
            <p:cNvPr id="166963" name="Line 51">
              <a:extLst>
                <a:ext uri="{FF2B5EF4-FFF2-40B4-BE49-F238E27FC236}">
                  <a16:creationId xmlns:a16="http://schemas.microsoft.com/office/drawing/2014/main" id="{C8CB5042-C420-4ECF-BA0B-9989ACE64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6964" name="Line 52">
              <a:extLst>
                <a:ext uri="{FF2B5EF4-FFF2-40B4-BE49-F238E27FC236}">
                  <a16:creationId xmlns:a16="http://schemas.microsoft.com/office/drawing/2014/main" id="{F5A5B7B5-D838-4C03-8476-49E4D7F3D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66965" name="Group 53">
            <a:extLst>
              <a:ext uri="{FF2B5EF4-FFF2-40B4-BE49-F238E27FC236}">
                <a16:creationId xmlns:a16="http://schemas.microsoft.com/office/drawing/2014/main" id="{95F9C2E3-F7C2-4F8A-84F0-B6FB64471C1F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696487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6966" name="Rectangle 54">
              <a:extLst>
                <a:ext uri="{FF2B5EF4-FFF2-40B4-BE49-F238E27FC236}">
                  <a16:creationId xmlns:a16="http://schemas.microsoft.com/office/drawing/2014/main" id="{E932A607-E18E-464E-886D-B66F095D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2       1        3</a:t>
              </a:r>
            </a:p>
          </p:txBody>
        </p:sp>
        <p:sp>
          <p:nvSpPr>
            <p:cNvPr id="166967" name="Line 55">
              <a:extLst>
                <a:ext uri="{FF2B5EF4-FFF2-40B4-BE49-F238E27FC236}">
                  <a16:creationId xmlns:a16="http://schemas.microsoft.com/office/drawing/2014/main" id="{C1EE224D-276B-4D90-9579-5C8290764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6968" name="Line 56">
              <a:extLst>
                <a:ext uri="{FF2B5EF4-FFF2-40B4-BE49-F238E27FC236}">
                  <a16:creationId xmlns:a16="http://schemas.microsoft.com/office/drawing/2014/main" id="{2301E824-EB45-4B54-BBF4-6AD0A455F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66969" name="Group 57">
            <a:extLst>
              <a:ext uri="{FF2B5EF4-FFF2-40B4-BE49-F238E27FC236}">
                <a16:creationId xmlns:a16="http://schemas.microsoft.com/office/drawing/2014/main" id="{D2090F69-6AFD-4E53-8E0B-B60FA4821EAE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072724"/>
            <a:ext cx="2328863" cy="379413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6970" name="Rectangle 58">
              <a:extLst>
                <a:ext uri="{FF2B5EF4-FFF2-40B4-BE49-F238E27FC236}">
                  <a16:creationId xmlns:a16="http://schemas.microsoft.com/office/drawing/2014/main" id="{90036C1F-C3BC-43B9-B9E5-5520B19E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3       0       22</a:t>
              </a:r>
            </a:p>
          </p:txBody>
        </p:sp>
        <p:sp>
          <p:nvSpPr>
            <p:cNvPr id="166971" name="Line 59">
              <a:extLst>
                <a:ext uri="{FF2B5EF4-FFF2-40B4-BE49-F238E27FC236}">
                  <a16:creationId xmlns:a16="http://schemas.microsoft.com/office/drawing/2014/main" id="{363D5512-565E-4B67-B639-F65F7E460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6972" name="Line 60">
              <a:extLst>
                <a:ext uri="{FF2B5EF4-FFF2-40B4-BE49-F238E27FC236}">
                  <a16:creationId xmlns:a16="http://schemas.microsoft.com/office/drawing/2014/main" id="{D8232559-39DC-4FF6-B02B-2EE433263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66973" name="Line 61">
            <a:extLst>
              <a:ext uri="{FF2B5EF4-FFF2-40B4-BE49-F238E27FC236}">
                <a16:creationId xmlns:a16="http://schemas.microsoft.com/office/drawing/2014/main" id="{10430D54-F794-48AA-8E4D-EA6C49D5F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338" y="3630160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6974" name="Group 62">
            <a:extLst>
              <a:ext uri="{FF2B5EF4-FFF2-40B4-BE49-F238E27FC236}">
                <a16:creationId xmlns:a16="http://schemas.microsoft.com/office/drawing/2014/main" id="{9BFC68A1-E4A0-4D0C-95B4-A02BD484D8F9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436262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6975" name="Rectangle 63">
              <a:extLst>
                <a:ext uri="{FF2B5EF4-FFF2-40B4-BE49-F238E27FC236}">
                  <a16:creationId xmlns:a16="http://schemas.microsoft.com/office/drawing/2014/main" id="{598F23D7-3FD8-4D9F-96D7-A82B71921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3       2        6</a:t>
              </a:r>
            </a:p>
          </p:txBody>
        </p:sp>
        <p:sp>
          <p:nvSpPr>
            <p:cNvPr id="166976" name="Line 64">
              <a:extLst>
                <a:ext uri="{FF2B5EF4-FFF2-40B4-BE49-F238E27FC236}">
                  <a16:creationId xmlns:a16="http://schemas.microsoft.com/office/drawing/2014/main" id="{E1AAC90E-21C8-4E11-A290-B47137A7C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6977" name="Line 65">
              <a:extLst>
                <a:ext uri="{FF2B5EF4-FFF2-40B4-BE49-F238E27FC236}">
                  <a16:creationId xmlns:a16="http://schemas.microsoft.com/office/drawing/2014/main" id="{17EC67C4-E604-4EC7-89F3-E0954F96B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6905" name="Text Box 3">
            <a:extLst>
              <a:ext uri="{FF2B5EF4-FFF2-40B4-BE49-F238E27FC236}">
                <a16:creationId xmlns:a16="http://schemas.microsoft.com/office/drawing/2014/main" id="{8AA7EB0B-609E-43AA-AAE8-4B324F468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18610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36907" name="灯片编号占位符 2">
            <a:extLst>
              <a:ext uri="{FF2B5EF4-FFF2-40B4-BE49-F238E27FC236}">
                <a16:creationId xmlns:a16="http://schemas.microsoft.com/office/drawing/2014/main" id="{3029DB9A-AC6A-4E33-B35F-88820274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6656046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CB477E4-9080-40AC-94F7-B8989F5A3C7F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37</a:t>
            </a:fld>
            <a:endParaRPr lang="en-US" altLang="ko-KR" sz="1200" dirty="0">
              <a:latin typeface="Verdana" panose="020B060403050404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629BF10-6D12-4226-8A3A-C4253763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962" y="6672033"/>
            <a:ext cx="3311525" cy="2159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>
            <a:extLst>
              <a:ext uri="{FF2B5EF4-FFF2-40B4-BE49-F238E27FC236}">
                <a16:creationId xmlns:a16="http://schemas.microsoft.com/office/drawing/2014/main" id="{64765439-7D14-4861-8D6E-D16DB651D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685025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ea typeface="宋体" charset="-122"/>
              </a:rPr>
              <a:t>0        0      15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0        3       22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5     -15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1        1       11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1        2         3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2        3         6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4        0       91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</a:t>
            </a:r>
            <a:r>
              <a:rPr lang="zh-CN" altLang="zh-CN" b="1" dirty="0">
                <a:ea typeface="宋体" charset="-122"/>
              </a:rPr>
              <a:t>空      空      空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 闲      闲      闲</a:t>
            </a:r>
            <a:endParaRPr lang="en-US" altLang="zh-CN" b="1" dirty="0"/>
          </a:p>
        </p:txBody>
      </p:sp>
      <p:sp>
        <p:nvSpPr>
          <p:cNvPr id="37891" name="Line 4">
            <a:extLst>
              <a:ext uri="{FF2B5EF4-FFF2-40B4-BE49-F238E27FC236}">
                <a16:creationId xmlns:a16="http://schemas.microsoft.com/office/drawing/2014/main" id="{D7FAD5C2-4C92-4BB2-ACC5-BEC0FE1E2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05491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892" name="Text Box 5">
            <a:extLst>
              <a:ext uri="{FF2B5EF4-FFF2-40B4-BE49-F238E27FC236}">
                <a16:creationId xmlns:a16="http://schemas.microsoft.com/office/drawing/2014/main" id="{10105E27-F88C-47AF-B975-D69E58642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813" y="1324663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37893" name="Line 6">
            <a:extLst>
              <a:ext uri="{FF2B5EF4-FFF2-40B4-BE49-F238E27FC236}">
                <a16:creationId xmlns:a16="http://schemas.microsoft.com/office/drawing/2014/main" id="{5876449C-5A5E-4636-82B7-CD52D8C1E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5600" y="242638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894" name="Line 7">
            <a:extLst>
              <a:ext uri="{FF2B5EF4-FFF2-40B4-BE49-F238E27FC236}">
                <a16:creationId xmlns:a16="http://schemas.microsoft.com/office/drawing/2014/main" id="{B0822687-FFBB-41AB-8DCF-02BF01BA5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279151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895" name="Line 8">
            <a:extLst>
              <a:ext uri="{FF2B5EF4-FFF2-40B4-BE49-F238E27FC236}">
                <a16:creationId xmlns:a16="http://schemas.microsoft.com/office/drawing/2014/main" id="{739722FB-1B07-410D-BF67-ED5403A1B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6075" y="315822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896" name="Line 9">
            <a:extLst>
              <a:ext uri="{FF2B5EF4-FFF2-40B4-BE49-F238E27FC236}">
                <a16:creationId xmlns:a16="http://schemas.microsoft.com/office/drawing/2014/main" id="{8497B663-A1B7-418A-8CDA-B6FA4731A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4963" y="353446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897" name="Line 10">
            <a:extLst>
              <a:ext uri="{FF2B5EF4-FFF2-40B4-BE49-F238E27FC236}">
                <a16:creationId xmlns:a16="http://schemas.microsoft.com/office/drawing/2014/main" id="{523B3C06-D7EB-44F5-A016-2DBA58E09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390117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898" name="Text Box 11">
            <a:extLst>
              <a:ext uri="{FF2B5EF4-FFF2-40B4-BE49-F238E27FC236}">
                <a16:creationId xmlns:a16="http://schemas.microsoft.com/office/drawing/2014/main" id="{071B7624-BA98-4865-BDAA-E117CD26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1718363"/>
            <a:ext cx="338137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r>
              <a:rPr lang="en-US" altLang="zh-CN" b="1"/>
              <a:t>7</a:t>
            </a:r>
          </a:p>
        </p:txBody>
      </p:sp>
      <p:sp>
        <p:nvSpPr>
          <p:cNvPr id="37899" name="Line 12">
            <a:extLst>
              <a:ext uri="{FF2B5EF4-FFF2-40B4-BE49-F238E27FC236}">
                <a16:creationId xmlns:a16="http://schemas.microsoft.com/office/drawing/2014/main" id="{5D9B1C68-1920-4B97-8773-B6CE1E10B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8775" y="425995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900" name="Text Box 13">
            <a:extLst>
              <a:ext uri="{FF2B5EF4-FFF2-40B4-BE49-F238E27FC236}">
                <a16:creationId xmlns:a16="http://schemas.microsoft.com/office/drawing/2014/main" id="{316DDA68-F052-4EB2-A343-3B23FC90A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4940988"/>
            <a:ext cx="12525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37901" name="Line 14">
            <a:extLst>
              <a:ext uri="{FF2B5EF4-FFF2-40B4-BE49-F238E27FC236}">
                <a16:creationId xmlns:a16="http://schemas.microsoft.com/office/drawing/2014/main" id="{B3B9DDDE-B74D-4B3D-B0D3-9898FECEF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1702488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Line 15">
            <a:extLst>
              <a:ext uri="{FF2B5EF4-FFF2-40B4-BE49-F238E27FC236}">
                <a16:creationId xmlns:a16="http://schemas.microsoft.com/office/drawing/2014/main" id="{E5B06A8E-8B29-4895-87B9-F76E9569F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1707250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76" name="Rectangle 16">
            <a:extLst>
              <a:ext uri="{FF2B5EF4-FFF2-40B4-BE49-F238E27FC236}">
                <a16:creationId xmlns:a16="http://schemas.microsoft.com/office/drawing/2014/main" id="{74ABD84C-38F6-4F01-971A-0F9A5A45F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244200"/>
            <a:ext cx="2328863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5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168977" name="Group 17">
            <a:extLst>
              <a:ext uri="{FF2B5EF4-FFF2-40B4-BE49-F238E27FC236}">
                <a16:creationId xmlns:a16="http://schemas.microsoft.com/office/drawing/2014/main" id="{0B626E82-5B2A-46D3-999F-E20A889AF385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5641299"/>
            <a:ext cx="2335213" cy="769937"/>
            <a:chOff x="4266" y="3835"/>
            <a:chExt cx="1471" cy="48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8978" name="Line 18">
              <a:extLst>
                <a:ext uri="{FF2B5EF4-FFF2-40B4-BE49-F238E27FC236}">
                  <a16:creationId xmlns:a16="http://schemas.microsoft.com/office/drawing/2014/main" id="{C63B144A-450C-4040-8F5A-39CD6479C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8979" name="Rectangle 19">
              <a:extLst>
                <a:ext uri="{FF2B5EF4-FFF2-40B4-BE49-F238E27FC236}">
                  <a16:creationId xmlns:a16="http://schemas.microsoft.com/office/drawing/2014/main" id="{0EF047F6-2C70-485C-93C0-93A2047CA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6</a:t>
              </a:r>
              <a:r>
                <a:rPr lang="zh-CN" altLang="en-US" b="1" dirty="0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7</a:t>
              </a:r>
              <a:r>
                <a:rPr lang="zh-CN" altLang="en-US" b="1" dirty="0">
                  <a:ea typeface="宋体" charset="-122"/>
                </a:rPr>
                <a:t>（非零元个数）</a:t>
              </a:r>
            </a:p>
          </p:txBody>
        </p:sp>
        <p:sp>
          <p:nvSpPr>
            <p:cNvPr id="168980" name="Line 20">
              <a:extLst>
                <a:ext uri="{FF2B5EF4-FFF2-40B4-BE49-F238E27FC236}">
                  <a16:creationId xmlns:a16="http://schemas.microsoft.com/office/drawing/2014/main" id="{5386068D-DC88-4EB7-8339-09206C7B3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68981" name="Text Box 21">
            <a:extLst>
              <a:ext uri="{FF2B5EF4-FFF2-40B4-BE49-F238E27FC236}">
                <a16:creationId xmlns:a16="http://schemas.microsoft.com/office/drawing/2014/main" id="{BEF8AF4B-48C9-432F-A5BD-3B3E088A5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1700900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37906" name="Text Box 22">
            <a:extLst>
              <a:ext uri="{FF2B5EF4-FFF2-40B4-BE49-F238E27FC236}">
                <a16:creationId xmlns:a16="http://schemas.microsoft.com/office/drawing/2014/main" id="{28105ED1-024D-4AAC-8322-154BAF995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1340538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/>
              <a:t>row    col     item</a:t>
            </a:r>
          </a:p>
        </p:txBody>
      </p:sp>
      <p:sp>
        <p:nvSpPr>
          <p:cNvPr id="37907" name="Line 23">
            <a:extLst>
              <a:ext uri="{FF2B5EF4-FFF2-40B4-BE49-F238E27FC236}">
                <a16:creationId xmlns:a16="http://schemas.microsoft.com/office/drawing/2014/main" id="{6D1CCFF6-014D-4104-AD6E-F60222411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244226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908" name="Line 24">
            <a:extLst>
              <a:ext uri="{FF2B5EF4-FFF2-40B4-BE49-F238E27FC236}">
                <a16:creationId xmlns:a16="http://schemas.microsoft.com/office/drawing/2014/main" id="{D2638E6A-8DF6-4072-B629-64BC0AACD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28073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909" name="Line 25">
            <a:extLst>
              <a:ext uri="{FF2B5EF4-FFF2-40B4-BE49-F238E27FC236}">
                <a16:creationId xmlns:a16="http://schemas.microsoft.com/office/drawing/2014/main" id="{0D13D0A7-B3C3-46B6-824D-EC1714531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317410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910" name="Line 26">
            <a:extLst>
              <a:ext uri="{FF2B5EF4-FFF2-40B4-BE49-F238E27FC236}">
                <a16:creationId xmlns:a16="http://schemas.microsoft.com/office/drawing/2014/main" id="{C344DAC4-F7F6-4747-BC98-01DC9D320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2313" y="35503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911" name="Line 27">
            <a:extLst>
              <a:ext uri="{FF2B5EF4-FFF2-40B4-BE49-F238E27FC236}">
                <a16:creationId xmlns:a16="http://schemas.microsoft.com/office/drawing/2014/main" id="{F6418C0F-97A5-49B4-85D8-1CD1C145B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391705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912" name="Text Box 28">
            <a:extLst>
              <a:ext uri="{FF2B5EF4-FFF2-40B4-BE49-F238E27FC236}">
                <a16:creationId xmlns:a16="http://schemas.microsoft.com/office/drawing/2014/main" id="{A7EFC2CA-28AF-42D6-8861-2F87CB0A7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9413" y="1734238"/>
            <a:ext cx="338137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r>
              <a:rPr lang="en-US" altLang="zh-CN" b="1"/>
              <a:t>7</a:t>
            </a:r>
          </a:p>
        </p:txBody>
      </p:sp>
      <p:sp>
        <p:nvSpPr>
          <p:cNvPr id="37913" name="Line 29">
            <a:extLst>
              <a:ext uri="{FF2B5EF4-FFF2-40B4-BE49-F238E27FC236}">
                <a16:creationId xmlns:a16="http://schemas.microsoft.com/office/drawing/2014/main" id="{03817126-DD66-485A-BBA6-9984B22CD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42758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7914" name="Text Box 30">
            <a:extLst>
              <a:ext uri="{FF2B5EF4-FFF2-40B4-BE49-F238E27FC236}">
                <a16:creationId xmlns:a16="http://schemas.microsoft.com/office/drawing/2014/main" id="{2C8AABA4-F5D8-4DF3-8F19-99651B0AC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956863"/>
            <a:ext cx="12525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37915" name="Line 31">
            <a:extLst>
              <a:ext uri="{FF2B5EF4-FFF2-40B4-BE49-F238E27FC236}">
                <a16:creationId xmlns:a16="http://schemas.microsoft.com/office/drawing/2014/main" id="{AD991903-EB17-4C2F-B04C-53A9C2D12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1613" y="1718363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6" name="Line 32">
            <a:extLst>
              <a:ext uri="{FF2B5EF4-FFF2-40B4-BE49-F238E27FC236}">
                <a16:creationId xmlns:a16="http://schemas.microsoft.com/office/drawing/2014/main" id="{C26ABA5D-2E11-4244-8657-396CC3097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463" y="1723125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93" name="Rectangle 33">
            <a:extLst>
              <a:ext uri="{FF2B5EF4-FFF2-40B4-BE49-F238E27FC236}">
                <a16:creationId xmlns:a16="http://schemas.microsoft.com/office/drawing/2014/main" id="{03A76EA1-0E02-4012-B4C7-0D60E4B9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5260075"/>
            <a:ext cx="2328863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6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37918" name="Group 34">
            <a:extLst>
              <a:ext uri="{FF2B5EF4-FFF2-40B4-BE49-F238E27FC236}">
                <a16:creationId xmlns:a16="http://schemas.microsoft.com/office/drawing/2014/main" id="{9CA90139-5375-49FE-9404-BAB92E4986CB}"/>
              </a:ext>
            </a:extLst>
          </p:cNvPr>
          <p:cNvGrpSpPr>
            <a:grpSpLocks/>
          </p:cNvGrpSpPr>
          <p:nvPr/>
        </p:nvGrpSpPr>
        <p:grpSpPr bwMode="auto">
          <a:xfrm>
            <a:off x="5816600" y="5656950"/>
            <a:ext cx="2335213" cy="769938"/>
            <a:chOff x="4266" y="3835"/>
            <a:chExt cx="1471" cy="485"/>
          </a:xfrm>
        </p:grpSpPr>
        <p:sp>
          <p:nvSpPr>
            <p:cNvPr id="37932" name="Line 35">
              <a:extLst>
                <a:ext uri="{FF2B5EF4-FFF2-40B4-BE49-F238E27FC236}">
                  <a16:creationId xmlns:a16="http://schemas.microsoft.com/office/drawing/2014/main" id="{A3609247-1490-4E3A-9E91-531BCBD61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8996" name="Rectangle 36">
              <a:extLst>
                <a:ext uri="{FF2B5EF4-FFF2-40B4-BE49-F238E27FC236}">
                  <a16:creationId xmlns:a16="http://schemas.microsoft.com/office/drawing/2014/main" id="{890BC938-5CF7-4AC5-87F5-1460CBBDA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zh-CN" b="1" dirty="0"/>
                <a:t>5</a:t>
              </a:r>
              <a:r>
                <a:rPr lang="zh-CN" altLang="en-US" b="1" dirty="0"/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/>
                <a:t>7</a:t>
              </a:r>
              <a:r>
                <a:rPr lang="zh-CN" altLang="en-US" b="1" dirty="0"/>
                <a:t>（非零元个数）</a:t>
              </a:r>
            </a:p>
          </p:txBody>
        </p:sp>
        <p:sp>
          <p:nvSpPr>
            <p:cNvPr id="37934" name="Line 37">
              <a:extLst>
                <a:ext uri="{FF2B5EF4-FFF2-40B4-BE49-F238E27FC236}">
                  <a16:creationId xmlns:a16="http://schemas.microsoft.com/office/drawing/2014/main" id="{FAE956B9-789F-497C-B300-F54FB66D1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919" name="Text Box 38">
            <a:extLst>
              <a:ext uri="{FF2B5EF4-FFF2-40B4-BE49-F238E27FC236}">
                <a16:creationId xmlns:a16="http://schemas.microsoft.com/office/drawing/2014/main" id="{E819396B-2D1E-491D-83A3-A86600AA7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954773"/>
            <a:ext cx="830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在矩阵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中查找第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列非零元，顺序存储到矩阵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中</a:t>
            </a:r>
          </a:p>
        </p:txBody>
      </p:sp>
      <p:sp>
        <p:nvSpPr>
          <p:cNvPr id="37920" name="Line 39">
            <a:extLst>
              <a:ext uri="{FF2B5EF4-FFF2-40B4-BE49-F238E27FC236}">
                <a16:creationId xmlns:a16="http://schemas.microsoft.com/office/drawing/2014/main" id="{65785A5B-130C-4A01-91E2-4CF168473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207555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169000" name="Group 40">
            <a:extLst>
              <a:ext uri="{FF2B5EF4-FFF2-40B4-BE49-F238E27FC236}">
                <a16:creationId xmlns:a16="http://schemas.microsoft.com/office/drawing/2014/main" id="{C1EC57DD-91AA-4248-903A-61202EF11348}"/>
              </a:ext>
            </a:extLst>
          </p:cNvPr>
          <p:cNvGrpSpPr>
            <a:grpSpLocks/>
          </p:cNvGrpSpPr>
          <p:nvPr/>
        </p:nvGrpSpPr>
        <p:grpSpPr bwMode="auto">
          <a:xfrm>
            <a:off x="5811838" y="1702711"/>
            <a:ext cx="2328862" cy="377825"/>
            <a:chOff x="3826" y="1097"/>
            <a:chExt cx="1467" cy="24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9001" name="Rectangle 41">
              <a:extLst>
                <a:ext uri="{FF2B5EF4-FFF2-40B4-BE49-F238E27FC236}">
                  <a16:creationId xmlns:a16="http://schemas.microsoft.com/office/drawing/2014/main" id="{547F8F26-13F2-45CA-9A9B-62243311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0       0      15</a:t>
              </a:r>
            </a:p>
          </p:txBody>
        </p:sp>
        <p:sp>
          <p:nvSpPr>
            <p:cNvPr id="169002" name="Line 42">
              <a:extLst>
                <a:ext uri="{FF2B5EF4-FFF2-40B4-BE49-F238E27FC236}">
                  <a16:creationId xmlns:a16="http://schemas.microsoft.com/office/drawing/2014/main" id="{5C0D4550-E921-4DC8-8474-7E647EC53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9003" name="Line 43">
              <a:extLst>
                <a:ext uri="{FF2B5EF4-FFF2-40B4-BE49-F238E27FC236}">
                  <a16:creationId xmlns:a16="http://schemas.microsoft.com/office/drawing/2014/main" id="{195C008E-6E0B-48D6-A998-6DB5D80DA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69004" name="Group 44">
            <a:extLst>
              <a:ext uri="{FF2B5EF4-FFF2-40B4-BE49-F238E27FC236}">
                <a16:creationId xmlns:a16="http://schemas.microsoft.com/office/drawing/2014/main" id="{1663B83A-0359-452A-A146-4492A5F1A9EF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063074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9005" name="Rectangle 45">
              <a:extLst>
                <a:ext uri="{FF2B5EF4-FFF2-40B4-BE49-F238E27FC236}">
                  <a16:creationId xmlns:a16="http://schemas.microsoft.com/office/drawing/2014/main" id="{B3272AC4-BF5C-4A08-8AAA-6ADBB614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0       4       91</a:t>
              </a:r>
            </a:p>
          </p:txBody>
        </p:sp>
        <p:sp>
          <p:nvSpPr>
            <p:cNvPr id="169006" name="Line 46">
              <a:extLst>
                <a:ext uri="{FF2B5EF4-FFF2-40B4-BE49-F238E27FC236}">
                  <a16:creationId xmlns:a16="http://schemas.microsoft.com/office/drawing/2014/main" id="{3A9BC633-14A4-4E53-A47A-8D98BA87A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9007" name="Line 47">
              <a:extLst>
                <a:ext uri="{FF2B5EF4-FFF2-40B4-BE49-F238E27FC236}">
                  <a16:creationId xmlns:a16="http://schemas.microsoft.com/office/drawing/2014/main" id="{1FE9245D-FC0E-4295-B39D-D0A61F5C5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69008" name="Group 48">
            <a:extLst>
              <a:ext uri="{FF2B5EF4-FFF2-40B4-BE49-F238E27FC236}">
                <a16:creationId xmlns:a16="http://schemas.microsoft.com/office/drawing/2014/main" id="{3187C6F3-6C03-48BF-BC04-E98B388DEAB4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440899"/>
            <a:ext cx="2328863" cy="379412"/>
            <a:chOff x="3863" y="1882"/>
            <a:chExt cx="1467" cy="23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9009" name="Rectangle 49">
              <a:extLst>
                <a:ext uri="{FF2B5EF4-FFF2-40B4-BE49-F238E27FC236}">
                  <a16:creationId xmlns:a16="http://schemas.microsoft.com/office/drawing/2014/main" id="{D52E9CE0-6736-4D00-A694-13F96B1E9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1       1       11</a:t>
              </a:r>
            </a:p>
          </p:txBody>
        </p:sp>
        <p:sp>
          <p:nvSpPr>
            <p:cNvPr id="169010" name="Line 50">
              <a:extLst>
                <a:ext uri="{FF2B5EF4-FFF2-40B4-BE49-F238E27FC236}">
                  <a16:creationId xmlns:a16="http://schemas.microsoft.com/office/drawing/2014/main" id="{DB2FC583-DA85-4603-A3F1-AAAB20AC3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9011" name="Line 51">
              <a:extLst>
                <a:ext uri="{FF2B5EF4-FFF2-40B4-BE49-F238E27FC236}">
                  <a16:creationId xmlns:a16="http://schemas.microsoft.com/office/drawing/2014/main" id="{D446535F-48BA-4CAB-B2CF-0B29D510A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69012" name="Group 52">
            <a:extLst>
              <a:ext uri="{FF2B5EF4-FFF2-40B4-BE49-F238E27FC236}">
                <a16:creationId xmlns:a16="http://schemas.microsoft.com/office/drawing/2014/main" id="{671389DD-39F7-4DD2-82DC-9E127A6E1CAE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2802849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9013" name="Rectangle 53">
              <a:extLst>
                <a:ext uri="{FF2B5EF4-FFF2-40B4-BE49-F238E27FC236}">
                  <a16:creationId xmlns:a16="http://schemas.microsoft.com/office/drawing/2014/main" id="{363DB71B-670C-411C-BAD4-359203E70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2       1        3</a:t>
              </a:r>
            </a:p>
          </p:txBody>
        </p:sp>
        <p:sp>
          <p:nvSpPr>
            <p:cNvPr id="169014" name="Line 54">
              <a:extLst>
                <a:ext uri="{FF2B5EF4-FFF2-40B4-BE49-F238E27FC236}">
                  <a16:creationId xmlns:a16="http://schemas.microsoft.com/office/drawing/2014/main" id="{0AA50B29-A312-4946-B609-24635F315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9015" name="Line 55">
              <a:extLst>
                <a:ext uri="{FF2B5EF4-FFF2-40B4-BE49-F238E27FC236}">
                  <a16:creationId xmlns:a16="http://schemas.microsoft.com/office/drawing/2014/main" id="{1D4277AA-4948-42CC-8FFA-6946C272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69016" name="Group 56">
            <a:extLst>
              <a:ext uri="{FF2B5EF4-FFF2-40B4-BE49-F238E27FC236}">
                <a16:creationId xmlns:a16="http://schemas.microsoft.com/office/drawing/2014/main" id="{F9F63E2F-A625-4029-BF62-1413A5B86601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179086"/>
            <a:ext cx="2328863" cy="379413"/>
            <a:chOff x="3863" y="1882"/>
            <a:chExt cx="1467" cy="23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9017" name="Rectangle 57">
              <a:extLst>
                <a:ext uri="{FF2B5EF4-FFF2-40B4-BE49-F238E27FC236}">
                  <a16:creationId xmlns:a16="http://schemas.microsoft.com/office/drawing/2014/main" id="{CB769062-8AF8-429B-AFDD-2DB8232A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3       0       22</a:t>
              </a:r>
            </a:p>
          </p:txBody>
        </p:sp>
        <p:sp>
          <p:nvSpPr>
            <p:cNvPr id="169018" name="Line 58">
              <a:extLst>
                <a:ext uri="{FF2B5EF4-FFF2-40B4-BE49-F238E27FC236}">
                  <a16:creationId xmlns:a16="http://schemas.microsoft.com/office/drawing/2014/main" id="{7BEDCF8A-D254-4943-99DD-AC5217401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9019" name="Line 59">
              <a:extLst>
                <a:ext uri="{FF2B5EF4-FFF2-40B4-BE49-F238E27FC236}">
                  <a16:creationId xmlns:a16="http://schemas.microsoft.com/office/drawing/2014/main" id="{BCA416D9-A057-4656-A7DA-47E6E0CA1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69020" name="Group 60">
            <a:extLst>
              <a:ext uri="{FF2B5EF4-FFF2-40B4-BE49-F238E27FC236}">
                <a16:creationId xmlns:a16="http://schemas.microsoft.com/office/drawing/2014/main" id="{79644829-AA50-4A71-A3EF-AB6487383C58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542624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69021" name="Rectangle 61">
              <a:extLst>
                <a:ext uri="{FF2B5EF4-FFF2-40B4-BE49-F238E27FC236}">
                  <a16:creationId xmlns:a16="http://schemas.microsoft.com/office/drawing/2014/main" id="{29FF3764-425B-4652-BBDC-A55ABC843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3       2        6</a:t>
              </a:r>
            </a:p>
          </p:txBody>
        </p:sp>
        <p:sp>
          <p:nvSpPr>
            <p:cNvPr id="169022" name="Line 62">
              <a:extLst>
                <a:ext uri="{FF2B5EF4-FFF2-40B4-BE49-F238E27FC236}">
                  <a16:creationId xmlns:a16="http://schemas.microsoft.com/office/drawing/2014/main" id="{E5DA7C9B-E3CA-4B25-AC56-BC4990C43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9023" name="Line 63">
              <a:extLst>
                <a:ext uri="{FF2B5EF4-FFF2-40B4-BE49-F238E27FC236}">
                  <a16:creationId xmlns:a16="http://schemas.microsoft.com/office/drawing/2014/main" id="{2C81BAC2-A77E-441A-BB72-A90D30FF6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69024" name="Line 64">
            <a:extLst>
              <a:ext uri="{FF2B5EF4-FFF2-40B4-BE49-F238E27FC236}">
                <a16:creationId xmlns:a16="http://schemas.microsoft.com/office/drawing/2014/main" id="{E138D8A6-1613-45C6-B1AF-EA7C5DDAF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3" y="2631175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9025" name="Group 65">
            <a:extLst>
              <a:ext uri="{FF2B5EF4-FFF2-40B4-BE49-F238E27FC236}">
                <a16:creationId xmlns:a16="http://schemas.microsoft.com/office/drawing/2014/main" id="{7BD3FDE1-556E-485B-8EFC-4B2D27B8560E}"/>
              </a:ext>
            </a:extLst>
          </p:cNvPr>
          <p:cNvGrpSpPr>
            <a:grpSpLocks/>
          </p:cNvGrpSpPr>
          <p:nvPr/>
        </p:nvGrpSpPr>
        <p:grpSpPr bwMode="auto">
          <a:xfrm>
            <a:off x="5813425" y="3904574"/>
            <a:ext cx="2328863" cy="379412"/>
            <a:chOff x="3863" y="1882"/>
            <a:chExt cx="1467" cy="23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9026" name="Rectangle 66">
              <a:extLst>
                <a:ext uri="{FF2B5EF4-FFF2-40B4-BE49-F238E27FC236}">
                  <a16:creationId xmlns:a16="http://schemas.microsoft.com/office/drawing/2014/main" id="{AF41ACC3-4928-41AC-AD77-86DD8E59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5       0      -15</a:t>
              </a:r>
            </a:p>
          </p:txBody>
        </p:sp>
        <p:sp>
          <p:nvSpPr>
            <p:cNvPr id="169027" name="Line 67">
              <a:extLst>
                <a:ext uri="{FF2B5EF4-FFF2-40B4-BE49-F238E27FC236}">
                  <a16:creationId xmlns:a16="http://schemas.microsoft.com/office/drawing/2014/main" id="{F13CD900-3FDD-4FA6-9889-D198278FD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9028" name="Line 68">
              <a:extLst>
                <a:ext uri="{FF2B5EF4-FFF2-40B4-BE49-F238E27FC236}">
                  <a16:creationId xmlns:a16="http://schemas.microsoft.com/office/drawing/2014/main" id="{3F5EEB9E-F033-4147-B102-C21260903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7929" name="Text Box 3">
            <a:extLst>
              <a:ext uri="{FF2B5EF4-FFF2-40B4-BE49-F238E27FC236}">
                <a16:creationId xmlns:a16="http://schemas.microsoft.com/office/drawing/2014/main" id="{7ECB8397-B1AF-47D1-B01E-3DB36D1A9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368988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37931" name="灯片编号占位符 2">
            <a:extLst>
              <a:ext uri="{FF2B5EF4-FFF2-40B4-BE49-F238E27FC236}">
                <a16:creationId xmlns:a16="http://schemas.microsoft.com/office/drawing/2014/main" id="{D56F2DA2-71A7-4F13-BA94-5AA50D9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2475" y="6914250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B693480-FA46-41E6-9265-17D7B41C88C4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38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8D6E605-EFEA-4E35-9446-77F42E97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243786C0-2BAA-4D09-B30A-1F82D45D0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707" y="1875518"/>
            <a:ext cx="815340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600" b="1" dirty="0"/>
              <a:t>1. </a:t>
            </a:r>
            <a:r>
              <a:rPr lang="zh-CN" altLang="en-US" sz="2600" b="1" dirty="0"/>
              <a:t>设置转置后矩阵</a:t>
            </a:r>
            <a:r>
              <a:rPr lang="en-US" altLang="zh-CN" sz="2600" b="1" dirty="0"/>
              <a:t>B</a:t>
            </a:r>
            <a:r>
              <a:rPr lang="zh-CN" altLang="en-US" sz="2600" b="1" dirty="0"/>
              <a:t>的行数、列数和非零元个数；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600" b="1" dirty="0"/>
              <a:t>2. </a:t>
            </a:r>
            <a:r>
              <a:rPr lang="zh-CN" altLang="en-US" sz="2600" b="1" dirty="0"/>
              <a:t>在</a:t>
            </a:r>
            <a:r>
              <a:rPr lang="en-US" altLang="zh-CN" sz="2600" b="1" dirty="0"/>
              <a:t>B</a:t>
            </a:r>
            <a:r>
              <a:rPr lang="zh-CN" altLang="en-US" sz="2600" b="1" dirty="0"/>
              <a:t>中设置初始存储位置</a:t>
            </a:r>
            <a:r>
              <a:rPr lang="en-US" altLang="zh-CN" sz="2600" b="1" dirty="0"/>
              <a:t>pb</a:t>
            </a:r>
            <a:r>
              <a:rPr lang="zh-CN" altLang="en-US" sz="2600" b="1" dirty="0"/>
              <a:t>；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600" b="1" dirty="0"/>
              <a:t>3. for (col=</a:t>
            </a:r>
            <a:r>
              <a:rPr lang="zh-CN" altLang="en-US" sz="2600" b="1" dirty="0"/>
              <a:t>最小列号</a:t>
            </a:r>
            <a:r>
              <a:rPr lang="en-US" altLang="zh-CN" sz="2600" b="1" dirty="0"/>
              <a:t>; col&lt;=</a:t>
            </a:r>
            <a:r>
              <a:rPr lang="zh-CN" altLang="en-US" sz="2600" b="1" dirty="0"/>
              <a:t>最大列号</a:t>
            </a:r>
            <a:r>
              <a:rPr lang="en-US" altLang="zh-CN" sz="2600" b="1" dirty="0"/>
              <a:t>; col++)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600" b="1" dirty="0"/>
              <a:t>    3.1 </a:t>
            </a:r>
            <a:r>
              <a:rPr lang="zh-CN" altLang="en-US" sz="2600" b="1" dirty="0"/>
              <a:t>在</a:t>
            </a:r>
            <a:r>
              <a:rPr lang="en-US" altLang="zh-CN" sz="2600" b="1" dirty="0"/>
              <a:t>A</a:t>
            </a:r>
            <a:r>
              <a:rPr lang="zh-CN" altLang="en-US" sz="2600" b="1" dirty="0"/>
              <a:t>中查找列号为</a:t>
            </a:r>
            <a:r>
              <a:rPr lang="en-US" altLang="zh-CN" sz="2600" b="1" dirty="0"/>
              <a:t>col</a:t>
            </a:r>
            <a:r>
              <a:rPr lang="zh-CN" altLang="en-US" sz="2600" b="1" dirty="0"/>
              <a:t>的三元组；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600" b="1" dirty="0"/>
              <a:t>    </a:t>
            </a:r>
            <a:r>
              <a:rPr lang="en-US" altLang="zh-CN" sz="2600" b="1" dirty="0"/>
              <a:t>3.2 </a:t>
            </a:r>
            <a:r>
              <a:rPr lang="zh-CN" altLang="en-US" sz="2600" b="1" dirty="0"/>
              <a:t>交换其行号和列号，存入</a:t>
            </a:r>
            <a:r>
              <a:rPr lang="en-US" altLang="zh-CN" sz="2600" b="1" dirty="0"/>
              <a:t>B</a:t>
            </a:r>
            <a:r>
              <a:rPr lang="zh-CN" altLang="en-US" sz="2600" b="1" dirty="0"/>
              <a:t>中</a:t>
            </a:r>
            <a:r>
              <a:rPr lang="en-US" altLang="zh-CN" sz="2600" b="1" dirty="0"/>
              <a:t>pb</a:t>
            </a:r>
            <a:r>
              <a:rPr lang="zh-CN" altLang="en-US" sz="2600" b="1" dirty="0"/>
              <a:t>位置；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600" b="1" dirty="0"/>
              <a:t>    </a:t>
            </a:r>
            <a:r>
              <a:rPr lang="en-US" altLang="zh-CN" sz="2600" b="1" dirty="0"/>
              <a:t>3.3 pb++</a:t>
            </a:r>
            <a:r>
              <a:rPr lang="zh-CN" altLang="en-US" sz="2600" b="1" dirty="0"/>
              <a:t>；</a:t>
            </a:r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2AE86B72-7A49-48E0-ACE3-A3864327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907" y="1321481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三元组顺序表转置算法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en-US" altLang="zh-CN" sz="2800" b="1"/>
              <a:t>——</a:t>
            </a:r>
            <a:r>
              <a:rPr lang="zh-CN" altLang="en-US" sz="2800" b="1">
                <a:latin typeface="宋体" panose="02010600030101010101" pitchFamily="2" charset="-122"/>
              </a:rPr>
              <a:t>伪代码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05EAF667-80B6-48B5-8AB7-44C5C1FD4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257" y="445181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38918" name="灯片编号占位符 2">
            <a:extLst>
              <a:ext uri="{FF2B5EF4-FFF2-40B4-BE49-F238E27FC236}">
                <a16:creationId xmlns:a16="http://schemas.microsoft.com/office/drawing/2014/main" id="{7A039C16-E07B-4E04-A8D5-CF80C8F5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3107" y="6990443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E2A2CD7-3478-4EB7-B0AE-FCFCB44FCE9C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39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0BB3EF3-F022-40FE-85D1-72010F36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7234A67E-6045-4144-BE35-054CF989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5.1   </a:t>
            </a:r>
            <a:r>
              <a:rPr lang="zh-CN" altLang="en-US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33519-F8E6-4908-B5B9-F4E6F04C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dirty="0"/>
              <a:t>5.1.1 </a:t>
            </a:r>
            <a:r>
              <a:rPr lang="zh-CN" altLang="en-US" dirty="0"/>
              <a:t>一维数组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采用顺序存储结构，占用连续的存储空间，元素属于同一种数据类型，设第一个元素的存储地址为</a:t>
            </a:r>
            <a:r>
              <a:rPr lang="en-US" altLang="zh-CN" dirty="0"/>
              <a:t>Loc(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)</a:t>
            </a:r>
            <a:r>
              <a:rPr lang="zh-CN" altLang="en-US" dirty="0"/>
              <a:t>，每个元素占用</a:t>
            </a:r>
            <a:r>
              <a:rPr lang="en-US" altLang="zh-CN" dirty="0"/>
              <a:t>c</a:t>
            </a:r>
            <a:r>
              <a:rPr lang="zh-CN" altLang="en-US" dirty="0"/>
              <a:t>字节，则数组的其他元素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zh-CN" altLang="en-US" dirty="0"/>
              <a:t>的存储位置</a:t>
            </a:r>
            <a:r>
              <a:rPr lang="en-US" altLang="zh-CN" dirty="0"/>
              <a:t>Loc(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可以直接计算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            </a:t>
            </a:r>
            <a:r>
              <a:rPr lang="en-US" altLang="zh-CN" dirty="0">
                <a:solidFill>
                  <a:srgbClr val="0000CC"/>
                </a:solidFill>
              </a:rPr>
              <a:t>Loc(</a:t>
            </a:r>
            <a:r>
              <a:rPr lang="en-US" altLang="zh-CN" i="1" dirty="0" err="1">
                <a:solidFill>
                  <a:srgbClr val="0000CC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</a:rPr>
              <a:t>)= Loc(</a:t>
            </a:r>
            <a:r>
              <a:rPr lang="en-US" altLang="zh-CN" i="1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r>
              <a:rPr lang="zh-CN" altLang="en-GB" dirty="0">
                <a:solidFill>
                  <a:srgbClr val="0000CC"/>
                </a:solidFill>
              </a:rPr>
              <a:t>＋</a:t>
            </a:r>
            <a:r>
              <a:rPr lang="en-US" altLang="zh-CN" i="1" dirty="0" err="1">
                <a:solidFill>
                  <a:srgbClr val="0000CC"/>
                </a:solidFill>
              </a:rPr>
              <a:t>i</a:t>
            </a:r>
            <a:r>
              <a:rPr lang="en-US" altLang="zh-CN" i="1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×</a:t>
            </a:r>
            <a:r>
              <a:rPr lang="en-US" altLang="zh-CN" i="1" dirty="0">
                <a:solidFill>
                  <a:srgbClr val="0000CC"/>
                </a:solidFill>
              </a:rPr>
              <a:t>c</a:t>
            </a:r>
            <a:endParaRPr lang="zh-CN" altLang="en-US" sz="3600" dirty="0">
              <a:solidFill>
                <a:srgbClr val="0000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88274C3D-64E0-4D3C-A0B0-B55C763598D2}"/>
              </a:ext>
            </a:extLst>
          </p:cNvPr>
          <p:cNvGrpSpPr>
            <a:grpSpLocks/>
          </p:cNvGrpSpPr>
          <p:nvPr/>
        </p:nvGrpSpPr>
        <p:grpSpPr bwMode="auto">
          <a:xfrm>
            <a:off x="20320" y="5072063"/>
            <a:ext cx="8215312" cy="1785937"/>
            <a:chOff x="0" y="5072074"/>
            <a:chExt cx="8215338" cy="178592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495F02-EDBF-45B3-A4C1-F3C87FD2A6CF}"/>
                </a:ext>
              </a:extLst>
            </p:cNvPr>
            <p:cNvSpPr/>
            <p:nvPr/>
          </p:nvSpPr>
          <p:spPr>
            <a:xfrm>
              <a:off x="500064" y="5786445"/>
              <a:ext cx="1285879" cy="500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i="1" dirty="0">
                  <a:solidFill>
                    <a:srgbClr val="FF0000"/>
                  </a:solidFill>
                </a:rPr>
                <a:t>a</a:t>
              </a:r>
              <a:r>
                <a:rPr lang="en-US" altLang="zh-CN" sz="2800" b="1" baseline="-25000" dirty="0">
                  <a:solidFill>
                    <a:srgbClr val="FF0000"/>
                  </a:solidFill>
                </a:rPr>
                <a:t>0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249C9A-66E4-49B0-85C5-1FD579F14F31}"/>
                </a:ext>
              </a:extLst>
            </p:cNvPr>
            <p:cNvSpPr/>
            <p:nvPr/>
          </p:nvSpPr>
          <p:spPr>
            <a:xfrm>
              <a:off x="1785943" y="5786445"/>
              <a:ext cx="1285879" cy="500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i="1" dirty="0">
                  <a:solidFill>
                    <a:srgbClr val="FF0000"/>
                  </a:solidFill>
                </a:rPr>
                <a:t>a</a:t>
              </a:r>
              <a:r>
                <a:rPr lang="en-US" altLang="zh-CN" sz="2800" b="1" baseline="-25000" dirty="0">
                  <a:solidFill>
                    <a:srgbClr val="FF0000"/>
                  </a:solidFill>
                </a:rPr>
                <a:t>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FC76FE-D131-4715-B139-FE24557B7008}"/>
                </a:ext>
              </a:extLst>
            </p:cNvPr>
            <p:cNvSpPr/>
            <p:nvPr/>
          </p:nvSpPr>
          <p:spPr>
            <a:xfrm>
              <a:off x="3071822" y="5786445"/>
              <a:ext cx="1285879" cy="500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i="1" dirty="0">
                  <a:solidFill>
                    <a:srgbClr val="FF0000"/>
                  </a:solidFill>
                </a:rPr>
                <a:t>……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40A096-6070-4122-864F-6DB99D2BB67A}"/>
                </a:ext>
              </a:extLst>
            </p:cNvPr>
            <p:cNvSpPr/>
            <p:nvPr/>
          </p:nvSpPr>
          <p:spPr>
            <a:xfrm>
              <a:off x="4357701" y="5786445"/>
              <a:ext cx="1285879" cy="500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i="1" dirty="0" err="1">
                  <a:solidFill>
                    <a:srgbClr val="FF0000"/>
                  </a:solidFill>
                </a:rPr>
                <a:t>a</a:t>
              </a:r>
              <a:r>
                <a:rPr lang="en-US" altLang="zh-CN" sz="2800" b="1" baseline="-25000" dirty="0" err="1">
                  <a:solidFill>
                    <a:srgbClr val="FF0000"/>
                  </a:solidFill>
                </a:rPr>
                <a:t>i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7A286E-BA1D-4D17-946C-27BEC8A4925A}"/>
                </a:ext>
              </a:extLst>
            </p:cNvPr>
            <p:cNvSpPr/>
            <p:nvPr/>
          </p:nvSpPr>
          <p:spPr>
            <a:xfrm>
              <a:off x="5643580" y="5786445"/>
              <a:ext cx="1285879" cy="500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dirty="0">
                  <a:solidFill>
                    <a:srgbClr val="FF0000"/>
                  </a:solidFill>
                </a:rPr>
                <a:t>……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FD0686-1754-4FD8-B3A9-51C666E1496D}"/>
                </a:ext>
              </a:extLst>
            </p:cNvPr>
            <p:cNvSpPr/>
            <p:nvPr/>
          </p:nvSpPr>
          <p:spPr>
            <a:xfrm>
              <a:off x="6929459" y="5786445"/>
              <a:ext cx="1285879" cy="500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800" b="1" i="1" dirty="0">
                  <a:solidFill>
                    <a:srgbClr val="FF0000"/>
                  </a:solidFill>
                </a:rPr>
                <a:t>a</a:t>
              </a:r>
              <a:r>
                <a:rPr lang="en-US" altLang="zh-CN" sz="2800" b="1" baseline="-25000" dirty="0">
                  <a:solidFill>
                    <a:srgbClr val="FF0000"/>
                  </a:solidFill>
                </a:rPr>
                <a:t>n-1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6155" name="TextBox 10">
              <a:extLst>
                <a:ext uri="{FF2B5EF4-FFF2-40B4-BE49-F238E27FC236}">
                  <a16:creationId xmlns:a16="http://schemas.microsoft.com/office/drawing/2014/main" id="{BC0F36F7-729D-47A3-B3EE-170F02848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6396335"/>
              <a:ext cx="12858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Loc(</a:t>
              </a:r>
              <a:r>
                <a:rPr lang="en-US" altLang="zh-CN" i="1"/>
                <a:t>a</a:t>
              </a:r>
              <a:r>
                <a:rPr lang="en-US" altLang="zh-CN" baseline="-25000"/>
                <a:t>0</a:t>
              </a:r>
              <a:r>
                <a:rPr lang="en-US" altLang="zh-CN"/>
                <a:t>)</a:t>
              </a:r>
              <a:endParaRPr lang="zh-CN" altLang="en-US"/>
            </a:p>
          </p:txBody>
        </p:sp>
        <p:sp>
          <p:nvSpPr>
            <p:cNvPr id="6156" name="TextBox 11">
              <a:extLst>
                <a:ext uri="{FF2B5EF4-FFF2-40B4-BE49-F238E27FC236}">
                  <a16:creationId xmlns:a16="http://schemas.microsoft.com/office/drawing/2014/main" id="{A257DE64-7667-49DA-8830-FD8848AA4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10" y="5072074"/>
              <a:ext cx="10001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</a:t>
              </a:r>
              <a:endParaRPr lang="zh-CN" altLang="en-US"/>
            </a:p>
          </p:txBody>
        </p:sp>
        <p:sp>
          <p:nvSpPr>
            <p:cNvPr id="6157" name="TextBox 12">
              <a:extLst>
                <a:ext uri="{FF2B5EF4-FFF2-40B4-BE49-F238E27FC236}">
                  <a16:creationId xmlns:a16="http://schemas.microsoft.com/office/drawing/2014/main" id="{1B8AC730-00F6-44B5-A49F-E12479405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496" y="6396335"/>
              <a:ext cx="12858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Loc(</a:t>
              </a:r>
              <a:r>
                <a:rPr lang="en-US" altLang="zh-CN" i="1"/>
                <a:t>a</a:t>
              </a:r>
              <a:r>
                <a:rPr lang="en-US" altLang="zh-CN" baseline="-25000"/>
                <a:t>i</a:t>
              </a:r>
              <a:r>
                <a:rPr lang="en-US" altLang="zh-CN"/>
                <a:t>)</a:t>
              </a:r>
              <a:endParaRPr lang="zh-CN" altLang="en-US"/>
            </a:p>
          </p:txBody>
        </p:sp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3AD6B4A2-8420-4F65-81B9-08604E1DDB97}"/>
                </a:ext>
              </a:extLst>
            </p:cNvPr>
            <p:cNvSpPr/>
            <p:nvPr/>
          </p:nvSpPr>
          <p:spPr>
            <a:xfrm rot="5400000">
              <a:off x="2286009" y="4929193"/>
              <a:ext cx="285748" cy="1285879"/>
            </a:xfrm>
            <a:prstGeom prst="leftBrac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上箭头 14">
              <a:extLst>
                <a:ext uri="{FF2B5EF4-FFF2-40B4-BE49-F238E27FC236}">
                  <a16:creationId xmlns:a16="http://schemas.microsoft.com/office/drawing/2014/main" id="{5710611D-5394-46C7-B185-346C24A07873}"/>
                </a:ext>
              </a:extLst>
            </p:cNvPr>
            <p:cNvSpPr/>
            <p:nvPr/>
          </p:nvSpPr>
          <p:spPr>
            <a:xfrm>
              <a:off x="428626" y="6286504"/>
              <a:ext cx="142875" cy="214312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2DB60A51-AA9F-4E8F-82C1-36EFE4CA13A7}"/>
                </a:ext>
              </a:extLst>
            </p:cNvPr>
            <p:cNvSpPr/>
            <p:nvPr/>
          </p:nvSpPr>
          <p:spPr>
            <a:xfrm rot="5400000">
              <a:off x="1000129" y="4929193"/>
              <a:ext cx="285748" cy="1285879"/>
            </a:xfrm>
            <a:prstGeom prst="leftBrac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上箭头 16">
              <a:extLst>
                <a:ext uri="{FF2B5EF4-FFF2-40B4-BE49-F238E27FC236}">
                  <a16:creationId xmlns:a16="http://schemas.microsoft.com/office/drawing/2014/main" id="{928F3765-9C15-4828-8D1D-DC0247579DBF}"/>
                </a:ext>
              </a:extLst>
            </p:cNvPr>
            <p:cNvSpPr/>
            <p:nvPr/>
          </p:nvSpPr>
          <p:spPr>
            <a:xfrm>
              <a:off x="4286264" y="6286504"/>
              <a:ext cx="142875" cy="214312"/>
            </a:xfrm>
            <a:prstGeom prst="upArrow">
              <a:avLst/>
            </a:prstGeom>
            <a:solidFill>
              <a:schemeClr val="accent2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7AB618-DADC-4A53-9DFA-D61DCF3E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7DA9039A-E6A3-4497-A45F-F9F318C9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987A9E-205D-4E19-A05A-BD9B3981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矩阵转置的改进？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3040-6912-4766-B8B8-C3AC31AE4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上面算法中对每一列处理都要将全部元素扫描一遍。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时间复杂度为</a:t>
            </a:r>
            <a:r>
              <a:rPr lang="en-US" altLang="zh-CN" sz="2800" dirty="0"/>
              <a:t>O(n*t)</a:t>
            </a:r>
            <a:r>
              <a:rPr lang="zh-CN" altLang="en-US" sz="2800" dirty="0"/>
              <a:t>，其中</a:t>
            </a:r>
            <a:r>
              <a:rPr lang="en-US" altLang="zh-CN" sz="2800" dirty="0"/>
              <a:t>n</a:t>
            </a:r>
            <a:r>
              <a:rPr lang="zh-CN" altLang="en-US" sz="2800" dirty="0"/>
              <a:t>为列数，</a:t>
            </a:r>
            <a:r>
              <a:rPr lang="en-US" altLang="zh-CN" sz="2800" dirty="0"/>
              <a:t>t</a:t>
            </a:r>
            <a:r>
              <a:rPr lang="zh-CN" altLang="en-US" sz="2800" dirty="0"/>
              <a:t>为元素的个数。</a:t>
            </a:r>
            <a:endParaRPr lang="en-US" altLang="zh-CN" sz="2800" dirty="0"/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最坏情况：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中全是非零元素，此时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t=m*n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，时间复杂度为 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O(n</a:t>
            </a:r>
            <a:r>
              <a:rPr kumimoji="1" lang="en-US" altLang="zh-CN" sz="2800" baseline="38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*m )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，注：若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中基本上是非零元素时，即使用非压缩传统转置算法的时间复杂度也不过是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O(n*m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）前提：仅适用于非零元素个数很少（即</a:t>
            </a:r>
            <a:r>
              <a:rPr kumimoji="1" lang="en-US" altLang="zh-CN" sz="2800" dirty="0">
                <a:latin typeface="楷体_GB2312" pitchFamily="49" charset="-122"/>
                <a:ea typeface="楷体_GB2312" pitchFamily="49" charset="-122"/>
              </a:rPr>
              <a:t>t&lt;&lt;m*n</a:t>
            </a:r>
            <a:r>
              <a:rPr kumimoji="1" lang="zh-CN" altLang="en-US" sz="2800" dirty="0">
                <a:latin typeface="楷体_GB2312" pitchFamily="49" charset="-122"/>
                <a:ea typeface="楷体_GB2312" pitchFamily="49" charset="-122"/>
              </a:rPr>
              <a:t>）的情况。</a:t>
            </a:r>
          </a:p>
          <a:p>
            <a:pPr>
              <a:defRPr/>
            </a:pPr>
            <a:r>
              <a:rPr lang="zh-CN" altLang="en-US" sz="2800" dirty="0"/>
              <a:t>能否降低时间复杂度？即减少扫描的次数？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F2CDF4-50FB-49DA-8D2C-EC6BF24B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5E386-8A86-45B5-B25C-0D65C580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4D44D893-5DB8-4D26-BD28-0668ED40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改进转置算法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6FE00AE-E9F5-4018-BD30-FA949693A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扫描一遍所有元素，记录下来每一列的元素个数，并根据这个元素个数确定转置后每一行的起始位置。</a:t>
            </a:r>
            <a:endParaRPr lang="en-US" altLang="zh-CN" dirty="0"/>
          </a:p>
          <a:p>
            <a:r>
              <a:rPr lang="zh-CN" altLang="en-US" dirty="0"/>
              <a:t>再次扫描一遍所有元素，将其列号转换为行号，从该行起始位置开始，依次将其存入转置后的三元组顺序表中。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CB47A4-9764-4A01-AA87-3C62F15B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41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931258-7858-4C67-9085-67D22FB0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>
            <a:extLst>
              <a:ext uri="{FF2B5EF4-FFF2-40B4-BE49-F238E27FC236}">
                <a16:creationId xmlns:a16="http://schemas.microsoft.com/office/drawing/2014/main" id="{2985CC34-5EE2-4F4A-8F5E-4C8957EE6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509" y="1048092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三元组顺序表快速转置算法</a:t>
            </a:r>
            <a:r>
              <a:rPr lang="en-US" altLang="zh-CN" sz="2800" b="1" dirty="0"/>
              <a:t>——</a:t>
            </a:r>
            <a:r>
              <a:rPr lang="zh-CN" altLang="en-US" sz="2800" b="1" dirty="0">
                <a:latin typeface="宋体" panose="02010600030101010101" pitchFamily="2" charset="-122"/>
              </a:rPr>
              <a:t>算法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173107" name="Line 51">
            <a:extLst>
              <a:ext uri="{FF2B5EF4-FFF2-40B4-BE49-F238E27FC236}">
                <a16:creationId xmlns:a16="http://schemas.microsoft.com/office/drawing/2014/main" id="{9799F208-7632-4151-A23B-3A99D19093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6334" y="2093462"/>
            <a:ext cx="4635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3108" name="Text Box 52">
            <a:extLst>
              <a:ext uri="{FF2B5EF4-FFF2-40B4-BE49-F238E27FC236}">
                <a16:creationId xmlns:a16="http://schemas.microsoft.com/office/drawing/2014/main" id="{C2A27672-9A9C-412C-960B-6348466F5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884" y="1818824"/>
            <a:ext cx="309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第</a:t>
            </a:r>
            <a:r>
              <a:rPr lang="en-US" altLang="zh-CN" b="1" dirty="0"/>
              <a:t>0</a:t>
            </a:r>
            <a:r>
              <a:rPr lang="zh-CN" altLang="en-US" b="1" dirty="0"/>
              <a:t>列有</a:t>
            </a:r>
            <a:r>
              <a:rPr lang="en-US" altLang="zh-CN" b="1" dirty="0"/>
              <a:t>2</a:t>
            </a:r>
            <a:r>
              <a:rPr lang="zh-CN" altLang="en-US" b="1" dirty="0"/>
              <a:t>个非零元素</a:t>
            </a:r>
          </a:p>
        </p:txBody>
      </p:sp>
      <p:sp>
        <p:nvSpPr>
          <p:cNvPr id="173111" name="Line 55">
            <a:extLst>
              <a:ext uri="{FF2B5EF4-FFF2-40B4-BE49-F238E27FC236}">
                <a16:creationId xmlns:a16="http://schemas.microsoft.com/office/drawing/2014/main" id="{53E28615-BB6B-4358-AA5F-C50F9BF17B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6334" y="2999924"/>
            <a:ext cx="4635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3113" name="Text Box 57">
            <a:extLst>
              <a:ext uri="{FF2B5EF4-FFF2-40B4-BE49-F238E27FC236}">
                <a16:creationId xmlns:a16="http://schemas.microsoft.com/office/drawing/2014/main" id="{FA3A15D7-B667-411A-894C-8BCEC6D8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562" y="2842762"/>
            <a:ext cx="309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列有</a:t>
            </a:r>
            <a:r>
              <a:rPr lang="en-US" altLang="zh-CN" b="1" dirty="0"/>
              <a:t>1</a:t>
            </a:r>
            <a:r>
              <a:rPr lang="zh-CN" altLang="en-US" b="1" dirty="0"/>
              <a:t>个非零元素</a:t>
            </a:r>
          </a:p>
        </p:txBody>
      </p:sp>
      <p:sp>
        <p:nvSpPr>
          <p:cNvPr id="173114" name="Line 58">
            <a:extLst>
              <a:ext uri="{FF2B5EF4-FFF2-40B4-BE49-F238E27FC236}">
                <a16:creationId xmlns:a16="http://schemas.microsoft.com/office/drawing/2014/main" id="{B0DD7A26-599B-4898-A663-505AD6D8A8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6021" y="3453949"/>
            <a:ext cx="4635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3115" name="Text Box 59">
            <a:extLst>
              <a:ext uri="{FF2B5EF4-FFF2-40B4-BE49-F238E27FC236}">
                <a16:creationId xmlns:a16="http://schemas.microsoft.com/office/drawing/2014/main" id="{FD7D3FA1-2783-421F-A822-58BCA586C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884" y="3295199"/>
            <a:ext cx="3092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列有</a:t>
            </a:r>
            <a:r>
              <a:rPr lang="en-US" altLang="zh-CN" b="1" dirty="0"/>
              <a:t>1</a:t>
            </a:r>
            <a:r>
              <a:rPr lang="zh-CN" altLang="en-US" b="1" dirty="0"/>
              <a:t>个非零元素</a:t>
            </a:r>
          </a:p>
        </p:txBody>
      </p:sp>
      <p:sp>
        <p:nvSpPr>
          <p:cNvPr id="41996" name="Text Box 3">
            <a:extLst>
              <a:ext uri="{FF2B5EF4-FFF2-40B4-BE49-F238E27FC236}">
                <a16:creationId xmlns:a16="http://schemas.microsoft.com/office/drawing/2014/main" id="{BD93A399-CAC2-4056-ACEA-16804D876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46" y="390869"/>
            <a:ext cx="29638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ea typeface="楷体_GB2312" pitchFamily="49" charset="-122"/>
              </a:rPr>
              <a:t>三元组顺序表</a:t>
            </a:r>
          </a:p>
        </p:txBody>
      </p:sp>
      <p:sp>
        <p:nvSpPr>
          <p:cNvPr id="41998" name="灯片编号占位符 2">
            <a:extLst>
              <a:ext uri="{FF2B5EF4-FFF2-40B4-BE49-F238E27FC236}">
                <a16:creationId xmlns:a16="http://schemas.microsoft.com/office/drawing/2014/main" id="{258ED59E-C80D-46DB-A013-7AD0B76B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82846" y="7044874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CFD860F-201B-4F1E-82CE-E534F505F301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42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62" name="Text Box 3">
            <a:extLst>
              <a:ext uri="{FF2B5EF4-FFF2-40B4-BE49-F238E27FC236}">
                <a16:creationId xmlns:a16="http://schemas.microsoft.com/office/drawing/2014/main" id="{E1A0F562-CCA5-4293-ABEC-47DB1F49A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621" y="1815649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ea typeface="宋体" charset="-122"/>
              </a:rPr>
              <a:t>0        0      15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0        3       22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5     -15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1        1       11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1        2         3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2        3         6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4        0       91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</a:t>
            </a:r>
            <a:r>
              <a:rPr lang="zh-CN" altLang="zh-CN" b="1" dirty="0">
                <a:ea typeface="宋体" charset="-122"/>
              </a:rPr>
              <a:t>空      空      空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 闲      闲      闲</a:t>
            </a:r>
            <a:endParaRPr lang="en-US" altLang="zh-CN" b="1" dirty="0"/>
          </a:p>
        </p:txBody>
      </p:sp>
      <p:sp>
        <p:nvSpPr>
          <p:cNvPr id="42000" name="Line 4">
            <a:extLst>
              <a:ext uri="{FF2B5EF4-FFF2-40B4-BE49-F238E27FC236}">
                <a16:creationId xmlns:a16="http://schemas.microsoft.com/office/drawing/2014/main" id="{C500E64C-6F1F-42B0-BDE9-5C0E545DF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146" y="2185537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001" name="Text Box 5">
            <a:extLst>
              <a:ext uri="{FF2B5EF4-FFF2-40B4-BE49-F238E27FC236}">
                <a16:creationId xmlns:a16="http://schemas.microsoft.com/office/drawing/2014/main" id="{4CA0FB10-2947-44D0-9D3C-550BF62F0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184" y="1455287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42002" name="Line 6">
            <a:extLst>
              <a:ext uri="{FF2B5EF4-FFF2-40B4-BE49-F238E27FC236}">
                <a16:creationId xmlns:a16="http://schemas.microsoft.com/office/drawing/2014/main" id="{78F8977D-6F98-40C1-B23C-31B4B9465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5971" y="2557012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003" name="Line 7">
            <a:extLst>
              <a:ext uri="{FF2B5EF4-FFF2-40B4-BE49-F238E27FC236}">
                <a16:creationId xmlns:a16="http://schemas.microsoft.com/office/drawing/2014/main" id="{08DAFA89-C208-4F29-BA3B-0C27CC8BB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146" y="2922137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004" name="Line 8">
            <a:extLst>
              <a:ext uri="{FF2B5EF4-FFF2-40B4-BE49-F238E27FC236}">
                <a16:creationId xmlns:a16="http://schemas.microsoft.com/office/drawing/2014/main" id="{899DC7CF-0FA3-4A95-AD2F-BD0522194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446" y="3288849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005" name="Line 9">
            <a:extLst>
              <a:ext uri="{FF2B5EF4-FFF2-40B4-BE49-F238E27FC236}">
                <a16:creationId xmlns:a16="http://schemas.microsoft.com/office/drawing/2014/main" id="{3E56F86A-0748-4082-99D2-9E7CBF109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5334" y="3665087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006" name="Line 10">
            <a:extLst>
              <a:ext uri="{FF2B5EF4-FFF2-40B4-BE49-F238E27FC236}">
                <a16:creationId xmlns:a16="http://schemas.microsoft.com/office/drawing/2014/main" id="{8247D6BC-481C-4B07-B88E-D52139CCC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146" y="4031799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007" name="Text Box 11">
            <a:extLst>
              <a:ext uri="{FF2B5EF4-FFF2-40B4-BE49-F238E27FC236}">
                <a16:creationId xmlns:a16="http://schemas.microsoft.com/office/drawing/2014/main" id="{72EB6F48-9DFA-4222-B861-C27331C52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434" y="1848987"/>
            <a:ext cx="338137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42008" name="Line 12">
            <a:extLst>
              <a:ext uri="{FF2B5EF4-FFF2-40B4-BE49-F238E27FC236}">
                <a16:creationId xmlns:a16="http://schemas.microsoft.com/office/drawing/2014/main" id="{4C533F24-F3A8-45B3-BBFD-AD5F481B4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9146" y="4390574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009" name="Text Box 13">
            <a:extLst>
              <a:ext uri="{FF2B5EF4-FFF2-40B4-BE49-F238E27FC236}">
                <a16:creationId xmlns:a16="http://schemas.microsoft.com/office/drawing/2014/main" id="{4B3D9A4E-E548-48D5-9428-0757600C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21" y="5071612"/>
            <a:ext cx="12525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42010" name="Line 14">
            <a:extLst>
              <a:ext uri="{FF2B5EF4-FFF2-40B4-BE49-F238E27FC236}">
                <a16:creationId xmlns:a16="http://schemas.microsoft.com/office/drawing/2014/main" id="{5F91C3F0-E9A1-4EE3-8B9A-48D1338C3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4634" y="1833112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1" name="Line 15">
            <a:extLst>
              <a:ext uri="{FF2B5EF4-FFF2-40B4-BE49-F238E27FC236}">
                <a16:creationId xmlns:a16="http://schemas.microsoft.com/office/drawing/2014/main" id="{F99327D2-A677-4467-9109-A5DE39151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9484" y="1837874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16">
            <a:extLst>
              <a:ext uri="{FF2B5EF4-FFF2-40B4-BE49-F238E27FC236}">
                <a16:creationId xmlns:a16="http://schemas.microsoft.com/office/drawing/2014/main" id="{6817268C-0A7B-45F3-A2D8-9190D022E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71" y="5374824"/>
            <a:ext cx="2328863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5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76" name="Group 17">
            <a:extLst>
              <a:ext uri="{FF2B5EF4-FFF2-40B4-BE49-F238E27FC236}">
                <a16:creationId xmlns:a16="http://schemas.microsoft.com/office/drawing/2014/main" id="{D0950A38-4765-4B4B-9D91-43D81A337852}"/>
              </a:ext>
            </a:extLst>
          </p:cNvPr>
          <p:cNvGrpSpPr>
            <a:grpSpLocks/>
          </p:cNvGrpSpPr>
          <p:nvPr/>
        </p:nvGrpSpPr>
        <p:grpSpPr bwMode="auto">
          <a:xfrm>
            <a:off x="1869621" y="5771923"/>
            <a:ext cx="2335213" cy="769937"/>
            <a:chOff x="4266" y="3835"/>
            <a:chExt cx="1471" cy="48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77" name="Line 18">
              <a:extLst>
                <a:ext uri="{FF2B5EF4-FFF2-40B4-BE49-F238E27FC236}">
                  <a16:creationId xmlns:a16="http://schemas.microsoft.com/office/drawing/2014/main" id="{097D0686-A5D6-484F-B148-866E65B60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8" name="Rectangle 19">
              <a:extLst>
                <a:ext uri="{FF2B5EF4-FFF2-40B4-BE49-F238E27FC236}">
                  <a16:creationId xmlns:a16="http://schemas.microsoft.com/office/drawing/2014/main" id="{C20C6671-6CCA-4144-B29B-B3EB4E753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6</a:t>
              </a:r>
              <a:r>
                <a:rPr lang="zh-CN" altLang="en-US" b="1" dirty="0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7</a:t>
              </a:r>
              <a:r>
                <a:rPr lang="zh-CN" altLang="en-US" b="1" dirty="0">
                  <a:ea typeface="宋体" charset="-122"/>
                </a:rPr>
                <a:t>（非零元个数）</a:t>
              </a:r>
            </a:p>
          </p:txBody>
        </p:sp>
        <p:sp>
          <p:nvSpPr>
            <p:cNvPr id="79" name="Line 20">
              <a:extLst>
                <a:ext uri="{FF2B5EF4-FFF2-40B4-BE49-F238E27FC236}">
                  <a16:creationId xmlns:a16="http://schemas.microsoft.com/office/drawing/2014/main" id="{CF48D916-D31C-4FF9-97BE-54E684587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2" name="Text Box 59">
            <a:extLst>
              <a:ext uri="{FF2B5EF4-FFF2-40B4-BE49-F238E27FC236}">
                <a16:creationId xmlns:a16="http://schemas.microsoft.com/office/drawing/2014/main" id="{3A591CE4-A087-49D8-8879-50609F1D4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227" y="3689356"/>
            <a:ext cx="3092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列有</a:t>
            </a:r>
            <a:r>
              <a:rPr lang="en-US" altLang="zh-CN" b="1" dirty="0"/>
              <a:t>1</a:t>
            </a:r>
            <a:r>
              <a:rPr lang="zh-CN" altLang="en-US" b="1" dirty="0"/>
              <a:t>个非零元素</a:t>
            </a:r>
          </a:p>
        </p:txBody>
      </p:sp>
      <p:sp>
        <p:nvSpPr>
          <p:cNvPr id="35" name="Line 51">
            <a:extLst>
              <a:ext uri="{FF2B5EF4-FFF2-40B4-BE49-F238E27FC236}">
                <a16:creationId xmlns:a16="http://schemas.microsoft.com/office/drawing/2014/main" id="{E2FFD36E-86B3-4C81-BB80-DAA14B458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6021" y="3912707"/>
            <a:ext cx="4635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" name="Text Box 59">
            <a:extLst>
              <a:ext uri="{FF2B5EF4-FFF2-40B4-BE49-F238E27FC236}">
                <a16:creationId xmlns:a16="http://schemas.microsoft.com/office/drawing/2014/main" id="{7FB4F0BA-A203-439B-AD5C-D8F75C79F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988" y="2414851"/>
            <a:ext cx="3092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列有</a:t>
            </a:r>
            <a:r>
              <a:rPr lang="en-US" altLang="zh-CN" b="1" dirty="0"/>
              <a:t>1</a:t>
            </a:r>
            <a:r>
              <a:rPr lang="zh-CN" altLang="en-US" b="1" dirty="0"/>
              <a:t>个非零元素</a:t>
            </a:r>
          </a:p>
        </p:txBody>
      </p:sp>
      <p:sp>
        <p:nvSpPr>
          <p:cNvPr id="37" name="Line 51">
            <a:extLst>
              <a:ext uri="{FF2B5EF4-FFF2-40B4-BE49-F238E27FC236}">
                <a16:creationId xmlns:a16="http://schemas.microsoft.com/office/drawing/2014/main" id="{49C82B1E-C90D-48FD-945A-7FC5FC042D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1782" y="2638202"/>
            <a:ext cx="4635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1FCA86-1847-4DA7-8D18-447D9D83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08" grpId="0"/>
      <p:bldP spid="173113" grpId="0"/>
      <p:bldP spid="173115" grpId="0"/>
      <p:bldP spid="32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AF43F2B6-68A1-4529-8BA2-CE570D787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2301875"/>
            <a:ext cx="8229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引入两个数组作为辅助数据结构：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num[col]</a:t>
            </a:r>
            <a:r>
              <a:rPr lang="zh-CN" altLang="en-US" sz="2800" b="1"/>
              <a:t>：存储矩阵</a:t>
            </a:r>
            <a:r>
              <a:rPr lang="en-US" altLang="zh-CN" sz="2800" b="1" i="1"/>
              <a:t>A</a:t>
            </a:r>
            <a:r>
              <a:rPr lang="zh-CN" altLang="en-US" sz="2800" b="1"/>
              <a:t>中第</a:t>
            </a:r>
            <a:r>
              <a:rPr lang="en-US" altLang="zh-CN" sz="2800" b="1"/>
              <a:t>col</a:t>
            </a:r>
            <a:r>
              <a:rPr lang="zh-CN" altLang="en-US" sz="2800" b="1"/>
              <a:t>列非零元素的个数；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cpos[col]</a:t>
            </a:r>
            <a:r>
              <a:rPr lang="zh-CN" altLang="en-US" sz="2800" b="1"/>
              <a:t>：表示矩阵</a:t>
            </a:r>
            <a:r>
              <a:rPr lang="en-US" altLang="zh-CN" sz="2800" b="1" i="1"/>
              <a:t>A</a:t>
            </a:r>
            <a:r>
              <a:rPr lang="zh-CN" altLang="en-US" sz="2800" b="1"/>
              <a:t>中第</a:t>
            </a:r>
            <a:r>
              <a:rPr lang="en-US" altLang="zh-CN" sz="2800" b="1"/>
              <a:t>col</a:t>
            </a:r>
            <a:r>
              <a:rPr lang="zh-CN" altLang="en-US" sz="2800" b="1"/>
              <a:t>列的第一个非零元素在</a:t>
            </a:r>
            <a:r>
              <a:rPr lang="en-US" altLang="zh-CN" sz="2800" b="1"/>
              <a:t>B</a:t>
            </a:r>
            <a:r>
              <a:rPr lang="zh-CN" altLang="en-US" sz="2800" b="1"/>
              <a:t>中的恰当位置。 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70326368-3946-4790-A64A-E4EB37206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671638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数据结构设计：</a:t>
            </a:r>
          </a:p>
        </p:txBody>
      </p:sp>
      <p:grpSp>
        <p:nvGrpSpPr>
          <p:cNvPr id="74756" name="Group 4">
            <a:extLst>
              <a:ext uri="{FF2B5EF4-FFF2-40B4-BE49-F238E27FC236}">
                <a16:creationId xmlns:a16="http://schemas.microsoft.com/office/drawing/2014/main" id="{8AE26AF9-BF2B-450D-8504-F685475A1DA0}"/>
              </a:ext>
            </a:extLst>
          </p:cNvPr>
          <p:cNvGrpSpPr>
            <a:grpSpLocks/>
          </p:cNvGrpSpPr>
          <p:nvPr/>
        </p:nvGrpSpPr>
        <p:grpSpPr bwMode="auto">
          <a:xfrm>
            <a:off x="541338" y="4919663"/>
            <a:ext cx="8382000" cy="1295400"/>
            <a:chOff x="341" y="3099"/>
            <a:chExt cx="5280" cy="816"/>
          </a:xfrm>
        </p:grpSpPr>
        <p:sp>
          <p:nvSpPr>
            <p:cNvPr id="43018" name="AutoShape 5">
              <a:extLst>
                <a:ext uri="{FF2B5EF4-FFF2-40B4-BE49-F238E27FC236}">
                  <a16:creationId xmlns:a16="http://schemas.microsoft.com/office/drawing/2014/main" id="{2E532574-F230-42E6-82DF-4499C3EA2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3296"/>
              <a:ext cx="106" cy="496"/>
            </a:xfrm>
            <a:prstGeom prst="leftBrace">
              <a:avLst>
                <a:gd name="adj1" fmla="val 38994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19" name="Text Box 6">
              <a:extLst>
                <a:ext uri="{FF2B5EF4-FFF2-40B4-BE49-F238E27FC236}">
                  <a16:creationId xmlns:a16="http://schemas.microsoft.com/office/drawing/2014/main" id="{0E74F156-B0CD-440A-9C2C-81A813C95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3099"/>
              <a:ext cx="509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4000"/>
                </a:lnSpc>
              </a:pPr>
              <a:r>
                <a:rPr lang="en-US" altLang="zh-CN" sz="2800" b="1" dirty="0" err="1"/>
                <a:t>cpos</a:t>
              </a:r>
              <a:r>
                <a:rPr lang="en-US" altLang="zh-CN" sz="2800" b="1" dirty="0"/>
                <a:t>[0]=0</a:t>
              </a:r>
              <a:r>
                <a:rPr lang="zh-CN" altLang="en-US" sz="2800" b="1" dirty="0"/>
                <a:t>；</a:t>
              </a:r>
            </a:p>
            <a:p>
              <a:pPr algn="just" eaLnBrk="1" hangingPunct="1">
                <a:lnSpc>
                  <a:spcPct val="144000"/>
                </a:lnSpc>
              </a:pPr>
              <a:r>
                <a:rPr lang="en-US" altLang="zh-CN" sz="2800" b="1" dirty="0" err="1"/>
                <a:t>cpos</a:t>
              </a:r>
              <a:r>
                <a:rPr lang="en-US" altLang="zh-CN" sz="2800" b="1" dirty="0"/>
                <a:t>[col]=</a:t>
              </a:r>
              <a:r>
                <a:rPr lang="en-US" altLang="zh-CN" sz="2800" b="1" dirty="0" err="1"/>
                <a:t>cpos</a:t>
              </a:r>
              <a:r>
                <a:rPr lang="en-US" altLang="zh-CN" sz="2800" b="1" dirty="0"/>
                <a:t>[col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-</a:t>
              </a:r>
              <a:r>
                <a:rPr lang="en-US" altLang="zh-CN" sz="2800" b="1" dirty="0"/>
                <a:t>1]+num[col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-</a:t>
              </a:r>
              <a:r>
                <a:rPr lang="en-US" altLang="zh-CN" sz="2800" b="1" dirty="0"/>
                <a:t>1]</a:t>
              </a:r>
              <a:r>
                <a:rPr lang="zh-CN" altLang="en-US" sz="2800" b="1" dirty="0"/>
                <a:t>；   </a:t>
              </a:r>
              <a:r>
                <a:rPr lang="en-US" altLang="zh-CN" sz="2800" b="1" dirty="0"/>
                <a:t>1≤col ≤ A.nu-1</a:t>
              </a:r>
            </a:p>
          </p:txBody>
        </p:sp>
      </p:grpSp>
      <p:sp>
        <p:nvSpPr>
          <p:cNvPr id="74757" name="Text Box 7">
            <a:extLst>
              <a:ext uri="{FF2B5EF4-FFF2-40B4-BE49-F238E27FC236}">
                <a16:creationId xmlns:a16="http://schemas.microsoft.com/office/drawing/2014/main" id="{F1079E6F-B80A-46AA-8303-3BEA925B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481513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num</a:t>
            </a:r>
            <a:r>
              <a:rPr lang="zh-CN" altLang="en-US" sz="2800" b="1"/>
              <a:t>与</a:t>
            </a:r>
            <a:r>
              <a:rPr lang="en-US" altLang="zh-CN" sz="2800" b="1"/>
              <a:t>cpos</a:t>
            </a:r>
            <a:r>
              <a:rPr lang="zh-CN" altLang="en-US" sz="2800" b="1"/>
              <a:t>存在如下递推关系：</a:t>
            </a:r>
          </a:p>
        </p:txBody>
      </p:sp>
      <p:sp>
        <p:nvSpPr>
          <p:cNvPr id="43014" name="Text Box 9">
            <a:extLst>
              <a:ext uri="{FF2B5EF4-FFF2-40B4-BE49-F238E27FC236}">
                <a16:creationId xmlns:a16="http://schemas.microsoft.com/office/drawing/2014/main" id="{F815F80E-E49C-4607-802E-4401D84FB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10414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三元组顺序表快速转置算法</a:t>
            </a:r>
            <a:r>
              <a:rPr lang="en-US" altLang="zh-CN" sz="2800" b="1"/>
              <a:t>——</a:t>
            </a:r>
            <a:r>
              <a:rPr lang="zh-CN" altLang="en-US" sz="2800" b="1">
                <a:latin typeface="宋体" panose="02010600030101010101" pitchFamily="2" charset="-122"/>
              </a:rPr>
              <a:t>算法</a:t>
            </a:r>
            <a:r>
              <a:rPr lang="en-US" altLang="zh-CN" sz="2800" b="1">
                <a:latin typeface="宋体" panose="02010600030101010101" pitchFamily="2" charset="-122"/>
              </a:rPr>
              <a:t>Ⅱ</a:t>
            </a:r>
          </a:p>
        </p:txBody>
      </p:sp>
      <p:sp>
        <p:nvSpPr>
          <p:cNvPr id="43015" name="Text Box 3">
            <a:extLst>
              <a:ext uri="{FF2B5EF4-FFF2-40B4-BE49-F238E27FC236}">
                <a16:creationId xmlns:a16="http://schemas.microsoft.com/office/drawing/2014/main" id="{9FEAFA30-944D-45CA-922B-0FC666BE6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96838"/>
            <a:ext cx="29638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三元组顺序表</a:t>
            </a:r>
          </a:p>
        </p:txBody>
      </p:sp>
      <p:sp>
        <p:nvSpPr>
          <p:cNvPr id="43017" name="灯片编号占位符 2">
            <a:extLst>
              <a:ext uri="{FF2B5EF4-FFF2-40B4-BE49-F238E27FC236}">
                <a16:creationId xmlns:a16="http://schemas.microsoft.com/office/drawing/2014/main" id="{CDFCAD36-C8D1-4C09-98BA-229D39B2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2475" y="6642100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F94CAFC-7CDF-4C74-AE1F-5ADBD93BDD2A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43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EF24AE8-2219-4A56-BF3C-D3EE94D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A48A364-072F-417A-97DA-546CC804D805}"/>
              </a:ext>
            </a:extLst>
          </p:cNvPr>
          <p:cNvGrpSpPr/>
          <p:nvPr/>
        </p:nvGrpSpPr>
        <p:grpSpPr>
          <a:xfrm>
            <a:off x="4106863" y="2784475"/>
            <a:ext cx="4862512" cy="1576388"/>
            <a:chOff x="4106863" y="2784475"/>
            <a:chExt cx="4862512" cy="1576388"/>
          </a:xfrm>
        </p:grpSpPr>
        <p:sp>
          <p:nvSpPr>
            <p:cNvPr id="44054" name="Text Box 23">
              <a:extLst>
                <a:ext uri="{FF2B5EF4-FFF2-40B4-BE49-F238E27FC236}">
                  <a16:creationId xmlns:a16="http://schemas.microsoft.com/office/drawing/2014/main" id="{F2DF0D13-8AD8-4614-A7D9-82E6A921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863" y="2784475"/>
              <a:ext cx="4857750" cy="157638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en-US" altLang="zh-CN" dirty="0">
                  <a:ea typeface="Angsana New" panose="02020603050405020304" pitchFamily="18" charset="-34"/>
                  <a:cs typeface="Angsana New" panose="02020603050405020304" pitchFamily="18" charset="-34"/>
                </a:rPr>
                <a:t>       </a:t>
              </a:r>
              <a:r>
                <a:rPr lang="en-US" altLang="zh-CN" sz="2800" dirty="0">
                  <a:ea typeface="Angsana New" panose="02020603050405020304" pitchFamily="18" charset="-34"/>
                  <a:cs typeface="Angsana New" panose="02020603050405020304" pitchFamily="18" charset="-34"/>
                </a:rPr>
                <a:t>col         0    1    2    3    4    5</a:t>
              </a:r>
              <a:endParaRPr lang="en-US" altLang="zh-CN" sz="2800" dirty="0"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 algn="just" eaLnBrk="1" hangingPunct="1">
                <a:lnSpc>
                  <a:spcPct val="120000"/>
                </a:lnSpc>
              </a:pPr>
              <a:r>
                <a:rPr lang="en-US" altLang="zh-CN" sz="2800" dirty="0">
                  <a:ea typeface="Angsana New" panose="02020603050405020304" pitchFamily="18" charset="-34"/>
                  <a:cs typeface="Angsana New" panose="02020603050405020304" pitchFamily="18" charset="-34"/>
                </a:rPr>
                <a:t> num[col]    2    1   </a:t>
              </a:r>
              <a:r>
                <a:rPr lang="en-US" altLang="zh-CN" sz="3200" dirty="0">
                  <a:ea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altLang="zh-CN" sz="2800" dirty="0">
                  <a:ea typeface="Angsana New" panose="02020603050405020304" pitchFamily="18" charset="-34"/>
                  <a:cs typeface="Angsana New" panose="02020603050405020304" pitchFamily="18" charset="-34"/>
                </a:rPr>
                <a:t>1    2  </a:t>
              </a:r>
              <a:r>
                <a:rPr lang="en-US" altLang="zh-CN" sz="3200" dirty="0">
                  <a:ea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altLang="zh-CN" sz="2800" dirty="0">
                  <a:ea typeface="Angsana New" panose="02020603050405020304" pitchFamily="18" charset="-34"/>
                  <a:cs typeface="Angsana New" panose="02020603050405020304" pitchFamily="18" charset="-34"/>
                </a:rPr>
                <a:t> 0     1</a:t>
              </a:r>
              <a:endParaRPr lang="en-US" altLang="zh-CN" sz="2800" dirty="0">
                <a:latin typeface="Angsana New" panose="02020603050405020304" pitchFamily="18" charset="-34"/>
                <a:ea typeface="Angsana New" panose="02020603050405020304" pitchFamily="18" charset="-34"/>
                <a:cs typeface="Angsana New" panose="02020603050405020304" pitchFamily="18" charset="-34"/>
              </a:endParaRPr>
            </a:p>
            <a:p>
              <a:pPr algn="just" eaLnBrk="1" hangingPunct="1">
                <a:lnSpc>
                  <a:spcPct val="120000"/>
                </a:lnSpc>
              </a:pPr>
              <a:r>
                <a:rPr lang="en-US" altLang="zh-CN" sz="2800" dirty="0">
                  <a:ea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altLang="zh-CN" sz="2800" dirty="0" err="1">
                  <a:ea typeface="Angsana New" panose="02020603050405020304" pitchFamily="18" charset="-34"/>
                  <a:cs typeface="Angsana New" panose="02020603050405020304" pitchFamily="18" charset="-34"/>
                </a:rPr>
                <a:t>cpos</a:t>
              </a:r>
              <a:r>
                <a:rPr lang="en-US" altLang="zh-CN" sz="2800" dirty="0">
                  <a:ea typeface="Angsana New" panose="02020603050405020304" pitchFamily="18" charset="-34"/>
                  <a:cs typeface="Angsana New" panose="02020603050405020304" pitchFamily="18" charset="-34"/>
                </a:rPr>
                <a:t>[col]   </a:t>
              </a:r>
              <a:r>
                <a:rPr lang="en-US" altLang="zh-CN" sz="2000" dirty="0">
                  <a:ea typeface="Angsana New" panose="02020603050405020304" pitchFamily="18" charset="-34"/>
                  <a:cs typeface="Angsana New" panose="02020603050405020304" pitchFamily="18" charset="-34"/>
                </a:rPr>
                <a:t> </a:t>
              </a:r>
              <a:r>
                <a:rPr lang="en-US" altLang="zh-CN" sz="2800" dirty="0">
                  <a:ea typeface="Angsana New" panose="02020603050405020304" pitchFamily="18" charset="-34"/>
                  <a:cs typeface="Angsana New" panose="02020603050405020304" pitchFamily="18" charset="-34"/>
                </a:rPr>
                <a:t>0                 </a:t>
              </a:r>
              <a:endParaRPr lang="en-US" altLang="zh-CN" sz="2800" dirty="0">
                <a:latin typeface="Arial" panose="020B0604020202020204" pitchFamily="34" charset="0"/>
                <a:ea typeface="华文行楷" panose="02010800040101010101" pitchFamily="2" charset="-122"/>
                <a:cs typeface="Angsana New" panose="02020603050405020304" pitchFamily="18" charset="-34"/>
              </a:endParaRPr>
            </a:p>
          </p:txBody>
        </p:sp>
        <p:sp>
          <p:nvSpPr>
            <p:cNvPr id="44055" name="Line 24">
              <a:extLst>
                <a:ext uri="{FF2B5EF4-FFF2-40B4-BE49-F238E27FC236}">
                  <a16:creationId xmlns:a16="http://schemas.microsoft.com/office/drawing/2014/main" id="{37953A7E-C054-4BD7-8333-FB5CEA3679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1625" y="3322638"/>
              <a:ext cx="48577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56" name="Line 25">
              <a:extLst>
                <a:ext uri="{FF2B5EF4-FFF2-40B4-BE49-F238E27FC236}">
                  <a16:creationId xmlns:a16="http://schemas.microsoft.com/office/drawing/2014/main" id="{66EFF7DC-DEDA-4E0C-A8CB-657E04709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2806700"/>
              <a:ext cx="0" cy="1549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57" name="Line 26">
              <a:extLst>
                <a:ext uri="{FF2B5EF4-FFF2-40B4-BE49-F238E27FC236}">
                  <a16:creationId xmlns:a16="http://schemas.microsoft.com/office/drawing/2014/main" id="{C79101C8-102B-4E05-84DA-C978F2BAD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1725" y="2806700"/>
              <a:ext cx="19050" cy="15509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58" name="Line 27">
              <a:extLst>
                <a:ext uri="{FF2B5EF4-FFF2-40B4-BE49-F238E27FC236}">
                  <a16:creationId xmlns:a16="http://schemas.microsoft.com/office/drawing/2014/main" id="{068E1601-30EC-47D2-A9CF-204137C3E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8938" y="2806700"/>
              <a:ext cx="14287" cy="1538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59" name="Line 28">
              <a:extLst>
                <a:ext uri="{FF2B5EF4-FFF2-40B4-BE49-F238E27FC236}">
                  <a16:creationId xmlns:a16="http://schemas.microsoft.com/office/drawing/2014/main" id="{B8EDB10A-936F-4AEE-9976-756C7971B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0275" y="2806700"/>
              <a:ext cx="0" cy="15509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60" name="Line 29">
              <a:extLst>
                <a:ext uri="{FF2B5EF4-FFF2-40B4-BE49-F238E27FC236}">
                  <a16:creationId xmlns:a16="http://schemas.microsoft.com/office/drawing/2014/main" id="{9D520AF9-9624-4C2A-A0A8-8456522E9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5738" y="2795588"/>
              <a:ext cx="1587" cy="1549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61" name="Line 30">
              <a:extLst>
                <a:ext uri="{FF2B5EF4-FFF2-40B4-BE49-F238E27FC236}">
                  <a16:creationId xmlns:a16="http://schemas.microsoft.com/office/drawing/2014/main" id="{038050A5-310F-401C-8EA9-BD6BD3FEF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4700" y="2806700"/>
              <a:ext cx="1587" cy="1549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062" name="Line 31">
              <a:extLst>
                <a:ext uri="{FF2B5EF4-FFF2-40B4-BE49-F238E27FC236}">
                  <a16:creationId xmlns:a16="http://schemas.microsoft.com/office/drawing/2014/main" id="{7C11F32F-02C5-4CE6-B10C-7915F01A6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625" y="3873500"/>
              <a:ext cx="48577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44035" name="Rectangle 32">
            <a:extLst>
              <a:ext uri="{FF2B5EF4-FFF2-40B4-BE49-F238E27FC236}">
                <a16:creationId xmlns:a16="http://schemas.microsoft.com/office/drawing/2014/main" id="{0495D367-8EDB-4CCA-86B9-FD41FC2DC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828675"/>
            <a:ext cx="43021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根据矩阵</a:t>
            </a:r>
            <a:r>
              <a:rPr lang="en-US" altLang="zh-CN" sz="2800" i="1"/>
              <a:t>A</a:t>
            </a:r>
            <a:r>
              <a:rPr lang="zh-CN" altLang="en-US" sz="2800"/>
              <a:t>计算</a:t>
            </a:r>
            <a:r>
              <a:rPr lang="en-US" altLang="zh-CN" sz="2800"/>
              <a:t>num</a:t>
            </a:r>
            <a:r>
              <a:rPr lang="zh-CN" altLang="en-US" sz="2800"/>
              <a:t>和</a:t>
            </a:r>
            <a:r>
              <a:rPr lang="en-US" altLang="zh-CN" sz="2800"/>
              <a:t>cpos </a:t>
            </a: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E37FDF15-59B6-4656-BEE1-1A13E6A05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96838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44038" name="灯片编号占位符 2">
            <a:extLst>
              <a:ext uri="{FF2B5EF4-FFF2-40B4-BE49-F238E27FC236}">
                <a16:creationId xmlns:a16="http://schemas.microsoft.com/office/drawing/2014/main" id="{9D6F4F6C-8570-49F7-A528-6D6A5095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2475" y="6642100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C9BE2A1C-FBD4-48F7-9E28-1D6C1BC6290D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44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100" name="Text Box 3">
            <a:extLst>
              <a:ext uri="{FF2B5EF4-FFF2-40B4-BE49-F238E27FC236}">
                <a16:creationId xmlns:a16="http://schemas.microsoft.com/office/drawing/2014/main" id="{FBA60AD6-605C-4C7F-9E9C-80F4E3B67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1582738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dirty="0"/>
              <a:t>   </a:t>
            </a:r>
            <a:r>
              <a:rPr lang="en-US" altLang="zh-CN" b="1" dirty="0">
                <a:ea typeface="宋体" charset="-122"/>
              </a:rPr>
              <a:t>0        0      15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0        3       22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5     -15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1        1       11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1        2         3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2        3         6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4        0       91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</a:t>
            </a:r>
            <a:r>
              <a:rPr lang="zh-CN" altLang="zh-CN" b="1" dirty="0">
                <a:ea typeface="宋体" charset="-122"/>
              </a:rPr>
              <a:t>空      空      空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 闲      闲      闲</a:t>
            </a:r>
            <a:endParaRPr lang="en-US" altLang="zh-CN" dirty="0"/>
          </a:p>
        </p:txBody>
      </p:sp>
      <p:sp>
        <p:nvSpPr>
          <p:cNvPr id="44040" name="Line 4">
            <a:extLst>
              <a:ext uri="{FF2B5EF4-FFF2-40B4-BE49-F238E27FC236}">
                <a16:creationId xmlns:a16="http://schemas.microsoft.com/office/drawing/2014/main" id="{32CB533A-B8F4-4B6B-93C0-5BE13F124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375" y="19526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041" name="Text Box 5">
            <a:extLst>
              <a:ext uri="{FF2B5EF4-FFF2-40B4-BE49-F238E27FC236}">
                <a16:creationId xmlns:a16="http://schemas.microsoft.com/office/drawing/2014/main" id="{1525D34A-6EAF-4FAB-B2F1-7D65A991F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1222375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/>
              <a:t>row    col     item</a:t>
            </a:r>
          </a:p>
        </p:txBody>
      </p:sp>
      <p:sp>
        <p:nvSpPr>
          <p:cNvPr id="44042" name="Line 6">
            <a:extLst>
              <a:ext uri="{FF2B5EF4-FFF2-40B4-BE49-F238E27FC236}">
                <a16:creationId xmlns:a16="http://schemas.microsoft.com/office/drawing/2014/main" id="{B91FFEE8-C415-45B0-942A-3F314A8F4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32410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043" name="Line 7">
            <a:extLst>
              <a:ext uri="{FF2B5EF4-FFF2-40B4-BE49-F238E27FC236}">
                <a16:creationId xmlns:a16="http://schemas.microsoft.com/office/drawing/2014/main" id="{DD7BDC54-D636-4078-8769-325564180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375" y="268922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044" name="Line 8">
            <a:extLst>
              <a:ext uri="{FF2B5EF4-FFF2-40B4-BE49-F238E27FC236}">
                <a16:creationId xmlns:a16="http://schemas.microsoft.com/office/drawing/2014/main" id="{10DDC556-B362-45A8-974E-64E845D9A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0675" y="305593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045" name="Line 9">
            <a:extLst>
              <a:ext uri="{FF2B5EF4-FFF2-40B4-BE49-F238E27FC236}">
                <a16:creationId xmlns:a16="http://schemas.microsoft.com/office/drawing/2014/main" id="{DFC39712-8F7F-4202-831A-53035E45F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563" y="343217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046" name="Line 10">
            <a:extLst>
              <a:ext uri="{FF2B5EF4-FFF2-40B4-BE49-F238E27FC236}">
                <a16:creationId xmlns:a16="http://schemas.microsoft.com/office/drawing/2014/main" id="{E41CFB0C-64A7-4770-BF15-1E587F19C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375" y="379888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047" name="Text Box 11">
            <a:extLst>
              <a:ext uri="{FF2B5EF4-FFF2-40B4-BE49-F238E27FC236}">
                <a16:creationId xmlns:a16="http://schemas.microsoft.com/office/drawing/2014/main" id="{70746C13-0346-4805-BA69-BFB37BD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663" y="1616075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/>
              <a:t>0</a:t>
            </a:r>
          </a:p>
          <a:p>
            <a:pPr algn="just" eaLnBrk="1" hangingPunct="1"/>
            <a:r>
              <a:rPr lang="en-US" altLang="zh-CN"/>
              <a:t>1</a:t>
            </a:r>
          </a:p>
          <a:p>
            <a:pPr algn="just" eaLnBrk="1" hangingPunct="1"/>
            <a:r>
              <a:rPr lang="en-US" altLang="zh-CN"/>
              <a:t>2</a:t>
            </a:r>
          </a:p>
          <a:p>
            <a:pPr algn="just" eaLnBrk="1" hangingPunct="1"/>
            <a:r>
              <a:rPr lang="en-US" altLang="zh-CN"/>
              <a:t>3</a:t>
            </a:r>
          </a:p>
          <a:p>
            <a:pPr algn="just" eaLnBrk="1" hangingPunct="1"/>
            <a:r>
              <a:rPr lang="en-US" altLang="zh-CN"/>
              <a:t>4</a:t>
            </a:r>
          </a:p>
          <a:p>
            <a:pPr algn="just" eaLnBrk="1" hangingPunct="1"/>
            <a:r>
              <a:rPr lang="en-US" altLang="zh-CN"/>
              <a:t>5</a:t>
            </a:r>
          </a:p>
          <a:p>
            <a:pPr algn="just" eaLnBrk="1" hangingPunct="1"/>
            <a:r>
              <a:rPr lang="en-US" altLang="zh-CN"/>
              <a:t>6</a:t>
            </a:r>
          </a:p>
          <a:p>
            <a:pPr algn="just" eaLnBrk="1" hangingPunct="1"/>
            <a:endParaRPr lang="en-US" altLang="zh-CN"/>
          </a:p>
        </p:txBody>
      </p:sp>
      <p:sp>
        <p:nvSpPr>
          <p:cNvPr id="44048" name="Line 12">
            <a:extLst>
              <a:ext uri="{FF2B5EF4-FFF2-40B4-BE49-F238E27FC236}">
                <a16:creationId xmlns:a16="http://schemas.microsoft.com/office/drawing/2014/main" id="{C721A7DA-1F9A-4CAA-B9CC-7FECF78E6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375" y="415766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049" name="Text Box 13">
            <a:extLst>
              <a:ext uri="{FF2B5EF4-FFF2-40B4-BE49-F238E27FC236}">
                <a16:creationId xmlns:a16="http://schemas.microsoft.com/office/drawing/2014/main" id="{1A30EA32-85CA-45BB-8055-97CAF94E1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838700"/>
            <a:ext cx="12525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/>
              <a:t>MaxTerm</a:t>
            </a:r>
            <a:r>
              <a:rPr lang="en-US" altLang="zh-CN">
                <a:latin typeface="宋体" panose="02010600030101010101" pitchFamily="2" charset="-122"/>
              </a:rPr>
              <a:t>-</a:t>
            </a:r>
            <a:r>
              <a:rPr lang="en-US" altLang="zh-CN"/>
              <a:t>1</a:t>
            </a:r>
          </a:p>
        </p:txBody>
      </p:sp>
      <p:sp>
        <p:nvSpPr>
          <p:cNvPr id="44050" name="Line 14">
            <a:extLst>
              <a:ext uri="{FF2B5EF4-FFF2-40B4-BE49-F238E27FC236}">
                <a16:creationId xmlns:a16="http://schemas.microsoft.com/office/drawing/2014/main" id="{FCF91005-FA0D-4C0D-9E40-E296B1D05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8863" y="1600200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1" name="Line 15">
            <a:extLst>
              <a:ext uri="{FF2B5EF4-FFF2-40B4-BE49-F238E27FC236}">
                <a16:creationId xmlns:a16="http://schemas.microsoft.com/office/drawing/2014/main" id="{D8F807FB-0D48-452E-9D93-31B5C6A0F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3713" y="1604963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Rectangle 16">
            <a:extLst>
              <a:ext uri="{FF2B5EF4-FFF2-40B4-BE49-F238E27FC236}">
                <a16:creationId xmlns:a16="http://schemas.microsoft.com/office/drawing/2014/main" id="{829EE78D-9F25-4F7D-8A3B-78A923F8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5141913"/>
            <a:ext cx="2328863" cy="4048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dirty="0"/>
              <a:t>5</a:t>
            </a:r>
            <a:r>
              <a:rPr lang="zh-CN" altLang="en-US" dirty="0"/>
              <a:t>（矩阵的行数）</a:t>
            </a:r>
          </a:p>
        </p:txBody>
      </p:sp>
      <p:grpSp>
        <p:nvGrpSpPr>
          <p:cNvPr id="114" name="Group 17">
            <a:extLst>
              <a:ext uri="{FF2B5EF4-FFF2-40B4-BE49-F238E27FC236}">
                <a16:creationId xmlns:a16="http://schemas.microsoft.com/office/drawing/2014/main" id="{6EF26C48-F7E3-4725-A707-8AB19E876F4E}"/>
              </a:ext>
            </a:extLst>
          </p:cNvPr>
          <p:cNvGrpSpPr>
            <a:grpSpLocks/>
          </p:cNvGrpSpPr>
          <p:nvPr/>
        </p:nvGrpSpPr>
        <p:grpSpPr bwMode="auto">
          <a:xfrm>
            <a:off x="1593528" y="5539383"/>
            <a:ext cx="2335213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15" name="Line 18">
              <a:extLst>
                <a:ext uri="{FF2B5EF4-FFF2-40B4-BE49-F238E27FC236}">
                  <a16:creationId xmlns:a16="http://schemas.microsoft.com/office/drawing/2014/main" id="{9280AF1B-A6A8-4340-9C7F-CC58740B6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6" name="Rectangle 19">
              <a:extLst>
                <a:ext uri="{FF2B5EF4-FFF2-40B4-BE49-F238E27FC236}">
                  <a16:creationId xmlns:a16="http://schemas.microsoft.com/office/drawing/2014/main" id="{D932DA36-0E0C-4E7B-962E-FDAA901C9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>
                  <a:ea typeface="宋体" charset="-122"/>
                </a:rPr>
                <a:t>6</a:t>
              </a:r>
              <a:r>
                <a:rPr lang="zh-CN" altLang="en-US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>
                  <a:ea typeface="宋体" charset="-122"/>
                </a:rPr>
                <a:t>7</a:t>
              </a:r>
              <a:r>
                <a:rPr lang="zh-CN" altLang="en-US">
                  <a:ea typeface="宋体" charset="-122"/>
                </a:rPr>
                <a:t>（非零元个数）</a:t>
              </a:r>
            </a:p>
          </p:txBody>
        </p:sp>
        <p:sp>
          <p:nvSpPr>
            <p:cNvPr id="117" name="Line 20">
              <a:extLst>
                <a:ext uri="{FF2B5EF4-FFF2-40B4-BE49-F238E27FC236}">
                  <a16:creationId xmlns:a16="http://schemas.microsoft.com/office/drawing/2014/main" id="{6C7BBB95-96FC-4454-85ED-9EDF26457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E01E67-FB9E-4CEA-B558-61474B9A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F50476-A096-44F8-83E0-05D92FEF8589}"/>
              </a:ext>
            </a:extLst>
          </p:cNvPr>
          <p:cNvSpPr/>
          <p:nvPr/>
        </p:nvSpPr>
        <p:spPr>
          <a:xfrm>
            <a:off x="5669698" y="3389650"/>
            <a:ext cx="3311525" cy="4418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3E3AB4-6E48-4C15-8751-DDA77A50EF9C}"/>
              </a:ext>
            </a:extLst>
          </p:cNvPr>
          <p:cNvSpPr txBox="1"/>
          <p:nvPr/>
        </p:nvSpPr>
        <p:spPr>
          <a:xfrm>
            <a:off x="6316605" y="3876848"/>
            <a:ext cx="3471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5031DEE-4C8A-4F1E-A8FA-2EB0B203710E}"/>
              </a:ext>
            </a:extLst>
          </p:cNvPr>
          <p:cNvSpPr txBox="1"/>
          <p:nvPr/>
        </p:nvSpPr>
        <p:spPr>
          <a:xfrm>
            <a:off x="6850007" y="3887730"/>
            <a:ext cx="3471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026057-3BF6-40A6-8CE7-BF29FC332210}"/>
              </a:ext>
            </a:extLst>
          </p:cNvPr>
          <p:cNvSpPr txBox="1"/>
          <p:nvPr/>
        </p:nvSpPr>
        <p:spPr>
          <a:xfrm>
            <a:off x="7372635" y="3887729"/>
            <a:ext cx="3471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8F9FF8-EA32-4E98-90C8-B98AC845A4BB}"/>
              </a:ext>
            </a:extLst>
          </p:cNvPr>
          <p:cNvSpPr txBox="1"/>
          <p:nvPr/>
        </p:nvSpPr>
        <p:spPr>
          <a:xfrm>
            <a:off x="7928503" y="3885251"/>
            <a:ext cx="3471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CF0DCE5-9648-462E-A5B5-8D70DA64AD02}"/>
              </a:ext>
            </a:extLst>
          </p:cNvPr>
          <p:cNvSpPr txBox="1"/>
          <p:nvPr/>
        </p:nvSpPr>
        <p:spPr>
          <a:xfrm>
            <a:off x="8561423" y="3887733"/>
            <a:ext cx="3471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CB4BC526-5CA7-4DDC-B93E-D3C187BDB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5" y="1323181"/>
            <a:ext cx="4788992" cy="10977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18000" tIns="0" rIns="1800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4000"/>
              </a:lnSpc>
            </a:pPr>
            <a:r>
              <a:rPr lang="en-US" altLang="zh-CN" b="1" dirty="0" err="1"/>
              <a:t>cpos</a:t>
            </a:r>
            <a:r>
              <a:rPr lang="en-US" altLang="zh-CN" b="1" dirty="0"/>
              <a:t>[0]=0</a:t>
            </a:r>
            <a:endParaRPr lang="zh-CN" altLang="en-US" b="1" dirty="0"/>
          </a:p>
          <a:p>
            <a:pPr algn="just" eaLnBrk="1" hangingPunct="1">
              <a:lnSpc>
                <a:spcPct val="144000"/>
              </a:lnSpc>
            </a:pPr>
            <a:r>
              <a:rPr lang="en-US" altLang="zh-CN" b="1" dirty="0" err="1"/>
              <a:t>cpos</a:t>
            </a:r>
            <a:r>
              <a:rPr lang="en-US" altLang="zh-CN" b="1" dirty="0"/>
              <a:t>[col]=</a:t>
            </a:r>
            <a:r>
              <a:rPr lang="en-US" altLang="zh-CN" b="1" dirty="0" err="1"/>
              <a:t>cpos</a:t>
            </a:r>
            <a:r>
              <a:rPr lang="en-US" altLang="zh-CN" b="1" dirty="0"/>
              <a:t>[col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en-US" altLang="zh-CN" b="1" dirty="0"/>
              <a:t>1]+num[col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en-US" altLang="zh-CN" b="1" dirty="0"/>
              <a:t>1]</a:t>
            </a:r>
          </a:p>
          <a:p>
            <a:pPr algn="just" eaLnBrk="1" hangingPunct="1">
              <a:lnSpc>
                <a:spcPct val="144000"/>
              </a:lnSpc>
            </a:pPr>
            <a:endParaRPr lang="en-US" altLang="zh-CN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extLst>
              <a:ext uri="{FF2B5EF4-FFF2-40B4-BE49-F238E27FC236}">
                <a16:creationId xmlns:a16="http://schemas.microsoft.com/office/drawing/2014/main" id="{8E754005-6BC8-4C60-8F4B-9A3B73E1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1380676"/>
            <a:ext cx="7469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将矩阵</a:t>
            </a:r>
            <a:r>
              <a:rPr lang="en-US" altLang="zh-CN" b="1"/>
              <a:t>A</a:t>
            </a:r>
            <a:r>
              <a:rPr lang="zh-CN" altLang="en-US" b="1"/>
              <a:t>中</a:t>
            </a:r>
            <a:r>
              <a:rPr lang="en-US" altLang="zh-CN" b="1"/>
              <a:t>col</a:t>
            </a:r>
            <a:r>
              <a:rPr lang="zh-CN" altLang="en-US" b="1"/>
              <a:t>列元素存放在</a:t>
            </a:r>
            <a:r>
              <a:rPr lang="en-US" altLang="zh-CN" b="1" i="1"/>
              <a:t>B</a:t>
            </a:r>
            <a:r>
              <a:rPr lang="zh-CN" altLang="en-US" b="1"/>
              <a:t>中下标为</a:t>
            </a:r>
            <a:r>
              <a:rPr lang="en-US" altLang="zh-CN" b="1"/>
              <a:t>cpos[col]</a:t>
            </a:r>
            <a:r>
              <a:rPr lang="zh-CN" altLang="en-US" b="1"/>
              <a:t>的位置</a:t>
            </a:r>
            <a:r>
              <a:rPr lang="zh-CN" altLang="en-US"/>
              <a:t> </a:t>
            </a:r>
          </a:p>
        </p:txBody>
      </p:sp>
      <p:sp>
        <p:nvSpPr>
          <p:cNvPr id="176149" name="Text Box 21">
            <a:extLst>
              <a:ext uri="{FF2B5EF4-FFF2-40B4-BE49-F238E27FC236}">
                <a16:creationId xmlns:a16="http://schemas.microsoft.com/office/drawing/2014/main" id="{42D1D193-C322-4B8B-A3EB-839C9F603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99826"/>
            <a:ext cx="2328862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45060" name="Line 22">
            <a:extLst>
              <a:ext uri="{FF2B5EF4-FFF2-40B4-BE49-F238E27FC236}">
                <a16:creationId xmlns:a16="http://schemas.microsoft.com/office/drawing/2014/main" id="{4524831F-94BA-4A74-BE86-96AE6C20B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569714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61" name="Text Box 23">
            <a:extLst>
              <a:ext uri="{FF2B5EF4-FFF2-40B4-BE49-F238E27FC236}">
                <a16:creationId xmlns:a16="http://schemas.microsoft.com/office/drawing/2014/main" id="{95664D88-30D8-470D-B3EC-33D5EB72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39464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45062" name="Line 24">
            <a:extLst>
              <a:ext uri="{FF2B5EF4-FFF2-40B4-BE49-F238E27FC236}">
                <a16:creationId xmlns:a16="http://schemas.microsoft.com/office/drawing/2014/main" id="{E0B47584-34FB-4194-9C2B-A35F5F0B1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941189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63" name="Line 25">
            <a:extLst>
              <a:ext uri="{FF2B5EF4-FFF2-40B4-BE49-F238E27FC236}">
                <a16:creationId xmlns:a16="http://schemas.microsoft.com/office/drawing/2014/main" id="{55F0A9B3-3FD5-4D71-BDD3-82CC5B76B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306314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64" name="Line 26">
            <a:extLst>
              <a:ext uri="{FF2B5EF4-FFF2-40B4-BE49-F238E27FC236}">
                <a16:creationId xmlns:a16="http://schemas.microsoft.com/office/drawing/2014/main" id="{6F3678D3-0F2F-44F8-9889-B9477E91E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673026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65" name="Line 27">
            <a:extLst>
              <a:ext uri="{FF2B5EF4-FFF2-40B4-BE49-F238E27FC236}">
                <a16:creationId xmlns:a16="http://schemas.microsoft.com/office/drawing/2014/main" id="{04559CB4-E5A6-4FA6-8A05-D59A461DD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4049264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66" name="Line 28">
            <a:extLst>
              <a:ext uri="{FF2B5EF4-FFF2-40B4-BE49-F238E27FC236}">
                <a16:creationId xmlns:a16="http://schemas.microsoft.com/office/drawing/2014/main" id="{3E376664-6DC0-4A92-87B8-4A98B4260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415976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67" name="Text Box 29">
            <a:extLst>
              <a:ext uri="{FF2B5EF4-FFF2-40B4-BE49-F238E27FC236}">
                <a16:creationId xmlns:a16="http://schemas.microsoft.com/office/drawing/2014/main" id="{99C7C960-CA78-4501-AB23-A082E7DF7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233164"/>
            <a:ext cx="338138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45068" name="Line 30">
            <a:extLst>
              <a:ext uri="{FF2B5EF4-FFF2-40B4-BE49-F238E27FC236}">
                <a16:creationId xmlns:a16="http://schemas.microsoft.com/office/drawing/2014/main" id="{68CE2AE1-6955-45EF-BD24-A38C5BA49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774751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69" name="Line 31">
            <a:extLst>
              <a:ext uri="{FF2B5EF4-FFF2-40B4-BE49-F238E27FC236}">
                <a16:creationId xmlns:a16="http://schemas.microsoft.com/office/drawing/2014/main" id="{BAEBB143-D7A0-4E08-9CBF-09F12FD1B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217289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Line 32">
            <a:extLst>
              <a:ext uri="{FF2B5EF4-FFF2-40B4-BE49-F238E27FC236}">
                <a16:creationId xmlns:a16="http://schemas.microsoft.com/office/drawing/2014/main" id="{482EBB81-9AA0-4E86-87BB-25B931651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2222051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61" name="Rectangle 33">
            <a:extLst>
              <a:ext uri="{FF2B5EF4-FFF2-40B4-BE49-F238E27FC236}">
                <a16:creationId xmlns:a16="http://schemas.microsoft.com/office/drawing/2014/main" id="{9F03CC37-6D2E-4FAA-8145-80E53A62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5759001"/>
            <a:ext cx="2328862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/>
              <a:t>6</a:t>
            </a:r>
            <a:r>
              <a:rPr lang="zh-CN" altLang="en-US" b="1"/>
              <a:t>（矩阵的行数）</a:t>
            </a:r>
          </a:p>
        </p:txBody>
      </p:sp>
      <p:grpSp>
        <p:nvGrpSpPr>
          <p:cNvPr id="176162" name="Group 34">
            <a:extLst>
              <a:ext uri="{FF2B5EF4-FFF2-40B4-BE49-F238E27FC236}">
                <a16:creationId xmlns:a16="http://schemas.microsoft.com/office/drawing/2014/main" id="{09852CA2-5FA4-42C0-912D-ADC977C021A5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6156224"/>
            <a:ext cx="2335212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76163" name="Line 35">
              <a:extLst>
                <a:ext uri="{FF2B5EF4-FFF2-40B4-BE49-F238E27FC236}">
                  <a16:creationId xmlns:a16="http://schemas.microsoft.com/office/drawing/2014/main" id="{EC6912D8-3523-4B9D-926B-5B72FE0A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6164" name="Rectangle 36">
              <a:extLst>
                <a:ext uri="{FF2B5EF4-FFF2-40B4-BE49-F238E27FC236}">
                  <a16:creationId xmlns:a16="http://schemas.microsoft.com/office/drawing/2014/main" id="{4E862EB5-B867-4E04-BAF5-C9C68F177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5</a:t>
              </a:r>
              <a:r>
                <a:rPr lang="zh-CN" altLang="en-US" b="1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7</a:t>
              </a:r>
              <a:r>
                <a:rPr lang="zh-CN" altLang="en-US" b="1">
                  <a:ea typeface="宋体" charset="-122"/>
                </a:rPr>
                <a:t>（非零元个数）</a:t>
              </a:r>
            </a:p>
          </p:txBody>
        </p:sp>
        <p:sp>
          <p:nvSpPr>
            <p:cNvPr id="176165" name="Line 37">
              <a:extLst>
                <a:ext uri="{FF2B5EF4-FFF2-40B4-BE49-F238E27FC236}">
                  <a16:creationId xmlns:a16="http://schemas.microsoft.com/office/drawing/2014/main" id="{B8FEBFB3-5289-4479-846C-56505EEAE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76166" name="Line 38">
            <a:extLst>
              <a:ext uri="{FF2B5EF4-FFF2-40B4-BE49-F238E27FC236}">
                <a16:creationId xmlns:a16="http://schemas.microsoft.com/office/drawing/2014/main" id="{377AF65F-B68A-4872-A14F-58BB6587C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525" y="2418901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6167" name="Group 39">
            <a:extLst>
              <a:ext uri="{FF2B5EF4-FFF2-40B4-BE49-F238E27FC236}">
                <a16:creationId xmlns:a16="http://schemas.microsoft.com/office/drawing/2014/main" id="{30DE9344-B952-418A-A6B3-990B2ABA11D3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177601"/>
            <a:ext cx="1360488" cy="369888"/>
            <a:chOff x="4189" y="1329"/>
            <a:chExt cx="857" cy="233"/>
          </a:xfrm>
        </p:grpSpPr>
        <p:sp>
          <p:nvSpPr>
            <p:cNvPr id="45105" name="Rectangle 40">
              <a:extLst>
                <a:ext uri="{FF2B5EF4-FFF2-40B4-BE49-F238E27FC236}">
                  <a16:creationId xmlns:a16="http://schemas.microsoft.com/office/drawing/2014/main" id="{576B59B9-CDF8-4D17-B8A1-9CFCA4C7F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1329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[0]</a:t>
              </a:r>
            </a:p>
          </p:txBody>
        </p:sp>
        <p:sp>
          <p:nvSpPr>
            <p:cNvPr id="45106" name="Line 41">
              <a:extLst>
                <a:ext uri="{FF2B5EF4-FFF2-40B4-BE49-F238E27FC236}">
                  <a16:creationId xmlns:a16="http://schemas.microsoft.com/office/drawing/2014/main" id="{9A5C15C1-56FF-4D4B-8C03-D50544C9B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075" name="Rectangle 42">
            <a:extLst>
              <a:ext uri="{FF2B5EF4-FFF2-40B4-BE49-F238E27FC236}">
                <a16:creationId xmlns:a16="http://schemas.microsoft.com/office/drawing/2014/main" id="{AC47AB52-036E-4EC1-AE53-0337012CB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670" y="2903089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[1]</a:t>
            </a:r>
          </a:p>
        </p:txBody>
      </p:sp>
      <p:sp>
        <p:nvSpPr>
          <p:cNvPr id="45076" name="Line 43">
            <a:extLst>
              <a:ext uri="{FF2B5EF4-FFF2-40B4-BE49-F238E27FC236}">
                <a16:creationId xmlns:a16="http://schemas.microsoft.com/office/drawing/2014/main" id="{323EFE9D-566F-4F47-B1BE-0AC2C71B5F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130101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77" name="Rectangle 44">
            <a:extLst>
              <a:ext uri="{FF2B5EF4-FFF2-40B4-BE49-F238E27FC236}">
                <a16:creationId xmlns:a16="http://schemas.microsoft.com/office/drawing/2014/main" id="{4632D3C9-D21F-45B3-B25D-057F45543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670" y="3293614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[2]</a:t>
            </a:r>
          </a:p>
        </p:txBody>
      </p:sp>
      <p:sp>
        <p:nvSpPr>
          <p:cNvPr id="45078" name="Line 45">
            <a:extLst>
              <a:ext uri="{FF2B5EF4-FFF2-40B4-BE49-F238E27FC236}">
                <a16:creationId xmlns:a16="http://schemas.microsoft.com/office/drawing/2014/main" id="{200D2C64-7B4D-4733-A235-3872395C16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520626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79" name="Rectangle 46">
            <a:extLst>
              <a:ext uri="{FF2B5EF4-FFF2-40B4-BE49-F238E27FC236}">
                <a16:creationId xmlns:a16="http://schemas.microsoft.com/office/drawing/2014/main" id="{BAA3C239-19F2-4DD5-960D-0F6616E8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670" y="3657151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[3]</a:t>
            </a:r>
          </a:p>
        </p:txBody>
      </p:sp>
      <p:sp>
        <p:nvSpPr>
          <p:cNvPr id="45080" name="Line 47">
            <a:extLst>
              <a:ext uri="{FF2B5EF4-FFF2-40B4-BE49-F238E27FC236}">
                <a16:creationId xmlns:a16="http://schemas.microsoft.com/office/drawing/2014/main" id="{EBABC003-7964-4224-80AF-5E19F08E18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8613" y="3884164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81" name="Rectangle 48">
            <a:extLst>
              <a:ext uri="{FF2B5EF4-FFF2-40B4-BE49-F238E27FC236}">
                <a16:creationId xmlns:a16="http://schemas.microsoft.com/office/drawing/2014/main" id="{537482F0-EEFA-428A-A5CE-7D8FF2B3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354064"/>
            <a:ext cx="20272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[4] </a:t>
            </a:r>
            <a:r>
              <a:rPr lang="en-US" altLang="zh-CN" b="1" dirty="0" err="1"/>
              <a:t>cpos</a:t>
            </a:r>
            <a:r>
              <a:rPr lang="en-US" altLang="zh-CN" b="1" dirty="0"/>
              <a:t>[5]</a:t>
            </a:r>
          </a:p>
        </p:txBody>
      </p:sp>
      <p:sp>
        <p:nvSpPr>
          <p:cNvPr id="45082" name="Line 49">
            <a:extLst>
              <a:ext uri="{FF2B5EF4-FFF2-40B4-BE49-F238E27FC236}">
                <a16:creationId xmlns:a16="http://schemas.microsoft.com/office/drawing/2014/main" id="{B2CFE6C9-3C3B-4F8E-A064-E95C74270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581076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6178" name="Group 50">
            <a:extLst>
              <a:ext uri="{FF2B5EF4-FFF2-40B4-BE49-F238E27FC236}">
                <a16:creationId xmlns:a16="http://schemas.microsoft.com/office/drawing/2014/main" id="{40199A16-9301-4F79-8C9E-196BC8E0AF26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201761"/>
            <a:ext cx="2328862" cy="377825"/>
            <a:chOff x="3826" y="1097"/>
            <a:chExt cx="1467" cy="24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76179" name="Rectangle 51">
              <a:extLst>
                <a:ext uri="{FF2B5EF4-FFF2-40B4-BE49-F238E27FC236}">
                  <a16:creationId xmlns:a16="http://schemas.microsoft.com/office/drawing/2014/main" id="{BB53D8DB-1387-4389-864F-D182D918F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0      0       15</a:t>
              </a:r>
            </a:p>
          </p:txBody>
        </p:sp>
        <p:sp>
          <p:nvSpPr>
            <p:cNvPr id="176180" name="Line 52">
              <a:extLst>
                <a:ext uri="{FF2B5EF4-FFF2-40B4-BE49-F238E27FC236}">
                  <a16:creationId xmlns:a16="http://schemas.microsoft.com/office/drawing/2014/main" id="{2A7D0692-BFC1-4922-B0C2-D2550A445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6181" name="Line 53">
              <a:extLst>
                <a:ext uri="{FF2B5EF4-FFF2-40B4-BE49-F238E27FC236}">
                  <a16:creationId xmlns:a16="http://schemas.microsoft.com/office/drawing/2014/main" id="{A686CD19-F2E4-442D-ABB0-140540102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76182" name="Group 54">
            <a:extLst>
              <a:ext uri="{FF2B5EF4-FFF2-40B4-BE49-F238E27FC236}">
                <a16:creationId xmlns:a16="http://schemas.microsoft.com/office/drawing/2014/main" id="{AB4DF0B8-740B-4ECB-A452-B8BD4FE42FF9}"/>
              </a:ext>
            </a:extLst>
          </p:cNvPr>
          <p:cNvGrpSpPr>
            <a:grpSpLocks/>
          </p:cNvGrpSpPr>
          <p:nvPr/>
        </p:nvGrpSpPr>
        <p:grpSpPr bwMode="auto">
          <a:xfrm>
            <a:off x="6650038" y="2555426"/>
            <a:ext cx="1358900" cy="369888"/>
            <a:chOff x="4189" y="1329"/>
            <a:chExt cx="856" cy="233"/>
          </a:xfrm>
        </p:grpSpPr>
        <p:sp>
          <p:nvSpPr>
            <p:cNvPr id="45103" name="Rectangle 55">
              <a:extLst>
                <a:ext uri="{FF2B5EF4-FFF2-40B4-BE49-F238E27FC236}">
                  <a16:creationId xmlns:a16="http://schemas.microsoft.com/office/drawing/2014/main" id="{8859BB39-A4D1-41D2-A747-4ED401AC1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29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[0]</a:t>
              </a:r>
            </a:p>
          </p:txBody>
        </p:sp>
        <p:sp>
          <p:nvSpPr>
            <p:cNvPr id="45104" name="Line 56">
              <a:extLst>
                <a:ext uri="{FF2B5EF4-FFF2-40B4-BE49-F238E27FC236}">
                  <a16:creationId xmlns:a16="http://schemas.microsoft.com/office/drawing/2014/main" id="{4CB63C7A-0E94-49EB-89DA-303490809B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085" name="Text Box 3">
            <a:extLst>
              <a:ext uri="{FF2B5EF4-FFF2-40B4-BE49-F238E27FC236}">
                <a16:creationId xmlns:a16="http://schemas.microsoft.com/office/drawing/2014/main" id="{2D92C92C-3D18-4802-9E52-2225BCC3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652014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45087" name="灯片编号占位符 2">
            <a:extLst>
              <a:ext uri="{FF2B5EF4-FFF2-40B4-BE49-F238E27FC236}">
                <a16:creationId xmlns:a16="http://schemas.microsoft.com/office/drawing/2014/main" id="{24CF4B73-70AE-4EC0-B9EC-F6AD362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2475" y="7197276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9B483B3-2A7E-4A1A-85D3-48EE150B4FC3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45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106" name="Text Box 3">
            <a:extLst>
              <a:ext uri="{FF2B5EF4-FFF2-40B4-BE49-F238E27FC236}">
                <a16:creationId xmlns:a16="http://schemas.microsoft.com/office/drawing/2014/main" id="{713B3BFC-26A7-474B-809C-EE3341F9C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2137914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b="1" dirty="0"/>
              <a:t>  </a:t>
            </a:r>
            <a:r>
              <a:rPr lang="en-US" altLang="zh-CN" b="1" dirty="0">
                <a:ea typeface="宋体" charset="-122"/>
              </a:rPr>
              <a:t> 0        0      15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0        3       22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5     -15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1        1       11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1        2         3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2        3         6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4        0       91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</a:t>
            </a:r>
            <a:r>
              <a:rPr lang="zh-CN" altLang="zh-CN" b="1" dirty="0">
                <a:ea typeface="宋体" charset="-122"/>
              </a:rPr>
              <a:t>空      空      空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 闲      闲      闲</a:t>
            </a:r>
            <a:endParaRPr lang="en-US" altLang="zh-CN" b="1" dirty="0"/>
          </a:p>
        </p:txBody>
      </p:sp>
      <p:sp>
        <p:nvSpPr>
          <p:cNvPr id="45089" name="Line 4">
            <a:extLst>
              <a:ext uri="{FF2B5EF4-FFF2-40B4-BE49-F238E27FC236}">
                <a16:creationId xmlns:a16="http://schemas.microsoft.com/office/drawing/2014/main" id="{37E897D2-13B5-4C71-893B-FC704D5B9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2507801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90" name="Text Box 5">
            <a:extLst>
              <a:ext uri="{FF2B5EF4-FFF2-40B4-BE49-F238E27FC236}">
                <a16:creationId xmlns:a16="http://schemas.microsoft.com/office/drawing/2014/main" id="{31DBCB40-741A-4635-8F75-1F2DD1D14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1777551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/>
              <a:t>row    col     item</a:t>
            </a:r>
          </a:p>
        </p:txBody>
      </p:sp>
      <p:sp>
        <p:nvSpPr>
          <p:cNvPr id="45091" name="Line 6">
            <a:extLst>
              <a:ext uri="{FF2B5EF4-FFF2-40B4-BE49-F238E27FC236}">
                <a16:creationId xmlns:a16="http://schemas.microsoft.com/office/drawing/2014/main" id="{377B0583-CCB4-4414-ADE4-33AA5435A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879276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92" name="Line 7">
            <a:extLst>
              <a:ext uri="{FF2B5EF4-FFF2-40B4-BE49-F238E27FC236}">
                <a16:creationId xmlns:a16="http://schemas.microsoft.com/office/drawing/2014/main" id="{89127E84-554E-4444-A0C0-C60BA346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3244401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93" name="Line 8">
            <a:extLst>
              <a:ext uri="{FF2B5EF4-FFF2-40B4-BE49-F238E27FC236}">
                <a16:creationId xmlns:a16="http://schemas.microsoft.com/office/drawing/2014/main" id="{D7A56795-67A4-4A8E-A260-C243C0386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611114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94" name="Line 9">
            <a:extLst>
              <a:ext uri="{FF2B5EF4-FFF2-40B4-BE49-F238E27FC236}">
                <a16:creationId xmlns:a16="http://schemas.microsoft.com/office/drawing/2014/main" id="{BFB894EB-F74F-48E9-AA18-F60037F4E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0638" y="3987351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95" name="Line 10">
            <a:extLst>
              <a:ext uri="{FF2B5EF4-FFF2-40B4-BE49-F238E27FC236}">
                <a16:creationId xmlns:a16="http://schemas.microsoft.com/office/drawing/2014/main" id="{020321E9-F3BC-4EAE-921C-F095BB345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4354064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96" name="Text Box 11">
            <a:extLst>
              <a:ext uri="{FF2B5EF4-FFF2-40B4-BE49-F238E27FC236}">
                <a16:creationId xmlns:a16="http://schemas.microsoft.com/office/drawing/2014/main" id="{E7FC4E9E-4E52-4F48-9897-2E4AA197C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171251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45097" name="Line 12">
            <a:extLst>
              <a:ext uri="{FF2B5EF4-FFF2-40B4-BE49-F238E27FC236}">
                <a16:creationId xmlns:a16="http://schemas.microsoft.com/office/drawing/2014/main" id="{598406D0-04B4-4577-B0AB-A39B1BB5D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4712839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5098" name="Text Box 13">
            <a:extLst>
              <a:ext uri="{FF2B5EF4-FFF2-40B4-BE49-F238E27FC236}">
                <a16:creationId xmlns:a16="http://schemas.microsoft.com/office/drawing/2014/main" id="{4EA2A9D6-CD16-4350-BC3A-32CB68F64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393876"/>
            <a:ext cx="12525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45099" name="Line 14">
            <a:extLst>
              <a:ext uri="{FF2B5EF4-FFF2-40B4-BE49-F238E27FC236}">
                <a16:creationId xmlns:a16="http://schemas.microsoft.com/office/drawing/2014/main" id="{8D0E4E11-447F-4449-8BD3-3A77AD553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938" y="2155376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0" name="Line 15">
            <a:extLst>
              <a:ext uri="{FF2B5EF4-FFF2-40B4-BE49-F238E27FC236}">
                <a16:creationId xmlns:a16="http://schemas.microsoft.com/office/drawing/2014/main" id="{12A197F3-70F9-4355-B9C6-FD625CC27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160139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" name="Rectangle 16">
            <a:extLst>
              <a:ext uri="{FF2B5EF4-FFF2-40B4-BE49-F238E27FC236}">
                <a16:creationId xmlns:a16="http://schemas.microsoft.com/office/drawing/2014/main" id="{67FAA8FF-7FA5-4406-ACF1-0321B601E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5697089"/>
            <a:ext cx="2328863" cy="4048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/>
              <a:t>5</a:t>
            </a:r>
            <a:r>
              <a:rPr lang="zh-CN" altLang="en-US" b="1"/>
              <a:t>（矩阵的行数）</a:t>
            </a:r>
          </a:p>
        </p:txBody>
      </p:sp>
      <p:grpSp>
        <p:nvGrpSpPr>
          <p:cNvPr id="120" name="Group 17">
            <a:extLst>
              <a:ext uri="{FF2B5EF4-FFF2-40B4-BE49-F238E27FC236}">
                <a16:creationId xmlns:a16="http://schemas.microsoft.com/office/drawing/2014/main" id="{1A6E6D79-77A7-4690-82C6-B015187C24A7}"/>
              </a:ext>
            </a:extLst>
          </p:cNvPr>
          <p:cNvGrpSpPr>
            <a:grpSpLocks/>
          </p:cNvGrpSpPr>
          <p:nvPr/>
        </p:nvGrpSpPr>
        <p:grpSpPr bwMode="auto">
          <a:xfrm>
            <a:off x="1305496" y="6094559"/>
            <a:ext cx="2335213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21" name="Line 18">
              <a:extLst>
                <a:ext uri="{FF2B5EF4-FFF2-40B4-BE49-F238E27FC236}">
                  <a16:creationId xmlns:a16="http://schemas.microsoft.com/office/drawing/2014/main" id="{9D707153-042E-4B10-8ADB-30CAB4E81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2" name="Rectangle 19">
              <a:extLst>
                <a:ext uri="{FF2B5EF4-FFF2-40B4-BE49-F238E27FC236}">
                  <a16:creationId xmlns:a16="http://schemas.microsoft.com/office/drawing/2014/main" id="{3F21EC06-9BC8-48B3-B3BC-971BC6DF1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6</a:t>
              </a:r>
              <a:r>
                <a:rPr lang="zh-CN" altLang="en-US" b="1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7</a:t>
              </a:r>
              <a:r>
                <a:rPr lang="zh-CN" altLang="en-US" b="1">
                  <a:ea typeface="宋体" charset="-122"/>
                </a:rPr>
                <a:t>（非零元个数）</a:t>
              </a:r>
            </a:p>
          </p:txBody>
        </p:sp>
        <p:sp>
          <p:nvSpPr>
            <p:cNvPr id="123" name="Line 20">
              <a:extLst>
                <a:ext uri="{FF2B5EF4-FFF2-40B4-BE49-F238E27FC236}">
                  <a16:creationId xmlns:a16="http://schemas.microsoft.com/office/drawing/2014/main" id="{D3976543-40C3-486A-B573-36C459D39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06B9E4-CBF1-4A73-A762-9CC22D21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51237"/>
              </p:ext>
            </p:extLst>
          </p:nvPr>
        </p:nvGraphicFramePr>
        <p:xfrm>
          <a:off x="4827588" y="104009"/>
          <a:ext cx="436416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55">
                  <a:extLst>
                    <a:ext uri="{9D8B030D-6E8A-4147-A177-3AD203B41FA5}">
                      <a16:colId xmlns:a16="http://schemas.microsoft.com/office/drawing/2014/main" val="3967610553"/>
                    </a:ext>
                  </a:extLst>
                </a:gridCol>
                <a:gridCol w="582824">
                  <a:extLst>
                    <a:ext uri="{9D8B030D-6E8A-4147-A177-3AD203B41FA5}">
                      <a16:colId xmlns:a16="http://schemas.microsoft.com/office/drawing/2014/main" val="2280143758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36363637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93259523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292247357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62308373"/>
                    </a:ext>
                  </a:extLst>
                </a:gridCol>
                <a:gridCol w="566930">
                  <a:extLst>
                    <a:ext uri="{9D8B030D-6E8A-4147-A177-3AD203B41FA5}">
                      <a16:colId xmlns:a16="http://schemas.microsoft.com/office/drawing/2014/main" val="2265870144"/>
                    </a:ext>
                  </a:extLst>
                </a:gridCol>
              </a:tblGrid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67923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Num[col]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28607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cpos</a:t>
                      </a:r>
                      <a:r>
                        <a:rPr lang="en-US" altLang="zh-CN" sz="2000" dirty="0"/>
                        <a:t>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77162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68E70-C8F2-43B7-A52C-321B7924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">
            <a:extLst>
              <a:ext uri="{FF2B5EF4-FFF2-40B4-BE49-F238E27FC236}">
                <a16:creationId xmlns:a16="http://schemas.microsoft.com/office/drawing/2014/main" id="{5DB31963-5E1E-49C0-A7BA-481E9DCB4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1333503"/>
            <a:ext cx="7467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将矩阵</a:t>
            </a:r>
            <a:r>
              <a:rPr lang="en-US" altLang="zh-CN" b="1"/>
              <a:t>A</a:t>
            </a:r>
            <a:r>
              <a:rPr lang="zh-CN" altLang="en-US" b="1"/>
              <a:t>中</a:t>
            </a:r>
            <a:r>
              <a:rPr lang="en-US" altLang="zh-CN" b="1"/>
              <a:t>col</a:t>
            </a:r>
            <a:r>
              <a:rPr lang="zh-CN" altLang="en-US" b="1"/>
              <a:t>列元素存放在</a:t>
            </a:r>
            <a:r>
              <a:rPr lang="en-US" altLang="zh-CN" b="1" i="1"/>
              <a:t>B</a:t>
            </a:r>
            <a:r>
              <a:rPr lang="zh-CN" altLang="en-US" b="1"/>
              <a:t>中下标为</a:t>
            </a:r>
            <a:r>
              <a:rPr lang="en-US" altLang="zh-CN" b="1"/>
              <a:t>cpos[col]</a:t>
            </a:r>
            <a:r>
              <a:rPr lang="zh-CN" altLang="en-US" b="1"/>
              <a:t>的位置</a:t>
            </a:r>
            <a:r>
              <a:rPr lang="zh-CN" altLang="en-US"/>
              <a:t> </a:t>
            </a:r>
          </a:p>
        </p:txBody>
      </p:sp>
      <p:sp>
        <p:nvSpPr>
          <p:cNvPr id="177173" name="Text Box 21">
            <a:extLst>
              <a:ext uri="{FF2B5EF4-FFF2-40B4-BE49-F238E27FC236}">
                <a16:creationId xmlns:a16="http://schemas.microsoft.com/office/drawing/2014/main" id="{2DC5363D-63A2-47A1-9D16-794839BBF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01853"/>
            <a:ext cx="2328862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46084" name="Line 22">
            <a:extLst>
              <a:ext uri="{FF2B5EF4-FFF2-40B4-BE49-F238E27FC236}">
                <a16:creationId xmlns:a16="http://schemas.microsoft.com/office/drawing/2014/main" id="{06EC7855-96C4-4DB6-B64E-CA70D6914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471741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85" name="Text Box 23">
            <a:extLst>
              <a:ext uri="{FF2B5EF4-FFF2-40B4-BE49-F238E27FC236}">
                <a16:creationId xmlns:a16="http://schemas.microsoft.com/office/drawing/2014/main" id="{8E4A4B9C-04D8-422C-AE1D-C54B9C55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41491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46086" name="Line 24">
            <a:extLst>
              <a:ext uri="{FF2B5EF4-FFF2-40B4-BE49-F238E27FC236}">
                <a16:creationId xmlns:a16="http://schemas.microsoft.com/office/drawing/2014/main" id="{0D1EB4C3-A94C-45FA-8E9E-25A8A242D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43216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87" name="Line 25">
            <a:extLst>
              <a:ext uri="{FF2B5EF4-FFF2-40B4-BE49-F238E27FC236}">
                <a16:creationId xmlns:a16="http://schemas.microsoft.com/office/drawing/2014/main" id="{36E9B411-18C2-42F8-A97B-B0928A0C0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208341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88" name="Line 26">
            <a:extLst>
              <a:ext uri="{FF2B5EF4-FFF2-40B4-BE49-F238E27FC236}">
                <a16:creationId xmlns:a16="http://schemas.microsoft.com/office/drawing/2014/main" id="{BA7E9A5B-D041-4187-A6D9-17A140604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575053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89" name="Line 27">
            <a:extLst>
              <a:ext uri="{FF2B5EF4-FFF2-40B4-BE49-F238E27FC236}">
                <a16:creationId xmlns:a16="http://schemas.microsoft.com/office/drawing/2014/main" id="{D0B27EE5-B540-4723-AF98-3CA8BDC95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51291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90" name="Line 28">
            <a:extLst>
              <a:ext uri="{FF2B5EF4-FFF2-40B4-BE49-F238E27FC236}">
                <a16:creationId xmlns:a16="http://schemas.microsoft.com/office/drawing/2014/main" id="{C4E320ED-3C57-42DC-AEED-4285D5409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318003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91" name="Text Box 29">
            <a:extLst>
              <a:ext uri="{FF2B5EF4-FFF2-40B4-BE49-F238E27FC236}">
                <a16:creationId xmlns:a16="http://schemas.microsoft.com/office/drawing/2014/main" id="{165D70D8-3ECB-4BF1-BFFD-9FC881A5C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135191"/>
            <a:ext cx="338138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46092" name="Line 30">
            <a:extLst>
              <a:ext uri="{FF2B5EF4-FFF2-40B4-BE49-F238E27FC236}">
                <a16:creationId xmlns:a16="http://schemas.microsoft.com/office/drawing/2014/main" id="{487D8028-AD73-44A2-8C11-499A0966C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676778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093" name="Line 31">
            <a:extLst>
              <a:ext uri="{FF2B5EF4-FFF2-40B4-BE49-F238E27FC236}">
                <a16:creationId xmlns:a16="http://schemas.microsoft.com/office/drawing/2014/main" id="{39BAF149-2C71-49C4-9C71-DACC7FA06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119316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32">
            <a:extLst>
              <a:ext uri="{FF2B5EF4-FFF2-40B4-BE49-F238E27FC236}">
                <a16:creationId xmlns:a16="http://schemas.microsoft.com/office/drawing/2014/main" id="{954CD810-D00F-4194-92FB-B329950A1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2124078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185" name="Rectangle 33">
            <a:extLst>
              <a:ext uri="{FF2B5EF4-FFF2-40B4-BE49-F238E27FC236}">
                <a16:creationId xmlns:a16="http://schemas.microsoft.com/office/drawing/2014/main" id="{976F15A5-9AEC-4DD2-B514-6A6DD92A1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5661028"/>
            <a:ext cx="2328862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6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177186" name="Group 34">
            <a:extLst>
              <a:ext uri="{FF2B5EF4-FFF2-40B4-BE49-F238E27FC236}">
                <a16:creationId xmlns:a16="http://schemas.microsoft.com/office/drawing/2014/main" id="{5C98251B-3CC6-4AA7-95A5-1C3456F6DB62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6058251"/>
            <a:ext cx="2335212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77187" name="Line 35">
              <a:extLst>
                <a:ext uri="{FF2B5EF4-FFF2-40B4-BE49-F238E27FC236}">
                  <a16:creationId xmlns:a16="http://schemas.microsoft.com/office/drawing/2014/main" id="{1AFBDCA9-DE78-4531-B775-0F36A9E06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7188" name="Rectangle 36">
              <a:extLst>
                <a:ext uri="{FF2B5EF4-FFF2-40B4-BE49-F238E27FC236}">
                  <a16:creationId xmlns:a16="http://schemas.microsoft.com/office/drawing/2014/main" id="{26778D7C-269B-4BD6-80C9-BD0651A16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5</a:t>
              </a:r>
              <a:r>
                <a:rPr lang="zh-CN" altLang="en-US" b="1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7</a:t>
              </a:r>
              <a:r>
                <a:rPr lang="zh-CN" altLang="en-US" b="1">
                  <a:ea typeface="宋体" charset="-122"/>
                </a:rPr>
                <a:t>（非零元个数）</a:t>
              </a:r>
            </a:p>
          </p:txBody>
        </p:sp>
        <p:sp>
          <p:nvSpPr>
            <p:cNvPr id="177189" name="Line 37">
              <a:extLst>
                <a:ext uri="{FF2B5EF4-FFF2-40B4-BE49-F238E27FC236}">
                  <a16:creationId xmlns:a16="http://schemas.microsoft.com/office/drawing/2014/main" id="{CD5F93A9-0676-43B0-9439-DBEEFDF86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77190" name="Line 38">
            <a:extLst>
              <a:ext uri="{FF2B5EF4-FFF2-40B4-BE49-F238E27FC236}">
                <a16:creationId xmlns:a16="http://schemas.microsoft.com/office/drawing/2014/main" id="{A5E44448-5C75-4E40-9E53-692FA205A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" y="2670178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98" name="Rectangle 39">
            <a:extLst>
              <a:ext uri="{FF2B5EF4-FFF2-40B4-BE49-F238E27FC236}">
                <a16:creationId xmlns:a16="http://schemas.microsoft.com/office/drawing/2014/main" id="{8505D6AB-585A-4087-B80B-1A44B2F0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670" y="2805116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[1]</a:t>
            </a:r>
          </a:p>
        </p:txBody>
      </p:sp>
      <p:sp>
        <p:nvSpPr>
          <p:cNvPr id="46099" name="Line 40">
            <a:extLst>
              <a:ext uri="{FF2B5EF4-FFF2-40B4-BE49-F238E27FC236}">
                <a16:creationId xmlns:a16="http://schemas.microsoft.com/office/drawing/2014/main" id="{801C8634-7C81-49B8-99D1-2F8AA6A60D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032128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00" name="Rectangle 41">
            <a:extLst>
              <a:ext uri="{FF2B5EF4-FFF2-40B4-BE49-F238E27FC236}">
                <a16:creationId xmlns:a16="http://schemas.microsoft.com/office/drawing/2014/main" id="{27BB231D-38AC-4164-9211-2DA0D3061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670" y="3195641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[2]</a:t>
            </a:r>
          </a:p>
        </p:txBody>
      </p:sp>
      <p:sp>
        <p:nvSpPr>
          <p:cNvPr id="46101" name="Line 42">
            <a:extLst>
              <a:ext uri="{FF2B5EF4-FFF2-40B4-BE49-F238E27FC236}">
                <a16:creationId xmlns:a16="http://schemas.microsoft.com/office/drawing/2014/main" id="{48C561C3-4ECD-4880-A2B2-EEA78D60E8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422653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7195" name="Group 43">
            <a:extLst>
              <a:ext uri="{FF2B5EF4-FFF2-40B4-BE49-F238E27FC236}">
                <a16:creationId xmlns:a16="http://schemas.microsoft.com/office/drawing/2014/main" id="{0507E4C2-D1E7-41A1-8EDC-EFB5430D47FE}"/>
              </a:ext>
            </a:extLst>
          </p:cNvPr>
          <p:cNvGrpSpPr>
            <a:grpSpLocks/>
          </p:cNvGrpSpPr>
          <p:nvPr/>
        </p:nvGrpSpPr>
        <p:grpSpPr bwMode="auto">
          <a:xfrm>
            <a:off x="6678616" y="3559178"/>
            <a:ext cx="1343025" cy="369888"/>
            <a:chOff x="4207" y="2261"/>
            <a:chExt cx="846" cy="233"/>
          </a:xfrm>
        </p:grpSpPr>
        <p:sp>
          <p:nvSpPr>
            <p:cNvPr id="46137" name="Rectangle 44">
              <a:extLst>
                <a:ext uri="{FF2B5EF4-FFF2-40B4-BE49-F238E27FC236}">
                  <a16:creationId xmlns:a16="http://schemas.microsoft.com/office/drawing/2014/main" id="{2E23052F-012E-450C-95AD-5EF1B64FD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2261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[3]</a:t>
              </a:r>
            </a:p>
          </p:txBody>
        </p:sp>
        <p:sp>
          <p:nvSpPr>
            <p:cNvPr id="46138" name="Line 45">
              <a:extLst>
                <a:ext uri="{FF2B5EF4-FFF2-40B4-BE49-F238E27FC236}">
                  <a16:creationId xmlns:a16="http://schemas.microsoft.com/office/drawing/2014/main" id="{889EFD6F-7E8F-4003-9F64-816B1F6E6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103" name="Rectangle 46">
            <a:extLst>
              <a:ext uri="{FF2B5EF4-FFF2-40B4-BE49-F238E27FC236}">
                <a16:creationId xmlns:a16="http://schemas.microsoft.com/office/drawing/2014/main" id="{E6643434-5B45-4F7F-B29F-1FF0B4E9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56091"/>
            <a:ext cx="20272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[4] </a:t>
            </a:r>
            <a:r>
              <a:rPr lang="en-US" altLang="zh-CN" b="1" dirty="0" err="1"/>
              <a:t>cpos</a:t>
            </a:r>
            <a:r>
              <a:rPr lang="en-US" altLang="zh-CN" b="1" dirty="0"/>
              <a:t>[5]</a:t>
            </a:r>
          </a:p>
        </p:txBody>
      </p:sp>
      <p:sp>
        <p:nvSpPr>
          <p:cNvPr id="46104" name="Line 47">
            <a:extLst>
              <a:ext uri="{FF2B5EF4-FFF2-40B4-BE49-F238E27FC236}">
                <a16:creationId xmlns:a16="http://schemas.microsoft.com/office/drawing/2014/main" id="{5B342C7F-FF55-4A4A-9492-0031E2A25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483103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105" name="Group 48">
            <a:extLst>
              <a:ext uri="{FF2B5EF4-FFF2-40B4-BE49-F238E27FC236}">
                <a16:creationId xmlns:a16="http://schemas.microsoft.com/office/drawing/2014/main" id="{4B3ECF79-F5B0-4B85-B4B1-80C10AA86DB2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103441"/>
            <a:ext cx="2328862" cy="377825"/>
            <a:chOff x="3826" y="1097"/>
            <a:chExt cx="1467" cy="249"/>
          </a:xfrm>
        </p:grpSpPr>
        <p:sp>
          <p:nvSpPr>
            <p:cNvPr id="177201" name="Rectangle 49">
              <a:extLst>
                <a:ext uri="{FF2B5EF4-FFF2-40B4-BE49-F238E27FC236}">
                  <a16:creationId xmlns:a16="http://schemas.microsoft.com/office/drawing/2014/main" id="{EBEE90DA-C742-4FF9-B5D2-CB6C93583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0        0       15</a:t>
              </a:r>
            </a:p>
          </p:txBody>
        </p:sp>
        <p:sp>
          <p:nvSpPr>
            <p:cNvPr id="46135" name="Line 50">
              <a:extLst>
                <a:ext uri="{FF2B5EF4-FFF2-40B4-BE49-F238E27FC236}">
                  <a16:creationId xmlns:a16="http://schemas.microsoft.com/office/drawing/2014/main" id="{6EC1F766-5CB5-438A-B34D-2AE471577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36" name="Line 51">
              <a:extLst>
                <a:ext uri="{FF2B5EF4-FFF2-40B4-BE49-F238E27FC236}">
                  <a16:creationId xmlns:a16="http://schemas.microsoft.com/office/drawing/2014/main" id="{163465AF-0DE7-4072-BC95-6D5E7832B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6106" name="Group 52">
            <a:extLst>
              <a:ext uri="{FF2B5EF4-FFF2-40B4-BE49-F238E27FC236}">
                <a16:creationId xmlns:a16="http://schemas.microsoft.com/office/drawing/2014/main" id="{65A978DA-F638-4B39-B6B0-A7C68745E0A5}"/>
              </a:ext>
            </a:extLst>
          </p:cNvPr>
          <p:cNvGrpSpPr>
            <a:grpSpLocks/>
          </p:cNvGrpSpPr>
          <p:nvPr/>
        </p:nvGrpSpPr>
        <p:grpSpPr bwMode="auto">
          <a:xfrm>
            <a:off x="6650038" y="2457453"/>
            <a:ext cx="1358900" cy="369888"/>
            <a:chOff x="4189" y="1329"/>
            <a:chExt cx="856" cy="233"/>
          </a:xfrm>
        </p:grpSpPr>
        <p:sp>
          <p:nvSpPr>
            <p:cNvPr id="46132" name="Rectangle 53">
              <a:extLst>
                <a:ext uri="{FF2B5EF4-FFF2-40B4-BE49-F238E27FC236}">
                  <a16:creationId xmlns:a16="http://schemas.microsoft.com/office/drawing/2014/main" id="{95DDF547-AF7E-477A-9271-8BCF82255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29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[0]</a:t>
              </a:r>
            </a:p>
          </p:txBody>
        </p:sp>
        <p:sp>
          <p:nvSpPr>
            <p:cNvPr id="46133" name="Line 54">
              <a:extLst>
                <a:ext uri="{FF2B5EF4-FFF2-40B4-BE49-F238E27FC236}">
                  <a16:creationId xmlns:a16="http://schemas.microsoft.com/office/drawing/2014/main" id="{F0BE45BF-F98E-4A15-9208-8E7367025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7207" name="Group 55">
            <a:extLst>
              <a:ext uri="{FF2B5EF4-FFF2-40B4-BE49-F238E27FC236}">
                <a16:creationId xmlns:a16="http://schemas.microsoft.com/office/drawing/2014/main" id="{267A0C49-F21E-4A9A-A516-0A3650CC66DA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65528"/>
            <a:ext cx="2328863" cy="379413"/>
            <a:chOff x="3863" y="1882"/>
            <a:chExt cx="1467" cy="239"/>
          </a:xfrm>
        </p:grpSpPr>
        <p:sp>
          <p:nvSpPr>
            <p:cNvPr id="177208" name="Rectangle 56">
              <a:extLst>
                <a:ext uri="{FF2B5EF4-FFF2-40B4-BE49-F238E27FC236}">
                  <a16:creationId xmlns:a16="http://schemas.microsoft.com/office/drawing/2014/main" id="{3BE292F5-4801-465E-B0A8-797F61F3B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3       0       22</a:t>
              </a:r>
            </a:p>
          </p:txBody>
        </p:sp>
        <p:sp>
          <p:nvSpPr>
            <p:cNvPr id="46130" name="Line 57">
              <a:extLst>
                <a:ext uri="{FF2B5EF4-FFF2-40B4-BE49-F238E27FC236}">
                  <a16:creationId xmlns:a16="http://schemas.microsoft.com/office/drawing/2014/main" id="{5E3866F0-B9C9-4D82-9C23-6A5ED2AD1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31" name="Line 58">
              <a:extLst>
                <a:ext uri="{FF2B5EF4-FFF2-40B4-BE49-F238E27FC236}">
                  <a16:creationId xmlns:a16="http://schemas.microsoft.com/office/drawing/2014/main" id="{09D3AC68-5FB6-4E92-8D49-614873B51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7211" name="Group 59">
            <a:extLst>
              <a:ext uri="{FF2B5EF4-FFF2-40B4-BE49-F238E27FC236}">
                <a16:creationId xmlns:a16="http://schemas.microsoft.com/office/drawing/2014/main" id="{E125A0CC-30B4-4305-AD29-769D5E689F0F}"/>
              </a:ext>
            </a:extLst>
          </p:cNvPr>
          <p:cNvGrpSpPr>
            <a:grpSpLocks/>
          </p:cNvGrpSpPr>
          <p:nvPr/>
        </p:nvGrpSpPr>
        <p:grpSpPr bwMode="auto">
          <a:xfrm>
            <a:off x="6678616" y="3908428"/>
            <a:ext cx="1343025" cy="369888"/>
            <a:chOff x="4207" y="2261"/>
            <a:chExt cx="846" cy="233"/>
          </a:xfrm>
        </p:grpSpPr>
        <p:sp>
          <p:nvSpPr>
            <p:cNvPr id="46127" name="Rectangle 60">
              <a:extLst>
                <a:ext uri="{FF2B5EF4-FFF2-40B4-BE49-F238E27FC236}">
                  <a16:creationId xmlns:a16="http://schemas.microsoft.com/office/drawing/2014/main" id="{577460D6-3262-4751-B567-C3C8F4CD1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2261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[3]</a:t>
              </a:r>
            </a:p>
          </p:txBody>
        </p:sp>
        <p:sp>
          <p:nvSpPr>
            <p:cNvPr id="46128" name="Line 61">
              <a:extLst>
                <a:ext uri="{FF2B5EF4-FFF2-40B4-BE49-F238E27FC236}">
                  <a16:creationId xmlns:a16="http://schemas.microsoft.com/office/drawing/2014/main" id="{14DB3FB2-C32B-4923-BA67-DD37B0CE8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109" name="Text Box 3">
            <a:extLst>
              <a:ext uri="{FF2B5EF4-FFF2-40B4-BE49-F238E27FC236}">
                <a16:creationId xmlns:a16="http://schemas.microsoft.com/office/drawing/2014/main" id="{C4002D3E-28FE-49C6-85BC-F9CBAB3AE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554041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46111" name="灯片编号占位符 2">
            <a:extLst>
              <a:ext uri="{FF2B5EF4-FFF2-40B4-BE49-F238E27FC236}">
                <a16:creationId xmlns:a16="http://schemas.microsoft.com/office/drawing/2014/main" id="{B74E6F58-985B-48FA-97BF-341D31C5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2475" y="7099303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55A430A-2D4F-47D1-B413-78C560193302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46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111" name="Text Box 3">
            <a:extLst>
              <a:ext uri="{FF2B5EF4-FFF2-40B4-BE49-F238E27FC236}">
                <a16:creationId xmlns:a16="http://schemas.microsoft.com/office/drawing/2014/main" id="{B611EB9C-CEF5-4FB3-870B-F401B61CC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2085978"/>
            <a:ext cx="2328862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0        0      15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0        3       22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5     -15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1        1       11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1        2         3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2        3         6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4        0       91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</a:t>
            </a:r>
            <a:r>
              <a:rPr lang="zh-CN" altLang="zh-CN" b="1" dirty="0">
                <a:ea typeface="宋体" charset="-122"/>
              </a:rPr>
              <a:t>空      空      空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 闲      闲      闲</a:t>
            </a:r>
            <a:endParaRPr lang="en-US" altLang="zh-CN" b="1" dirty="0"/>
          </a:p>
        </p:txBody>
      </p:sp>
      <p:sp>
        <p:nvSpPr>
          <p:cNvPr id="46113" name="Line 4">
            <a:extLst>
              <a:ext uri="{FF2B5EF4-FFF2-40B4-BE49-F238E27FC236}">
                <a16:creationId xmlns:a16="http://schemas.microsoft.com/office/drawing/2014/main" id="{07719883-6770-47C9-97F5-1B7CD882B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013" y="2455866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114" name="Text Box 5">
            <a:extLst>
              <a:ext uri="{FF2B5EF4-FFF2-40B4-BE49-F238E27FC236}">
                <a16:creationId xmlns:a16="http://schemas.microsoft.com/office/drawing/2014/main" id="{F518490C-AAF1-44FB-8829-79E2EE74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1725616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46115" name="Line 6">
            <a:extLst>
              <a:ext uri="{FF2B5EF4-FFF2-40B4-BE49-F238E27FC236}">
                <a16:creationId xmlns:a16="http://schemas.microsoft.com/office/drawing/2014/main" id="{E725A835-223B-4E27-A799-3F1DA56DD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9838" y="2827341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116" name="Line 7">
            <a:extLst>
              <a:ext uri="{FF2B5EF4-FFF2-40B4-BE49-F238E27FC236}">
                <a16:creationId xmlns:a16="http://schemas.microsoft.com/office/drawing/2014/main" id="{D9B0AF3F-0E3A-4740-A586-91898C3A2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013" y="3192466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117" name="Line 8">
            <a:extLst>
              <a:ext uri="{FF2B5EF4-FFF2-40B4-BE49-F238E27FC236}">
                <a16:creationId xmlns:a16="http://schemas.microsoft.com/office/drawing/2014/main" id="{564939C0-D002-4415-967C-A39F4EF0D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313" y="3559178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118" name="Line 9">
            <a:extLst>
              <a:ext uri="{FF2B5EF4-FFF2-40B4-BE49-F238E27FC236}">
                <a16:creationId xmlns:a16="http://schemas.microsoft.com/office/drawing/2014/main" id="{4F0E65C9-AF83-40E5-BB0D-2A0512ACB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935416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119" name="Line 10">
            <a:extLst>
              <a:ext uri="{FF2B5EF4-FFF2-40B4-BE49-F238E27FC236}">
                <a16:creationId xmlns:a16="http://schemas.microsoft.com/office/drawing/2014/main" id="{E02D057E-72CB-4987-AEE8-4555BA20C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013" y="4302128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120" name="Text Box 11">
            <a:extLst>
              <a:ext uri="{FF2B5EF4-FFF2-40B4-BE49-F238E27FC236}">
                <a16:creationId xmlns:a16="http://schemas.microsoft.com/office/drawing/2014/main" id="{94100217-079F-4EFD-A2CB-BD638C457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2119316"/>
            <a:ext cx="338138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46121" name="Line 12">
            <a:extLst>
              <a:ext uri="{FF2B5EF4-FFF2-40B4-BE49-F238E27FC236}">
                <a16:creationId xmlns:a16="http://schemas.microsoft.com/office/drawing/2014/main" id="{FC5A5C74-02B0-4D59-AA22-F4E6DEBED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013" y="4660903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122" name="Text Box 13">
            <a:extLst>
              <a:ext uri="{FF2B5EF4-FFF2-40B4-BE49-F238E27FC236}">
                <a16:creationId xmlns:a16="http://schemas.microsoft.com/office/drawing/2014/main" id="{D8B5D62B-77FA-4D23-A6AC-9D392D76A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5341941"/>
            <a:ext cx="12525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46123" name="Line 14">
            <a:extLst>
              <a:ext uri="{FF2B5EF4-FFF2-40B4-BE49-F238E27FC236}">
                <a16:creationId xmlns:a16="http://schemas.microsoft.com/office/drawing/2014/main" id="{0A8F41C2-8307-403B-ABFE-A784947A6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8500" y="2103441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4" name="Line 15">
            <a:extLst>
              <a:ext uri="{FF2B5EF4-FFF2-40B4-BE49-F238E27FC236}">
                <a16:creationId xmlns:a16="http://schemas.microsoft.com/office/drawing/2014/main" id="{B1558AE6-44BC-4055-B95D-2E85D3B66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3350" y="2108203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Rectangle 16">
            <a:extLst>
              <a:ext uri="{FF2B5EF4-FFF2-40B4-BE49-F238E27FC236}">
                <a16:creationId xmlns:a16="http://schemas.microsoft.com/office/drawing/2014/main" id="{E66D64F8-850F-4570-936F-6A6C049E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8" y="5645153"/>
            <a:ext cx="2328862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/>
              <a:t>5</a:t>
            </a:r>
            <a:r>
              <a:rPr lang="zh-CN" altLang="en-US" b="1"/>
              <a:t>（矩阵的行数）</a:t>
            </a:r>
          </a:p>
        </p:txBody>
      </p:sp>
      <p:grpSp>
        <p:nvGrpSpPr>
          <p:cNvPr id="125" name="Group 17">
            <a:extLst>
              <a:ext uri="{FF2B5EF4-FFF2-40B4-BE49-F238E27FC236}">
                <a16:creationId xmlns:a16="http://schemas.microsoft.com/office/drawing/2014/main" id="{FE857798-2F40-4191-8D06-299F610FCBE1}"/>
              </a:ext>
            </a:extLst>
          </p:cNvPr>
          <p:cNvGrpSpPr>
            <a:grpSpLocks/>
          </p:cNvGrpSpPr>
          <p:nvPr/>
        </p:nvGrpSpPr>
        <p:grpSpPr bwMode="auto">
          <a:xfrm>
            <a:off x="1233488" y="6042599"/>
            <a:ext cx="2335213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26" name="Line 18">
              <a:extLst>
                <a:ext uri="{FF2B5EF4-FFF2-40B4-BE49-F238E27FC236}">
                  <a16:creationId xmlns:a16="http://schemas.microsoft.com/office/drawing/2014/main" id="{A48AC7C9-4FCC-4ED4-A1BE-120CB6695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7" name="Rectangle 19">
              <a:extLst>
                <a:ext uri="{FF2B5EF4-FFF2-40B4-BE49-F238E27FC236}">
                  <a16:creationId xmlns:a16="http://schemas.microsoft.com/office/drawing/2014/main" id="{43D655A6-A0FE-4FDD-A7CE-B4F98DD2F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6</a:t>
              </a:r>
              <a:r>
                <a:rPr lang="zh-CN" altLang="en-US" b="1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7</a:t>
              </a:r>
              <a:r>
                <a:rPr lang="zh-CN" altLang="en-US" b="1">
                  <a:ea typeface="宋体" charset="-122"/>
                </a:rPr>
                <a:t>（非零元个数）</a:t>
              </a:r>
            </a:p>
          </p:txBody>
        </p:sp>
        <p:sp>
          <p:nvSpPr>
            <p:cNvPr id="128" name="Line 20">
              <a:extLst>
                <a:ext uri="{FF2B5EF4-FFF2-40B4-BE49-F238E27FC236}">
                  <a16:creationId xmlns:a16="http://schemas.microsoft.com/office/drawing/2014/main" id="{D85E799A-E134-41BE-B773-B2AD286A7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0F61A86-A42E-44F5-A33B-E66580DB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67090DBB-562B-4AED-9D8B-73C86462C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45895"/>
              </p:ext>
            </p:extLst>
          </p:nvPr>
        </p:nvGraphicFramePr>
        <p:xfrm>
          <a:off x="4827588" y="104009"/>
          <a:ext cx="436416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55">
                  <a:extLst>
                    <a:ext uri="{9D8B030D-6E8A-4147-A177-3AD203B41FA5}">
                      <a16:colId xmlns:a16="http://schemas.microsoft.com/office/drawing/2014/main" val="3967610553"/>
                    </a:ext>
                  </a:extLst>
                </a:gridCol>
                <a:gridCol w="582824">
                  <a:extLst>
                    <a:ext uri="{9D8B030D-6E8A-4147-A177-3AD203B41FA5}">
                      <a16:colId xmlns:a16="http://schemas.microsoft.com/office/drawing/2014/main" val="2280143758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36363637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93259523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292247357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62308373"/>
                    </a:ext>
                  </a:extLst>
                </a:gridCol>
                <a:gridCol w="566930">
                  <a:extLst>
                    <a:ext uri="{9D8B030D-6E8A-4147-A177-3AD203B41FA5}">
                      <a16:colId xmlns:a16="http://schemas.microsoft.com/office/drawing/2014/main" val="2265870144"/>
                    </a:ext>
                  </a:extLst>
                </a:gridCol>
              </a:tblGrid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67923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Num[col]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28607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cpos</a:t>
                      </a:r>
                      <a:r>
                        <a:rPr lang="en-US" altLang="zh-CN" sz="2000" dirty="0"/>
                        <a:t>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771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">
            <a:extLst>
              <a:ext uri="{FF2B5EF4-FFF2-40B4-BE49-F238E27FC236}">
                <a16:creationId xmlns:a16="http://schemas.microsoft.com/office/drawing/2014/main" id="{2E015200-0417-400F-97DF-A6E02080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1250724"/>
            <a:ext cx="74691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将矩阵</a:t>
            </a:r>
            <a:r>
              <a:rPr lang="en-US" altLang="zh-CN" b="1"/>
              <a:t>A</a:t>
            </a:r>
            <a:r>
              <a:rPr lang="zh-CN" altLang="en-US" b="1"/>
              <a:t>中</a:t>
            </a:r>
            <a:r>
              <a:rPr lang="en-US" altLang="zh-CN" b="1"/>
              <a:t>col</a:t>
            </a:r>
            <a:r>
              <a:rPr lang="zh-CN" altLang="en-US" b="1"/>
              <a:t>列元素存放在</a:t>
            </a:r>
            <a:r>
              <a:rPr lang="en-US" altLang="zh-CN" b="1" i="1"/>
              <a:t>B</a:t>
            </a:r>
            <a:r>
              <a:rPr lang="zh-CN" altLang="en-US" b="1"/>
              <a:t>中下标为</a:t>
            </a:r>
            <a:r>
              <a:rPr lang="en-US" altLang="zh-CN" b="1"/>
              <a:t>cpos[col]</a:t>
            </a:r>
            <a:r>
              <a:rPr lang="zh-CN" altLang="en-US" b="1"/>
              <a:t>的位置</a:t>
            </a:r>
            <a:r>
              <a:rPr lang="zh-CN" altLang="en-US"/>
              <a:t> </a:t>
            </a:r>
          </a:p>
        </p:txBody>
      </p:sp>
      <p:sp>
        <p:nvSpPr>
          <p:cNvPr id="178197" name="Text Box 21">
            <a:extLst>
              <a:ext uri="{FF2B5EF4-FFF2-40B4-BE49-F238E27FC236}">
                <a16:creationId xmlns:a16="http://schemas.microsoft.com/office/drawing/2014/main" id="{36065511-98BD-4BA7-BE23-C12F11386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109561"/>
            <a:ext cx="2328862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47108" name="Line 22">
            <a:extLst>
              <a:ext uri="{FF2B5EF4-FFF2-40B4-BE49-F238E27FC236}">
                <a16:creationId xmlns:a16="http://schemas.microsoft.com/office/drawing/2014/main" id="{4EC3B391-9C9D-4DD6-B0D8-E6DE3AFE4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479449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09" name="Text Box 23">
            <a:extLst>
              <a:ext uri="{FF2B5EF4-FFF2-40B4-BE49-F238E27FC236}">
                <a16:creationId xmlns:a16="http://schemas.microsoft.com/office/drawing/2014/main" id="{C52101E9-B4A5-4CF1-AB51-5E46A540D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49199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47110" name="Line 24">
            <a:extLst>
              <a:ext uri="{FF2B5EF4-FFF2-40B4-BE49-F238E27FC236}">
                <a16:creationId xmlns:a16="http://schemas.microsoft.com/office/drawing/2014/main" id="{8F7F244C-6079-4730-9914-E527F85ED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50924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11" name="Line 25">
            <a:extLst>
              <a:ext uri="{FF2B5EF4-FFF2-40B4-BE49-F238E27FC236}">
                <a16:creationId xmlns:a16="http://schemas.microsoft.com/office/drawing/2014/main" id="{08041314-3C48-4625-A212-960C23351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216049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12" name="Line 26">
            <a:extLst>
              <a:ext uri="{FF2B5EF4-FFF2-40B4-BE49-F238E27FC236}">
                <a16:creationId xmlns:a16="http://schemas.microsoft.com/office/drawing/2014/main" id="{DC396774-D2D9-4668-9F90-9FCEAA1A5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582761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13" name="Line 27">
            <a:extLst>
              <a:ext uri="{FF2B5EF4-FFF2-40B4-BE49-F238E27FC236}">
                <a16:creationId xmlns:a16="http://schemas.microsoft.com/office/drawing/2014/main" id="{5D1B3DE0-89B0-427A-9AF4-0C24B25BA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58999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14" name="Line 28">
            <a:extLst>
              <a:ext uri="{FF2B5EF4-FFF2-40B4-BE49-F238E27FC236}">
                <a16:creationId xmlns:a16="http://schemas.microsoft.com/office/drawing/2014/main" id="{DDCA97DA-917B-40C1-A6B8-9ECB070B7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325711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15" name="Text Box 29">
            <a:extLst>
              <a:ext uri="{FF2B5EF4-FFF2-40B4-BE49-F238E27FC236}">
                <a16:creationId xmlns:a16="http://schemas.microsoft.com/office/drawing/2014/main" id="{408095BA-F49A-4DD6-B76D-240FC29F7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142899"/>
            <a:ext cx="338138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</p:txBody>
      </p:sp>
      <p:sp>
        <p:nvSpPr>
          <p:cNvPr id="47116" name="Line 30">
            <a:extLst>
              <a:ext uri="{FF2B5EF4-FFF2-40B4-BE49-F238E27FC236}">
                <a16:creationId xmlns:a16="http://schemas.microsoft.com/office/drawing/2014/main" id="{23D3C792-0EFB-4BF4-BC49-85CD37D1B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684486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17" name="Line 31">
            <a:extLst>
              <a:ext uri="{FF2B5EF4-FFF2-40B4-BE49-F238E27FC236}">
                <a16:creationId xmlns:a16="http://schemas.microsoft.com/office/drawing/2014/main" id="{ED580037-5F89-4761-8524-8EC2028E4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127024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Line 32">
            <a:extLst>
              <a:ext uri="{FF2B5EF4-FFF2-40B4-BE49-F238E27FC236}">
                <a16:creationId xmlns:a16="http://schemas.microsoft.com/office/drawing/2014/main" id="{496A3000-6B1F-4233-A027-A57CE0C51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2131786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209" name="Rectangle 33">
            <a:extLst>
              <a:ext uri="{FF2B5EF4-FFF2-40B4-BE49-F238E27FC236}">
                <a16:creationId xmlns:a16="http://schemas.microsoft.com/office/drawing/2014/main" id="{A9011088-C074-437D-837D-C8998C2F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5668736"/>
            <a:ext cx="2328862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/>
              <a:t>6</a:t>
            </a:r>
            <a:r>
              <a:rPr lang="zh-CN" altLang="en-US" b="1"/>
              <a:t>（矩阵的行数）</a:t>
            </a:r>
          </a:p>
        </p:txBody>
      </p:sp>
      <p:grpSp>
        <p:nvGrpSpPr>
          <p:cNvPr id="47120" name="Group 34">
            <a:extLst>
              <a:ext uri="{FF2B5EF4-FFF2-40B4-BE49-F238E27FC236}">
                <a16:creationId xmlns:a16="http://schemas.microsoft.com/office/drawing/2014/main" id="{6CE15316-A67E-459B-B58A-CC3F57A700BD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6065611"/>
            <a:ext cx="2335212" cy="769938"/>
            <a:chOff x="4266" y="3835"/>
            <a:chExt cx="1471" cy="485"/>
          </a:xfrm>
        </p:grpSpPr>
        <p:sp>
          <p:nvSpPr>
            <p:cNvPr id="47159" name="Line 35">
              <a:extLst>
                <a:ext uri="{FF2B5EF4-FFF2-40B4-BE49-F238E27FC236}">
                  <a16:creationId xmlns:a16="http://schemas.microsoft.com/office/drawing/2014/main" id="{78E12644-98A8-433B-B420-C4E871100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8212" name="Rectangle 36">
              <a:extLst>
                <a:ext uri="{FF2B5EF4-FFF2-40B4-BE49-F238E27FC236}">
                  <a16:creationId xmlns:a16="http://schemas.microsoft.com/office/drawing/2014/main" id="{A910B94B-CECF-4C4E-89D8-4E34048CD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zh-CN" b="1" dirty="0"/>
                <a:t>5</a:t>
              </a:r>
              <a:r>
                <a:rPr lang="zh-CN" altLang="en-US" b="1" dirty="0"/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/>
                <a:t>7</a:t>
              </a:r>
              <a:r>
                <a:rPr lang="zh-CN" altLang="en-US" b="1" dirty="0"/>
                <a:t>（非零元个数）</a:t>
              </a:r>
            </a:p>
          </p:txBody>
        </p:sp>
        <p:sp>
          <p:nvSpPr>
            <p:cNvPr id="47161" name="Line 37">
              <a:extLst>
                <a:ext uri="{FF2B5EF4-FFF2-40B4-BE49-F238E27FC236}">
                  <a16:creationId xmlns:a16="http://schemas.microsoft.com/office/drawing/2014/main" id="{B7FA1B1E-EEC9-4047-A29E-8947B3D69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8214" name="Line 38">
            <a:extLst>
              <a:ext uri="{FF2B5EF4-FFF2-40B4-BE49-F238E27FC236}">
                <a16:creationId xmlns:a16="http://schemas.microsoft.com/office/drawing/2014/main" id="{F9572231-5801-46B8-BF49-740AFD90F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" y="3055711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22" name="Rectangle 39">
            <a:extLst>
              <a:ext uri="{FF2B5EF4-FFF2-40B4-BE49-F238E27FC236}">
                <a16:creationId xmlns:a16="http://schemas.microsoft.com/office/drawing/2014/main" id="{A3704E93-3534-40A2-BD19-2BC3A8F40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670" y="2812824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[1]</a:t>
            </a:r>
          </a:p>
        </p:txBody>
      </p:sp>
      <p:sp>
        <p:nvSpPr>
          <p:cNvPr id="47123" name="Line 40">
            <a:extLst>
              <a:ext uri="{FF2B5EF4-FFF2-40B4-BE49-F238E27FC236}">
                <a16:creationId xmlns:a16="http://schemas.microsoft.com/office/drawing/2014/main" id="{57162E10-848C-49D5-9792-EF45B959EA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039836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24" name="Rectangle 41">
            <a:extLst>
              <a:ext uri="{FF2B5EF4-FFF2-40B4-BE49-F238E27FC236}">
                <a16:creationId xmlns:a16="http://schemas.microsoft.com/office/drawing/2014/main" id="{9884EEAC-22E9-4080-9E4B-8D5AD276D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670" y="3203349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[2]</a:t>
            </a:r>
          </a:p>
        </p:txBody>
      </p:sp>
      <p:sp>
        <p:nvSpPr>
          <p:cNvPr id="47125" name="Line 42">
            <a:extLst>
              <a:ext uri="{FF2B5EF4-FFF2-40B4-BE49-F238E27FC236}">
                <a16:creationId xmlns:a16="http://schemas.microsoft.com/office/drawing/2014/main" id="{EBEEB84A-4AE9-4ECA-AEC3-3522789065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430361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26" name="Rectangle 43">
            <a:extLst>
              <a:ext uri="{FF2B5EF4-FFF2-40B4-BE49-F238E27FC236}">
                <a16:creationId xmlns:a16="http://schemas.microsoft.com/office/drawing/2014/main" id="{5F401AF2-6AAE-4C3B-A894-3B6D633E0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63799"/>
            <a:ext cx="9826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[4]</a:t>
            </a:r>
          </a:p>
        </p:txBody>
      </p:sp>
      <p:sp>
        <p:nvSpPr>
          <p:cNvPr id="47127" name="Line 44">
            <a:extLst>
              <a:ext uri="{FF2B5EF4-FFF2-40B4-BE49-F238E27FC236}">
                <a16:creationId xmlns:a16="http://schemas.microsoft.com/office/drawing/2014/main" id="{855A9539-5D7B-4B1F-8B51-98C9704014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490811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8221" name="Group 45">
            <a:extLst>
              <a:ext uri="{FF2B5EF4-FFF2-40B4-BE49-F238E27FC236}">
                <a16:creationId xmlns:a16="http://schemas.microsoft.com/office/drawing/2014/main" id="{1E36530F-0806-4577-A60D-D375A856FC5E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110479"/>
            <a:ext cx="2328862" cy="377825"/>
            <a:chOff x="3826" y="1097"/>
            <a:chExt cx="1467" cy="24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78222" name="Rectangle 46">
              <a:extLst>
                <a:ext uri="{FF2B5EF4-FFF2-40B4-BE49-F238E27FC236}">
                  <a16:creationId xmlns:a16="http://schemas.microsoft.com/office/drawing/2014/main" id="{1D85A924-70B7-4A54-A85F-06CE06CC7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0       0       15</a:t>
              </a:r>
            </a:p>
          </p:txBody>
        </p:sp>
        <p:sp>
          <p:nvSpPr>
            <p:cNvPr id="178223" name="Line 47">
              <a:extLst>
                <a:ext uri="{FF2B5EF4-FFF2-40B4-BE49-F238E27FC236}">
                  <a16:creationId xmlns:a16="http://schemas.microsoft.com/office/drawing/2014/main" id="{7E512C2D-EF30-4F98-8C06-37D338FB9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8224" name="Line 48">
              <a:extLst>
                <a:ext uri="{FF2B5EF4-FFF2-40B4-BE49-F238E27FC236}">
                  <a16:creationId xmlns:a16="http://schemas.microsoft.com/office/drawing/2014/main" id="{3281F0A5-778A-42B9-A67A-821CF51A9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7129" name="Group 49">
            <a:extLst>
              <a:ext uri="{FF2B5EF4-FFF2-40B4-BE49-F238E27FC236}">
                <a16:creationId xmlns:a16="http://schemas.microsoft.com/office/drawing/2014/main" id="{400240B9-7681-47DC-AC76-A10FE34A2620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465161"/>
            <a:ext cx="1358900" cy="369888"/>
            <a:chOff x="4189" y="1329"/>
            <a:chExt cx="856" cy="233"/>
          </a:xfrm>
        </p:grpSpPr>
        <p:sp>
          <p:nvSpPr>
            <p:cNvPr id="47157" name="Rectangle 50">
              <a:extLst>
                <a:ext uri="{FF2B5EF4-FFF2-40B4-BE49-F238E27FC236}">
                  <a16:creationId xmlns:a16="http://schemas.microsoft.com/office/drawing/2014/main" id="{55BB350C-28FF-42E9-950A-C7936E0AC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29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[0]</a:t>
              </a:r>
            </a:p>
          </p:txBody>
        </p:sp>
        <p:sp>
          <p:nvSpPr>
            <p:cNvPr id="47158" name="Line 51">
              <a:extLst>
                <a:ext uri="{FF2B5EF4-FFF2-40B4-BE49-F238E27FC236}">
                  <a16:creationId xmlns:a16="http://schemas.microsoft.com/office/drawing/2014/main" id="{DF62D01E-4977-48F2-88DE-11C692298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8228" name="Group 52">
            <a:extLst>
              <a:ext uri="{FF2B5EF4-FFF2-40B4-BE49-F238E27FC236}">
                <a16:creationId xmlns:a16="http://schemas.microsoft.com/office/drawing/2014/main" id="{211BEA41-5760-463C-8ACE-7B75879A2497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72567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78229" name="Rectangle 53">
              <a:extLst>
                <a:ext uri="{FF2B5EF4-FFF2-40B4-BE49-F238E27FC236}">
                  <a16:creationId xmlns:a16="http://schemas.microsoft.com/office/drawing/2014/main" id="{DEF83CF2-7760-4F97-BAB9-205F25BB5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3       0       22</a:t>
              </a:r>
            </a:p>
          </p:txBody>
        </p:sp>
        <p:sp>
          <p:nvSpPr>
            <p:cNvPr id="178230" name="Line 54">
              <a:extLst>
                <a:ext uri="{FF2B5EF4-FFF2-40B4-BE49-F238E27FC236}">
                  <a16:creationId xmlns:a16="http://schemas.microsoft.com/office/drawing/2014/main" id="{D987A067-4508-460C-A76B-15673DF3A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8231" name="Line 55">
              <a:extLst>
                <a:ext uri="{FF2B5EF4-FFF2-40B4-BE49-F238E27FC236}">
                  <a16:creationId xmlns:a16="http://schemas.microsoft.com/office/drawing/2014/main" id="{9F60B8E4-66C4-43C5-9F41-077E7F247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7131" name="Group 56">
            <a:extLst>
              <a:ext uri="{FF2B5EF4-FFF2-40B4-BE49-F238E27FC236}">
                <a16:creationId xmlns:a16="http://schemas.microsoft.com/office/drawing/2014/main" id="{3F3E2050-682D-4311-87FA-FC57FF38F197}"/>
              </a:ext>
            </a:extLst>
          </p:cNvPr>
          <p:cNvGrpSpPr>
            <a:grpSpLocks/>
          </p:cNvGrpSpPr>
          <p:nvPr/>
        </p:nvGrpSpPr>
        <p:grpSpPr bwMode="auto">
          <a:xfrm>
            <a:off x="6678616" y="3916136"/>
            <a:ext cx="1343025" cy="369888"/>
            <a:chOff x="4207" y="2261"/>
            <a:chExt cx="846" cy="233"/>
          </a:xfrm>
        </p:grpSpPr>
        <p:sp>
          <p:nvSpPr>
            <p:cNvPr id="47155" name="Rectangle 57">
              <a:extLst>
                <a:ext uri="{FF2B5EF4-FFF2-40B4-BE49-F238E27FC236}">
                  <a16:creationId xmlns:a16="http://schemas.microsoft.com/office/drawing/2014/main" id="{5A6CCC59-0EA9-47FA-B25E-1B485A94A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2261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[3]</a:t>
              </a:r>
            </a:p>
          </p:txBody>
        </p:sp>
        <p:sp>
          <p:nvSpPr>
            <p:cNvPr id="47156" name="Line 58">
              <a:extLst>
                <a:ext uri="{FF2B5EF4-FFF2-40B4-BE49-F238E27FC236}">
                  <a16:creationId xmlns:a16="http://schemas.microsoft.com/office/drawing/2014/main" id="{81FF097F-D4B1-473C-9B3E-327C4179D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8235" name="Group 59">
            <a:extLst>
              <a:ext uri="{FF2B5EF4-FFF2-40B4-BE49-F238E27FC236}">
                <a16:creationId xmlns:a16="http://schemas.microsoft.com/office/drawing/2014/main" id="{266C099B-721F-4CC4-802A-9AB2292B965D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4312342"/>
            <a:ext cx="2328863" cy="379412"/>
            <a:chOff x="3863" y="1882"/>
            <a:chExt cx="1467" cy="23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78236" name="Rectangle 60">
              <a:extLst>
                <a:ext uri="{FF2B5EF4-FFF2-40B4-BE49-F238E27FC236}">
                  <a16:creationId xmlns:a16="http://schemas.microsoft.com/office/drawing/2014/main" id="{2C85524B-5ED3-4B0D-9DB0-36DF3C69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5       0      -15</a:t>
              </a:r>
            </a:p>
          </p:txBody>
        </p:sp>
        <p:sp>
          <p:nvSpPr>
            <p:cNvPr id="178237" name="Line 61">
              <a:extLst>
                <a:ext uri="{FF2B5EF4-FFF2-40B4-BE49-F238E27FC236}">
                  <a16:creationId xmlns:a16="http://schemas.microsoft.com/office/drawing/2014/main" id="{28ECAFC4-D37B-4AA1-98E7-A8EFA7091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8238" name="Line 62">
              <a:extLst>
                <a:ext uri="{FF2B5EF4-FFF2-40B4-BE49-F238E27FC236}">
                  <a16:creationId xmlns:a16="http://schemas.microsoft.com/office/drawing/2014/main" id="{7AB02271-33AC-4639-B4AB-46FE67FCC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78239" name="Rectangle 63">
            <a:extLst>
              <a:ext uri="{FF2B5EF4-FFF2-40B4-BE49-F238E27FC236}">
                <a16:creationId xmlns:a16="http://schemas.microsoft.com/office/drawing/2014/main" id="{000AAC70-6CE1-4ED1-B3F2-CA6FA7680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338" y="4247924"/>
            <a:ext cx="9826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[5]</a:t>
            </a:r>
          </a:p>
        </p:txBody>
      </p:sp>
      <p:grpSp>
        <p:nvGrpSpPr>
          <p:cNvPr id="178240" name="Group 64">
            <a:extLst>
              <a:ext uri="{FF2B5EF4-FFF2-40B4-BE49-F238E27FC236}">
                <a16:creationId xmlns:a16="http://schemas.microsoft.com/office/drawing/2014/main" id="{32B2C7BA-BD02-4AF4-B5B0-889A6D5D65F4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4638449"/>
            <a:ext cx="1404938" cy="369887"/>
            <a:chOff x="4208" y="2918"/>
            <a:chExt cx="885" cy="233"/>
          </a:xfrm>
        </p:grpSpPr>
        <p:sp>
          <p:nvSpPr>
            <p:cNvPr id="47153" name="Line 65">
              <a:extLst>
                <a:ext uri="{FF2B5EF4-FFF2-40B4-BE49-F238E27FC236}">
                  <a16:creationId xmlns:a16="http://schemas.microsoft.com/office/drawing/2014/main" id="{4957805C-01A5-4349-A750-078F19FDC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53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54" name="Rectangle 66">
              <a:extLst>
                <a:ext uri="{FF2B5EF4-FFF2-40B4-BE49-F238E27FC236}">
                  <a16:creationId xmlns:a16="http://schemas.microsoft.com/office/drawing/2014/main" id="{AE8BADA0-7C24-4BFD-92F1-85444D1AF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918"/>
              <a:ext cx="6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[5]</a:t>
              </a:r>
            </a:p>
          </p:txBody>
        </p:sp>
      </p:grpSp>
      <p:sp>
        <p:nvSpPr>
          <p:cNvPr id="47135" name="Text Box 3">
            <a:extLst>
              <a:ext uri="{FF2B5EF4-FFF2-40B4-BE49-F238E27FC236}">
                <a16:creationId xmlns:a16="http://schemas.microsoft.com/office/drawing/2014/main" id="{3E75EB9F-5539-4839-A447-D6B9646E0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88724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47137" name="灯片编号占位符 2">
            <a:extLst>
              <a:ext uri="{FF2B5EF4-FFF2-40B4-BE49-F238E27FC236}">
                <a16:creationId xmlns:a16="http://schemas.microsoft.com/office/drawing/2014/main" id="{E88AEFF7-4BF5-4B3E-9DED-8650BC80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2475" y="7033986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7EA644A-BD98-41C7-8BA7-CB318219435F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47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116" name="Text Box 3">
            <a:extLst>
              <a:ext uri="{FF2B5EF4-FFF2-40B4-BE49-F238E27FC236}">
                <a16:creationId xmlns:a16="http://schemas.microsoft.com/office/drawing/2014/main" id="{C46195FC-559F-4E77-9675-5D6CE7AC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2119086"/>
            <a:ext cx="2328862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ea typeface="宋体" charset="-122"/>
              </a:rPr>
              <a:t>0        0      15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0        3       22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5     -15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1        1       11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1        2         3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2        3         6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4        0       91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</a:t>
            </a:r>
            <a:r>
              <a:rPr lang="zh-CN" altLang="zh-CN" b="1" dirty="0">
                <a:ea typeface="宋体" charset="-122"/>
              </a:rPr>
              <a:t>空      空      空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 闲      闲      闲</a:t>
            </a:r>
            <a:endParaRPr lang="en-US" altLang="zh-CN" b="1" dirty="0"/>
          </a:p>
        </p:txBody>
      </p:sp>
      <p:sp>
        <p:nvSpPr>
          <p:cNvPr id="47139" name="Line 4">
            <a:extLst>
              <a:ext uri="{FF2B5EF4-FFF2-40B4-BE49-F238E27FC236}">
                <a16:creationId xmlns:a16="http://schemas.microsoft.com/office/drawing/2014/main" id="{0036D95E-BF9C-4F8D-A8C5-6BCFE2F72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3" y="2488974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40" name="Text Box 5">
            <a:extLst>
              <a:ext uri="{FF2B5EF4-FFF2-40B4-BE49-F238E27FC236}">
                <a16:creationId xmlns:a16="http://schemas.microsoft.com/office/drawing/2014/main" id="{58D5F4D8-827C-48EF-AA4B-6B035FBFB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758724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47141" name="Line 6">
            <a:extLst>
              <a:ext uri="{FF2B5EF4-FFF2-40B4-BE49-F238E27FC236}">
                <a16:creationId xmlns:a16="http://schemas.microsoft.com/office/drawing/2014/main" id="{C3C3E54C-94F2-474E-AE5B-BA7B4879D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9538" y="2860449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42" name="Line 7">
            <a:extLst>
              <a:ext uri="{FF2B5EF4-FFF2-40B4-BE49-F238E27FC236}">
                <a16:creationId xmlns:a16="http://schemas.microsoft.com/office/drawing/2014/main" id="{F065F779-4D89-4529-A044-9AA621C4B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3" y="3225574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43" name="Line 8">
            <a:extLst>
              <a:ext uri="{FF2B5EF4-FFF2-40B4-BE49-F238E27FC236}">
                <a16:creationId xmlns:a16="http://schemas.microsoft.com/office/drawing/2014/main" id="{B3BAFA88-BCA1-4825-984B-3CF692C27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013" y="3592286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44" name="Line 9">
            <a:extLst>
              <a:ext uri="{FF2B5EF4-FFF2-40B4-BE49-F238E27FC236}">
                <a16:creationId xmlns:a16="http://schemas.microsoft.com/office/drawing/2014/main" id="{EB257148-A793-4AF8-A39A-0625F5EBE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8900" y="3968524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45" name="Line 10">
            <a:extLst>
              <a:ext uri="{FF2B5EF4-FFF2-40B4-BE49-F238E27FC236}">
                <a16:creationId xmlns:a16="http://schemas.microsoft.com/office/drawing/2014/main" id="{8FDFC86D-BB6D-43A5-9CF1-9CC3D0B41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3" y="4335236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46" name="Text Box 11">
            <a:extLst>
              <a:ext uri="{FF2B5EF4-FFF2-40B4-BE49-F238E27FC236}">
                <a16:creationId xmlns:a16="http://schemas.microsoft.com/office/drawing/2014/main" id="{E352BB06-7C73-4633-9305-E733209B4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2152424"/>
            <a:ext cx="338138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47147" name="Line 12">
            <a:extLst>
              <a:ext uri="{FF2B5EF4-FFF2-40B4-BE49-F238E27FC236}">
                <a16:creationId xmlns:a16="http://schemas.microsoft.com/office/drawing/2014/main" id="{D0F2C00D-D899-4606-AC6E-058DB5651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2713" y="4694011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7148" name="Text Box 13">
            <a:extLst>
              <a:ext uri="{FF2B5EF4-FFF2-40B4-BE49-F238E27FC236}">
                <a16:creationId xmlns:a16="http://schemas.microsoft.com/office/drawing/2014/main" id="{17111557-254D-4A6B-8595-308B64C7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5375049"/>
            <a:ext cx="1252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47149" name="Line 14">
            <a:extLst>
              <a:ext uri="{FF2B5EF4-FFF2-40B4-BE49-F238E27FC236}">
                <a16:creationId xmlns:a16="http://schemas.microsoft.com/office/drawing/2014/main" id="{5981DAAD-AEE3-42DC-884F-F49D6E7A7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200" y="2136549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50" name="Line 15">
            <a:extLst>
              <a:ext uri="{FF2B5EF4-FFF2-40B4-BE49-F238E27FC236}">
                <a16:creationId xmlns:a16="http://schemas.microsoft.com/office/drawing/2014/main" id="{B67CB5FE-03DC-42B2-B886-5E323ABF3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3050" y="2141311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Rectangle 16">
            <a:extLst>
              <a:ext uri="{FF2B5EF4-FFF2-40B4-BE49-F238E27FC236}">
                <a16:creationId xmlns:a16="http://schemas.microsoft.com/office/drawing/2014/main" id="{6EF2A4D2-A4DC-497F-AF24-82D307BA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5678261"/>
            <a:ext cx="2328862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5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130" name="Group 17">
            <a:extLst>
              <a:ext uri="{FF2B5EF4-FFF2-40B4-BE49-F238E27FC236}">
                <a16:creationId xmlns:a16="http://schemas.microsoft.com/office/drawing/2014/main" id="{5FE42EF4-0F8F-40D3-81EF-1680FCE14E29}"/>
              </a:ext>
            </a:extLst>
          </p:cNvPr>
          <p:cNvGrpSpPr>
            <a:grpSpLocks/>
          </p:cNvGrpSpPr>
          <p:nvPr/>
        </p:nvGrpSpPr>
        <p:grpSpPr bwMode="auto">
          <a:xfrm>
            <a:off x="1372691" y="6075285"/>
            <a:ext cx="2335213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31" name="Line 18">
              <a:extLst>
                <a:ext uri="{FF2B5EF4-FFF2-40B4-BE49-F238E27FC236}">
                  <a16:creationId xmlns:a16="http://schemas.microsoft.com/office/drawing/2014/main" id="{569192FE-5E07-4EEC-9A85-29A1FD792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2" name="Rectangle 19">
              <a:extLst>
                <a:ext uri="{FF2B5EF4-FFF2-40B4-BE49-F238E27FC236}">
                  <a16:creationId xmlns:a16="http://schemas.microsoft.com/office/drawing/2014/main" id="{FA21E826-F3B5-4210-BF5D-5C206612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6</a:t>
              </a:r>
              <a:r>
                <a:rPr lang="zh-CN" altLang="en-US" b="1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7</a:t>
              </a:r>
              <a:r>
                <a:rPr lang="zh-CN" altLang="en-US" b="1">
                  <a:ea typeface="宋体" charset="-122"/>
                </a:rPr>
                <a:t>（非零元个数）</a:t>
              </a:r>
            </a:p>
          </p:txBody>
        </p:sp>
        <p:sp>
          <p:nvSpPr>
            <p:cNvPr id="133" name="Line 20">
              <a:extLst>
                <a:ext uri="{FF2B5EF4-FFF2-40B4-BE49-F238E27FC236}">
                  <a16:creationId xmlns:a16="http://schemas.microsoft.com/office/drawing/2014/main" id="{68CD8974-BCE8-4F35-A39E-56820388B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FB82F09-DFAE-48DF-BC9A-E908A069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9F85FA8E-9D22-4F3B-BF1A-3F2AD968F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45895"/>
              </p:ext>
            </p:extLst>
          </p:nvPr>
        </p:nvGraphicFramePr>
        <p:xfrm>
          <a:off x="4827588" y="104009"/>
          <a:ext cx="436416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55">
                  <a:extLst>
                    <a:ext uri="{9D8B030D-6E8A-4147-A177-3AD203B41FA5}">
                      <a16:colId xmlns:a16="http://schemas.microsoft.com/office/drawing/2014/main" val="3967610553"/>
                    </a:ext>
                  </a:extLst>
                </a:gridCol>
                <a:gridCol w="582824">
                  <a:extLst>
                    <a:ext uri="{9D8B030D-6E8A-4147-A177-3AD203B41FA5}">
                      <a16:colId xmlns:a16="http://schemas.microsoft.com/office/drawing/2014/main" val="2280143758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36363637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93259523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292247357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62308373"/>
                    </a:ext>
                  </a:extLst>
                </a:gridCol>
                <a:gridCol w="566930">
                  <a:extLst>
                    <a:ext uri="{9D8B030D-6E8A-4147-A177-3AD203B41FA5}">
                      <a16:colId xmlns:a16="http://schemas.microsoft.com/office/drawing/2014/main" val="2265870144"/>
                    </a:ext>
                  </a:extLst>
                </a:gridCol>
              </a:tblGrid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67923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Num[col]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28607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cpos</a:t>
                      </a:r>
                      <a:r>
                        <a:rPr lang="en-US" altLang="zh-CN" sz="2000" dirty="0"/>
                        <a:t>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771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">
            <a:extLst>
              <a:ext uri="{FF2B5EF4-FFF2-40B4-BE49-F238E27FC236}">
                <a16:creationId xmlns:a16="http://schemas.microsoft.com/office/drawing/2014/main" id="{E10E0166-4BBE-45E9-BACD-1500AE39D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239615"/>
            <a:ext cx="7469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将矩阵</a:t>
            </a:r>
            <a:r>
              <a:rPr lang="en-US" altLang="zh-CN" b="1"/>
              <a:t>A</a:t>
            </a:r>
            <a:r>
              <a:rPr lang="zh-CN" altLang="en-US" b="1"/>
              <a:t>中</a:t>
            </a:r>
            <a:r>
              <a:rPr lang="en-US" altLang="zh-CN" b="1"/>
              <a:t>col</a:t>
            </a:r>
            <a:r>
              <a:rPr lang="zh-CN" altLang="en-US" b="1"/>
              <a:t>列元素存放在</a:t>
            </a:r>
            <a:r>
              <a:rPr lang="en-US" altLang="zh-CN" b="1" i="1"/>
              <a:t>B</a:t>
            </a:r>
            <a:r>
              <a:rPr lang="zh-CN" altLang="en-US" b="1"/>
              <a:t>中下标为</a:t>
            </a:r>
            <a:r>
              <a:rPr lang="en-US" altLang="zh-CN" b="1"/>
              <a:t>cpos[col]</a:t>
            </a:r>
            <a:r>
              <a:rPr lang="zh-CN" altLang="en-US" b="1"/>
              <a:t>的位置</a:t>
            </a:r>
            <a:r>
              <a:rPr lang="zh-CN" altLang="en-US"/>
              <a:t> </a:t>
            </a:r>
          </a:p>
        </p:txBody>
      </p:sp>
      <p:sp>
        <p:nvSpPr>
          <p:cNvPr id="179221" name="Text Box 21">
            <a:extLst>
              <a:ext uri="{FF2B5EF4-FFF2-40B4-BE49-F238E27FC236}">
                <a16:creationId xmlns:a16="http://schemas.microsoft.com/office/drawing/2014/main" id="{2EE7B9C3-E3F1-4A0C-B783-D2DD7DA26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041303"/>
            <a:ext cx="2328862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48132" name="Line 22">
            <a:extLst>
              <a:ext uri="{FF2B5EF4-FFF2-40B4-BE49-F238E27FC236}">
                <a16:creationId xmlns:a16="http://schemas.microsoft.com/office/drawing/2014/main" id="{03438392-79FC-48F2-A3D1-6B836702A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41119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33" name="Text Box 23">
            <a:extLst>
              <a:ext uri="{FF2B5EF4-FFF2-40B4-BE49-F238E27FC236}">
                <a16:creationId xmlns:a16="http://schemas.microsoft.com/office/drawing/2014/main" id="{A0E8B8A6-6559-47DE-BEDC-AB8919A99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80940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48134" name="Line 24">
            <a:extLst>
              <a:ext uri="{FF2B5EF4-FFF2-40B4-BE49-F238E27FC236}">
                <a16:creationId xmlns:a16="http://schemas.microsoft.com/office/drawing/2014/main" id="{A0830FDC-A5E4-47F5-85FE-8E115E5F7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78266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35" name="Line 25">
            <a:extLst>
              <a:ext uri="{FF2B5EF4-FFF2-40B4-BE49-F238E27FC236}">
                <a16:creationId xmlns:a16="http://schemas.microsoft.com/office/drawing/2014/main" id="{40908DC0-F5A3-477A-BAB4-6AD0C2EAA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14779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36" name="Line 26">
            <a:extLst>
              <a:ext uri="{FF2B5EF4-FFF2-40B4-BE49-F238E27FC236}">
                <a16:creationId xmlns:a16="http://schemas.microsoft.com/office/drawing/2014/main" id="{5F68B98F-1044-487E-BD94-412B03DC6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51450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37" name="Line 27">
            <a:extLst>
              <a:ext uri="{FF2B5EF4-FFF2-40B4-BE49-F238E27FC236}">
                <a16:creationId xmlns:a16="http://schemas.microsoft.com/office/drawing/2014/main" id="{4B1F59B9-4F40-4BE7-9660-0EBA1A34B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89074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38" name="Line 28">
            <a:extLst>
              <a:ext uri="{FF2B5EF4-FFF2-40B4-BE49-F238E27FC236}">
                <a16:creationId xmlns:a16="http://schemas.microsoft.com/office/drawing/2014/main" id="{78A6BC38-24DF-4E04-9AA5-693FC0C4C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25745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39" name="Text Box 29">
            <a:extLst>
              <a:ext uri="{FF2B5EF4-FFF2-40B4-BE49-F238E27FC236}">
                <a16:creationId xmlns:a16="http://schemas.microsoft.com/office/drawing/2014/main" id="{A1B76A23-CB71-45B1-8DBC-0AB30A0D1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074640"/>
            <a:ext cx="338138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48140" name="Line 30">
            <a:extLst>
              <a:ext uri="{FF2B5EF4-FFF2-40B4-BE49-F238E27FC236}">
                <a16:creationId xmlns:a16="http://schemas.microsoft.com/office/drawing/2014/main" id="{DE76ACB4-3B03-47D7-B389-77C0FDC4C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61622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41" name="Line 31">
            <a:extLst>
              <a:ext uri="{FF2B5EF4-FFF2-40B4-BE49-F238E27FC236}">
                <a16:creationId xmlns:a16="http://schemas.microsoft.com/office/drawing/2014/main" id="{0FA5E8AD-3CE6-4BCD-B51B-39159A75D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058765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32">
            <a:extLst>
              <a:ext uri="{FF2B5EF4-FFF2-40B4-BE49-F238E27FC236}">
                <a16:creationId xmlns:a16="http://schemas.microsoft.com/office/drawing/2014/main" id="{D0B98424-97AD-46BA-9707-4918F3C75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2063528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33" name="Rectangle 33">
            <a:extLst>
              <a:ext uri="{FF2B5EF4-FFF2-40B4-BE49-F238E27FC236}">
                <a16:creationId xmlns:a16="http://schemas.microsoft.com/office/drawing/2014/main" id="{7F057D7E-A984-4C73-B781-604DCEE0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5600478"/>
            <a:ext cx="2328862" cy="4048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6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48144" name="Group 34">
            <a:extLst>
              <a:ext uri="{FF2B5EF4-FFF2-40B4-BE49-F238E27FC236}">
                <a16:creationId xmlns:a16="http://schemas.microsoft.com/office/drawing/2014/main" id="{B4C803B8-B052-4B6B-9E43-EFCA93C9ABC8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5997353"/>
            <a:ext cx="2335212" cy="769937"/>
            <a:chOff x="4266" y="3835"/>
            <a:chExt cx="1471" cy="485"/>
          </a:xfrm>
        </p:grpSpPr>
        <p:sp>
          <p:nvSpPr>
            <p:cNvPr id="48185" name="Line 35">
              <a:extLst>
                <a:ext uri="{FF2B5EF4-FFF2-40B4-BE49-F238E27FC236}">
                  <a16:creationId xmlns:a16="http://schemas.microsoft.com/office/drawing/2014/main" id="{00732D28-2228-456D-A0D0-8C02EB161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9236" name="Rectangle 36">
              <a:extLst>
                <a:ext uri="{FF2B5EF4-FFF2-40B4-BE49-F238E27FC236}">
                  <a16:creationId xmlns:a16="http://schemas.microsoft.com/office/drawing/2014/main" id="{BA53FA26-3628-4728-9A30-3351EA611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zh-CN" b="1" dirty="0"/>
                <a:t>5</a:t>
              </a:r>
              <a:r>
                <a:rPr lang="zh-CN" altLang="en-US" b="1" dirty="0"/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/>
                <a:t>7</a:t>
              </a:r>
              <a:r>
                <a:rPr lang="zh-CN" altLang="en-US" b="1" dirty="0"/>
                <a:t>（非零元个数）</a:t>
              </a:r>
            </a:p>
          </p:txBody>
        </p:sp>
        <p:sp>
          <p:nvSpPr>
            <p:cNvPr id="48187" name="Line 37">
              <a:extLst>
                <a:ext uri="{FF2B5EF4-FFF2-40B4-BE49-F238E27FC236}">
                  <a16:creationId xmlns:a16="http://schemas.microsoft.com/office/drawing/2014/main" id="{FF903CD0-FFCB-4390-B918-FAB3D5923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9238" name="Line 38">
            <a:extLst>
              <a:ext uri="{FF2B5EF4-FFF2-40B4-BE49-F238E27FC236}">
                <a16:creationId xmlns:a16="http://schemas.microsoft.com/office/drawing/2014/main" id="{BC71701F-756E-4C90-B4F5-F03CC3BB7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" y="3350990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9239" name="Group 39">
            <a:extLst>
              <a:ext uri="{FF2B5EF4-FFF2-40B4-BE49-F238E27FC236}">
                <a16:creationId xmlns:a16="http://schemas.microsoft.com/office/drawing/2014/main" id="{323B515D-B7AA-4EDD-803B-42DA8B522024}"/>
              </a:ext>
            </a:extLst>
          </p:cNvPr>
          <p:cNvGrpSpPr>
            <a:grpSpLocks/>
          </p:cNvGrpSpPr>
          <p:nvPr/>
        </p:nvGrpSpPr>
        <p:grpSpPr bwMode="auto">
          <a:xfrm>
            <a:off x="6664325" y="2744565"/>
            <a:ext cx="1358900" cy="369888"/>
            <a:chOff x="4198" y="1786"/>
            <a:chExt cx="856" cy="233"/>
          </a:xfrm>
        </p:grpSpPr>
        <p:sp>
          <p:nvSpPr>
            <p:cNvPr id="48183" name="Rectangle 40">
              <a:extLst>
                <a:ext uri="{FF2B5EF4-FFF2-40B4-BE49-F238E27FC236}">
                  <a16:creationId xmlns:a16="http://schemas.microsoft.com/office/drawing/2014/main" id="{1DA3CF99-E1E7-4600-B077-FA8CD6185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1786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[1]</a:t>
              </a:r>
            </a:p>
          </p:txBody>
        </p:sp>
        <p:sp>
          <p:nvSpPr>
            <p:cNvPr id="48184" name="Line 41">
              <a:extLst>
                <a:ext uri="{FF2B5EF4-FFF2-40B4-BE49-F238E27FC236}">
                  <a16:creationId xmlns:a16="http://schemas.microsoft.com/office/drawing/2014/main" id="{C0A5F010-04DC-4A73-A2AA-473053625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8" y="1929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147" name="Rectangle 42">
            <a:extLst>
              <a:ext uri="{FF2B5EF4-FFF2-40B4-BE49-F238E27FC236}">
                <a16:creationId xmlns:a16="http://schemas.microsoft.com/office/drawing/2014/main" id="{0405B6A4-715F-4D64-8CE4-3353481C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670" y="3135090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[2]</a:t>
            </a:r>
          </a:p>
        </p:txBody>
      </p:sp>
      <p:sp>
        <p:nvSpPr>
          <p:cNvPr id="48148" name="Line 43">
            <a:extLst>
              <a:ext uri="{FF2B5EF4-FFF2-40B4-BE49-F238E27FC236}">
                <a16:creationId xmlns:a16="http://schemas.microsoft.com/office/drawing/2014/main" id="{2A81D18F-9907-4D2A-9C72-EE60C45341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362103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49" name="Rectangle 44">
            <a:extLst>
              <a:ext uri="{FF2B5EF4-FFF2-40B4-BE49-F238E27FC236}">
                <a16:creationId xmlns:a16="http://schemas.microsoft.com/office/drawing/2014/main" id="{0117182C-8412-46D0-9223-4221230C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195540"/>
            <a:ext cx="9826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[4]</a:t>
            </a:r>
          </a:p>
        </p:txBody>
      </p:sp>
      <p:sp>
        <p:nvSpPr>
          <p:cNvPr id="48150" name="Line 45">
            <a:extLst>
              <a:ext uri="{FF2B5EF4-FFF2-40B4-BE49-F238E27FC236}">
                <a16:creationId xmlns:a16="http://schemas.microsoft.com/office/drawing/2014/main" id="{B660F44A-6376-449D-9D07-4815EC449C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422553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9246" name="Group 46">
            <a:extLst>
              <a:ext uri="{FF2B5EF4-FFF2-40B4-BE49-F238E27FC236}">
                <a16:creationId xmlns:a16="http://schemas.microsoft.com/office/drawing/2014/main" id="{310EB8D3-036F-4D98-92C8-6CB9F51E1A47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042667"/>
            <a:ext cx="2328862" cy="377825"/>
            <a:chOff x="3826" y="1097"/>
            <a:chExt cx="1467" cy="24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79247" name="Rectangle 47">
              <a:extLst>
                <a:ext uri="{FF2B5EF4-FFF2-40B4-BE49-F238E27FC236}">
                  <a16:creationId xmlns:a16="http://schemas.microsoft.com/office/drawing/2014/main" id="{0E2D265A-4405-499F-B241-7B194AC53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0       0       15</a:t>
              </a:r>
            </a:p>
          </p:txBody>
        </p:sp>
        <p:sp>
          <p:nvSpPr>
            <p:cNvPr id="179248" name="Line 48">
              <a:extLst>
                <a:ext uri="{FF2B5EF4-FFF2-40B4-BE49-F238E27FC236}">
                  <a16:creationId xmlns:a16="http://schemas.microsoft.com/office/drawing/2014/main" id="{FD447C2C-83A9-470B-81C4-10E2A71CB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9249" name="Line 49">
              <a:extLst>
                <a:ext uri="{FF2B5EF4-FFF2-40B4-BE49-F238E27FC236}">
                  <a16:creationId xmlns:a16="http://schemas.microsoft.com/office/drawing/2014/main" id="{C415181E-CB97-40DC-B0CA-CD6050F52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8152" name="Group 50">
            <a:extLst>
              <a:ext uri="{FF2B5EF4-FFF2-40B4-BE49-F238E27FC236}">
                <a16:creationId xmlns:a16="http://schemas.microsoft.com/office/drawing/2014/main" id="{1157BF3D-542F-4B89-A422-79507680639A}"/>
              </a:ext>
            </a:extLst>
          </p:cNvPr>
          <p:cNvGrpSpPr>
            <a:grpSpLocks/>
          </p:cNvGrpSpPr>
          <p:nvPr/>
        </p:nvGrpSpPr>
        <p:grpSpPr bwMode="auto">
          <a:xfrm>
            <a:off x="6650040" y="2396903"/>
            <a:ext cx="1360488" cy="369887"/>
            <a:chOff x="4189" y="1329"/>
            <a:chExt cx="857" cy="233"/>
          </a:xfrm>
        </p:grpSpPr>
        <p:sp>
          <p:nvSpPr>
            <p:cNvPr id="48181" name="Rectangle 51">
              <a:extLst>
                <a:ext uri="{FF2B5EF4-FFF2-40B4-BE49-F238E27FC236}">
                  <a16:creationId xmlns:a16="http://schemas.microsoft.com/office/drawing/2014/main" id="{E89E421F-C36F-416E-8246-6D7FF625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" y="1329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[0]</a:t>
              </a:r>
            </a:p>
          </p:txBody>
        </p:sp>
        <p:sp>
          <p:nvSpPr>
            <p:cNvPr id="48182" name="Line 52">
              <a:extLst>
                <a:ext uri="{FF2B5EF4-FFF2-40B4-BE49-F238E27FC236}">
                  <a16:creationId xmlns:a16="http://schemas.microsoft.com/office/drawing/2014/main" id="{176B0297-0B94-4028-8F30-B7F3CC841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9253" name="Group 53">
            <a:extLst>
              <a:ext uri="{FF2B5EF4-FFF2-40B4-BE49-F238E27FC236}">
                <a16:creationId xmlns:a16="http://schemas.microsoft.com/office/drawing/2014/main" id="{DFE35811-1179-4C8A-9573-2DB16A814C45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04755"/>
            <a:ext cx="2328863" cy="379412"/>
            <a:chOff x="3863" y="1882"/>
            <a:chExt cx="1467" cy="23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79254" name="Rectangle 54">
              <a:extLst>
                <a:ext uri="{FF2B5EF4-FFF2-40B4-BE49-F238E27FC236}">
                  <a16:creationId xmlns:a16="http://schemas.microsoft.com/office/drawing/2014/main" id="{7E45369E-6089-43D9-BFED-8E959E19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3        0       22</a:t>
              </a:r>
            </a:p>
          </p:txBody>
        </p:sp>
        <p:sp>
          <p:nvSpPr>
            <p:cNvPr id="179255" name="Line 55">
              <a:extLst>
                <a:ext uri="{FF2B5EF4-FFF2-40B4-BE49-F238E27FC236}">
                  <a16:creationId xmlns:a16="http://schemas.microsoft.com/office/drawing/2014/main" id="{BD7A335B-6B74-4E98-8679-080550000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9256" name="Line 56">
              <a:extLst>
                <a:ext uri="{FF2B5EF4-FFF2-40B4-BE49-F238E27FC236}">
                  <a16:creationId xmlns:a16="http://schemas.microsoft.com/office/drawing/2014/main" id="{3FBEA086-937C-45A2-B0CB-ACF1D7166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8154" name="Group 57">
            <a:extLst>
              <a:ext uri="{FF2B5EF4-FFF2-40B4-BE49-F238E27FC236}">
                <a16:creationId xmlns:a16="http://schemas.microsoft.com/office/drawing/2014/main" id="{2C9458AC-2925-4702-95F5-0BB11C8046ED}"/>
              </a:ext>
            </a:extLst>
          </p:cNvPr>
          <p:cNvGrpSpPr>
            <a:grpSpLocks/>
          </p:cNvGrpSpPr>
          <p:nvPr/>
        </p:nvGrpSpPr>
        <p:grpSpPr bwMode="auto">
          <a:xfrm>
            <a:off x="6678616" y="3847878"/>
            <a:ext cx="1343025" cy="369887"/>
            <a:chOff x="4207" y="2261"/>
            <a:chExt cx="846" cy="233"/>
          </a:xfrm>
        </p:grpSpPr>
        <p:sp>
          <p:nvSpPr>
            <p:cNvPr id="48179" name="Rectangle 58">
              <a:extLst>
                <a:ext uri="{FF2B5EF4-FFF2-40B4-BE49-F238E27FC236}">
                  <a16:creationId xmlns:a16="http://schemas.microsoft.com/office/drawing/2014/main" id="{EF2CC5FC-5EB8-4EF4-9172-EF903390C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2261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[3]</a:t>
              </a:r>
            </a:p>
          </p:txBody>
        </p:sp>
        <p:sp>
          <p:nvSpPr>
            <p:cNvPr id="48180" name="Line 59">
              <a:extLst>
                <a:ext uri="{FF2B5EF4-FFF2-40B4-BE49-F238E27FC236}">
                  <a16:creationId xmlns:a16="http://schemas.microsoft.com/office/drawing/2014/main" id="{DDE8FD8A-F128-4657-AC2E-506764DA0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9260" name="Group 60">
            <a:extLst>
              <a:ext uri="{FF2B5EF4-FFF2-40B4-BE49-F238E27FC236}">
                <a16:creationId xmlns:a16="http://schemas.microsoft.com/office/drawing/2014/main" id="{73E40C4E-5284-411F-811D-703DAC9B66EB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4244530"/>
            <a:ext cx="2328863" cy="379412"/>
            <a:chOff x="3863" y="1882"/>
            <a:chExt cx="1467" cy="23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79261" name="Rectangle 61">
              <a:extLst>
                <a:ext uri="{FF2B5EF4-FFF2-40B4-BE49-F238E27FC236}">
                  <a16:creationId xmlns:a16="http://schemas.microsoft.com/office/drawing/2014/main" id="{9EA9DD9B-2F9A-4922-BA51-3ACD6882F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5       0      -15</a:t>
              </a:r>
            </a:p>
          </p:txBody>
        </p:sp>
        <p:sp>
          <p:nvSpPr>
            <p:cNvPr id="179262" name="Line 62">
              <a:extLst>
                <a:ext uri="{FF2B5EF4-FFF2-40B4-BE49-F238E27FC236}">
                  <a16:creationId xmlns:a16="http://schemas.microsoft.com/office/drawing/2014/main" id="{AF6DC902-4AC8-4305-8ACB-2BC081098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9263" name="Line 63">
              <a:extLst>
                <a:ext uri="{FF2B5EF4-FFF2-40B4-BE49-F238E27FC236}">
                  <a16:creationId xmlns:a16="http://schemas.microsoft.com/office/drawing/2014/main" id="{72A00A2E-F86E-455F-A593-1D7DF03B3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8156" name="Group 64">
            <a:extLst>
              <a:ext uri="{FF2B5EF4-FFF2-40B4-BE49-F238E27FC236}">
                <a16:creationId xmlns:a16="http://schemas.microsoft.com/office/drawing/2014/main" id="{AD53FA26-D627-40A3-89FF-EF195FB03AB8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4570190"/>
            <a:ext cx="1404938" cy="369888"/>
            <a:chOff x="4208" y="2918"/>
            <a:chExt cx="885" cy="233"/>
          </a:xfrm>
        </p:grpSpPr>
        <p:sp>
          <p:nvSpPr>
            <p:cNvPr id="48177" name="Line 65">
              <a:extLst>
                <a:ext uri="{FF2B5EF4-FFF2-40B4-BE49-F238E27FC236}">
                  <a16:creationId xmlns:a16="http://schemas.microsoft.com/office/drawing/2014/main" id="{4EF6E719-BCA4-401E-8166-E3CC81AE0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53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78" name="Rectangle 66">
              <a:extLst>
                <a:ext uri="{FF2B5EF4-FFF2-40B4-BE49-F238E27FC236}">
                  <a16:creationId xmlns:a16="http://schemas.microsoft.com/office/drawing/2014/main" id="{467345A1-C00A-4AA3-921B-FA9D2A2EA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918"/>
              <a:ext cx="6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[5]</a:t>
              </a:r>
            </a:p>
          </p:txBody>
        </p:sp>
      </p:grpSp>
      <p:grpSp>
        <p:nvGrpSpPr>
          <p:cNvPr id="179267" name="Group 67">
            <a:extLst>
              <a:ext uri="{FF2B5EF4-FFF2-40B4-BE49-F238E27FC236}">
                <a16:creationId xmlns:a16="http://schemas.microsoft.com/office/drawing/2014/main" id="{049FF4D7-9D2F-4A13-9E5F-DCE6A7F08889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780855"/>
            <a:ext cx="2328862" cy="379412"/>
            <a:chOff x="3863" y="1882"/>
            <a:chExt cx="1467" cy="239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79268" name="Rectangle 68">
              <a:extLst>
                <a:ext uri="{FF2B5EF4-FFF2-40B4-BE49-F238E27FC236}">
                  <a16:creationId xmlns:a16="http://schemas.microsoft.com/office/drawing/2014/main" id="{B4399368-EDA8-44DD-AF84-9BB11E076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1        1       11</a:t>
              </a:r>
            </a:p>
          </p:txBody>
        </p:sp>
        <p:sp>
          <p:nvSpPr>
            <p:cNvPr id="179269" name="Line 69">
              <a:extLst>
                <a:ext uri="{FF2B5EF4-FFF2-40B4-BE49-F238E27FC236}">
                  <a16:creationId xmlns:a16="http://schemas.microsoft.com/office/drawing/2014/main" id="{7ED139C1-9D36-41F9-ACB3-80B53CAEA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9270" name="Line 70">
              <a:extLst>
                <a:ext uri="{FF2B5EF4-FFF2-40B4-BE49-F238E27FC236}">
                  <a16:creationId xmlns:a16="http://schemas.microsoft.com/office/drawing/2014/main" id="{75650928-7F47-470F-BDE2-DB10A8CF0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79271" name="Rectangle 71">
            <a:extLst>
              <a:ext uri="{FF2B5EF4-FFF2-40B4-BE49-F238E27FC236}">
                <a16:creationId xmlns:a16="http://schemas.microsoft.com/office/drawing/2014/main" id="{1C5633FD-9E2B-4F6C-BCB6-AF6CA6A25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398" y="3122390"/>
            <a:ext cx="1043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cpots</a:t>
            </a:r>
            <a:r>
              <a:rPr lang="en-US" altLang="zh-CN" b="1" dirty="0"/>
              <a:t>[1]</a:t>
            </a:r>
          </a:p>
        </p:txBody>
      </p:sp>
      <p:sp>
        <p:nvSpPr>
          <p:cNvPr id="48159" name="Text Box 3">
            <a:extLst>
              <a:ext uri="{FF2B5EF4-FFF2-40B4-BE49-F238E27FC236}">
                <a16:creationId xmlns:a16="http://schemas.microsoft.com/office/drawing/2014/main" id="{17FC4FE7-C71D-4EC1-A426-1584B604E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564928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48161" name="灯片编号占位符 2">
            <a:extLst>
              <a:ext uri="{FF2B5EF4-FFF2-40B4-BE49-F238E27FC236}">
                <a16:creationId xmlns:a16="http://schemas.microsoft.com/office/drawing/2014/main" id="{B6519C2C-B165-45FD-B9BF-BCC0CFD3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2475" y="7110190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832615E-1861-423D-A911-C1EACBFD5E36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48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121" name="Text Box 3">
            <a:extLst>
              <a:ext uri="{FF2B5EF4-FFF2-40B4-BE49-F238E27FC236}">
                <a16:creationId xmlns:a16="http://schemas.microsoft.com/office/drawing/2014/main" id="{3C9FC304-E003-4805-A8A0-A788B37E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2050828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ea typeface="宋体" charset="-122"/>
              </a:rPr>
              <a:t> 0        0      15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0        3       22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5     -15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1        1       11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1        2         3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2        3         6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4        0       91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</a:t>
            </a:r>
            <a:r>
              <a:rPr lang="zh-CN" altLang="zh-CN" b="1" dirty="0">
                <a:ea typeface="宋体" charset="-122"/>
              </a:rPr>
              <a:t>空      空      空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 闲      闲      闲</a:t>
            </a:r>
            <a:endParaRPr lang="en-US" altLang="zh-CN" b="1" dirty="0"/>
          </a:p>
        </p:txBody>
      </p:sp>
      <p:sp>
        <p:nvSpPr>
          <p:cNvPr id="48163" name="Line 4">
            <a:extLst>
              <a:ext uri="{FF2B5EF4-FFF2-40B4-BE49-F238E27FC236}">
                <a16:creationId xmlns:a16="http://schemas.microsoft.com/office/drawing/2014/main" id="{259DD3F8-4E59-4272-9AC5-C5805F619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242071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64" name="Text Box 5">
            <a:extLst>
              <a:ext uri="{FF2B5EF4-FFF2-40B4-BE49-F238E27FC236}">
                <a16:creationId xmlns:a16="http://schemas.microsoft.com/office/drawing/2014/main" id="{0D67E88F-7BEF-4255-AC5F-72DDF52C9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1690465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/>
              <a:t>row    col     item</a:t>
            </a:r>
          </a:p>
        </p:txBody>
      </p:sp>
      <p:sp>
        <p:nvSpPr>
          <p:cNvPr id="48165" name="Line 6">
            <a:extLst>
              <a:ext uri="{FF2B5EF4-FFF2-40B4-BE49-F238E27FC236}">
                <a16:creationId xmlns:a16="http://schemas.microsoft.com/office/drawing/2014/main" id="{149E0851-C35C-4A64-9556-ECE63F426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79219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66" name="Line 7">
            <a:extLst>
              <a:ext uri="{FF2B5EF4-FFF2-40B4-BE49-F238E27FC236}">
                <a16:creationId xmlns:a16="http://schemas.microsoft.com/office/drawing/2014/main" id="{BC796CB4-1FC4-4EB8-9BE3-498D99212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315731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67" name="Line 8">
            <a:extLst>
              <a:ext uri="{FF2B5EF4-FFF2-40B4-BE49-F238E27FC236}">
                <a16:creationId xmlns:a16="http://schemas.microsoft.com/office/drawing/2014/main" id="{B1EAABFE-472B-4FDE-8D57-A90A79065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52402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68" name="Line 9">
            <a:extLst>
              <a:ext uri="{FF2B5EF4-FFF2-40B4-BE49-F238E27FC236}">
                <a16:creationId xmlns:a16="http://schemas.microsoft.com/office/drawing/2014/main" id="{9888163C-AF7F-45CE-9793-DA3F902B0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0638" y="390026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69" name="Line 10">
            <a:extLst>
              <a:ext uri="{FF2B5EF4-FFF2-40B4-BE49-F238E27FC236}">
                <a16:creationId xmlns:a16="http://schemas.microsoft.com/office/drawing/2014/main" id="{783F5B11-320D-40EF-A06D-F54117141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426697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70" name="Text Box 11">
            <a:extLst>
              <a:ext uri="{FF2B5EF4-FFF2-40B4-BE49-F238E27FC236}">
                <a16:creationId xmlns:a16="http://schemas.microsoft.com/office/drawing/2014/main" id="{6FA65FED-B501-4244-AF5E-F579ED1D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084165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48171" name="Line 12">
            <a:extLst>
              <a:ext uri="{FF2B5EF4-FFF2-40B4-BE49-F238E27FC236}">
                <a16:creationId xmlns:a16="http://schemas.microsoft.com/office/drawing/2014/main" id="{8B70BE37-908F-4BA4-9F77-3E4741313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462575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8172" name="Text Box 13">
            <a:extLst>
              <a:ext uri="{FF2B5EF4-FFF2-40B4-BE49-F238E27FC236}">
                <a16:creationId xmlns:a16="http://schemas.microsoft.com/office/drawing/2014/main" id="{78BF6402-FD9A-4B58-AD64-BDE033274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306790"/>
            <a:ext cx="12525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48173" name="Line 14">
            <a:extLst>
              <a:ext uri="{FF2B5EF4-FFF2-40B4-BE49-F238E27FC236}">
                <a16:creationId xmlns:a16="http://schemas.microsoft.com/office/drawing/2014/main" id="{C48ACD6F-748C-43AD-A4B7-0ABEFE3B9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938" y="2068290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4" name="Line 15">
            <a:extLst>
              <a:ext uri="{FF2B5EF4-FFF2-40B4-BE49-F238E27FC236}">
                <a16:creationId xmlns:a16="http://schemas.microsoft.com/office/drawing/2014/main" id="{00BF4BCE-BF81-4234-B5CD-5EF62C00F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073053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" name="Rectangle 16">
            <a:extLst>
              <a:ext uri="{FF2B5EF4-FFF2-40B4-BE49-F238E27FC236}">
                <a16:creationId xmlns:a16="http://schemas.microsoft.com/office/drawing/2014/main" id="{DB6DB36A-2961-4A94-80DE-5B2F5AA95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5610003"/>
            <a:ext cx="2328863" cy="4048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5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135" name="Group 17">
            <a:extLst>
              <a:ext uri="{FF2B5EF4-FFF2-40B4-BE49-F238E27FC236}">
                <a16:creationId xmlns:a16="http://schemas.microsoft.com/office/drawing/2014/main" id="{E485B026-CAC6-426C-800B-E84692725D82}"/>
              </a:ext>
            </a:extLst>
          </p:cNvPr>
          <p:cNvGrpSpPr>
            <a:grpSpLocks/>
          </p:cNvGrpSpPr>
          <p:nvPr/>
        </p:nvGrpSpPr>
        <p:grpSpPr bwMode="auto">
          <a:xfrm>
            <a:off x="1305496" y="6007473"/>
            <a:ext cx="2335213" cy="769937"/>
            <a:chOff x="4266" y="3835"/>
            <a:chExt cx="1471" cy="48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6" name="Line 18">
              <a:extLst>
                <a:ext uri="{FF2B5EF4-FFF2-40B4-BE49-F238E27FC236}">
                  <a16:creationId xmlns:a16="http://schemas.microsoft.com/office/drawing/2014/main" id="{FD0F85D0-9428-40C8-9174-EDCEBACF6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7" name="Rectangle 19">
              <a:extLst>
                <a:ext uri="{FF2B5EF4-FFF2-40B4-BE49-F238E27FC236}">
                  <a16:creationId xmlns:a16="http://schemas.microsoft.com/office/drawing/2014/main" id="{3AA543F7-171C-4D79-9945-8D9AD8A9E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6</a:t>
              </a:r>
              <a:r>
                <a:rPr lang="zh-CN" altLang="en-US" b="1" dirty="0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7</a:t>
              </a:r>
              <a:r>
                <a:rPr lang="zh-CN" altLang="en-US" b="1" dirty="0">
                  <a:ea typeface="宋体" charset="-122"/>
                </a:rPr>
                <a:t>（非零元个数）</a:t>
              </a:r>
            </a:p>
          </p:txBody>
        </p:sp>
        <p:sp>
          <p:nvSpPr>
            <p:cNvPr id="138" name="Line 20">
              <a:extLst>
                <a:ext uri="{FF2B5EF4-FFF2-40B4-BE49-F238E27FC236}">
                  <a16:creationId xmlns:a16="http://schemas.microsoft.com/office/drawing/2014/main" id="{EE8F7302-1F99-4CB8-A904-14BB16BDE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29B9225-790C-42D3-B641-2C163C1C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9EF0F999-E37E-458C-8482-2BD5D2BB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45895"/>
              </p:ext>
            </p:extLst>
          </p:nvPr>
        </p:nvGraphicFramePr>
        <p:xfrm>
          <a:off x="4827588" y="104009"/>
          <a:ext cx="436416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55">
                  <a:extLst>
                    <a:ext uri="{9D8B030D-6E8A-4147-A177-3AD203B41FA5}">
                      <a16:colId xmlns:a16="http://schemas.microsoft.com/office/drawing/2014/main" val="3967610553"/>
                    </a:ext>
                  </a:extLst>
                </a:gridCol>
                <a:gridCol w="582824">
                  <a:extLst>
                    <a:ext uri="{9D8B030D-6E8A-4147-A177-3AD203B41FA5}">
                      <a16:colId xmlns:a16="http://schemas.microsoft.com/office/drawing/2014/main" val="2280143758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36363637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93259523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292247357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62308373"/>
                    </a:ext>
                  </a:extLst>
                </a:gridCol>
                <a:gridCol w="566930">
                  <a:extLst>
                    <a:ext uri="{9D8B030D-6E8A-4147-A177-3AD203B41FA5}">
                      <a16:colId xmlns:a16="http://schemas.microsoft.com/office/drawing/2014/main" val="2265870144"/>
                    </a:ext>
                  </a:extLst>
                </a:gridCol>
              </a:tblGrid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67923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Num[col]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28607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cpos</a:t>
                      </a:r>
                      <a:r>
                        <a:rPr lang="en-US" altLang="zh-CN" sz="2000" dirty="0"/>
                        <a:t>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771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7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">
            <a:extLst>
              <a:ext uri="{FF2B5EF4-FFF2-40B4-BE49-F238E27FC236}">
                <a16:creationId xmlns:a16="http://schemas.microsoft.com/office/drawing/2014/main" id="{CD953462-EE2D-4B5C-B021-B090FF7F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1298798"/>
            <a:ext cx="74691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将矩阵</a:t>
            </a:r>
            <a:r>
              <a:rPr lang="en-US" altLang="zh-CN" b="1"/>
              <a:t>A</a:t>
            </a:r>
            <a:r>
              <a:rPr lang="zh-CN" altLang="en-US" b="1"/>
              <a:t>中</a:t>
            </a:r>
            <a:r>
              <a:rPr lang="en-US" altLang="zh-CN" b="1"/>
              <a:t>col</a:t>
            </a:r>
            <a:r>
              <a:rPr lang="zh-CN" altLang="en-US" b="1"/>
              <a:t>列元素存放在</a:t>
            </a:r>
            <a:r>
              <a:rPr lang="en-US" altLang="zh-CN" b="1" i="1"/>
              <a:t>B</a:t>
            </a:r>
            <a:r>
              <a:rPr lang="zh-CN" altLang="en-US" b="1"/>
              <a:t>中下标为</a:t>
            </a:r>
            <a:r>
              <a:rPr lang="en-US" altLang="zh-CN" b="1"/>
              <a:t>cpos[col]</a:t>
            </a:r>
            <a:r>
              <a:rPr lang="zh-CN" altLang="en-US" b="1"/>
              <a:t>的位置</a:t>
            </a:r>
            <a:r>
              <a:rPr lang="zh-CN" altLang="en-US"/>
              <a:t> </a:t>
            </a:r>
          </a:p>
        </p:txBody>
      </p:sp>
      <p:sp>
        <p:nvSpPr>
          <p:cNvPr id="180245" name="Text Box 21">
            <a:extLst>
              <a:ext uri="{FF2B5EF4-FFF2-40B4-BE49-F238E27FC236}">
                <a16:creationId xmlns:a16="http://schemas.microsoft.com/office/drawing/2014/main" id="{9DEB6FD5-01B8-4BD8-B093-568115622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087785"/>
            <a:ext cx="2328862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49156" name="Line 22">
            <a:extLst>
              <a:ext uri="{FF2B5EF4-FFF2-40B4-BE49-F238E27FC236}">
                <a16:creationId xmlns:a16="http://schemas.microsoft.com/office/drawing/2014/main" id="{F325AA69-90C1-4C34-A692-150E13C10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45767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57" name="Text Box 23">
            <a:extLst>
              <a:ext uri="{FF2B5EF4-FFF2-40B4-BE49-F238E27FC236}">
                <a16:creationId xmlns:a16="http://schemas.microsoft.com/office/drawing/2014/main" id="{882494DD-A50F-404E-B3A2-7318BEAC8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27423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49158" name="Line 24">
            <a:extLst>
              <a:ext uri="{FF2B5EF4-FFF2-40B4-BE49-F238E27FC236}">
                <a16:creationId xmlns:a16="http://schemas.microsoft.com/office/drawing/2014/main" id="{A36D5A40-B483-4E77-B93A-F7FADA632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2914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59" name="Line 25">
            <a:extLst>
              <a:ext uri="{FF2B5EF4-FFF2-40B4-BE49-F238E27FC236}">
                <a16:creationId xmlns:a16="http://schemas.microsoft.com/office/drawing/2014/main" id="{309649CD-A5CA-416B-B1C0-06F0C550E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194273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0" name="Line 26">
            <a:extLst>
              <a:ext uri="{FF2B5EF4-FFF2-40B4-BE49-F238E27FC236}">
                <a16:creationId xmlns:a16="http://schemas.microsoft.com/office/drawing/2014/main" id="{7E3F1AF3-1C08-4159-9670-A7337BDA5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560985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1" name="Line 27">
            <a:extLst>
              <a:ext uri="{FF2B5EF4-FFF2-40B4-BE49-F238E27FC236}">
                <a16:creationId xmlns:a16="http://schemas.microsoft.com/office/drawing/2014/main" id="{46ED8ED6-4EB1-4E61-9BCC-F4842180D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3722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2" name="Line 28">
            <a:extLst>
              <a:ext uri="{FF2B5EF4-FFF2-40B4-BE49-F238E27FC236}">
                <a16:creationId xmlns:a16="http://schemas.microsoft.com/office/drawing/2014/main" id="{B3FA8EF8-9DDD-4CDB-96BA-222F4F645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30393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3" name="Text Box 29">
            <a:extLst>
              <a:ext uri="{FF2B5EF4-FFF2-40B4-BE49-F238E27FC236}">
                <a16:creationId xmlns:a16="http://schemas.microsoft.com/office/drawing/2014/main" id="{1DC03274-AEAF-489B-8217-AB0C5FC9D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121123"/>
            <a:ext cx="338138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49164" name="Line 30">
            <a:extLst>
              <a:ext uri="{FF2B5EF4-FFF2-40B4-BE49-F238E27FC236}">
                <a16:creationId xmlns:a16="http://schemas.microsoft.com/office/drawing/2014/main" id="{33408888-5315-4CA7-8C37-0C239F150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66271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65" name="Line 31">
            <a:extLst>
              <a:ext uri="{FF2B5EF4-FFF2-40B4-BE49-F238E27FC236}">
                <a16:creationId xmlns:a16="http://schemas.microsoft.com/office/drawing/2014/main" id="{4CD4FF2D-7994-4F1A-95AC-10247DFEC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105248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Line 32">
            <a:extLst>
              <a:ext uri="{FF2B5EF4-FFF2-40B4-BE49-F238E27FC236}">
                <a16:creationId xmlns:a16="http://schemas.microsoft.com/office/drawing/2014/main" id="{48332E15-472F-4EA9-9163-FF237E249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2110010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57" name="Rectangle 33">
            <a:extLst>
              <a:ext uri="{FF2B5EF4-FFF2-40B4-BE49-F238E27FC236}">
                <a16:creationId xmlns:a16="http://schemas.microsoft.com/office/drawing/2014/main" id="{EF584AC7-C7FD-4CDF-82AF-F53D02A0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5646960"/>
            <a:ext cx="2328862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 dirty="0"/>
              <a:t>6</a:t>
            </a:r>
            <a:r>
              <a:rPr lang="zh-CN" altLang="en-US" b="1" dirty="0"/>
              <a:t>（矩阵的行数）</a:t>
            </a:r>
          </a:p>
        </p:txBody>
      </p:sp>
      <p:grpSp>
        <p:nvGrpSpPr>
          <p:cNvPr id="180258" name="Group 34">
            <a:extLst>
              <a:ext uri="{FF2B5EF4-FFF2-40B4-BE49-F238E27FC236}">
                <a16:creationId xmlns:a16="http://schemas.microsoft.com/office/drawing/2014/main" id="{E686CF42-08C3-4AC6-9191-8514A883BD55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6043166"/>
            <a:ext cx="2335212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0259" name="Line 35">
              <a:extLst>
                <a:ext uri="{FF2B5EF4-FFF2-40B4-BE49-F238E27FC236}">
                  <a16:creationId xmlns:a16="http://schemas.microsoft.com/office/drawing/2014/main" id="{D717AECE-D70F-4091-BDE7-431F9DDD6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0260" name="Rectangle 36">
              <a:extLst>
                <a:ext uri="{FF2B5EF4-FFF2-40B4-BE49-F238E27FC236}">
                  <a16:creationId xmlns:a16="http://schemas.microsoft.com/office/drawing/2014/main" id="{C76B8D72-CCAA-4704-8B43-09BB90C91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5</a:t>
              </a:r>
              <a:r>
                <a:rPr lang="zh-CN" altLang="en-US" b="1" dirty="0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7</a:t>
              </a:r>
              <a:r>
                <a:rPr lang="zh-CN" altLang="en-US" b="1" dirty="0">
                  <a:ea typeface="宋体" charset="-122"/>
                </a:rPr>
                <a:t>（非零元个数）</a:t>
              </a:r>
            </a:p>
          </p:txBody>
        </p:sp>
        <p:sp>
          <p:nvSpPr>
            <p:cNvPr id="180261" name="Line 37">
              <a:extLst>
                <a:ext uri="{FF2B5EF4-FFF2-40B4-BE49-F238E27FC236}">
                  <a16:creationId xmlns:a16="http://schemas.microsoft.com/office/drawing/2014/main" id="{CC92FBCB-9CE2-4547-BA2F-BBB9D1B9D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80262" name="Line 38">
            <a:extLst>
              <a:ext uri="{FF2B5EF4-FFF2-40B4-BE49-F238E27FC236}">
                <a16:creationId xmlns:a16="http://schemas.microsoft.com/office/drawing/2014/main" id="{8AC1CB9E-C48B-40B8-B650-08807102E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3761010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0263" name="Rectangle 39">
            <a:extLst>
              <a:ext uri="{FF2B5EF4-FFF2-40B4-BE49-F238E27FC236}">
                <a16:creationId xmlns:a16="http://schemas.microsoft.com/office/drawing/2014/main" id="{43837AF7-2486-4AB0-8B24-9A24CAFED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670" y="3181573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[2]</a:t>
            </a:r>
          </a:p>
        </p:txBody>
      </p:sp>
      <p:sp>
        <p:nvSpPr>
          <p:cNvPr id="49171" name="Line 40">
            <a:extLst>
              <a:ext uri="{FF2B5EF4-FFF2-40B4-BE49-F238E27FC236}">
                <a16:creationId xmlns:a16="http://schemas.microsoft.com/office/drawing/2014/main" id="{45FEF34B-E2D4-436A-9D84-50CDE9EBF2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408585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72" name="Rectangle 41">
            <a:extLst>
              <a:ext uri="{FF2B5EF4-FFF2-40B4-BE49-F238E27FC236}">
                <a16:creationId xmlns:a16="http://schemas.microsoft.com/office/drawing/2014/main" id="{DF144E8E-D976-4224-90A6-24192E9A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42023"/>
            <a:ext cx="9826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[4]</a:t>
            </a:r>
          </a:p>
        </p:txBody>
      </p:sp>
      <p:sp>
        <p:nvSpPr>
          <p:cNvPr id="49173" name="Line 42">
            <a:extLst>
              <a:ext uri="{FF2B5EF4-FFF2-40B4-BE49-F238E27FC236}">
                <a16:creationId xmlns:a16="http://schemas.microsoft.com/office/drawing/2014/main" id="{93E0A02E-CB18-457D-AB61-EF4CAC9157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469035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0267" name="Group 43">
            <a:extLst>
              <a:ext uri="{FF2B5EF4-FFF2-40B4-BE49-F238E27FC236}">
                <a16:creationId xmlns:a16="http://schemas.microsoft.com/office/drawing/2014/main" id="{83A038B8-62C8-4CB0-8CCE-5C8F52411605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088703"/>
            <a:ext cx="2328862" cy="377825"/>
            <a:chOff x="3826" y="1097"/>
            <a:chExt cx="1467" cy="24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0268" name="Rectangle 44">
              <a:extLst>
                <a:ext uri="{FF2B5EF4-FFF2-40B4-BE49-F238E27FC236}">
                  <a16:creationId xmlns:a16="http://schemas.microsoft.com/office/drawing/2014/main" id="{BD3D2CC5-5AF9-4B69-A091-9DD08B9C2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0       0       15</a:t>
              </a:r>
            </a:p>
          </p:txBody>
        </p:sp>
        <p:sp>
          <p:nvSpPr>
            <p:cNvPr id="180269" name="Line 45">
              <a:extLst>
                <a:ext uri="{FF2B5EF4-FFF2-40B4-BE49-F238E27FC236}">
                  <a16:creationId xmlns:a16="http://schemas.microsoft.com/office/drawing/2014/main" id="{DA0BC033-A876-4BE6-B50D-4EF3F0851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0270" name="Line 46">
              <a:extLst>
                <a:ext uri="{FF2B5EF4-FFF2-40B4-BE49-F238E27FC236}">
                  <a16:creationId xmlns:a16="http://schemas.microsoft.com/office/drawing/2014/main" id="{E440EE03-F987-4B63-8A5B-BDD663BF4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9175" name="Group 47">
            <a:extLst>
              <a:ext uri="{FF2B5EF4-FFF2-40B4-BE49-F238E27FC236}">
                <a16:creationId xmlns:a16="http://schemas.microsoft.com/office/drawing/2014/main" id="{D275664D-BBB2-47DA-8BB4-6644028A6CC1}"/>
              </a:ext>
            </a:extLst>
          </p:cNvPr>
          <p:cNvGrpSpPr>
            <a:grpSpLocks/>
          </p:cNvGrpSpPr>
          <p:nvPr/>
        </p:nvGrpSpPr>
        <p:grpSpPr bwMode="auto">
          <a:xfrm>
            <a:off x="6650038" y="2443385"/>
            <a:ext cx="1358900" cy="369888"/>
            <a:chOff x="4189" y="1329"/>
            <a:chExt cx="856" cy="233"/>
          </a:xfrm>
        </p:grpSpPr>
        <p:sp>
          <p:nvSpPr>
            <p:cNvPr id="49212" name="Rectangle 48">
              <a:extLst>
                <a:ext uri="{FF2B5EF4-FFF2-40B4-BE49-F238E27FC236}">
                  <a16:creationId xmlns:a16="http://schemas.microsoft.com/office/drawing/2014/main" id="{5E841EE0-696C-482C-982D-A0BD2368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29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[0]</a:t>
              </a:r>
            </a:p>
          </p:txBody>
        </p:sp>
        <p:sp>
          <p:nvSpPr>
            <p:cNvPr id="49213" name="Line 49">
              <a:extLst>
                <a:ext uri="{FF2B5EF4-FFF2-40B4-BE49-F238E27FC236}">
                  <a16:creationId xmlns:a16="http://schemas.microsoft.com/office/drawing/2014/main" id="{E9114AA7-B51F-4849-9179-2F706EB87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0274" name="Group 50">
            <a:extLst>
              <a:ext uri="{FF2B5EF4-FFF2-40B4-BE49-F238E27FC236}">
                <a16:creationId xmlns:a16="http://schemas.microsoft.com/office/drawing/2014/main" id="{E4762792-F492-4769-B393-1092F9A4F7A1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50791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0275" name="Rectangle 51">
              <a:extLst>
                <a:ext uri="{FF2B5EF4-FFF2-40B4-BE49-F238E27FC236}">
                  <a16:creationId xmlns:a16="http://schemas.microsoft.com/office/drawing/2014/main" id="{BD3353DF-E585-4286-A413-91D4CF07A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3        0       22</a:t>
              </a:r>
            </a:p>
          </p:txBody>
        </p:sp>
        <p:sp>
          <p:nvSpPr>
            <p:cNvPr id="180276" name="Line 52">
              <a:extLst>
                <a:ext uri="{FF2B5EF4-FFF2-40B4-BE49-F238E27FC236}">
                  <a16:creationId xmlns:a16="http://schemas.microsoft.com/office/drawing/2014/main" id="{A05BA963-2507-418B-96B7-9C9E01B2B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0277" name="Line 53">
              <a:extLst>
                <a:ext uri="{FF2B5EF4-FFF2-40B4-BE49-F238E27FC236}">
                  <a16:creationId xmlns:a16="http://schemas.microsoft.com/office/drawing/2014/main" id="{280E6AAF-F516-43C7-9E64-74314A49D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49177" name="Group 54">
            <a:extLst>
              <a:ext uri="{FF2B5EF4-FFF2-40B4-BE49-F238E27FC236}">
                <a16:creationId xmlns:a16="http://schemas.microsoft.com/office/drawing/2014/main" id="{7CCF2F18-D99A-4AA4-9592-7C50293271E1}"/>
              </a:ext>
            </a:extLst>
          </p:cNvPr>
          <p:cNvGrpSpPr>
            <a:grpSpLocks/>
          </p:cNvGrpSpPr>
          <p:nvPr/>
        </p:nvGrpSpPr>
        <p:grpSpPr bwMode="auto">
          <a:xfrm>
            <a:off x="6678616" y="3894360"/>
            <a:ext cx="1343025" cy="369888"/>
            <a:chOff x="4207" y="2261"/>
            <a:chExt cx="846" cy="233"/>
          </a:xfrm>
        </p:grpSpPr>
        <p:sp>
          <p:nvSpPr>
            <p:cNvPr id="49210" name="Rectangle 55">
              <a:extLst>
                <a:ext uri="{FF2B5EF4-FFF2-40B4-BE49-F238E27FC236}">
                  <a16:creationId xmlns:a16="http://schemas.microsoft.com/office/drawing/2014/main" id="{D501201D-3CBD-4111-8999-7E90E269A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2261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[3]</a:t>
              </a:r>
            </a:p>
          </p:txBody>
        </p:sp>
        <p:sp>
          <p:nvSpPr>
            <p:cNvPr id="49211" name="Line 56">
              <a:extLst>
                <a:ext uri="{FF2B5EF4-FFF2-40B4-BE49-F238E27FC236}">
                  <a16:creationId xmlns:a16="http://schemas.microsoft.com/office/drawing/2014/main" id="{C36F931A-EEE1-4992-B719-9673A2FBA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178" name="Group 57">
            <a:extLst>
              <a:ext uri="{FF2B5EF4-FFF2-40B4-BE49-F238E27FC236}">
                <a16:creationId xmlns:a16="http://schemas.microsoft.com/office/drawing/2014/main" id="{D6477974-5B42-4395-96F7-38BCCDD206D1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4291235"/>
            <a:ext cx="2328863" cy="379413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0282" name="Rectangle 58">
              <a:extLst>
                <a:ext uri="{FF2B5EF4-FFF2-40B4-BE49-F238E27FC236}">
                  <a16:creationId xmlns:a16="http://schemas.microsoft.com/office/drawing/2014/main" id="{87E260C1-9025-4D3D-B85B-D3B92E8B8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5        0      -15</a:t>
              </a:r>
            </a:p>
          </p:txBody>
        </p:sp>
        <p:sp>
          <p:nvSpPr>
            <p:cNvPr id="49208" name="Line 59">
              <a:extLst>
                <a:ext uri="{FF2B5EF4-FFF2-40B4-BE49-F238E27FC236}">
                  <a16:creationId xmlns:a16="http://schemas.microsoft.com/office/drawing/2014/main" id="{C3A11ECE-AA39-44BF-B2CD-2B3DA2ED4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09" name="Line 60">
              <a:extLst>
                <a:ext uri="{FF2B5EF4-FFF2-40B4-BE49-F238E27FC236}">
                  <a16:creationId xmlns:a16="http://schemas.microsoft.com/office/drawing/2014/main" id="{818A36E4-7F88-497B-A1D2-723EFE10A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9179" name="Group 61">
            <a:extLst>
              <a:ext uri="{FF2B5EF4-FFF2-40B4-BE49-F238E27FC236}">
                <a16:creationId xmlns:a16="http://schemas.microsoft.com/office/drawing/2014/main" id="{8B0CB638-6D14-451E-99A6-317DDC876B0D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4616673"/>
            <a:ext cx="1404938" cy="369887"/>
            <a:chOff x="4208" y="2918"/>
            <a:chExt cx="885" cy="233"/>
          </a:xfrm>
        </p:grpSpPr>
        <p:sp>
          <p:nvSpPr>
            <p:cNvPr id="49205" name="Line 62">
              <a:extLst>
                <a:ext uri="{FF2B5EF4-FFF2-40B4-BE49-F238E27FC236}">
                  <a16:creationId xmlns:a16="http://schemas.microsoft.com/office/drawing/2014/main" id="{8C2EF8FB-D549-4279-9A85-B9426060B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53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206" name="Rectangle 63">
              <a:extLst>
                <a:ext uri="{FF2B5EF4-FFF2-40B4-BE49-F238E27FC236}">
                  <a16:creationId xmlns:a16="http://schemas.microsoft.com/office/drawing/2014/main" id="{B3D58F39-7BFE-4AE6-AE6D-33ACDE2F2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918"/>
              <a:ext cx="6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[5]</a:t>
              </a:r>
            </a:p>
          </p:txBody>
        </p:sp>
      </p:grpSp>
      <p:grpSp>
        <p:nvGrpSpPr>
          <p:cNvPr id="180288" name="Group 64">
            <a:extLst>
              <a:ext uri="{FF2B5EF4-FFF2-40B4-BE49-F238E27FC236}">
                <a16:creationId xmlns:a16="http://schemas.microsoft.com/office/drawing/2014/main" id="{23E152D0-5D41-40D2-891B-E4E0B6E9F3E5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826891"/>
            <a:ext cx="2328862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0289" name="Rectangle 65">
              <a:extLst>
                <a:ext uri="{FF2B5EF4-FFF2-40B4-BE49-F238E27FC236}">
                  <a16:creationId xmlns:a16="http://schemas.microsoft.com/office/drawing/2014/main" id="{A5BD898D-BFE2-489A-AD7B-AADE738C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1        1       11</a:t>
              </a:r>
            </a:p>
          </p:txBody>
        </p:sp>
        <p:sp>
          <p:nvSpPr>
            <p:cNvPr id="180290" name="Line 66">
              <a:extLst>
                <a:ext uri="{FF2B5EF4-FFF2-40B4-BE49-F238E27FC236}">
                  <a16:creationId xmlns:a16="http://schemas.microsoft.com/office/drawing/2014/main" id="{2DD5AFC7-CAB8-46FD-89E4-6BA6422BB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0291" name="Line 67">
              <a:extLst>
                <a:ext uri="{FF2B5EF4-FFF2-40B4-BE49-F238E27FC236}">
                  <a16:creationId xmlns:a16="http://schemas.microsoft.com/office/drawing/2014/main" id="{0472460C-89EC-4F85-86D7-4F9AE4153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80292" name="Rectangle 68">
            <a:extLst>
              <a:ext uri="{FF2B5EF4-FFF2-40B4-BE49-F238E27FC236}">
                <a16:creationId xmlns:a16="http://schemas.microsoft.com/office/drawing/2014/main" id="{EACC35F1-B506-466F-B45F-58E40C24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695" y="3168873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[1]</a:t>
            </a:r>
          </a:p>
        </p:txBody>
      </p:sp>
      <p:grpSp>
        <p:nvGrpSpPr>
          <p:cNvPr id="180293" name="Group 69">
            <a:extLst>
              <a:ext uri="{FF2B5EF4-FFF2-40B4-BE49-F238E27FC236}">
                <a16:creationId xmlns:a16="http://schemas.microsoft.com/office/drawing/2014/main" id="{DC6F20A5-4D78-47DB-85BA-E4A5A8B25E08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188841"/>
            <a:ext cx="2328862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0294" name="Rectangle 70">
              <a:extLst>
                <a:ext uri="{FF2B5EF4-FFF2-40B4-BE49-F238E27FC236}">
                  <a16:creationId xmlns:a16="http://schemas.microsoft.com/office/drawing/2014/main" id="{53C66384-2D20-49EA-B640-9724806E5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2        1        3</a:t>
              </a:r>
            </a:p>
          </p:txBody>
        </p:sp>
        <p:sp>
          <p:nvSpPr>
            <p:cNvPr id="180295" name="Line 71">
              <a:extLst>
                <a:ext uri="{FF2B5EF4-FFF2-40B4-BE49-F238E27FC236}">
                  <a16:creationId xmlns:a16="http://schemas.microsoft.com/office/drawing/2014/main" id="{FD6FB848-2BD1-4070-AA46-36AE20A9F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0296" name="Line 72">
              <a:extLst>
                <a:ext uri="{FF2B5EF4-FFF2-40B4-BE49-F238E27FC236}">
                  <a16:creationId xmlns:a16="http://schemas.microsoft.com/office/drawing/2014/main" id="{7A029F4B-C9BF-4634-97F0-F77C90EA3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80297" name="Group 73">
            <a:extLst>
              <a:ext uri="{FF2B5EF4-FFF2-40B4-BE49-F238E27FC236}">
                <a16:creationId xmlns:a16="http://schemas.microsoft.com/office/drawing/2014/main" id="{D537799C-9106-400B-8A08-4E843EB9A8B0}"/>
              </a:ext>
            </a:extLst>
          </p:cNvPr>
          <p:cNvGrpSpPr>
            <a:grpSpLocks/>
          </p:cNvGrpSpPr>
          <p:nvPr/>
        </p:nvGrpSpPr>
        <p:grpSpPr bwMode="auto">
          <a:xfrm>
            <a:off x="6664325" y="3545110"/>
            <a:ext cx="1358900" cy="369888"/>
            <a:chOff x="4198" y="2261"/>
            <a:chExt cx="856" cy="233"/>
          </a:xfrm>
        </p:grpSpPr>
        <p:sp>
          <p:nvSpPr>
            <p:cNvPr id="49203" name="Rectangle 74">
              <a:extLst>
                <a:ext uri="{FF2B5EF4-FFF2-40B4-BE49-F238E27FC236}">
                  <a16:creationId xmlns:a16="http://schemas.microsoft.com/office/drawing/2014/main" id="{282100D6-9F54-4BA2-B8E0-210AAAC9D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2261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[2]</a:t>
              </a:r>
            </a:p>
          </p:txBody>
        </p:sp>
        <p:sp>
          <p:nvSpPr>
            <p:cNvPr id="49204" name="Line 75">
              <a:extLst>
                <a:ext uri="{FF2B5EF4-FFF2-40B4-BE49-F238E27FC236}">
                  <a16:creationId xmlns:a16="http://schemas.microsoft.com/office/drawing/2014/main" id="{3B65C266-4C71-45DF-A27B-AD49164EE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8" y="2404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0300" name="Rectangle 76">
            <a:extLst>
              <a:ext uri="{FF2B5EF4-FFF2-40B4-BE49-F238E27FC236}">
                <a16:creationId xmlns:a16="http://schemas.microsoft.com/office/drawing/2014/main" id="{1047A48F-28BB-47BC-8391-95C0186FB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763" y="3163254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[1]</a:t>
            </a:r>
          </a:p>
        </p:txBody>
      </p:sp>
      <p:sp>
        <p:nvSpPr>
          <p:cNvPr id="49185" name="Text Box 3">
            <a:extLst>
              <a:ext uri="{FF2B5EF4-FFF2-40B4-BE49-F238E27FC236}">
                <a16:creationId xmlns:a16="http://schemas.microsoft.com/office/drawing/2014/main" id="{85ED37EC-C8CB-4AD9-990B-FB74E893C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66948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49187" name="灯片编号占位符 2">
            <a:extLst>
              <a:ext uri="{FF2B5EF4-FFF2-40B4-BE49-F238E27FC236}">
                <a16:creationId xmlns:a16="http://schemas.microsoft.com/office/drawing/2014/main" id="{65931B99-722E-467C-8B8F-2AAC2449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2475" y="7012210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A21263D-8E04-44DC-A289-8CB02A782307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49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126" name="Text Box 3">
            <a:extLst>
              <a:ext uri="{FF2B5EF4-FFF2-40B4-BE49-F238E27FC236}">
                <a16:creationId xmlns:a16="http://schemas.microsoft.com/office/drawing/2014/main" id="{9BAA83E0-CB94-4467-BF1F-FFABFCC6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2071910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ea typeface="宋体" charset="-122"/>
              </a:rPr>
              <a:t> 0        0      15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0        3       22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5     -15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1        1       11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1        2         3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2        3         6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4        0       91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</a:t>
            </a:r>
            <a:r>
              <a:rPr lang="zh-CN" altLang="zh-CN" b="1" dirty="0">
                <a:ea typeface="宋体" charset="-122"/>
              </a:rPr>
              <a:t>空      空      空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 闲      闲      闲</a:t>
            </a:r>
            <a:endParaRPr lang="en-US" altLang="zh-CN" b="1" dirty="0"/>
          </a:p>
        </p:txBody>
      </p:sp>
      <p:sp>
        <p:nvSpPr>
          <p:cNvPr id="49189" name="Line 4">
            <a:extLst>
              <a:ext uri="{FF2B5EF4-FFF2-40B4-BE49-F238E27FC236}">
                <a16:creationId xmlns:a16="http://schemas.microsoft.com/office/drawing/2014/main" id="{AD19E9D8-F9C3-49DA-96D5-6569EDDB8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244179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90" name="Text Box 5">
            <a:extLst>
              <a:ext uri="{FF2B5EF4-FFF2-40B4-BE49-F238E27FC236}">
                <a16:creationId xmlns:a16="http://schemas.microsoft.com/office/drawing/2014/main" id="{804988B0-00D2-43A4-B96F-A6A94C992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1711548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49191" name="Line 6">
            <a:extLst>
              <a:ext uri="{FF2B5EF4-FFF2-40B4-BE49-F238E27FC236}">
                <a16:creationId xmlns:a16="http://schemas.microsoft.com/office/drawing/2014/main" id="{901C3EDC-8EA5-437E-815C-AE6F046D9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300" y="2813273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92" name="Line 7">
            <a:extLst>
              <a:ext uri="{FF2B5EF4-FFF2-40B4-BE49-F238E27FC236}">
                <a16:creationId xmlns:a16="http://schemas.microsoft.com/office/drawing/2014/main" id="{802A4F87-763C-40C6-8A9A-D83F39847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3178398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93" name="Line 8">
            <a:extLst>
              <a:ext uri="{FF2B5EF4-FFF2-40B4-BE49-F238E27FC236}">
                <a16:creationId xmlns:a16="http://schemas.microsoft.com/office/drawing/2014/main" id="{FCAAC7B3-9003-47B3-90E4-D4318DDD6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4775" y="3545110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94" name="Line 9">
            <a:extLst>
              <a:ext uri="{FF2B5EF4-FFF2-40B4-BE49-F238E27FC236}">
                <a16:creationId xmlns:a16="http://schemas.microsoft.com/office/drawing/2014/main" id="{66B780E8-CA6E-4426-8C03-76F097389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663" y="3921348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95" name="Line 10">
            <a:extLst>
              <a:ext uri="{FF2B5EF4-FFF2-40B4-BE49-F238E27FC236}">
                <a16:creationId xmlns:a16="http://schemas.microsoft.com/office/drawing/2014/main" id="{E426FD3C-8454-45A2-A556-9C7F8F0D8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4288060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96" name="Text Box 11">
            <a:extLst>
              <a:ext uri="{FF2B5EF4-FFF2-40B4-BE49-F238E27FC236}">
                <a16:creationId xmlns:a16="http://schemas.microsoft.com/office/drawing/2014/main" id="{2047EED0-8FE0-49DB-9311-611F9D0DA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105248"/>
            <a:ext cx="338137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49197" name="Line 12">
            <a:extLst>
              <a:ext uri="{FF2B5EF4-FFF2-40B4-BE49-F238E27FC236}">
                <a16:creationId xmlns:a16="http://schemas.microsoft.com/office/drawing/2014/main" id="{677C1DE2-3E20-4948-B7C2-697ED1FEE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4646835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9198" name="Text Box 13">
            <a:extLst>
              <a:ext uri="{FF2B5EF4-FFF2-40B4-BE49-F238E27FC236}">
                <a16:creationId xmlns:a16="http://schemas.microsoft.com/office/drawing/2014/main" id="{622A788E-45DE-44CD-9637-AA8C9E4CE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327873"/>
            <a:ext cx="12525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49199" name="Line 14">
            <a:extLst>
              <a:ext uri="{FF2B5EF4-FFF2-40B4-BE49-F238E27FC236}">
                <a16:creationId xmlns:a16="http://schemas.microsoft.com/office/drawing/2014/main" id="{685CC5A2-9810-4BF5-9964-44BDB76EC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2963" y="2089373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0" name="Line 15">
            <a:extLst>
              <a:ext uri="{FF2B5EF4-FFF2-40B4-BE49-F238E27FC236}">
                <a16:creationId xmlns:a16="http://schemas.microsoft.com/office/drawing/2014/main" id="{28B47AF5-8F4A-426A-81A1-3C934045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13" y="2094135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" name="Rectangle 16">
            <a:extLst>
              <a:ext uri="{FF2B5EF4-FFF2-40B4-BE49-F238E27FC236}">
                <a16:creationId xmlns:a16="http://schemas.microsoft.com/office/drawing/2014/main" id="{8CC70794-F982-4A80-950E-1F5FFE21A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1085"/>
            <a:ext cx="2328863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/>
              <a:t>5</a:t>
            </a:r>
            <a:r>
              <a:rPr lang="zh-CN" altLang="en-US" b="1"/>
              <a:t>（矩阵的行数）</a:t>
            </a:r>
          </a:p>
        </p:txBody>
      </p:sp>
      <p:grpSp>
        <p:nvGrpSpPr>
          <p:cNvPr id="140" name="Group 17">
            <a:extLst>
              <a:ext uri="{FF2B5EF4-FFF2-40B4-BE49-F238E27FC236}">
                <a16:creationId xmlns:a16="http://schemas.microsoft.com/office/drawing/2014/main" id="{2546B8AE-56D9-46D1-9A54-FB54AAA745F6}"/>
              </a:ext>
            </a:extLst>
          </p:cNvPr>
          <p:cNvGrpSpPr>
            <a:grpSpLocks/>
          </p:cNvGrpSpPr>
          <p:nvPr/>
        </p:nvGrpSpPr>
        <p:grpSpPr bwMode="auto">
          <a:xfrm>
            <a:off x="1377504" y="6027514"/>
            <a:ext cx="2335213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41" name="Line 18">
              <a:extLst>
                <a:ext uri="{FF2B5EF4-FFF2-40B4-BE49-F238E27FC236}">
                  <a16:creationId xmlns:a16="http://schemas.microsoft.com/office/drawing/2014/main" id="{39E790E9-0405-4015-A017-43B9BCF5B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2" name="Rectangle 19">
              <a:extLst>
                <a:ext uri="{FF2B5EF4-FFF2-40B4-BE49-F238E27FC236}">
                  <a16:creationId xmlns:a16="http://schemas.microsoft.com/office/drawing/2014/main" id="{304AA656-AD47-4B9C-8CA1-B1208E273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6</a:t>
              </a:r>
              <a:r>
                <a:rPr lang="zh-CN" altLang="en-US" b="1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7</a:t>
              </a:r>
              <a:r>
                <a:rPr lang="zh-CN" altLang="en-US" b="1">
                  <a:ea typeface="宋体" charset="-122"/>
                </a:rPr>
                <a:t>（非零元个数）</a:t>
              </a:r>
            </a:p>
          </p:txBody>
        </p:sp>
        <p:sp>
          <p:nvSpPr>
            <p:cNvPr id="143" name="Line 20">
              <a:extLst>
                <a:ext uri="{FF2B5EF4-FFF2-40B4-BE49-F238E27FC236}">
                  <a16:creationId xmlns:a16="http://schemas.microsoft.com/office/drawing/2014/main" id="{BDE72435-CA7C-4E12-ABFA-37049709C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083C496-CB18-4583-A3D9-88FBD082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E92C2BB7-24D5-490A-8B98-96C85386D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45895"/>
              </p:ext>
            </p:extLst>
          </p:nvPr>
        </p:nvGraphicFramePr>
        <p:xfrm>
          <a:off x="4827588" y="104009"/>
          <a:ext cx="436416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55">
                  <a:extLst>
                    <a:ext uri="{9D8B030D-6E8A-4147-A177-3AD203B41FA5}">
                      <a16:colId xmlns:a16="http://schemas.microsoft.com/office/drawing/2014/main" val="3967610553"/>
                    </a:ext>
                  </a:extLst>
                </a:gridCol>
                <a:gridCol w="582824">
                  <a:extLst>
                    <a:ext uri="{9D8B030D-6E8A-4147-A177-3AD203B41FA5}">
                      <a16:colId xmlns:a16="http://schemas.microsoft.com/office/drawing/2014/main" val="2280143758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36363637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93259523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292247357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62308373"/>
                    </a:ext>
                  </a:extLst>
                </a:gridCol>
                <a:gridCol w="566930">
                  <a:extLst>
                    <a:ext uri="{9D8B030D-6E8A-4147-A177-3AD203B41FA5}">
                      <a16:colId xmlns:a16="http://schemas.microsoft.com/office/drawing/2014/main" val="2265870144"/>
                    </a:ext>
                  </a:extLst>
                </a:gridCol>
              </a:tblGrid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67923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Num[col]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28607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cpos</a:t>
                      </a:r>
                      <a:r>
                        <a:rPr lang="en-US" altLang="zh-CN" sz="2000" dirty="0"/>
                        <a:t>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771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63" grpId="0"/>
      <p:bldP spid="180292" grpId="0"/>
      <p:bldP spid="18030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01536-2BDE-490B-B4F0-02528450F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714375"/>
            <a:ext cx="7793038" cy="839788"/>
          </a:xfrm>
        </p:spPr>
        <p:txBody>
          <a:bodyPr/>
          <a:lstStyle/>
          <a:p>
            <a:pPr eaLnBrk="1" hangingPunct="1"/>
            <a:r>
              <a:rPr lang="en-US" altLang="zh-CN" dirty="0"/>
              <a:t>5.1.2 </a:t>
            </a:r>
            <a:r>
              <a:rPr lang="zh-CN" altLang="en-US" dirty="0"/>
              <a:t>多维数组的逻辑结构 </a:t>
            </a:r>
            <a:endParaRPr lang="en-US" altLang="zh-CN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0CD7275-303F-44F6-860A-5013C4D20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785938"/>
            <a:ext cx="8531225" cy="34496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多维数组是线性表的扩展。例如：一个</a:t>
            </a:r>
            <a:r>
              <a:rPr lang="en-US" altLang="zh-CN" dirty="0"/>
              <a:t>m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列的二维数组可以看成</a:t>
            </a:r>
            <a:r>
              <a:rPr lang="en-US" altLang="zh-CN" dirty="0">
                <a:solidFill>
                  <a:srgbClr val="0000CC"/>
                </a:solidFill>
              </a:rPr>
              <a:t>m</a:t>
            </a:r>
            <a:r>
              <a:rPr lang="zh-CN" altLang="en-US" dirty="0">
                <a:solidFill>
                  <a:srgbClr val="0000CC"/>
                </a:solidFill>
              </a:rPr>
              <a:t>个一维数组行</a:t>
            </a:r>
            <a:r>
              <a:rPr lang="zh-CN" altLang="en-US" dirty="0"/>
              <a:t>组成，也可以看成</a:t>
            </a:r>
            <a:r>
              <a:rPr lang="en-US" altLang="zh-CN" dirty="0">
                <a:solidFill>
                  <a:srgbClr val="0000CC"/>
                </a:solidFill>
              </a:rPr>
              <a:t>n</a:t>
            </a:r>
            <a:r>
              <a:rPr lang="zh-CN" altLang="en-US" dirty="0">
                <a:solidFill>
                  <a:srgbClr val="0000CC"/>
                </a:solidFill>
              </a:rPr>
              <a:t>个一维数组列</a:t>
            </a:r>
            <a:r>
              <a:rPr lang="zh-CN" altLang="en-US" dirty="0"/>
              <a:t>组成的线性表。</a:t>
            </a:r>
            <a:endParaRPr lang="en-US" altLang="zh-CN" dirty="0"/>
          </a:p>
        </p:txBody>
      </p:sp>
      <p:pic>
        <p:nvPicPr>
          <p:cNvPr id="7172" name="Picture 4" descr="5d1">
            <a:extLst>
              <a:ext uri="{FF2B5EF4-FFF2-40B4-BE49-F238E27FC236}">
                <a16:creationId xmlns:a16="http://schemas.microsoft.com/office/drawing/2014/main" id="{FDE49F85-FD66-45EA-8C49-A93186D2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571875"/>
            <a:ext cx="47863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320700-371D-4766-ACDA-4312E6814AE0}"/>
              </a:ext>
            </a:extLst>
          </p:cNvPr>
          <p:cNvSpPr/>
          <p:nvPr/>
        </p:nvSpPr>
        <p:spPr>
          <a:xfrm>
            <a:off x="2915816" y="4365104"/>
            <a:ext cx="3870747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B12CC0E-3E23-4671-B05F-1F4D3B111F89}"/>
              </a:ext>
            </a:extLst>
          </p:cNvPr>
          <p:cNvSpPr/>
          <p:nvPr/>
        </p:nvSpPr>
        <p:spPr>
          <a:xfrm>
            <a:off x="2915816" y="4832464"/>
            <a:ext cx="3870747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B964F87-FD29-4345-8E25-5080976C2745}"/>
              </a:ext>
            </a:extLst>
          </p:cNvPr>
          <p:cNvSpPr/>
          <p:nvPr/>
        </p:nvSpPr>
        <p:spPr>
          <a:xfrm>
            <a:off x="2885336" y="5320144"/>
            <a:ext cx="3870747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BF8C711-95AE-40D8-9AF8-4BFF812908C0}"/>
              </a:ext>
            </a:extLst>
          </p:cNvPr>
          <p:cNvSpPr/>
          <p:nvPr/>
        </p:nvSpPr>
        <p:spPr>
          <a:xfrm>
            <a:off x="2895496" y="5828144"/>
            <a:ext cx="3870747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59D5BC-3455-46A2-9BA4-0F40F0CA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A48F29-FFA4-4263-9FCE-EDFE8E81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">
            <a:extLst>
              <a:ext uri="{FF2B5EF4-FFF2-40B4-BE49-F238E27FC236}">
                <a16:creationId xmlns:a16="http://schemas.microsoft.com/office/drawing/2014/main" id="{C8343157-75A1-45C5-9BFF-0891424BF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74089"/>
            <a:ext cx="74691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将矩阵</a:t>
            </a:r>
            <a:r>
              <a:rPr lang="en-US" altLang="zh-CN" b="1"/>
              <a:t>A</a:t>
            </a:r>
            <a:r>
              <a:rPr lang="zh-CN" altLang="en-US" b="1"/>
              <a:t>中</a:t>
            </a:r>
            <a:r>
              <a:rPr lang="en-US" altLang="zh-CN" b="1"/>
              <a:t>col</a:t>
            </a:r>
            <a:r>
              <a:rPr lang="zh-CN" altLang="en-US" b="1"/>
              <a:t>列元素存放在</a:t>
            </a:r>
            <a:r>
              <a:rPr lang="en-US" altLang="zh-CN" b="1" i="1"/>
              <a:t>B</a:t>
            </a:r>
            <a:r>
              <a:rPr lang="zh-CN" altLang="en-US" b="1"/>
              <a:t>中下标为</a:t>
            </a:r>
            <a:r>
              <a:rPr lang="en-US" altLang="zh-CN" b="1"/>
              <a:t>cpos[col]</a:t>
            </a:r>
            <a:r>
              <a:rPr lang="zh-CN" altLang="en-US" b="1"/>
              <a:t>的位置</a:t>
            </a:r>
            <a:r>
              <a:rPr lang="zh-CN" altLang="en-US"/>
              <a:t> </a:t>
            </a:r>
          </a:p>
        </p:txBody>
      </p:sp>
      <p:sp>
        <p:nvSpPr>
          <p:cNvPr id="181269" name="Text Box 21">
            <a:extLst>
              <a:ext uri="{FF2B5EF4-FFF2-40B4-BE49-F238E27FC236}">
                <a16:creationId xmlns:a16="http://schemas.microsoft.com/office/drawing/2014/main" id="{6AFF545E-F11A-46BA-A04E-F41816D7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058314"/>
            <a:ext cx="2328862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50180" name="Line 22">
            <a:extLst>
              <a:ext uri="{FF2B5EF4-FFF2-40B4-BE49-F238E27FC236}">
                <a16:creationId xmlns:a16="http://schemas.microsoft.com/office/drawing/2014/main" id="{4139EEBC-6F52-46C8-B2E5-8EDE98150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428202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181" name="Text Box 23">
            <a:extLst>
              <a:ext uri="{FF2B5EF4-FFF2-40B4-BE49-F238E27FC236}">
                <a16:creationId xmlns:a16="http://schemas.microsoft.com/office/drawing/2014/main" id="{93767C4D-798D-4ECD-9954-B77211897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97952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row    col     item</a:t>
            </a:r>
          </a:p>
        </p:txBody>
      </p:sp>
      <p:sp>
        <p:nvSpPr>
          <p:cNvPr id="50182" name="Line 24">
            <a:extLst>
              <a:ext uri="{FF2B5EF4-FFF2-40B4-BE49-F238E27FC236}">
                <a16:creationId xmlns:a16="http://schemas.microsoft.com/office/drawing/2014/main" id="{337E48B4-3A03-44A8-BA6C-F29C32079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799677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183" name="Line 25">
            <a:extLst>
              <a:ext uri="{FF2B5EF4-FFF2-40B4-BE49-F238E27FC236}">
                <a16:creationId xmlns:a16="http://schemas.microsoft.com/office/drawing/2014/main" id="{65E9D07A-3CF8-4B31-9B17-503188481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164802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184" name="Line 26">
            <a:extLst>
              <a:ext uri="{FF2B5EF4-FFF2-40B4-BE49-F238E27FC236}">
                <a16:creationId xmlns:a16="http://schemas.microsoft.com/office/drawing/2014/main" id="{5DD19C0D-099A-4937-ADAA-4370E685E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531514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185" name="Line 27">
            <a:extLst>
              <a:ext uri="{FF2B5EF4-FFF2-40B4-BE49-F238E27FC236}">
                <a16:creationId xmlns:a16="http://schemas.microsoft.com/office/drawing/2014/main" id="{5A82E58E-1220-4679-ABA5-66B92517D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07752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186" name="Line 28">
            <a:extLst>
              <a:ext uri="{FF2B5EF4-FFF2-40B4-BE49-F238E27FC236}">
                <a16:creationId xmlns:a16="http://schemas.microsoft.com/office/drawing/2014/main" id="{B3D06150-9968-4642-9A72-12422132D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274464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187" name="Text Box 29">
            <a:extLst>
              <a:ext uri="{FF2B5EF4-FFF2-40B4-BE49-F238E27FC236}">
                <a16:creationId xmlns:a16="http://schemas.microsoft.com/office/drawing/2014/main" id="{112717C3-F739-4F84-B9CB-78F20E3ED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091652"/>
            <a:ext cx="338138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50188" name="Line 30">
            <a:extLst>
              <a:ext uri="{FF2B5EF4-FFF2-40B4-BE49-F238E27FC236}">
                <a16:creationId xmlns:a16="http://schemas.microsoft.com/office/drawing/2014/main" id="{089F4907-4844-4FD1-ACAA-DD246FBD6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633239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189" name="Line 31">
            <a:extLst>
              <a:ext uri="{FF2B5EF4-FFF2-40B4-BE49-F238E27FC236}">
                <a16:creationId xmlns:a16="http://schemas.microsoft.com/office/drawing/2014/main" id="{F09FCD94-BEF3-42D0-8151-62B0339A6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075777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0" name="Line 32">
            <a:extLst>
              <a:ext uri="{FF2B5EF4-FFF2-40B4-BE49-F238E27FC236}">
                <a16:creationId xmlns:a16="http://schemas.microsoft.com/office/drawing/2014/main" id="{A7576076-33EC-49E3-85B3-B9C2246D4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2080539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81" name="Rectangle 33">
            <a:extLst>
              <a:ext uri="{FF2B5EF4-FFF2-40B4-BE49-F238E27FC236}">
                <a16:creationId xmlns:a16="http://schemas.microsoft.com/office/drawing/2014/main" id="{C605F8FC-1D5D-4BC2-8C9D-B71513540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5617489"/>
            <a:ext cx="2328862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/>
              <a:t>6</a:t>
            </a:r>
            <a:r>
              <a:rPr lang="zh-CN" altLang="en-US" b="1"/>
              <a:t>（矩阵的行数）</a:t>
            </a:r>
          </a:p>
        </p:txBody>
      </p:sp>
      <p:grpSp>
        <p:nvGrpSpPr>
          <p:cNvPr id="181282" name="Group 34">
            <a:extLst>
              <a:ext uri="{FF2B5EF4-FFF2-40B4-BE49-F238E27FC236}">
                <a16:creationId xmlns:a16="http://schemas.microsoft.com/office/drawing/2014/main" id="{2AFD15EA-6FE8-4C0E-B6E5-69C1CC9DC9C1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6014712"/>
            <a:ext cx="2335212" cy="769937"/>
            <a:chOff x="4266" y="3835"/>
            <a:chExt cx="1471" cy="4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1283" name="Line 35">
              <a:extLst>
                <a:ext uri="{FF2B5EF4-FFF2-40B4-BE49-F238E27FC236}">
                  <a16:creationId xmlns:a16="http://schemas.microsoft.com/office/drawing/2014/main" id="{67ECB0A7-FF91-4DB2-850D-6603C7700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1284" name="Rectangle 36">
              <a:extLst>
                <a:ext uri="{FF2B5EF4-FFF2-40B4-BE49-F238E27FC236}">
                  <a16:creationId xmlns:a16="http://schemas.microsoft.com/office/drawing/2014/main" id="{B00CC805-9405-4078-ABF2-5235FE54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5</a:t>
              </a:r>
              <a:r>
                <a:rPr lang="zh-CN" altLang="en-US" b="1" dirty="0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7</a:t>
              </a:r>
              <a:r>
                <a:rPr lang="zh-CN" altLang="en-US" b="1" dirty="0">
                  <a:ea typeface="宋体" charset="-122"/>
                </a:rPr>
                <a:t>（非零元个数）</a:t>
              </a:r>
            </a:p>
          </p:txBody>
        </p:sp>
        <p:sp>
          <p:nvSpPr>
            <p:cNvPr id="181285" name="Line 37">
              <a:extLst>
                <a:ext uri="{FF2B5EF4-FFF2-40B4-BE49-F238E27FC236}">
                  <a16:creationId xmlns:a16="http://schemas.microsoft.com/office/drawing/2014/main" id="{18397F7E-0466-4C5F-A328-898D82413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81286" name="Line 38">
            <a:extLst>
              <a:ext uri="{FF2B5EF4-FFF2-40B4-BE49-F238E27FC236}">
                <a16:creationId xmlns:a16="http://schemas.microsoft.com/office/drawing/2014/main" id="{D4BF87B8-39D4-46D2-B3CA-5AD2FB6EB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388" y="4080789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4" name="Line 39">
            <a:extLst>
              <a:ext uri="{FF2B5EF4-FFF2-40B4-BE49-F238E27FC236}">
                <a16:creationId xmlns:a16="http://schemas.microsoft.com/office/drawing/2014/main" id="{A06E96AF-1E68-4E16-9699-43694603DB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379114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5" name="Rectangle 40">
            <a:extLst>
              <a:ext uri="{FF2B5EF4-FFF2-40B4-BE49-F238E27FC236}">
                <a16:creationId xmlns:a16="http://schemas.microsoft.com/office/drawing/2014/main" id="{54718406-7E9A-4584-A516-D73DE72C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12552"/>
            <a:ext cx="9826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[4]</a:t>
            </a:r>
          </a:p>
        </p:txBody>
      </p:sp>
      <p:sp>
        <p:nvSpPr>
          <p:cNvPr id="50196" name="Line 41">
            <a:extLst>
              <a:ext uri="{FF2B5EF4-FFF2-40B4-BE49-F238E27FC236}">
                <a16:creationId xmlns:a16="http://schemas.microsoft.com/office/drawing/2014/main" id="{976AF2BE-6D25-4AEB-AC4D-5F328D9083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439564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0197" name="Group 42">
            <a:extLst>
              <a:ext uri="{FF2B5EF4-FFF2-40B4-BE49-F238E27FC236}">
                <a16:creationId xmlns:a16="http://schemas.microsoft.com/office/drawing/2014/main" id="{B6EB55BE-5712-4BDA-A8FB-0B0B9680A7F0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059902"/>
            <a:ext cx="2328862" cy="377825"/>
            <a:chOff x="3826" y="1097"/>
            <a:chExt cx="1467" cy="24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1291" name="Rectangle 43">
              <a:extLst>
                <a:ext uri="{FF2B5EF4-FFF2-40B4-BE49-F238E27FC236}">
                  <a16:creationId xmlns:a16="http://schemas.microsoft.com/office/drawing/2014/main" id="{4354FEF0-44F9-4BDA-BABD-995F9FFF3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0       0       15</a:t>
              </a:r>
            </a:p>
          </p:txBody>
        </p:sp>
        <p:sp>
          <p:nvSpPr>
            <p:cNvPr id="50239" name="Line 44">
              <a:extLst>
                <a:ext uri="{FF2B5EF4-FFF2-40B4-BE49-F238E27FC236}">
                  <a16:creationId xmlns:a16="http://schemas.microsoft.com/office/drawing/2014/main" id="{1181E1BC-BE92-4708-885C-DCA45E785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40" name="Line 45">
              <a:extLst>
                <a:ext uri="{FF2B5EF4-FFF2-40B4-BE49-F238E27FC236}">
                  <a16:creationId xmlns:a16="http://schemas.microsoft.com/office/drawing/2014/main" id="{B0CB329A-27AE-429E-AB07-7CCF81002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0198" name="Group 46">
            <a:extLst>
              <a:ext uri="{FF2B5EF4-FFF2-40B4-BE49-F238E27FC236}">
                <a16:creationId xmlns:a16="http://schemas.microsoft.com/office/drawing/2014/main" id="{8BE6A68F-D6AE-4B82-817C-FD898A44BA08}"/>
              </a:ext>
            </a:extLst>
          </p:cNvPr>
          <p:cNvGrpSpPr>
            <a:grpSpLocks/>
          </p:cNvGrpSpPr>
          <p:nvPr/>
        </p:nvGrpSpPr>
        <p:grpSpPr bwMode="auto">
          <a:xfrm>
            <a:off x="6650038" y="2413914"/>
            <a:ext cx="1358900" cy="369888"/>
            <a:chOff x="4189" y="1329"/>
            <a:chExt cx="856" cy="233"/>
          </a:xfrm>
        </p:grpSpPr>
        <p:sp>
          <p:nvSpPr>
            <p:cNvPr id="50236" name="Rectangle 47">
              <a:extLst>
                <a:ext uri="{FF2B5EF4-FFF2-40B4-BE49-F238E27FC236}">
                  <a16:creationId xmlns:a16="http://schemas.microsoft.com/office/drawing/2014/main" id="{4445F6A1-59BF-4D60-82EB-D104EA445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29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[0]</a:t>
              </a:r>
            </a:p>
          </p:txBody>
        </p:sp>
        <p:sp>
          <p:nvSpPr>
            <p:cNvPr id="50237" name="Line 48">
              <a:extLst>
                <a:ext uri="{FF2B5EF4-FFF2-40B4-BE49-F238E27FC236}">
                  <a16:creationId xmlns:a16="http://schemas.microsoft.com/office/drawing/2014/main" id="{8459531A-B065-4070-90CC-5283E4AC5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1297" name="Group 49">
            <a:extLst>
              <a:ext uri="{FF2B5EF4-FFF2-40B4-BE49-F238E27FC236}">
                <a16:creationId xmlns:a16="http://schemas.microsoft.com/office/drawing/2014/main" id="{D94F6E51-961A-4D3B-9267-F5FA8ADA5FD0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22337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1298" name="Rectangle 50">
              <a:extLst>
                <a:ext uri="{FF2B5EF4-FFF2-40B4-BE49-F238E27FC236}">
                  <a16:creationId xmlns:a16="http://schemas.microsoft.com/office/drawing/2014/main" id="{341F94DE-ED2C-4BF4-A6F7-DF6AF7128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3       0       22</a:t>
              </a:r>
            </a:p>
          </p:txBody>
        </p:sp>
        <p:sp>
          <p:nvSpPr>
            <p:cNvPr id="181299" name="Line 51">
              <a:extLst>
                <a:ext uri="{FF2B5EF4-FFF2-40B4-BE49-F238E27FC236}">
                  <a16:creationId xmlns:a16="http://schemas.microsoft.com/office/drawing/2014/main" id="{4CDD929B-8CDC-4E18-8991-04C16F7BE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1300" name="Line 52">
              <a:extLst>
                <a:ext uri="{FF2B5EF4-FFF2-40B4-BE49-F238E27FC236}">
                  <a16:creationId xmlns:a16="http://schemas.microsoft.com/office/drawing/2014/main" id="{BBFB2C0C-14D0-47C1-96A2-1055782E8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81301" name="Group 53">
            <a:extLst>
              <a:ext uri="{FF2B5EF4-FFF2-40B4-BE49-F238E27FC236}">
                <a16:creationId xmlns:a16="http://schemas.microsoft.com/office/drawing/2014/main" id="{A5A87AD5-CBCF-424F-B1D1-9C7D22CAE928}"/>
              </a:ext>
            </a:extLst>
          </p:cNvPr>
          <p:cNvGrpSpPr>
            <a:grpSpLocks/>
          </p:cNvGrpSpPr>
          <p:nvPr/>
        </p:nvGrpSpPr>
        <p:grpSpPr bwMode="auto">
          <a:xfrm>
            <a:off x="6678616" y="3864889"/>
            <a:ext cx="1343025" cy="369888"/>
            <a:chOff x="4207" y="2261"/>
            <a:chExt cx="846" cy="233"/>
          </a:xfrm>
        </p:grpSpPr>
        <p:sp>
          <p:nvSpPr>
            <p:cNvPr id="50234" name="Rectangle 54">
              <a:extLst>
                <a:ext uri="{FF2B5EF4-FFF2-40B4-BE49-F238E27FC236}">
                  <a16:creationId xmlns:a16="http://schemas.microsoft.com/office/drawing/2014/main" id="{79640952-308E-4B27-9B53-DB1C2D892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2261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[3]</a:t>
              </a:r>
            </a:p>
          </p:txBody>
        </p:sp>
        <p:sp>
          <p:nvSpPr>
            <p:cNvPr id="50235" name="Line 55">
              <a:extLst>
                <a:ext uri="{FF2B5EF4-FFF2-40B4-BE49-F238E27FC236}">
                  <a16:creationId xmlns:a16="http://schemas.microsoft.com/office/drawing/2014/main" id="{4DE2FEED-2B17-466A-B584-075E3D175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7" y="2404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1304" name="Group 56">
            <a:extLst>
              <a:ext uri="{FF2B5EF4-FFF2-40B4-BE49-F238E27FC236}">
                <a16:creationId xmlns:a16="http://schemas.microsoft.com/office/drawing/2014/main" id="{3CD69969-CC66-4C0A-A643-8119B285413D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4262112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1305" name="Rectangle 57">
              <a:extLst>
                <a:ext uri="{FF2B5EF4-FFF2-40B4-BE49-F238E27FC236}">
                  <a16:creationId xmlns:a16="http://schemas.microsoft.com/office/drawing/2014/main" id="{57FB9E45-BB27-44FA-9A97-ACDCECD1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5       0      -15</a:t>
              </a:r>
            </a:p>
          </p:txBody>
        </p:sp>
        <p:sp>
          <p:nvSpPr>
            <p:cNvPr id="181306" name="Line 58">
              <a:extLst>
                <a:ext uri="{FF2B5EF4-FFF2-40B4-BE49-F238E27FC236}">
                  <a16:creationId xmlns:a16="http://schemas.microsoft.com/office/drawing/2014/main" id="{902EDDB9-31D0-44FB-84F8-4D050F061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1307" name="Line 59">
              <a:extLst>
                <a:ext uri="{FF2B5EF4-FFF2-40B4-BE49-F238E27FC236}">
                  <a16:creationId xmlns:a16="http://schemas.microsoft.com/office/drawing/2014/main" id="{B69E877E-78BA-4617-8DBA-A1BE6FF26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0202" name="Group 60">
            <a:extLst>
              <a:ext uri="{FF2B5EF4-FFF2-40B4-BE49-F238E27FC236}">
                <a16:creationId xmlns:a16="http://schemas.microsoft.com/office/drawing/2014/main" id="{D1A1D229-4639-464B-A0D5-9402003F47FE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4587202"/>
            <a:ext cx="1404938" cy="369887"/>
            <a:chOff x="4208" y="2918"/>
            <a:chExt cx="885" cy="233"/>
          </a:xfrm>
        </p:grpSpPr>
        <p:sp>
          <p:nvSpPr>
            <p:cNvPr id="50232" name="Line 61">
              <a:extLst>
                <a:ext uri="{FF2B5EF4-FFF2-40B4-BE49-F238E27FC236}">
                  <a16:creationId xmlns:a16="http://schemas.microsoft.com/office/drawing/2014/main" id="{438F6310-2DD7-4961-8120-6D49F9CCC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53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33" name="Rectangle 62">
              <a:extLst>
                <a:ext uri="{FF2B5EF4-FFF2-40B4-BE49-F238E27FC236}">
                  <a16:creationId xmlns:a16="http://schemas.microsoft.com/office/drawing/2014/main" id="{05EA6B3D-728F-4403-AE9A-34CBC3B73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918"/>
              <a:ext cx="6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[5]</a:t>
              </a:r>
            </a:p>
          </p:txBody>
        </p:sp>
      </p:grpSp>
      <p:grpSp>
        <p:nvGrpSpPr>
          <p:cNvPr id="181311" name="Group 63">
            <a:extLst>
              <a:ext uri="{FF2B5EF4-FFF2-40B4-BE49-F238E27FC236}">
                <a16:creationId xmlns:a16="http://schemas.microsoft.com/office/drawing/2014/main" id="{6E5096DD-2112-4B17-A2FD-BBAB7138CA92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798437"/>
            <a:ext cx="2328862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1312" name="Rectangle 64">
              <a:extLst>
                <a:ext uri="{FF2B5EF4-FFF2-40B4-BE49-F238E27FC236}">
                  <a16:creationId xmlns:a16="http://schemas.microsoft.com/office/drawing/2014/main" id="{58F7E892-D157-47FB-8BEE-29DED30BB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1       1       11</a:t>
              </a:r>
            </a:p>
          </p:txBody>
        </p:sp>
        <p:sp>
          <p:nvSpPr>
            <p:cNvPr id="181313" name="Line 65">
              <a:extLst>
                <a:ext uri="{FF2B5EF4-FFF2-40B4-BE49-F238E27FC236}">
                  <a16:creationId xmlns:a16="http://schemas.microsoft.com/office/drawing/2014/main" id="{0855FB1A-BC47-43A2-ADCA-2C79D3971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1314" name="Line 66">
              <a:extLst>
                <a:ext uri="{FF2B5EF4-FFF2-40B4-BE49-F238E27FC236}">
                  <a16:creationId xmlns:a16="http://schemas.microsoft.com/office/drawing/2014/main" id="{A436E686-90BF-41AD-80AA-8AF98403F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81315" name="Group 67">
            <a:extLst>
              <a:ext uri="{FF2B5EF4-FFF2-40B4-BE49-F238E27FC236}">
                <a16:creationId xmlns:a16="http://schemas.microsoft.com/office/drawing/2014/main" id="{3060A072-BA1E-43A3-A82C-C8944292D23C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160387"/>
            <a:ext cx="2328862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1316" name="Rectangle 68">
              <a:extLst>
                <a:ext uri="{FF2B5EF4-FFF2-40B4-BE49-F238E27FC236}">
                  <a16:creationId xmlns:a16="http://schemas.microsoft.com/office/drawing/2014/main" id="{93F1C54B-777A-49F0-812A-F8665FAF7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2       1        3</a:t>
              </a:r>
            </a:p>
          </p:txBody>
        </p:sp>
        <p:sp>
          <p:nvSpPr>
            <p:cNvPr id="181317" name="Line 69">
              <a:extLst>
                <a:ext uri="{FF2B5EF4-FFF2-40B4-BE49-F238E27FC236}">
                  <a16:creationId xmlns:a16="http://schemas.microsoft.com/office/drawing/2014/main" id="{1971B502-85D3-4840-A1B4-AADB53818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1318" name="Line 70">
              <a:extLst>
                <a:ext uri="{FF2B5EF4-FFF2-40B4-BE49-F238E27FC236}">
                  <a16:creationId xmlns:a16="http://schemas.microsoft.com/office/drawing/2014/main" id="{26673BA1-FA39-4191-B630-BB6C91D03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0205" name="Group 71">
            <a:extLst>
              <a:ext uri="{FF2B5EF4-FFF2-40B4-BE49-F238E27FC236}">
                <a16:creationId xmlns:a16="http://schemas.microsoft.com/office/drawing/2014/main" id="{7A238E7C-4DAA-4F0D-984D-B76C201C1A93}"/>
              </a:ext>
            </a:extLst>
          </p:cNvPr>
          <p:cNvGrpSpPr>
            <a:grpSpLocks/>
          </p:cNvGrpSpPr>
          <p:nvPr/>
        </p:nvGrpSpPr>
        <p:grpSpPr bwMode="auto">
          <a:xfrm>
            <a:off x="6664325" y="3515639"/>
            <a:ext cx="1358900" cy="369888"/>
            <a:chOff x="4198" y="2261"/>
            <a:chExt cx="856" cy="233"/>
          </a:xfrm>
        </p:grpSpPr>
        <p:sp>
          <p:nvSpPr>
            <p:cNvPr id="50230" name="Rectangle 72">
              <a:extLst>
                <a:ext uri="{FF2B5EF4-FFF2-40B4-BE49-F238E27FC236}">
                  <a16:creationId xmlns:a16="http://schemas.microsoft.com/office/drawing/2014/main" id="{74CB6FD1-754B-41C5-8792-3AE9D9CF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2261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[2]</a:t>
              </a:r>
            </a:p>
          </p:txBody>
        </p:sp>
        <p:sp>
          <p:nvSpPr>
            <p:cNvPr id="50231" name="Line 73">
              <a:extLst>
                <a:ext uri="{FF2B5EF4-FFF2-40B4-BE49-F238E27FC236}">
                  <a16:creationId xmlns:a16="http://schemas.microsoft.com/office/drawing/2014/main" id="{636ACFCD-4D00-477C-B494-5A92AD5F63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8" y="2404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0206" name="Rectangle 74">
            <a:extLst>
              <a:ext uri="{FF2B5EF4-FFF2-40B4-BE49-F238E27FC236}">
                <a16:creationId xmlns:a16="http://schemas.microsoft.com/office/drawing/2014/main" id="{81E22E19-2294-4C0D-8B3F-E1217404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970" y="3153689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[1]</a:t>
            </a:r>
          </a:p>
        </p:txBody>
      </p:sp>
      <p:grpSp>
        <p:nvGrpSpPr>
          <p:cNvPr id="181323" name="Group 75">
            <a:extLst>
              <a:ext uri="{FF2B5EF4-FFF2-40B4-BE49-F238E27FC236}">
                <a16:creationId xmlns:a16="http://schemas.microsoft.com/office/drawing/2014/main" id="{BDD52894-80F3-4940-B585-9D347361CB82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899814"/>
            <a:ext cx="2328862" cy="379413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1324" name="Rectangle 76">
              <a:extLst>
                <a:ext uri="{FF2B5EF4-FFF2-40B4-BE49-F238E27FC236}">
                  <a16:creationId xmlns:a16="http://schemas.microsoft.com/office/drawing/2014/main" id="{570A175A-5CF8-47B3-94B0-8C4BCA8FD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3       2        6</a:t>
              </a:r>
            </a:p>
          </p:txBody>
        </p:sp>
        <p:sp>
          <p:nvSpPr>
            <p:cNvPr id="50228" name="Line 77">
              <a:extLst>
                <a:ext uri="{FF2B5EF4-FFF2-40B4-BE49-F238E27FC236}">
                  <a16:creationId xmlns:a16="http://schemas.microsoft.com/office/drawing/2014/main" id="{02442B36-8E57-467B-B8A2-36DCECF28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229" name="Line 78">
              <a:extLst>
                <a:ext uri="{FF2B5EF4-FFF2-40B4-BE49-F238E27FC236}">
                  <a16:creationId xmlns:a16="http://schemas.microsoft.com/office/drawing/2014/main" id="{53711732-0DAA-41F7-B90D-760BCE3C8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1327" name="Rectangle 79">
            <a:extLst>
              <a:ext uri="{FF2B5EF4-FFF2-40B4-BE49-F238E27FC236}">
                <a16:creationId xmlns:a16="http://schemas.microsoft.com/office/drawing/2014/main" id="{F8CAE7E2-C448-4989-818E-0705CD935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520" y="4199852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[3]</a:t>
            </a:r>
          </a:p>
        </p:txBody>
      </p:sp>
      <p:sp>
        <p:nvSpPr>
          <p:cNvPr id="50209" name="Text Box 3">
            <a:extLst>
              <a:ext uri="{FF2B5EF4-FFF2-40B4-BE49-F238E27FC236}">
                <a16:creationId xmlns:a16="http://schemas.microsoft.com/office/drawing/2014/main" id="{97D79C57-7277-4B67-824E-AC4D8523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510502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50211" name="灯片编号占位符 2">
            <a:extLst>
              <a:ext uri="{FF2B5EF4-FFF2-40B4-BE49-F238E27FC236}">
                <a16:creationId xmlns:a16="http://schemas.microsoft.com/office/drawing/2014/main" id="{415D0168-5F3F-43C0-805A-AB6639DC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2475" y="7055764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06DD74A-18FA-4E26-A270-5D0471E82302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50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129" name="Text Box 3">
            <a:extLst>
              <a:ext uri="{FF2B5EF4-FFF2-40B4-BE49-F238E27FC236}">
                <a16:creationId xmlns:a16="http://schemas.microsoft.com/office/drawing/2014/main" id="{181E7BFB-BB52-4211-94C3-E64E9B767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2069427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0        0      15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0        3       22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5     -15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1        1       11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1        2         3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2        3         6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4        0       91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</a:t>
            </a:r>
            <a:r>
              <a:rPr lang="zh-CN" altLang="zh-CN" b="1" dirty="0">
                <a:ea typeface="宋体" charset="-122"/>
              </a:rPr>
              <a:t>空      空      空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 闲      闲      闲</a:t>
            </a:r>
            <a:endParaRPr lang="en-US" altLang="zh-CN" b="1" dirty="0"/>
          </a:p>
        </p:txBody>
      </p:sp>
      <p:sp>
        <p:nvSpPr>
          <p:cNvPr id="50213" name="Line 4">
            <a:extLst>
              <a:ext uri="{FF2B5EF4-FFF2-40B4-BE49-F238E27FC236}">
                <a16:creationId xmlns:a16="http://schemas.microsoft.com/office/drawing/2014/main" id="{5266CC64-DD43-4348-8DE7-4E407932F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2439314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214" name="Text Box 5">
            <a:extLst>
              <a:ext uri="{FF2B5EF4-FFF2-40B4-BE49-F238E27FC236}">
                <a16:creationId xmlns:a16="http://schemas.microsoft.com/office/drawing/2014/main" id="{EA9BCB00-609C-4339-A849-9A8C6307A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1709064"/>
            <a:ext cx="2232025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/>
              <a:t>row    col     item</a:t>
            </a:r>
          </a:p>
        </p:txBody>
      </p:sp>
      <p:sp>
        <p:nvSpPr>
          <p:cNvPr id="50215" name="Line 6">
            <a:extLst>
              <a:ext uri="{FF2B5EF4-FFF2-40B4-BE49-F238E27FC236}">
                <a16:creationId xmlns:a16="http://schemas.microsoft.com/office/drawing/2014/main" id="{9A5DA2B2-D502-47B0-97B6-A0F81A98F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810789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216" name="Line 7">
            <a:extLst>
              <a:ext uri="{FF2B5EF4-FFF2-40B4-BE49-F238E27FC236}">
                <a16:creationId xmlns:a16="http://schemas.microsoft.com/office/drawing/2014/main" id="{3B7AC3A4-14C8-4EB5-9817-5740704CC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3175914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217" name="Line 8">
            <a:extLst>
              <a:ext uri="{FF2B5EF4-FFF2-40B4-BE49-F238E27FC236}">
                <a16:creationId xmlns:a16="http://schemas.microsoft.com/office/drawing/2014/main" id="{FAB77DE5-40B0-442A-A230-B3F5DD019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50" y="3542627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218" name="Line 9">
            <a:extLst>
              <a:ext uri="{FF2B5EF4-FFF2-40B4-BE49-F238E27FC236}">
                <a16:creationId xmlns:a16="http://schemas.microsoft.com/office/drawing/2014/main" id="{EAFD136E-B11D-4A5B-B937-D666398F3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0638" y="3918864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219" name="Line 10">
            <a:extLst>
              <a:ext uri="{FF2B5EF4-FFF2-40B4-BE49-F238E27FC236}">
                <a16:creationId xmlns:a16="http://schemas.microsoft.com/office/drawing/2014/main" id="{9BFD4519-47F7-4208-8712-0CDB360AA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4285577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220" name="Text Box 11">
            <a:extLst>
              <a:ext uri="{FF2B5EF4-FFF2-40B4-BE49-F238E27FC236}">
                <a16:creationId xmlns:a16="http://schemas.microsoft.com/office/drawing/2014/main" id="{663B14AB-D1A3-40EE-9341-38F181C6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102764"/>
            <a:ext cx="3381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50221" name="Line 12">
            <a:extLst>
              <a:ext uri="{FF2B5EF4-FFF2-40B4-BE49-F238E27FC236}">
                <a16:creationId xmlns:a16="http://schemas.microsoft.com/office/drawing/2014/main" id="{E28F815D-B934-4F2E-B674-9ABC27849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4450" y="4644352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0222" name="Text Box 13">
            <a:extLst>
              <a:ext uri="{FF2B5EF4-FFF2-40B4-BE49-F238E27FC236}">
                <a16:creationId xmlns:a16="http://schemas.microsoft.com/office/drawing/2014/main" id="{9A925FEF-8046-40C9-804E-D5CD7F5B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325389"/>
            <a:ext cx="12525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50223" name="Line 14">
            <a:extLst>
              <a:ext uri="{FF2B5EF4-FFF2-40B4-BE49-F238E27FC236}">
                <a16:creationId xmlns:a16="http://schemas.microsoft.com/office/drawing/2014/main" id="{FE1C5317-81E6-4210-9ED4-61E923CB0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938" y="2086889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24" name="Line 15">
            <a:extLst>
              <a:ext uri="{FF2B5EF4-FFF2-40B4-BE49-F238E27FC236}">
                <a16:creationId xmlns:a16="http://schemas.microsoft.com/office/drawing/2014/main" id="{A9CB055E-A15F-4A36-BCD5-6E47163DF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4788" y="2091652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2" name="Rectangle 16">
            <a:extLst>
              <a:ext uri="{FF2B5EF4-FFF2-40B4-BE49-F238E27FC236}">
                <a16:creationId xmlns:a16="http://schemas.microsoft.com/office/drawing/2014/main" id="{FDA105B0-6942-445D-9A43-7C143C044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75" y="5628602"/>
            <a:ext cx="2328863" cy="4048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/>
              <a:t>5</a:t>
            </a:r>
            <a:r>
              <a:rPr lang="zh-CN" altLang="en-US" b="1"/>
              <a:t>（矩阵的行数）</a:t>
            </a:r>
          </a:p>
        </p:txBody>
      </p:sp>
      <p:grpSp>
        <p:nvGrpSpPr>
          <p:cNvPr id="143" name="Group 17">
            <a:extLst>
              <a:ext uri="{FF2B5EF4-FFF2-40B4-BE49-F238E27FC236}">
                <a16:creationId xmlns:a16="http://schemas.microsoft.com/office/drawing/2014/main" id="{55FBB473-81E2-44DC-8F28-5B69D8884B93}"/>
              </a:ext>
            </a:extLst>
          </p:cNvPr>
          <p:cNvGrpSpPr>
            <a:grpSpLocks/>
          </p:cNvGrpSpPr>
          <p:nvPr/>
        </p:nvGrpSpPr>
        <p:grpSpPr bwMode="auto">
          <a:xfrm>
            <a:off x="1305496" y="6025055"/>
            <a:ext cx="2335213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44" name="Line 18">
              <a:extLst>
                <a:ext uri="{FF2B5EF4-FFF2-40B4-BE49-F238E27FC236}">
                  <a16:creationId xmlns:a16="http://schemas.microsoft.com/office/drawing/2014/main" id="{5975E228-1195-4EC1-B260-0049BDD45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5" name="Rectangle 19">
              <a:extLst>
                <a:ext uri="{FF2B5EF4-FFF2-40B4-BE49-F238E27FC236}">
                  <a16:creationId xmlns:a16="http://schemas.microsoft.com/office/drawing/2014/main" id="{3BB94AC2-FE92-450B-BE10-EABDB23E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6</a:t>
              </a:r>
              <a:r>
                <a:rPr lang="zh-CN" altLang="en-US" b="1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7</a:t>
              </a:r>
              <a:r>
                <a:rPr lang="zh-CN" altLang="en-US" b="1">
                  <a:ea typeface="宋体" charset="-122"/>
                </a:rPr>
                <a:t>（非零元个数）</a:t>
              </a:r>
            </a:p>
          </p:txBody>
        </p:sp>
        <p:sp>
          <p:nvSpPr>
            <p:cNvPr id="146" name="Line 20">
              <a:extLst>
                <a:ext uri="{FF2B5EF4-FFF2-40B4-BE49-F238E27FC236}">
                  <a16:creationId xmlns:a16="http://schemas.microsoft.com/office/drawing/2014/main" id="{7C8547AC-9A98-48DB-8143-57468A635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8F4AD97-66E1-4D9A-A36F-54B87FE3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2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">
            <a:extLst>
              <a:ext uri="{FF2B5EF4-FFF2-40B4-BE49-F238E27FC236}">
                <a16:creationId xmlns:a16="http://schemas.microsoft.com/office/drawing/2014/main" id="{0A8702BE-527F-42A0-AA44-8540C9697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1218070"/>
            <a:ext cx="74691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将矩阵</a:t>
            </a:r>
            <a:r>
              <a:rPr lang="en-US" altLang="zh-CN" b="1"/>
              <a:t>A</a:t>
            </a:r>
            <a:r>
              <a:rPr lang="zh-CN" altLang="en-US" b="1"/>
              <a:t>中</a:t>
            </a:r>
            <a:r>
              <a:rPr lang="en-US" altLang="zh-CN" b="1"/>
              <a:t>col</a:t>
            </a:r>
            <a:r>
              <a:rPr lang="zh-CN" altLang="en-US" b="1"/>
              <a:t>列元素存放在</a:t>
            </a:r>
            <a:r>
              <a:rPr lang="en-US" altLang="zh-CN" b="1" i="1"/>
              <a:t>B</a:t>
            </a:r>
            <a:r>
              <a:rPr lang="zh-CN" altLang="en-US" b="1"/>
              <a:t>中下标为</a:t>
            </a:r>
            <a:r>
              <a:rPr lang="en-US" altLang="zh-CN" b="1"/>
              <a:t>cpos[col]</a:t>
            </a:r>
            <a:r>
              <a:rPr lang="zh-CN" altLang="en-US" b="1"/>
              <a:t>的位置</a:t>
            </a:r>
            <a:r>
              <a:rPr lang="zh-CN" altLang="en-US"/>
              <a:t> </a:t>
            </a:r>
          </a:p>
        </p:txBody>
      </p:sp>
      <p:sp>
        <p:nvSpPr>
          <p:cNvPr id="182293" name="Text Box 21">
            <a:extLst>
              <a:ext uri="{FF2B5EF4-FFF2-40B4-BE49-F238E27FC236}">
                <a16:creationId xmlns:a16="http://schemas.microsoft.com/office/drawing/2014/main" id="{29597743-601A-49D7-B61E-0DB4FF460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076907"/>
            <a:ext cx="2328862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lang="en-US" altLang="zh-CN" b="1"/>
              <a:t>   </a:t>
            </a:r>
            <a:endParaRPr lang="en-US" altLang="zh-CN" sz="2800" b="1"/>
          </a:p>
          <a:p>
            <a:pPr algn="just">
              <a:defRPr/>
            </a:pPr>
            <a:endParaRPr lang="en-US" altLang="zh-CN" b="1"/>
          </a:p>
        </p:txBody>
      </p:sp>
      <p:sp>
        <p:nvSpPr>
          <p:cNvPr id="51204" name="Line 22">
            <a:extLst>
              <a:ext uri="{FF2B5EF4-FFF2-40B4-BE49-F238E27FC236}">
                <a16:creationId xmlns:a16="http://schemas.microsoft.com/office/drawing/2014/main" id="{9359EEC4-F702-4F0A-8CD1-310E3F922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2446795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05" name="Text Box 23">
            <a:extLst>
              <a:ext uri="{FF2B5EF4-FFF2-40B4-BE49-F238E27FC236}">
                <a16:creationId xmlns:a16="http://schemas.microsoft.com/office/drawing/2014/main" id="{ABF78274-5CCE-4183-9ABA-7B1321DE9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16545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/>
              <a:t>row    col     item</a:t>
            </a:r>
          </a:p>
        </p:txBody>
      </p:sp>
      <p:sp>
        <p:nvSpPr>
          <p:cNvPr id="51206" name="Line 24">
            <a:extLst>
              <a:ext uri="{FF2B5EF4-FFF2-40B4-BE49-F238E27FC236}">
                <a16:creationId xmlns:a16="http://schemas.microsoft.com/office/drawing/2014/main" id="{DC44FFDB-9C49-4062-B3DA-FAB491E68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818270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07" name="Line 25">
            <a:extLst>
              <a:ext uri="{FF2B5EF4-FFF2-40B4-BE49-F238E27FC236}">
                <a16:creationId xmlns:a16="http://schemas.microsoft.com/office/drawing/2014/main" id="{E0B81C9C-5F10-4694-957A-9504712E7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3183395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08" name="Line 26">
            <a:extLst>
              <a:ext uri="{FF2B5EF4-FFF2-40B4-BE49-F238E27FC236}">
                <a16:creationId xmlns:a16="http://schemas.microsoft.com/office/drawing/2014/main" id="{9DB2396B-6124-412C-BD3F-E91679A97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550107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09" name="Line 27">
            <a:extLst>
              <a:ext uri="{FF2B5EF4-FFF2-40B4-BE49-F238E27FC236}">
                <a16:creationId xmlns:a16="http://schemas.microsoft.com/office/drawing/2014/main" id="{096D3431-36B0-4AF1-9EB8-999436723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3550" y="3926345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10" name="Line 28">
            <a:extLst>
              <a:ext uri="{FF2B5EF4-FFF2-40B4-BE49-F238E27FC236}">
                <a16:creationId xmlns:a16="http://schemas.microsoft.com/office/drawing/2014/main" id="{6A128DD5-5B30-4BF3-A262-422084800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293057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11" name="Text Box 29">
            <a:extLst>
              <a:ext uri="{FF2B5EF4-FFF2-40B4-BE49-F238E27FC236}">
                <a16:creationId xmlns:a16="http://schemas.microsoft.com/office/drawing/2014/main" id="{D08E05B1-7F1E-406F-B7BB-ED5F62D30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2110245"/>
            <a:ext cx="338138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51212" name="Line 30">
            <a:extLst>
              <a:ext uri="{FF2B5EF4-FFF2-40B4-BE49-F238E27FC236}">
                <a16:creationId xmlns:a16="http://schemas.microsoft.com/office/drawing/2014/main" id="{8A1F1221-B4A5-4752-B539-9B17BD536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7363" y="4651832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13" name="Line 31">
            <a:extLst>
              <a:ext uri="{FF2B5EF4-FFF2-40B4-BE49-F238E27FC236}">
                <a16:creationId xmlns:a16="http://schemas.microsoft.com/office/drawing/2014/main" id="{E343FEDF-56F8-4947-8E5E-49D2736C3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094370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32">
            <a:extLst>
              <a:ext uri="{FF2B5EF4-FFF2-40B4-BE49-F238E27FC236}">
                <a16:creationId xmlns:a16="http://schemas.microsoft.com/office/drawing/2014/main" id="{CD29182D-0C63-4CA5-9235-7187568D1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7700" y="2099132"/>
            <a:ext cx="1588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05" name="Rectangle 33">
            <a:extLst>
              <a:ext uri="{FF2B5EF4-FFF2-40B4-BE49-F238E27FC236}">
                <a16:creationId xmlns:a16="http://schemas.microsoft.com/office/drawing/2014/main" id="{B13703B8-9AAE-45EC-9F1A-577EA8531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5636082"/>
            <a:ext cx="2328862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/>
              <a:t>6</a:t>
            </a:r>
            <a:r>
              <a:rPr lang="zh-CN" altLang="en-US" b="1"/>
              <a:t>（矩阵的行数）</a:t>
            </a:r>
          </a:p>
        </p:txBody>
      </p:sp>
      <p:grpSp>
        <p:nvGrpSpPr>
          <p:cNvPr id="182306" name="Group 34">
            <a:extLst>
              <a:ext uri="{FF2B5EF4-FFF2-40B4-BE49-F238E27FC236}">
                <a16:creationId xmlns:a16="http://schemas.microsoft.com/office/drawing/2014/main" id="{83192652-C490-4386-9E7C-D8CD49E45891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6032288"/>
            <a:ext cx="2335212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2307" name="Line 35">
              <a:extLst>
                <a:ext uri="{FF2B5EF4-FFF2-40B4-BE49-F238E27FC236}">
                  <a16:creationId xmlns:a16="http://schemas.microsoft.com/office/drawing/2014/main" id="{3A1AFE30-813D-40D8-A392-4A9D46C0A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2308" name="Rectangle 36">
              <a:extLst>
                <a:ext uri="{FF2B5EF4-FFF2-40B4-BE49-F238E27FC236}">
                  <a16:creationId xmlns:a16="http://schemas.microsoft.com/office/drawing/2014/main" id="{9DC589A7-E2D5-42DE-BA5A-ACBF94E7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5</a:t>
              </a:r>
              <a:r>
                <a:rPr lang="zh-CN" altLang="en-US" b="1" dirty="0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 dirty="0">
                  <a:ea typeface="宋体" charset="-122"/>
                </a:rPr>
                <a:t>7</a:t>
              </a:r>
              <a:r>
                <a:rPr lang="zh-CN" altLang="en-US" b="1" dirty="0">
                  <a:ea typeface="宋体" charset="-122"/>
                </a:rPr>
                <a:t>（非零元个数）</a:t>
              </a:r>
            </a:p>
          </p:txBody>
        </p:sp>
        <p:sp>
          <p:nvSpPr>
            <p:cNvPr id="182309" name="Line 37">
              <a:extLst>
                <a:ext uri="{FF2B5EF4-FFF2-40B4-BE49-F238E27FC236}">
                  <a16:creationId xmlns:a16="http://schemas.microsoft.com/office/drawing/2014/main" id="{D7AD003A-7E4E-4DB4-8E76-1C14B80BE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182310" name="Line 38">
            <a:extLst>
              <a:ext uri="{FF2B5EF4-FFF2-40B4-BE49-F238E27FC236}">
                <a16:creationId xmlns:a16="http://schemas.microsoft.com/office/drawing/2014/main" id="{BBD080AC-22BA-4081-BB5D-A3CBDCAFB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13" y="4461332"/>
            <a:ext cx="406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18" name="Line 39">
            <a:extLst>
              <a:ext uri="{FF2B5EF4-FFF2-40B4-BE49-F238E27FC236}">
                <a16:creationId xmlns:a16="http://schemas.microsoft.com/office/drawing/2014/main" id="{0E8FE8C3-9735-4646-BB01-C6E08C265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4325" y="3397707"/>
            <a:ext cx="392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19" name="Rectangle 40">
            <a:extLst>
              <a:ext uri="{FF2B5EF4-FFF2-40B4-BE49-F238E27FC236}">
                <a16:creationId xmlns:a16="http://schemas.microsoft.com/office/drawing/2014/main" id="{1B5D3BBC-EEAF-46D5-B613-1E89ABCB6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8" y="4231145"/>
            <a:ext cx="9826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[4]</a:t>
            </a:r>
          </a:p>
        </p:txBody>
      </p:sp>
      <p:sp>
        <p:nvSpPr>
          <p:cNvPr id="51220" name="Line 41">
            <a:extLst>
              <a:ext uri="{FF2B5EF4-FFF2-40B4-BE49-F238E27FC236}">
                <a16:creationId xmlns:a16="http://schemas.microsoft.com/office/drawing/2014/main" id="{F6F077D0-A440-4D08-925E-375FC0F371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5913" y="4458157"/>
            <a:ext cx="3921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82314" name="Group 42">
            <a:extLst>
              <a:ext uri="{FF2B5EF4-FFF2-40B4-BE49-F238E27FC236}">
                <a16:creationId xmlns:a16="http://schemas.microsoft.com/office/drawing/2014/main" id="{A954EC17-61D6-4C48-A1EE-199C9A21E7E1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2077825"/>
            <a:ext cx="2328862" cy="377825"/>
            <a:chOff x="3826" y="1097"/>
            <a:chExt cx="1467" cy="24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2315" name="Rectangle 43">
              <a:extLst>
                <a:ext uri="{FF2B5EF4-FFF2-40B4-BE49-F238E27FC236}">
                  <a16:creationId xmlns:a16="http://schemas.microsoft.com/office/drawing/2014/main" id="{C9E8FCC6-B13C-4960-9F8F-67021A60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1097"/>
              <a:ext cx="1467" cy="248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0       0       15</a:t>
              </a:r>
            </a:p>
          </p:txBody>
        </p:sp>
        <p:sp>
          <p:nvSpPr>
            <p:cNvPr id="182316" name="Line 44">
              <a:extLst>
                <a:ext uri="{FF2B5EF4-FFF2-40B4-BE49-F238E27FC236}">
                  <a16:creationId xmlns:a16="http://schemas.microsoft.com/office/drawing/2014/main" id="{9FCD9384-75AA-48A4-A9B1-60200C017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2317" name="Line 45">
              <a:extLst>
                <a:ext uri="{FF2B5EF4-FFF2-40B4-BE49-F238E27FC236}">
                  <a16:creationId xmlns:a16="http://schemas.microsoft.com/office/drawing/2014/main" id="{9C6DFCB4-7F9C-497B-9BCB-1A97D52BA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" y="1106"/>
              <a:ext cx="0" cy="24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82318" name="Group 46">
            <a:extLst>
              <a:ext uri="{FF2B5EF4-FFF2-40B4-BE49-F238E27FC236}">
                <a16:creationId xmlns:a16="http://schemas.microsoft.com/office/drawing/2014/main" id="{449814F8-0DF4-4AD1-B4CC-BE9BBDC125B0}"/>
              </a:ext>
            </a:extLst>
          </p:cNvPr>
          <p:cNvGrpSpPr>
            <a:grpSpLocks/>
          </p:cNvGrpSpPr>
          <p:nvPr/>
        </p:nvGrpSpPr>
        <p:grpSpPr bwMode="auto">
          <a:xfrm>
            <a:off x="6650038" y="2432507"/>
            <a:ext cx="1358900" cy="369888"/>
            <a:chOff x="4189" y="1329"/>
            <a:chExt cx="856" cy="233"/>
          </a:xfrm>
        </p:grpSpPr>
        <p:sp>
          <p:nvSpPr>
            <p:cNvPr id="51258" name="Rectangle 47">
              <a:extLst>
                <a:ext uri="{FF2B5EF4-FFF2-40B4-BE49-F238E27FC236}">
                  <a16:creationId xmlns:a16="http://schemas.microsoft.com/office/drawing/2014/main" id="{FEF712AE-FF65-429B-8E22-A04EA95C2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29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[0]</a:t>
              </a:r>
            </a:p>
          </p:txBody>
        </p:sp>
        <p:sp>
          <p:nvSpPr>
            <p:cNvPr id="51259" name="Line 48">
              <a:extLst>
                <a:ext uri="{FF2B5EF4-FFF2-40B4-BE49-F238E27FC236}">
                  <a16:creationId xmlns:a16="http://schemas.microsoft.com/office/drawing/2014/main" id="{20D54C56-DC1D-4DC4-889A-99E86337A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2321" name="Group 49">
            <a:extLst>
              <a:ext uri="{FF2B5EF4-FFF2-40B4-BE49-F238E27FC236}">
                <a16:creationId xmlns:a16="http://schemas.microsoft.com/office/drawing/2014/main" id="{D5844227-8CAA-4AE1-B794-8C361521BC7B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3539913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2322" name="Rectangle 50">
              <a:extLst>
                <a:ext uri="{FF2B5EF4-FFF2-40B4-BE49-F238E27FC236}">
                  <a16:creationId xmlns:a16="http://schemas.microsoft.com/office/drawing/2014/main" id="{A322B77E-832D-4719-8616-58437D0BE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3       0       22</a:t>
              </a:r>
            </a:p>
          </p:txBody>
        </p:sp>
        <p:sp>
          <p:nvSpPr>
            <p:cNvPr id="182323" name="Line 51">
              <a:extLst>
                <a:ext uri="{FF2B5EF4-FFF2-40B4-BE49-F238E27FC236}">
                  <a16:creationId xmlns:a16="http://schemas.microsoft.com/office/drawing/2014/main" id="{21BBED57-6C7D-4BBD-9F93-1A0265719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2324" name="Line 52">
              <a:extLst>
                <a:ext uri="{FF2B5EF4-FFF2-40B4-BE49-F238E27FC236}">
                  <a16:creationId xmlns:a16="http://schemas.microsoft.com/office/drawing/2014/main" id="{903FEAB5-FDDC-4224-888C-D2B32B37E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82325" name="Group 53">
            <a:extLst>
              <a:ext uri="{FF2B5EF4-FFF2-40B4-BE49-F238E27FC236}">
                <a16:creationId xmlns:a16="http://schemas.microsoft.com/office/drawing/2014/main" id="{DE9937BB-1F31-4A14-B76D-35A30FDB5CCD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4279688"/>
            <a:ext cx="2328863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2326" name="Rectangle 54">
              <a:extLst>
                <a:ext uri="{FF2B5EF4-FFF2-40B4-BE49-F238E27FC236}">
                  <a16:creationId xmlns:a16="http://schemas.microsoft.com/office/drawing/2014/main" id="{DD82F664-7947-4DB1-BE18-14C1D1A68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5       0      -15</a:t>
              </a:r>
            </a:p>
          </p:txBody>
        </p:sp>
        <p:sp>
          <p:nvSpPr>
            <p:cNvPr id="182327" name="Line 55">
              <a:extLst>
                <a:ext uri="{FF2B5EF4-FFF2-40B4-BE49-F238E27FC236}">
                  <a16:creationId xmlns:a16="http://schemas.microsoft.com/office/drawing/2014/main" id="{6C85CB36-73CB-4D84-BE3C-28180455E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2328" name="Line 56">
              <a:extLst>
                <a:ext uri="{FF2B5EF4-FFF2-40B4-BE49-F238E27FC236}">
                  <a16:creationId xmlns:a16="http://schemas.microsoft.com/office/drawing/2014/main" id="{1EAC513B-7A3E-4F72-A919-40F0C26AB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225" name="Group 57">
            <a:extLst>
              <a:ext uri="{FF2B5EF4-FFF2-40B4-BE49-F238E27FC236}">
                <a16:creationId xmlns:a16="http://schemas.microsoft.com/office/drawing/2014/main" id="{BF232227-83FB-4C6D-9B81-93C9AC6C938A}"/>
              </a:ext>
            </a:extLst>
          </p:cNvPr>
          <p:cNvGrpSpPr>
            <a:grpSpLocks/>
          </p:cNvGrpSpPr>
          <p:nvPr/>
        </p:nvGrpSpPr>
        <p:grpSpPr bwMode="auto">
          <a:xfrm>
            <a:off x="6680200" y="4605795"/>
            <a:ext cx="1404938" cy="369887"/>
            <a:chOff x="4208" y="2918"/>
            <a:chExt cx="885" cy="233"/>
          </a:xfrm>
        </p:grpSpPr>
        <p:sp>
          <p:nvSpPr>
            <p:cNvPr id="51256" name="Line 58">
              <a:extLst>
                <a:ext uri="{FF2B5EF4-FFF2-40B4-BE49-F238E27FC236}">
                  <a16:creationId xmlns:a16="http://schemas.microsoft.com/office/drawing/2014/main" id="{D8C1A967-B4A4-49CA-BC6C-1811E341B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8" y="3053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7" name="Rectangle 59">
              <a:extLst>
                <a:ext uri="{FF2B5EF4-FFF2-40B4-BE49-F238E27FC236}">
                  <a16:creationId xmlns:a16="http://schemas.microsoft.com/office/drawing/2014/main" id="{2427F177-00CA-46EA-B18C-CB929DE93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918"/>
              <a:ext cx="6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[5]</a:t>
              </a:r>
            </a:p>
          </p:txBody>
        </p:sp>
      </p:grpSp>
      <p:grpSp>
        <p:nvGrpSpPr>
          <p:cNvPr id="182332" name="Group 60">
            <a:extLst>
              <a:ext uri="{FF2B5EF4-FFF2-40B4-BE49-F238E27FC236}">
                <a16:creationId xmlns:a16="http://schemas.microsoft.com/office/drawing/2014/main" id="{DB23FE78-0B43-4C33-A45A-3DA530E1AA58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816013"/>
            <a:ext cx="2328862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2333" name="Rectangle 61">
              <a:extLst>
                <a:ext uri="{FF2B5EF4-FFF2-40B4-BE49-F238E27FC236}">
                  <a16:creationId xmlns:a16="http://schemas.microsoft.com/office/drawing/2014/main" id="{804684B0-1F00-4B16-A217-2F47C803E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1       1       11</a:t>
              </a:r>
            </a:p>
          </p:txBody>
        </p:sp>
        <p:sp>
          <p:nvSpPr>
            <p:cNvPr id="182334" name="Line 62">
              <a:extLst>
                <a:ext uri="{FF2B5EF4-FFF2-40B4-BE49-F238E27FC236}">
                  <a16:creationId xmlns:a16="http://schemas.microsoft.com/office/drawing/2014/main" id="{2F8F4BB7-0A06-4A53-B0F9-DEF35C555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2335" name="Line 63">
              <a:extLst>
                <a:ext uri="{FF2B5EF4-FFF2-40B4-BE49-F238E27FC236}">
                  <a16:creationId xmlns:a16="http://schemas.microsoft.com/office/drawing/2014/main" id="{C20B70F6-FB91-4DAF-92E1-0C52D8755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82336" name="Group 64">
            <a:extLst>
              <a:ext uri="{FF2B5EF4-FFF2-40B4-BE49-F238E27FC236}">
                <a16:creationId xmlns:a16="http://schemas.microsoft.com/office/drawing/2014/main" id="{32180964-A0EA-44A5-BED5-551A40CBEB32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177963"/>
            <a:ext cx="2328862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2337" name="Rectangle 65">
              <a:extLst>
                <a:ext uri="{FF2B5EF4-FFF2-40B4-BE49-F238E27FC236}">
                  <a16:creationId xmlns:a16="http://schemas.microsoft.com/office/drawing/2014/main" id="{5E816A1F-3A08-4E5F-A233-96128D76C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2       1        3</a:t>
              </a:r>
            </a:p>
          </p:txBody>
        </p:sp>
        <p:sp>
          <p:nvSpPr>
            <p:cNvPr id="182338" name="Line 66">
              <a:extLst>
                <a:ext uri="{FF2B5EF4-FFF2-40B4-BE49-F238E27FC236}">
                  <a16:creationId xmlns:a16="http://schemas.microsoft.com/office/drawing/2014/main" id="{0187B057-4DB5-4286-BFE6-06CE54B25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2339" name="Line 67">
              <a:extLst>
                <a:ext uri="{FF2B5EF4-FFF2-40B4-BE49-F238E27FC236}">
                  <a16:creationId xmlns:a16="http://schemas.microsoft.com/office/drawing/2014/main" id="{0100A887-FEC2-4C74-8D2F-4AF7463CD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51228" name="Group 68">
            <a:extLst>
              <a:ext uri="{FF2B5EF4-FFF2-40B4-BE49-F238E27FC236}">
                <a16:creationId xmlns:a16="http://schemas.microsoft.com/office/drawing/2014/main" id="{09E58BA2-20AB-4288-86D9-582B789FD1F5}"/>
              </a:ext>
            </a:extLst>
          </p:cNvPr>
          <p:cNvGrpSpPr>
            <a:grpSpLocks/>
          </p:cNvGrpSpPr>
          <p:nvPr/>
        </p:nvGrpSpPr>
        <p:grpSpPr bwMode="auto">
          <a:xfrm>
            <a:off x="6664325" y="3534232"/>
            <a:ext cx="1358900" cy="369888"/>
            <a:chOff x="4198" y="2261"/>
            <a:chExt cx="856" cy="233"/>
          </a:xfrm>
        </p:grpSpPr>
        <p:sp>
          <p:nvSpPr>
            <p:cNvPr id="51254" name="Rectangle 69">
              <a:extLst>
                <a:ext uri="{FF2B5EF4-FFF2-40B4-BE49-F238E27FC236}">
                  <a16:creationId xmlns:a16="http://schemas.microsoft.com/office/drawing/2014/main" id="{F236D1E9-C7FA-464C-856F-28DAA3057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1" y="2261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[2]</a:t>
              </a:r>
            </a:p>
          </p:txBody>
        </p:sp>
        <p:sp>
          <p:nvSpPr>
            <p:cNvPr id="51255" name="Line 70">
              <a:extLst>
                <a:ext uri="{FF2B5EF4-FFF2-40B4-BE49-F238E27FC236}">
                  <a16:creationId xmlns:a16="http://schemas.microsoft.com/office/drawing/2014/main" id="{C7959A96-0593-4DB7-A1BE-4AD257A02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8" y="2404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229" name="Rectangle 71">
            <a:extLst>
              <a:ext uri="{FF2B5EF4-FFF2-40B4-BE49-F238E27FC236}">
                <a16:creationId xmlns:a16="http://schemas.microsoft.com/office/drawing/2014/main" id="{ECB9B16C-87E3-4F77-BD1E-9F90D3A7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970" y="3172282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[1]</a:t>
            </a:r>
          </a:p>
        </p:txBody>
      </p:sp>
      <p:grpSp>
        <p:nvGrpSpPr>
          <p:cNvPr id="182344" name="Group 72">
            <a:extLst>
              <a:ext uri="{FF2B5EF4-FFF2-40B4-BE49-F238E27FC236}">
                <a16:creationId xmlns:a16="http://schemas.microsoft.com/office/drawing/2014/main" id="{C7105E31-18A0-490E-94B6-EA2271E07E82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917738"/>
            <a:ext cx="2328862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2345" name="Rectangle 73">
              <a:extLst>
                <a:ext uri="{FF2B5EF4-FFF2-40B4-BE49-F238E27FC236}">
                  <a16:creationId xmlns:a16="http://schemas.microsoft.com/office/drawing/2014/main" id="{A3E00AD7-D291-4887-A707-EF322A489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3       2        6</a:t>
              </a:r>
            </a:p>
          </p:txBody>
        </p:sp>
        <p:sp>
          <p:nvSpPr>
            <p:cNvPr id="182346" name="Line 74">
              <a:extLst>
                <a:ext uri="{FF2B5EF4-FFF2-40B4-BE49-F238E27FC236}">
                  <a16:creationId xmlns:a16="http://schemas.microsoft.com/office/drawing/2014/main" id="{478CBFAF-147E-40C1-90E0-C8AABA740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2347" name="Line 75">
              <a:extLst>
                <a:ext uri="{FF2B5EF4-FFF2-40B4-BE49-F238E27FC236}">
                  <a16:creationId xmlns:a16="http://schemas.microsoft.com/office/drawing/2014/main" id="{09756EF5-CC6D-48F7-BFC2-551616EAD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51231" name="Rectangle 76">
            <a:extLst>
              <a:ext uri="{FF2B5EF4-FFF2-40B4-BE49-F238E27FC236}">
                <a16:creationId xmlns:a16="http://schemas.microsoft.com/office/drawing/2014/main" id="{E987A285-9041-4464-A164-EF8F3EDC4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520" y="4218445"/>
            <a:ext cx="9409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 err="1"/>
              <a:t>cpos</a:t>
            </a:r>
            <a:r>
              <a:rPr lang="en-US" altLang="zh-CN" b="1" dirty="0"/>
              <a:t>[3]</a:t>
            </a:r>
          </a:p>
        </p:txBody>
      </p:sp>
      <p:grpSp>
        <p:nvGrpSpPr>
          <p:cNvPr id="182349" name="Group 77">
            <a:extLst>
              <a:ext uri="{FF2B5EF4-FFF2-40B4-BE49-F238E27FC236}">
                <a16:creationId xmlns:a16="http://schemas.microsoft.com/office/drawing/2014/main" id="{C246AB68-37B7-419E-9A0B-F95C228D8B58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2438188"/>
            <a:ext cx="2328862" cy="379412"/>
            <a:chOff x="3863" y="1882"/>
            <a:chExt cx="1467" cy="23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82350" name="Rectangle 78">
              <a:extLst>
                <a:ext uri="{FF2B5EF4-FFF2-40B4-BE49-F238E27FC236}">
                  <a16:creationId xmlns:a16="http://schemas.microsoft.com/office/drawing/2014/main" id="{E66401D3-8ED2-4043-BB8D-9B0910F22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" y="1884"/>
              <a:ext cx="1467" cy="23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>
                <a:defRPr/>
              </a:pPr>
              <a:r>
                <a:rPr lang="en-US" altLang="zh-CN" b="1" dirty="0">
                  <a:ea typeface="宋体" charset="-122"/>
                </a:rPr>
                <a:t>    0       4       91</a:t>
              </a:r>
            </a:p>
          </p:txBody>
        </p:sp>
        <p:sp>
          <p:nvSpPr>
            <p:cNvPr id="182351" name="Line 79">
              <a:extLst>
                <a:ext uri="{FF2B5EF4-FFF2-40B4-BE49-F238E27FC236}">
                  <a16:creationId xmlns:a16="http://schemas.microsoft.com/office/drawing/2014/main" id="{AF1EEAC1-76FC-47A0-896A-303D503D8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882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2352" name="Line 80">
              <a:extLst>
                <a:ext uri="{FF2B5EF4-FFF2-40B4-BE49-F238E27FC236}">
                  <a16:creationId xmlns:a16="http://schemas.microsoft.com/office/drawing/2014/main" id="{3842BB36-E641-4C40-A725-3E675DE0F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91"/>
              <a:ext cx="0" cy="229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82353" name="Group 81">
            <a:extLst>
              <a:ext uri="{FF2B5EF4-FFF2-40B4-BE49-F238E27FC236}">
                <a16:creationId xmlns:a16="http://schemas.microsoft.com/office/drawing/2014/main" id="{2354107C-9AD2-4B84-B1DD-627590417E7A}"/>
              </a:ext>
            </a:extLst>
          </p:cNvPr>
          <p:cNvGrpSpPr>
            <a:grpSpLocks/>
          </p:cNvGrpSpPr>
          <p:nvPr/>
        </p:nvGrpSpPr>
        <p:grpSpPr bwMode="auto">
          <a:xfrm>
            <a:off x="6650038" y="2781757"/>
            <a:ext cx="1358900" cy="369888"/>
            <a:chOff x="4189" y="1329"/>
            <a:chExt cx="856" cy="233"/>
          </a:xfrm>
        </p:grpSpPr>
        <p:sp>
          <p:nvSpPr>
            <p:cNvPr id="51252" name="Rectangle 82">
              <a:extLst>
                <a:ext uri="{FF2B5EF4-FFF2-40B4-BE49-F238E27FC236}">
                  <a16:creationId xmlns:a16="http://schemas.microsoft.com/office/drawing/2014/main" id="{F7647EB5-9F3F-4FAC-87FA-E5DAD7E9B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29"/>
              <a:ext cx="59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err="1"/>
                <a:t>cpos</a:t>
              </a:r>
              <a:r>
                <a:rPr lang="en-US" altLang="zh-CN" b="1" dirty="0"/>
                <a:t>[0]</a:t>
              </a:r>
            </a:p>
          </p:txBody>
        </p:sp>
        <p:sp>
          <p:nvSpPr>
            <p:cNvPr id="51253" name="Line 83">
              <a:extLst>
                <a:ext uri="{FF2B5EF4-FFF2-40B4-BE49-F238E27FC236}">
                  <a16:creationId xmlns:a16="http://schemas.microsoft.com/office/drawing/2014/main" id="{4CB02DE5-FC9D-4DC3-A712-F94AFBF04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9" y="1472"/>
              <a:ext cx="24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234" name="Text Box 3">
            <a:extLst>
              <a:ext uri="{FF2B5EF4-FFF2-40B4-BE49-F238E27FC236}">
                <a16:creationId xmlns:a16="http://schemas.microsoft.com/office/drawing/2014/main" id="{CF8519CE-4006-467B-A22B-FDE7E20D7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456070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51236" name="灯片编号占位符 2">
            <a:extLst>
              <a:ext uri="{FF2B5EF4-FFF2-40B4-BE49-F238E27FC236}">
                <a16:creationId xmlns:a16="http://schemas.microsoft.com/office/drawing/2014/main" id="{CCAB7861-F794-4DA9-A2EA-F948FC15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2475" y="7001332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5EA6B93-62DD-4EA4-AC2F-D99746A2539F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51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133" name="Text Box 3">
            <a:extLst>
              <a:ext uri="{FF2B5EF4-FFF2-40B4-BE49-F238E27FC236}">
                <a16:creationId xmlns:a16="http://schemas.microsoft.com/office/drawing/2014/main" id="{62352815-B1B9-488D-99D8-E46AA346F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2086432"/>
            <a:ext cx="2328863" cy="355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zh-CN" b="1" dirty="0"/>
              <a:t>   </a:t>
            </a:r>
            <a:r>
              <a:rPr lang="en-US" altLang="zh-CN" b="1" dirty="0">
                <a:ea typeface="宋体" charset="-122"/>
              </a:rPr>
              <a:t> 0        0      15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0        3       22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0        5     -15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1        1       11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1        2         3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2        3         6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 4        0       91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  </a:t>
            </a:r>
            <a:r>
              <a:rPr lang="zh-CN" altLang="zh-CN" b="1" dirty="0">
                <a:ea typeface="宋体" charset="-122"/>
              </a:rPr>
              <a:t>空      空      空</a:t>
            </a:r>
            <a:endParaRPr lang="zh-CN" altLang="zh-CN" dirty="0">
              <a:ea typeface="宋体" charset="-122"/>
            </a:endParaRPr>
          </a:p>
          <a:p>
            <a:pPr>
              <a:defRPr/>
            </a:pPr>
            <a:r>
              <a:rPr lang="zh-CN" altLang="zh-CN" b="1" dirty="0">
                <a:ea typeface="宋体" charset="-122"/>
              </a:rPr>
              <a:t>  闲      闲      闲</a:t>
            </a:r>
            <a:endParaRPr lang="en-US" altLang="zh-CN" b="1" dirty="0"/>
          </a:p>
        </p:txBody>
      </p:sp>
      <p:sp>
        <p:nvSpPr>
          <p:cNvPr id="51238" name="Line 4">
            <a:extLst>
              <a:ext uri="{FF2B5EF4-FFF2-40B4-BE49-F238E27FC236}">
                <a16:creationId xmlns:a16="http://schemas.microsoft.com/office/drawing/2014/main" id="{5B5BDD9B-1B0C-4D09-89EC-BC15929A7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2456320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39" name="Text Box 5">
            <a:extLst>
              <a:ext uri="{FF2B5EF4-FFF2-40B4-BE49-F238E27FC236}">
                <a16:creationId xmlns:a16="http://schemas.microsoft.com/office/drawing/2014/main" id="{63B510BF-2ED6-4518-BE1A-3C9327FB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1726070"/>
            <a:ext cx="2232025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 dirty="0"/>
              <a:t>row    col     item</a:t>
            </a:r>
          </a:p>
        </p:txBody>
      </p:sp>
      <p:sp>
        <p:nvSpPr>
          <p:cNvPr id="51240" name="Line 6">
            <a:extLst>
              <a:ext uri="{FF2B5EF4-FFF2-40B4-BE49-F238E27FC236}">
                <a16:creationId xmlns:a16="http://schemas.microsoft.com/office/drawing/2014/main" id="{117618ED-91EE-4B23-948A-1392BCB5A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300" y="2827795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1" name="Line 7">
            <a:extLst>
              <a:ext uri="{FF2B5EF4-FFF2-40B4-BE49-F238E27FC236}">
                <a16:creationId xmlns:a16="http://schemas.microsoft.com/office/drawing/2014/main" id="{447410E9-383B-4953-AC6C-25A843276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3192920"/>
            <a:ext cx="230822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2" name="Line 8">
            <a:extLst>
              <a:ext uri="{FF2B5EF4-FFF2-40B4-BE49-F238E27FC236}">
                <a16:creationId xmlns:a16="http://schemas.microsoft.com/office/drawing/2014/main" id="{BC0B7EAB-9925-4BF2-9EEE-02964502D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4775" y="3559632"/>
            <a:ext cx="231457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3" name="Line 9">
            <a:extLst>
              <a:ext uri="{FF2B5EF4-FFF2-40B4-BE49-F238E27FC236}">
                <a16:creationId xmlns:a16="http://schemas.microsoft.com/office/drawing/2014/main" id="{CF9F7921-1E1D-418F-9555-DBFE79E16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663" y="3935870"/>
            <a:ext cx="2314575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4" name="Line 10">
            <a:extLst>
              <a:ext uri="{FF2B5EF4-FFF2-40B4-BE49-F238E27FC236}">
                <a16:creationId xmlns:a16="http://schemas.microsoft.com/office/drawing/2014/main" id="{4ABAF041-C27B-4EF8-8FC7-94C549C13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4302582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5" name="Text Box 11">
            <a:extLst>
              <a:ext uri="{FF2B5EF4-FFF2-40B4-BE49-F238E27FC236}">
                <a16:creationId xmlns:a16="http://schemas.microsoft.com/office/drawing/2014/main" id="{A46C7ABD-4D45-45BA-8F96-D319A63B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119770"/>
            <a:ext cx="338137" cy="282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0</a:t>
            </a:r>
          </a:p>
          <a:p>
            <a:pPr algn="just" eaLnBrk="1" hangingPunct="1"/>
            <a:r>
              <a:rPr lang="en-US" altLang="zh-CN" b="1"/>
              <a:t>1</a:t>
            </a:r>
          </a:p>
          <a:p>
            <a:pPr algn="just" eaLnBrk="1" hangingPunct="1"/>
            <a:r>
              <a:rPr lang="en-US" altLang="zh-CN" b="1"/>
              <a:t>2</a:t>
            </a:r>
          </a:p>
          <a:p>
            <a:pPr algn="just" eaLnBrk="1" hangingPunct="1"/>
            <a:r>
              <a:rPr lang="en-US" altLang="zh-CN" b="1"/>
              <a:t>3</a:t>
            </a:r>
          </a:p>
          <a:p>
            <a:pPr algn="just" eaLnBrk="1" hangingPunct="1"/>
            <a:r>
              <a:rPr lang="en-US" altLang="zh-CN" b="1"/>
              <a:t>4</a:t>
            </a:r>
          </a:p>
          <a:p>
            <a:pPr algn="just" eaLnBrk="1" hangingPunct="1"/>
            <a:r>
              <a:rPr lang="en-US" altLang="zh-CN" b="1"/>
              <a:t>5</a:t>
            </a:r>
          </a:p>
          <a:p>
            <a:pPr algn="just" eaLnBrk="1" hangingPunct="1"/>
            <a:r>
              <a:rPr lang="en-US" altLang="zh-CN" b="1"/>
              <a:t>6</a:t>
            </a:r>
          </a:p>
          <a:p>
            <a:pPr algn="just" eaLnBrk="1" hangingPunct="1"/>
            <a:endParaRPr lang="en-US" altLang="zh-CN" b="1"/>
          </a:p>
        </p:txBody>
      </p:sp>
      <p:sp>
        <p:nvSpPr>
          <p:cNvPr id="51246" name="Line 12">
            <a:extLst>
              <a:ext uri="{FF2B5EF4-FFF2-40B4-BE49-F238E27FC236}">
                <a16:creationId xmlns:a16="http://schemas.microsoft.com/office/drawing/2014/main" id="{BE343843-C127-490E-ACAE-3D816706A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475" y="4661357"/>
            <a:ext cx="2308225" cy="158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7" name="Text Box 13">
            <a:extLst>
              <a:ext uri="{FF2B5EF4-FFF2-40B4-BE49-F238E27FC236}">
                <a16:creationId xmlns:a16="http://schemas.microsoft.com/office/drawing/2014/main" id="{75C325A7-6929-4B65-BAD7-22BF084C0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342395"/>
            <a:ext cx="12525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1"/>
              <a:t>MaxTerm</a:t>
            </a:r>
            <a:r>
              <a:rPr lang="en-US" altLang="zh-CN" b="1">
                <a:latin typeface="宋体" panose="02010600030101010101" pitchFamily="2" charset="-122"/>
              </a:rPr>
              <a:t>-</a:t>
            </a:r>
            <a:r>
              <a:rPr lang="en-US" altLang="zh-CN" b="1"/>
              <a:t>1</a:t>
            </a:r>
          </a:p>
        </p:txBody>
      </p:sp>
      <p:sp>
        <p:nvSpPr>
          <p:cNvPr id="51248" name="Line 14">
            <a:extLst>
              <a:ext uri="{FF2B5EF4-FFF2-40B4-BE49-F238E27FC236}">
                <a16:creationId xmlns:a16="http://schemas.microsoft.com/office/drawing/2014/main" id="{8EA1AAFC-BD40-4095-9FE0-858FD0CA1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2963" y="2103895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9" name="Line 15">
            <a:extLst>
              <a:ext uri="{FF2B5EF4-FFF2-40B4-BE49-F238E27FC236}">
                <a16:creationId xmlns:a16="http://schemas.microsoft.com/office/drawing/2014/main" id="{48F2646D-3C22-49D1-BCA8-12CBF0AC4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13" y="2108657"/>
            <a:ext cx="1587" cy="35274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61D2CFA8-6AFE-422D-B935-41222CC4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45607"/>
            <a:ext cx="2328863" cy="4048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10800" rIns="0" bIns="0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zh-CN" b="1"/>
              <a:t>5</a:t>
            </a:r>
            <a:r>
              <a:rPr lang="zh-CN" altLang="en-US" b="1"/>
              <a:t>（矩阵的行数）</a:t>
            </a:r>
          </a:p>
        </p:txBody>
      </p:sp>
      <p:grpSp>
        <p:nvGrpSpPr>
          <p:cNvPr id="147" name="Group 17">
            <a:extLst>
              <a:ext uri="{FF2B5EF4-FFF2-40B4-BE49-F238E27FC236}">
                <a16:creationId xmlns:a16="http://schemas.microsoft.com/office/drawing/2014/main" id="{8ADCFFD2-0C49-48F2-8A0E-E333CB8A1D06}"/>
              </a:ext>
            </a:extLst>
          </p:cNvPr>
          <p:cNvGrpSpPr>
            <a:grpSpLocks/>
          </p:cNvGrpSpPr>
          <p:nvPr/>
        </p:nvGrpSpPr>
        <p:grpSpPr bwMode="auto">
          <a:xfrm>
            <a:off x="1377504" y="6042631"/>
            <a:ext cx="2335213" cy="769937"/>
            <a:chOff x="4266" y="3835"/>
            <a:chExt cx="1471" cy="48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48" name="Line 18">
              <a:extLst>
                <a:ext uri="{FF2B5EF4-FFF2-40B4-BE49-F238E27FC236}">
                  <a16:creationId xmlns:a16="http://schemas.microsoft.com/office/drawing/2014/main" id="{E330FF1D-58AB-4526-9EFD-72501FD1D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9" name="Rectangle 19">
              <a:extLst>
                <a:ext uri="{FF2B5EF4-FFF2-40B4-BE49-F238E27FC236}">
                  <a16:creationId xmlns:a16="http://schemas.microsoft.com/office/drawing/2014/main" id="{C37F4E5D-68D7-4FEC-9D3F-2FA7DA6C4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6</a:t>
              </a:r>
              <a:r>
                <a:rPr lang="zh-CN" altLang="en-US" b="1">
                  <a:ea typeface="宋体" charset="-122"/>
                </a:rPr>
                <a:t>（矩阵的列数）</a:t>
              </a:r>
            </a:p>
            <a:p>
              <a:pPr algn="ctr">
                <a:defRPr/>
              </a:pPr>
              <a:r>
                <a:rPr lang="en-US" altLang="zh-CN" b="1">
                  <a:ea typeface="宋体" charset="-122"/>
                </a:rPr>
                <a:t>7</a:t>
              </a:r>
              <a:r>
                <a:rPr lang="zh-CN" altLang="en-US" b="1">
                  <a:ea typeface="宋体" charset="-122"/>
                </a:rPr>
                <a:t>（非零元个数）</a:t>
              </a:r>
            </a:p>
          </p:txBody>
        </p:sp>
        <p:sp>
          <p:nvSpPr>
            <p:cNvPr id="150" name="Line 20">
              <a:extLst>
                <a:ext uri="{FF2B5EF4-FFF2-40B4-BE49-F238E27FC236}">
                  <a16:creationId xmlns:a16="http://schemas.microsoft.com/office/drawing/2014/main" id="{0F06914E-4DE5-4668-8EF5-6F6A4DBD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C63CD30-AC61-41F9-A5A1-56345F27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F0DF579C-4CB3-4ED1-93B7-E74B97C0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65439"/>
              </p:ext>
            </p:extLst>
          </p:nvPr>
        </p:nvGraphicFramePr>
        <p:xfrm>
          <a:off x="4827588" y="224056"/>
          <a:ext cx="436416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55">
                  <a:extLst>
                    <a:ext uri="{9D8B030D-6E8A-4147-A177-3AD203B41FA5}">
                      <a16:colId xmlns:a16="http://schemas.microsoft.com/office/drawing/2014/main" val="3967610553"/>
                    </a:ext>
                  </a:extLst>
                </a:gridCol>
                <a:gridCol w="582824">
                  <a:extLst>
                    <a:ext uri="{9D8B030D-6E8A-4147-A177-3AD203B41FA5}">
                      <a16:colId xmlns:a16="http://schemas.microsoft.com/office/drawing/2014/main" val="2280143758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36363637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932595230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292247357"/>
                    </a:ext>
                  </a:extLst>
                </a:gridCol>
                <a:gridCol w="499563">
                  <a:extLst>
                    <a:ext uri="{9D8B030D-6E8A-4147-A177-3AD203B41FA5}">
                      <a16:colId xmlns:a16="http://schemas.microsoft.com/office/drawing/2014/main" val="262308373"/>
                    </a:ext>
                  </a:extLst>
                </a:gridCol>
                <a:gridCol w="566930">
                  <a:extLst>
                    <a:ext uri="{9D8B030D-6E8A-4147-A177-3AD203B41FA5}">
                      <a16:colId xmlns:a16="http://schemas.microsoft.com/office/drawing/2014/main" val="2265870144"/>
                    </a:ext>
                  </a:extLst>
                </a:gridCol>
              </a:tblGrid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167923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Num[col]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28607"/>
                  </a:ext>
                </a:extLst>
              </a:tr>
              <a:tr h="308815"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cpos</a:t>
                      </a:r>
                      <a:r>
                        <a:rPr lang="en-US" altLang="zh-CN" sz="2000" dirty="0"/>
                        <a:t>[col]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771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2A17152F-5397-4A1B-AE60-278C20B4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14525"/>
            <a:ext cx="8763000" cy="359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sz="2800" b="1"/>
              <a:t>1. </a:t>
            </a:r>
            <a:r>
              <a:rPr lang="zh-CN" altLang="en-US" sz="2800" b="1"/>
              <a:t>设置转置后矩阵</a:t>
            </a:r>
            <a:r>
              <a:rPr lang="en-US" altLang="zh-CN" sz="2800" b="1"/>
              <a:t>B</a:t>
            </a:r>
            <a:r>
              <a:rPr lang="zh-CN" altLang="en-US" sz="2800" b="1"/>
              <a:t>的行数、列数和非零元素的个数；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计算</a:t>
            </a:r>
            <a:r>
              <a:rPr lang="en-US" altLang="zh-CN" sz="2800" b="1"/>
              <a:t>A</a:t>
            </a:r>
            <a:r>
              <a:rPr lang="zh-CN" altLang="en-US" sz="2800" b="1"/>
              <a:t>中每一列的非零元素个数；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计算</a:t>
            </a:r>
            <a:r>
              <a:rPr lang="en-US" altLang="zh-CN" sz="2800" b="1"/>
              <a:t>A</a:t>
            </a:r>
            <a:r>
              <a:rPr lang="zh-CN" altLang="en-US" sz="2800" b="1"/>
              <a:t>中每一列的第一个非零元素在</a:t>
            </a:r>
            <a:r>
              <a:rPr lang="en-US" altLang="zh-CN" sz="2800" b="1"/>
              <a:t>B</a:t>
            </a:r>
            <a:r>
              <a:rPr lang="zh-CN" altLang="en-US" sz="2800" b="1"/>
              <a:t>中的下标；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en-US" altLang="zh-CN" sz="2800" b="1"/>
              <a:t>4. </a:t>
            </a:r>
            <a:r>
              <a:rPr lang="zh-CN" altLang="en-US" sz="2800" b="1"/>
              <a:t>依次取</a:t>
            </a:r>
            <a:r>
              <a:rPr lang="en-US" altLang="zh-CN" sz="2800" b="1"/>
              <a:t>A</a:t>
            </a:r>
            <a:r>
              <a:rPr lang="zh-CN" altLang="en-US" sz="2800" b="1"/>
              <a:t>中的每一个非零元素对应的三元组；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/>
              <a:t>    </a:t>
            </a:r>
            <a:r>
              <a:rPr lang="en-US" altLang="zh-CN" sz="2800" b="1"/>
              <a:t>4.1 </a:t>
            </a:r>
            <a:r>
              <a:rPr lang="zh-CN" altLang="en-US" sz="2800" b="1"/>
              <a:t>确定该元素在</a:t>
            </a:r>
            <a:r>
              <a:rPr lang="en-US" altLang="zh-CN" sz="2800" b="1"/>
              <a:t>B</a:t>
            </a:r>
            <a:r>
              <a:rPr lang="zh-CN" altLang="en-US" sz="2800" b="1"/>
              <a:t>中的下标</a:t>
            </a:r>
            <a:r>
              <a:rPr lang="en-US" altLang="zh-CN" sz="2800" b="1"/>
              <a:t>pb</a:t>
            </a:r>
            <a:r>
              <a:rPr lang="zh-CN" altLang="en-US" sz="2800" b="1"/>
              <a:t>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/>
              <a:t>    </a:t>
            </a:r>
            <a:r>
              <a:rPr lang="en-US" altLang="zh-CN" sz="2800" b="1"/>
              <a:t>4.2 </a:t>
            </a:r>
            <a:r>
              <a:rPr lang="zh-CN" altLang="en-US" sz="2800" b="1"/>
              <a:t>将该元素的行号列号交换后存入</a:t>
            </a:r>
            <a:r>
              <a:rPr lang="en-US" altLang="zh-CN" sz="2800" b="1"/>
              <a:t>B</a:t>
            </a:r>
            <a:r>
              <a:rPr lang="zh-CN" altLang="en-US" sz="2800" b="1"/>
              <a:t>中</a:t>
            </a:r>
            <a:r>
              <a:rPr lang="en-US" altLang="zh-CN" sz="2800" b="1"/>
              <a:t>pb</a:t>
            </a:r>
            <a:r>
              <a:rPr lang="zh-CN" altLang="en-US" sz="2800" b="1"/>
              <a:t>的位置；</a:t>
            </a:r>
          </a:p>
          <a:p>
            <a:pPr algn="just" eaLnBrk="1" hangingPunct="1">
              <a:spcBef>
                <a:spcPct val="20000"/>
              </a:spcBef>
            </a:pPr>
            <a:r>
              <a:rPr lang="zh-CN" altLang="en-US" sz="2800" b="1"/>
              <a:t>    </a:t>
            </a:r>
            <a:r>
              <a:rPr lang="en-US" altLang="zh-CN" sz="2800" b="1"/>
              <a:t>4.3 </a:t>
            </a:r>
            <a:r>
              <a:rPr lang="zh-CN" altLang="en-US" sz="2800" b="1"/>
              <a:t>预置该元素所在列的下一个元素的存放位置；</a:t>
            </a:r>
          </a:p>
        </p:txBody>
      </p:sp>
      <p:sp>
        <p:nvSpPr>
          <p:cNvPr id="52227" name="Text Box 4">
            <a:extLst>
              <a:ext uri="{FF2B5EF4-FFF2-40B4-BE49-F238E27FC236}">
                <a16:creationId xmlns:a16="http://schemas.microsoft.com/office/drawing/2014/main" id="{C92AD1E8-7CFF-4875-803A-F74E8868A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1196975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三元组顺序表转置算法</a:t>
            </a:r>
            <a:r>
              <a:rPr lang="en-US" altLang="zh-CN" sz="2800" b="1">
                <a:latin typeface="宋体" panose="02010600030101010101" pitchFamily="2" charset="-122"/>
              </a:rPr>
              <a:t>Ⅱ</a:t>
            </a:r>
            <a:r>
              <a:rPr lang="en-US" altLang="zh-CN" sz="2800" b="1"/>
              <a:t>——</a:t>
            </a:r>
            <a:r>
              <a:rPr lang="zh-CN" altLang="en-US" sz="2800" b="1">
                <a:latin typeface="宋体" panose="02010600030101010101" pitchFamily="2" charset="-122"/>
              </a:rPr>
              <a:t>伪代码</a:t>
            </a:r>
          </a:p>
        </p:txBody>
      </p:sp>
      <p:sp>
        <p:nvSpPr>
          <p:cNvPr id="52228" name="Text Box 3">
            <a:extLst>
              <a:ext uri="{FF2B5EF4-FFF2-40B4-BE49-F238E27FC236}">
                <a16:creationId xmlns:a16="http://schemas.microsoft.com/office/drawing/2014/main" id="{11EEE0DF-1952-485B-900B-F659713B0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96838"/>
            <a:ext cx="38909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ea typeface="楷体_GB2312" pitchFamily="49" charset="-122"/>
              </a:rPr>
              <a:t>一、三元组顺序表</a:t>
            </a:r>
          </a:p>
        </p:txBody>
      </p:sp>
      <p:sp>
        <p:nvSpPr>
          <p:cNvPr id="52230" name="灯片编号占位符 2">
            <a:extLst>
              <a:ext uri="{FF2B5EF4-FFF2-40B4-BE49-F238E27FC236}">
                <a16:creationId xmlns:a16="http://schemas.microsoft.com/office/drawing/2014/main" id="{E20E12F3-D6DD-4CED-8E92-0C67916A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2475" y="6642100"/>
            <a:ext cx="3311525" cy="21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B4A760D-9A90-4A48-8376-30BE54576A58}" type="slidenum">
              <a:rPr lang="ko-KR" altLang="en-US" sz="1200">
                <a:latin typeface="Verdana" panose="020B0604030504040204" pitchFamily="34" charset="0"/>
              </a:rPr>
              <a:pPr algn="ctr" eaLnBrk="1" hangingPunct="1"/>
              <a:t>52</a:t>
            </a:fld>
            <a:endParaRPr lang="en-US" altLang="ko-KR" sz="1200">
              <a:latin typeface="Verdana" panose="020B0604030504040204" pitchFamily="34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903DFA1-E216-47F6-AC2D-4427A89A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954C0AF6-46B9-402C-A023-5DF01A6D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三元组链式存储结构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1E9E1-4E03-4E87-A4A5-E24067A0C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17713"/>
            <a:ext cx="8383588" cy="4114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dirty="0"/>
              <a:t>采用链式存储结构存储稀疏矩阵的三元组线性表称为三元组链表。</a:t>
            </a:r>
            <a:endParaRPr lang="en-US" altLang="zh-CN" dirty="0"/>
          </a:p>
          <a:p>
            <a:pPr>
              <a:buFont typeface="Arial" pitchFamily="34" charset="0"/>
              <a:buChar char="•"/>
              <a:defRPr/>
            </a:pPr>
            <a:r>
              <a:rPr lang="zh-CN" altLang="en-US" dirty="0"/>
              <a:t>三元组链表主要由三种</a:t>
            </a:r>
            <a:endParaRPr lang="en-US" altLang="zh-CN" dirty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dirty="0"/>
              <a:t>单链表</a:t>
            </a:r>
            <a:endParaRPr lang="en-US" altLang="zh-CN" dirty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dirty="0"/>
              <a:t>行（列）链表</a:t>
            </a:r>
            <a:endParaRPr lang="en-US" altLang="zh-CN" dirty="0"/>
          </a:p>
          <a:p>
            <a:pPr lvl="1">
              <a:buFont typeface="Arial" pitchFamily="34" charset="0"/>
              <a:buChar char="•"/>
              <a:defRPr/>
            </a:pPr>
            <a:r>
              <a:rPr lang="zh-CN" altLang="en-US" dirty="0"/>
              <a:t>十字链表</a:t>
            </a:r>
            <a:endParaRPr lang="en-US" altLang="zh-CN" dirty="0"/>
          </a:p>
          <a:p>
            <a:pPr marL="0" lvl="1" indent="45720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其中后两种是结合了顺序存储结构和链式存储结构而设计的，具有二者的优点。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E8FCCC-C84B-4EAA-A30B-F42BD1EC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CE9BD0-E27C-4262-932F-2FC03233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E5E30ED6-1A8D-4810-8D5F-F031542F5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1888" y="900569"/>
            <a:ext cx="7793037" cy="839788"/>
          </a:xfrm>
        </p:spPr>
        <p:txBody>
          <a:bodyPr/>
          <a:lstStyle/>
          <a:p>
            <a:pPr eaLnBrk="1" hangingPunct="1"/>
            <a:r>
              <a:rPr lang="zh-CN" altLang="en-US" dirty="0"/>
              <a:t>三元组单链表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7352A60-0979-4CEA-894E-76190B205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2000250"/>
            <a:ext cx="8715375" cy="3814763"/>
          </a:xfrm>
        </p:spPr>
        <p:txBody>
          <a:bodyPr/>
          <a:lstStyle/>
          <a:p>
            <a:pPr marL="0" lvl="1" indent="457200" eaLnBrk="1" hangingPunct="1">
              <a:buFont typeface="Wingdings" panose="05000000000000000000" pitchFamily="2" charset="2"/>
              <a:buNone/>
            </a:pPr>
            <a:r>
              <a:rPr lang="zh-CN" altLang="en-US" sz="3200"/>
              <a:t>将所有非零元素的三元组存储在一个单链表中，以及存储矩阵的行数和列数。</a:t>
            </a:r>
            <a:endParaRPr lang="en-US" altLang="zh-CN" sz="32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public class LinkedSparseMatrix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{    private int rowCount ;//</a:t>
            </a:r>
            <a:r>
              <a:rPr lang="zh-CN" altLang="en-US" sz="2400"/>
              <a:t>行数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    private columnCount; //</a:t>
            </a:r>
            <a:r>
              <a:rPr lang="zh-CN" altLang="en-US" sz="2400"/>
              <a:t>列数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    </a:t>
            </a:r>
            <a:r>
              <a:rPr lang="en-US" altLang="zh-CN" sz="2400"/>
              <a:t>private SinglyLinkedList&lt; Triple &gt; head; //</a:t>
            </a:r>
            <a:r>
              <a:rPr lang="zh-CN" altLang="en-US" sz="2400"/>
              <a:t>三元组单链表</a:t>
            </a:r>
            <a:endParaRPr lang="en-US" altLang="zh-CN" sz="240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/>
              <a:t>}</a:t>
            </a:r>
          </a:p>
          <a:p>
            <a:pPr marL="0" lvl="1" indent="457200" eaLnBrk="1" hangingPunct="1">
              <a:buFont typeface="Wingdings" panose="05000000000000000000" pitchFamily="2" charset="2"/>
              <a:buNone/>
            </a:pPr>
            <a:endParaRPr lang="en-US" altLang="zh-CN" sz="3200"/>
          </a:p>
          <a:p>
            <a:pPr marL="0" lvl="1" indent="457200" eaLnBrk="1" hangingPunct="1">
              <a:buFont typeface="Wingdings" panose="05000000000000000000" pitchFamily="2" charset="2"/>
              <a:buNone/>
            </a:pPr>
            <a:endParaRPr lang="zh-CN" altLang="en-US" sz="3200"/>
          </a:p>
        </p:txBody>
      </p:sp>
      <p:pic>
        <p:nvPicPr>
          <p:cNvPr id="26629" name="Picture 4" descr="5d7">
            <a:extLst>
              <a:ext uri="{FF2B5EF4-FFF2-40B4-BE49-F238E27FC236}">
                <a16:creationId xmlns:a16="http://schemas.microsoft.com/office/drawing/2014/main" id="{F77368C8-38D5-45AE-B987-C56BB45D9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7813"/>
            <a:ext cx="9144000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4386968-5CC2-49AD-8377-FDC6880B3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784732"/>
              </p:ext>
            </p:extLst>
          </p:nvPr>
        </p:nvGraphicFramePr>
        <p:xfrm>
          <a:off x="4787900" y="-42864"/>
          <a:ext cx="41402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r:id="rId5" imgW="1841500" imgH="1016000" progId="Equation.3">
                  <p:embed/>
                </p:oleObj>
              </mc:Choice>
              <mc:Fallback>
                <p:oleObj r:id="rId5" imgW="1841500" imgH="10160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-42864"/>
                        <a:ext cx="414020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5A455C-8437-46CD-AB14-C31641F1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54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AC5913-7329-4AAD-B24E-C832A2C6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A19EF8E6-99BB-405B-9011-6084059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zh-CN" altLang="en-US"/>
              <a:t>行</a:t>
            </a:r>
            <a:r>
              <a:rPr lang="en-US" altLang="zh-CN"/>
              <a:t>/</a:t>
            </a:r>
            <a:r>
              <a:rPr lang="zh-CN" altLang="en-US"/>
              <a:t>列的单链表 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7D03E46C-1B69-44CE-9028-CEAF7F1C3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989138"/>
            <a:ext cx="7929563" cy="22145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      将上述单链表进行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改造，分成若干较短的单链表，即按行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将每行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排成一个单链表，每条单链表的指针存放在行</a:t>
            </a:r>
            <a:r>
              <a:rPr lang="en-US" altLang="zh-CN" dirty="0"/>
              <a:t>(</a:t>
            </a:r>
            <a:r>
              <a:rPr lang="zh-CN" altLang="en-US" dirty="0"/>
              <a:t>列</a:t>
            </a:r>
            <a:r>
              <a:rPr lang="en-US" altLang="zh-CN" dirty="0"/>
              <a:t>)</a:t>
            </a:r>
            <a:r>
              <a:rPr lang="zh-CN" altLang="en-US" dirty="0"/>
              <a:t>指针数组中（线性表）。</a:t>
            </a:r>
          </a:p>
        </p:txBody>
      </p:sp>
      <p:pic>
        <p:nvPicPr>
          <p:cNvPr id="5" name="Picture 5" descr="5d8">
            <a:extLst>
              <a:ext uri="{FF2B5EF4-FFF2-40B4-BE49-F238E27FC236}">
                <a16:creationId xmlns:a16="http://schemas.microsoft.com/office/drawing/2014/main" id="{5FE72B68-15A8-4889-BBBA-80A805AAA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31" y="3968112"/>
            <a:ext cx="74168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7F23856-DBC5-435F-A67F-E72E576FF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1575" y="-17463"/>
          <a:ext cx="4140200" cy="229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" r:id="rId5" imgW="1841500" imgH="1016000" progId="Equation.3">
                  <p:embed/>
                </p:oleObj>
              </mc:Choice>
              <mc:Fallback>
                <p:oleObj r:id="rId5" imgW="1841500" imgH="10160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-17463"/>
                        <a:ext cx="4140200" cy="2295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A7FB88-1D1E-4B17-AF33-2455123B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55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EDFA1F-4E41-4B85-A549-7C1BD9077D0E}"/>
              </a:ext>
            </a:extLst>
          </p:cNvPr>
          <p:cNvSpPr txBox="1"/>
          <p:nvPr/>
        </p:nvSpPr>
        <p:spPr>
          <a:xfrm>
            <a:off x="600075" y="623282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7" action="ppaction://hlinkfile"/>
              </a:rPr>
              <a:t>程序实现源码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C027E2-D800-49BD-93BD-417CF062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A7FB88-1D1E-4B17-AF33-2455123B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56</a:t>
            </a:fld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BFEA9B-A11B-4ED2-A536-53AFA6780E5B}"/>
              </a:ext>
            </a:extLst>
          </p:cNvPr>
          <p:cNvSpPr/>
          <p:nvPr/>
        </p:nvSpPr>
        <p:spPr>
          <a:xfrm>
            <a:off x="219075" y="2082304"/>
            <a:ext cx="9828584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1. value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值是否为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0?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2. 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行和列的越界检查。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3. 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获取第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行的单链表。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遍历单链表，如果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column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查找到，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更新</a:t>
            </a:r>
            <a:r>
              <a:rPr lang="en-US" altLang="zh-C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row,column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矩阵元素的数值为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  4. 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如果查找不到，则在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zh-CN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之后插入元素。</a:t>
            </a:r>
            <a:endParaRPr lang="en-US" altLang="zh-CN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A146758-14D7-46B3-A6AD-02ADC385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836613"/>
            <a:ext cx="7793037" cy="839787"/>
          </a:xfrm>
        </p:spPr>
        <p:txBody>
          <a:bodyPr/>
          <a:lstStyle/>
          <a:p>
            <a:pPr marL="342900" indent="-342900"/>
            <a:r>
              <a:rPr lang="zh-CN" altLang="en-US"/>
              <a:t>行</a:t>
            </a:r>
            <a:r>
              <a:rPr lang="en-US" altLang="zh-CN"/>
              <a:t>/</a:t>
            </a:r>
            <a:r>
              <a:rPr lang="zh-CN" altLang="en-US"/>
              <a:t>列的单链表 </a:t>
            </a: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40261E75-FA33-4BF2-A262-69A8B0B4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1160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A7FB88-1D1E-4B17-AF33-2455123B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57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BFEA9B-A11B-4ED2-A536-53AFA6780E5B}"/>
              </a:ext>
            </a:extLst>
          </p:cNvPr>
          <p:cNvSpPr/>
          <p:nvPr/>
        </p:nvSpPr>
        <p:spPr>
          <a:xfrm>
            <a:off x="107504" y="-65541"/>
            <a:ext cx="9828584" cy="71096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       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==0)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  /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不存储值为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0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元素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columns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三元组序号越界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获得第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row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行多项式排序单链表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PolySLinkedList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&lt;Triple&gt;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Node&lt;Triple&gt;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link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//front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p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的前驱结点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在排序单链表中进行顺序查找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查找到，更改矩阵元素值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   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 //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front</a:t>
            </a:r>
            <a:r>
              <a:rPr lang="zh-CN" alt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之后插入三元组元素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front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Node&lt;Triple&gt;(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Triple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D5A873E-3DDF-4AFE-8081-A42E1CD0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20944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4476205-6B6E-4F4A-9D0B-AA1449F62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 </a:t>
            </a:r>
            <a:r>
              <a:rPr lang="zh-CN" altLang="en-US"/>
              <a:t>十字链表 </a:t>
            </a:r>
          </a:p>
        </p:txBody>
      </p:sp>
      <p:pic>
        <p:nvPicPr>
          <p:cNvPr id="27652" name="Picture 4" descr="5d9">
            <a:extLst>
              <a:ext uri="{FF2B5EF4-FFF2-40B4-BE49-F238E27FC236}">
                <a16:creationId xmlns:a16="http://schemas.microsoft.com/office/drawing/2014/main" id="{69A3DA00-F556-43B0-9F90-08B8F0F59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4750"/>
            <a:ext cx="91440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Box 4">
            <a:extLst>
              <a:ext uri="{FF2B5EF4-FFF2-40B4-BE49-F238E27FC236}">
                <a16:creationId xmlns:a16="http://schemas.microsoft.com/office/drawing/2014/main" id="{A0638F04-2B10-41AF-B562-083D5ECD1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2133600"/>
            <a:ext cx="8918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     按行单链表存储的稀疏矩阵可以很快查找同一行的下一个元素，但很难找到同一列的下一个元素，为此可以采用十字链表（行链表＋列链表）。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6CCD42D-8D57-444C-B615-FBCF2D12D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0"/>
          <a:ext cx="4140200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3" r:id="rId5" imgW="1841500" imgH="1016000" progId="Equation.3">
                  <p:embed/>
                </p:oleObj>
              </mc:Choice>
              <mc:Fallback>
                <p:oleObj r:id="rId5" imgW="1841500" imgH="10160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0"/>
                        <a:ext cx="4140200" cy="229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2F7957-2662-4A60-B7AE-846DD077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58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4CEF5-6895-45D2-8CC9-D19EDF2D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F0EB55-4F97-44C4-973E-D45FE4002787}"/>
              </a:ext>
            </a:extLst>
          </p:cNvPr>
          <p:cNvSpPr txBox="1"/>
          <p:nvPr/>
        </p:nvSpPr>
        <p:spPr>
          <a:xfrm>
            <a:off x="1403648" y="63750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7" action="ppaction://hlinkfile"/>
              </a:rPr>
              <a:t>程序实现源码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DFDA67-0158-4B95-8EA8-A6D13CF3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en-US" altLang="zh-CN" dirty="0" err="1"/>
              <a:t>数据结构</a:t>
            </a:r>
            <a:r>
              <a:rPr lang="zh-CN" altLang="en-US" dirty="0"/>
              <a:t>（</a:t>
            </a:r>
            <a:r>
              <a:rPr lang="en-US" altLang="zh-CN" dirty="0" err="1"/>
              <a:t>Java版</a:t>
            </a:r>
            <a:r>
              <a:rPr lang="zh-CN" altLang="en-US" dirty="0"/>
              <a:t>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C9017AFD-8051-4729-9CDE-6D237B23A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/>
              <a:t>十字链表存储的稀疏矩阵类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729E2676-34AA-4E3C-B520-9ECC4C9BA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424863" cy="501332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public class </a:t>
            </a:r>
            <a:r>
              <a:rPr lang="en-US" altLang="zh-CN" sz="2800" dirty="0" err="1">
                <a:solidFill>
                  <a:schemeClr val="hlink"/>
                </a:solidFill>
              </a:rPr>
              <a:t>CrossNode</a:t>
            </a:r>
            <a:r>
              <a:rPr lang="en-US" altLang="zh-CN" sz="2800" dirty="0"/>
              <a:t>        //</a:t>
            </a:r>
            <a:r>
              <a:rPr lang="zh-CN" altLang="en-US" sz="2800" dirty="0"/>
              <a:t>十字链表结点类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{    Triple data;                     //</a:t>
            </a:r>
            <a:r>
              <a:rPr lang="zh-CN" altLang="en-US" sz="2800" dirty="0"/>
              <a:t>数据域表示三元组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 </a:t>
            </a:r>
            <a:r>
              <a:rPr lang="en-US" altLang="zh-CN" sz="2800" dirty="0" err="1"/>
              <a:t>CrossNode</a:t>
            </a:r>
            <a:r>
              <a:rPr lang="en-US" altLang="zh-CN" sz="2800" dirty="0"/>
              <a:t> right, down;  //right</a:t>
            </a:r>
            <a:r>
              <a:rPr lang="zh-CN" altLang="en-US" sz="2800" dirty="0"/>
              <a:t>指向行的下一个结点，</a:t>
            </a:r>
            <a:r>
              <a:rPr lang="en-US" altLang="zh-CN" sz="2800" dirty="0"/>
              <a:t>down</a:t>
            </a:r>
            <a:r>
              <a:rPr lang="zh-CN" altLang="en-US" sz="2800" dirty="0"/>
              <a:t>指向列的下一个结点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public class </a:t>
            </a:r>
            <a:r>
              <a:rPr lang="en-US" altLang="zh-CN" sz="2800" dirty="0" err="1">
                <a:solidFill>
                  <a:schemeClr val="hlink"/>
                </a:solidFill>
              </a:rPr>
              <a:t>CrossLinkedSparseMatrix</a:t>
            </a:r>
            <a:r>
              <a:rPr lang="en-US" altLang="zh-CN" sz="2800" dirty="0"/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{      int rows, columns;         //</a:t>
            </a:r>
            <a:r>
              <a:rPr lang="zh-CN" altLang="en-US" sz="2800" dirty="0"/>
              <a:t>矩阵行数、列数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</a:t>
            </a:r>
            <a:r>
              <a:rPr lang="en-US" altLang="zh-CN" sz="2800" dirty="0" err="1"/>
              <a:t>CrossNode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rowheads</a:t>
            </a:r>
            <a:r>
              <a:rPr lang="en-US" altLang="zh-CN" sz="2800" dirty="0"/>
              <a:t>[],</a:t>
            </a:r>
            <a:r>
              <a:rPr lang="en-US" altLang="zh-CN" sz="2800" dirty="0" err="1"/>
              <a:t>columnheads</a:t>
            </a:r>
            <a:r>
              <a:rPr lang="en-US" altLang="zh-CN" sz="2800" dirty="0"/>
              <a:t>[];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                        //</a:t>
            </a:r>
            <a:r>
              <a:rPr lang="zh-CN" altLang="en-US" sz="2800" dirty="0"/>
              <a:t>行、列指针数组 </a:t>
            </a:r>
            <a:endParaRPr lang="en-US" altLang="zh-CN" sz="28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A5294F3D-F6DE-4E88-8217-0CEE21B8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785813"/>
            <a:ext cx="7793037" cy="839787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5.1.2 </a:t>
            </a:r>
            <a:r>
              <a:rPr lang="zh-CN" altLang="en-US" sz="4000" dirty="0"/>
              <a:t>多维数组的逻辑结构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E833D-7D93-4E81-B4FB-B2C0809A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2214563"/>
            <a:ext cx="8240712" cy="4114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二维数组每个元素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(0≤i&lt;m, 0≤ j&lt;n)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3200" dirty="0"/>
              <a:t>有两个前驱，行前驱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i-1,j</a:t>
            </a:r>
            <a:r>
              <a:rPr lang="zh-CN" altLang="en-US" sz="3200" dirty="0"/>
              <a:t>和列前驱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i,j-1 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3200" dirty="0"/>
              <a:t>有两个后继，行后继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i+1,j</a:t>
            </a:r>
            <a:r>
              <a:rPr lang="zh-CN" altLang="en-US" sz="3200" dirty="0"/>
              <a:t>和列后继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i,j+1 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3200" dirty="0"/>
              <a:t>起点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00</a:t>
            </a:r>
            <a:r>
              <a:rPr lang="zh-CN" altLang="en-US" sz="3200" dirty="0"/>
              <a:t>没有前驱，终点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m-1,n-1</a:t>
            </a:r>
            <a:r>
              <a:rPr lang="zh-CN" altLang="en-US" sz="3200" dirty="0"/>
              <a:t>没有后继。</a:t>
            </a:r>
            <a:endParaRPr lang="en-US" altLang="zh-CN" sz="32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3200" dirty="0"/>
              <a:t>a</a:t>
            </a:r>
            <a:r>
              <a:rPr lang="en-US" altLang="zh-CN" sz="3200" baseline="-25000" dirty="0"/>
              <a:t>0,j</a:t>
            </a:r>
            <a:r>
              <a:rPr lang="zh-CN" altLang="en-US" sz="3200" dirty="0"/>
              <a:t>和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i,0</a:t>
            </a:r>
            <a:r>
              <a:rPr lang="zh-CN" altLang="en-US" sz="3200" dirty="0"/>
              <a:t>只有一个前驱，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m-1,j</a:t>
            </a:r>
            <a:r>
              <a:rPr lang="zh-CN" altLang="en-US" sz="3200" dirty="0"/>
              <a:t>和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i,n-1</a:t>
            </a:r>
            <a:r>
              <a:rPr lang="zh-CN" altLang="en-US" sz="3200" dirty="0"/>
              <a:t>只有一个后继。</a:t>
            </a:r>
            <a:endParaRPr lang="en-US" altLang="zh-CN" sz="32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其他多维数组可以继续推广。</a:t>
            </a:r>
            <a:endParaRPr lang="en-US" altLang="zh-CN" dirty="0"/>
          </a:p>
        </p:txBody>
      </p:sp>
      <p:pic>
        <p:nvPicPr>
          <p:cNvPr id="5" name="Picture 4" descr="5d1">
            <a:extLst>
              <a:ext uri="{FF2B5EF4-FFF2-40B4-BE49-F238E27FC236}">
                <a16:creationId xmlns:a16="http://schemas.microsoft.com/office/drawing/2014/main" id="{2D6C9CAB-193D-4A85-8BCA-5E74A6E1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43" y="-469106"/>
            <a:ext cx="4751496" cy="272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F440612-A8EA-4647-84A9-32CF83E8920D}"/>
              </a:ext>
            </a:extLst>
          </p:cNvPr>
          <p:cNvSpPr/>
          <p:nvPr/>
        </p:nvSpPr>
        <p:spPr>
          <a:xfrm>
            <a:off x="6228184" y="368593"/>
            <a:ext cx="2696741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F9B9DA2-4C30-42EE-86D9-046D4779ADB2}"/>
              </a:ext>
            </a:extLst>
          </p:cNvPr>
          <p:cNvSpPr/>
          <p:nvPr/>
        </p:nvSpPr>
        <p:spPr>
          <a:xfrm>
            <a:off x="5234205" y="872649"/>
            <a:ext cx="993979" cy="1254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626F4B2-F47D-4215-BBF5-8DEB3787391A}"/>
              </a:ext>
            </a:extLst>
          </p:cNvPr>
          <p:cNvSpPr/>
          <p:nvPr/>
        </p:nvSpPr>
        <p:spPr>
          <a:xfrm>
            <a:off x="5234205" y="1732980"/>
            <a:ext cx="2847655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29359A1-7010-4EE6-9EE6-81D2B1323118}"/>
              </a:ext>
            </a:extLst>
          </p:cNvPr>
          <p:cNvSpPr/>
          <p:nvPr/>
        </p:nvSpPr>
        <p:spPr>
          <a:xfrm>
            <a:off x="8081860" y="391066"/>
            <a:ext cx="993979" cy="1341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42DF4C-8677-4732-BD76-A9C80DCF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6</a:t>
            </a:fld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99D056-3D68-4B4C-A31D-725C432A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CEB3A3C-3A86-4747-B3BD-693ACAE96ED6}"/>
              </a:ext>
            </a:extLst>
          </p:cNvPr>
          <p:cNvSpPr/>
          <p:nvPr/>
        </p:nvSpPr>
        <p:spPr>
          <a:xfrm>
            <a:off x="6228184" y="785655"/>
            <a:ext cx="909862" cy="4817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2B0073B4-3676-465C-BA48-CEA38AA8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   </a:t>
            </a:r>
            <a:r>
              <a:rPr lang="zh-CN" altLang="en-US"/>
              <a:t>广义表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4CD93-9137-4213-8C7F-FD356B8B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2017713"/>
            <a:ext cx="8455025" cy="45545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+mn-ea"/>
              </a:rPr>
              <a:t>    广义表是线性表的推广。在第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章中，我们把线性表定义为</a:t>
            </a:r>
            <a:r>
              <a:rPr lang="en-US" altLang="zh-CN" dirty="0">
                <a:latin typeface="+mn-ea"/>
              </a:rPr>
              <a:t>n&gt;=0</a:t>
            </a:r>
            <a:r>
              <a:rPr lang="zh-CN" altLang="en-US" dirty="0">
                <a:latin typeface="+mn-ea"/>
              </a:rPr>
              <a:t>个元素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18000" dirty="0">
                <a:latin typeface="+mn-ea"/>
              </a:rPr>
              <a:t>0</a:t>
            </a:r>
            <a:r>
              <a:rPr lang="en-US" altLang="zh-CN" dirty="0">
                <a:latin typeface="+mn-ea"/>
              </a:rPr>
              <a:t>,a</a:t>
            </a:r>
            <a:r>
              <a:rPr lang="en-US" altLang="zh-CN" baseline="-18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,a</a:t>
            </a:r>
            <a:r>
              <a:rPr lang="en-US" altLang="zh-CN" baseline="-18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,…,a</a:t>
            </a:r>
            <a:r>
              <a:rPr lang="en-US" altLang="zh-CN" baseline="-18000" dirty="0">
                <a:latin typeface="+mn-ea"/>
              </a:rPr>
              <a:t>n-1</a:t>
            </a:r>
            <a:r>
              <a:rPr lang="zh-CN" altLang="en-US" dirty="0">
                <a:latin typeface="+mn-ea"/>
              </a:rPr>
              <a:t>的有限序列。线性表的元素仅限于原子项，原子是作为结构上不可分割的成分，它可以是一个数或一个结构，若放松对表元素的这种限制，容许它们具有其自身结构，这样就产生了广义表的概念。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+mn-ea"/>
              </a:rPr>
              <a:t> 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E145D8-48DA-444B-815F-304544EA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60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8316B-A872-4E85-9DE6-747637B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CC5D47E3-DCE3-4D1C-B9D5-16889418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  </a:t>
            </a:r>
            <a:r>
              <a:rPr lang="zh-CN" altLang="en-US"/>
              <a:t>广义表的抽象数据结构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5F4CD-FEA8-47A1-A0FA-A2DD11CC3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17713"/>
            <a:ext cx="8383588" cy="41148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+mn-ea"/>
              </a:rPr>
              <a:t>广义表是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n(n&gt;=0)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个元素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800" baseline="-180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,a</a:t>
            </a:r>
            <a:r>
              <a:rPr lang="en-US" altLang="zh-CN" sz="2800" baseline="-18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,a</a:t>
            </a:r>
            <a:r>
              <a:rPr lang="en-US" altLang="zh-CN" sz="2800" baseline="-18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,…,a</a:t>
            </a:r>
            <a:r>
              <a:rPr lang="en-US" altLang="zh-CN" sz="2800" baseline="-18000" dirty="0">
                <a:solidFill>
                  <a:srgbClr val="FF0000"/>
                </a:solidFill>
                <a:latin typeface="+mn-ea"/>
              </a:rPr>
              <a:t>n-1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的有限序列，其中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sz="2800" baseline="-180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或者是原子项，或者是一个广义表</a:t>
            </a:r>
            <a:r>
              <a:rPr lang="zh-CN" altLang="en-US" sz="2800" dirty="0">
                <a:latin typeface="+mn-ea"/>
              </a:rPr>
              <a:t>。通常记作</a:t>
            </a:r>
            <a:endParaRPr lang="en-US" altLang="zh-CN" sz="2800" dirty="0">
              <a:latin typeface="+mn-ea"/>
            </a:endParaRPr>
          </a:p>
          <a:p>
            <a:pPr marL="1789113" lvl="1" indent="-114300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 </a:t>
            </a:r>
            <a:r>
              <a:rPr lang="en-US" altLang="zh-CN" dirty="0" err="1"/>
              <a:t>GList</a:t>
            </a:r>
            <a:r>
              <a:rPr lang="en-US" altLang="zh-CN" dirty="0"/>
              <a:t> = (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  <a:endParaRPr lang="en-US" altLang="zh-CN" sz="2400" dirty="0"/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800" dirty="0" err="1"/>
              <a:t>GList</a:t>
            </a:r>
            <a:r>
              <a:rPr lang="zh-CN" altLang="en-US" sz="2800" dirty="0">
                <a:latin typeface="+mn-ea"/>
              </a:rPr>
              <a:t>是广义表的名字，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为它的长度。</a:t>
            </a:r>
            <a:endParaRPr lang="en-US" altLang="zh-CN" sz="2800" dirty="0">
              <a:latin typeface="+mn-ea"/>
            </a:endParaRPr>
          </a:p>
          <a:p>
            <a:pPr marL="0" indent="0">
              <a:buNone/>
              <a:defRPr/>
            </a:pPr>
            <a:r>
              <a:rPr lang="en-US" altLang="zh-CN" sz="2800" dirty="0">
                <a:latin typeface="+mn-ea"/>
              </a:rPr>
              <a:t>   </a:t>
            </a:r>
            <a:r>
              <a:rPr lang="zh-CN" altLang="en-US" sz="2800" dirty="0">
                <a:latin typeface="+mn-ea"/>
              </a:rPr>
              <a:t>若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baseline="-180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是广义表，则称它为</a:t>
            </a:r>
            <a:r>
              <a:rPr lang="en-US" altLang="zh-CN" sz="2800" dirty="0" err="1">
                <a:latin typeface="+mn-ea"/>
              </a:rPr>
              <a:t>GList</a:t>
            </a:r>
            <a:r>
              <a:rPr lang="zh-CN" altLang="en-US" sz="2800" dirty="0">
                <a:latin typeface="+mn-ea"/>
              </a:rPr>
              <a:t>的子表。</a:t>
            </a:r>
            <a:endParaRPr lang="en-US" altLang="zh-CN" sz="2800" dirty="0">
              <a:latin typeface="+mn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+mn-ea"/>
              </a:rPr>
              <a:t>比如：</a:t>
            </a:r>
            <a:r>
              <a:rPr lang="en-US" altLang="zh-CN" sz="2800" dirty="0">
                <a:latin typeface="+mn-ea"/>
              </a:rPr>
              <a:t>L=(a,(</a:t>
            </a:r>
            <a:r>
              <a:rPr lang="en-US" altLang="zh-CN" sz="2800" dirty="0" err="1">
                <a:latin typeface="+mn-ea"/>
              </a:rPr>
              <a:t>b,c</a:t>
            </a:r>
            <a:r>
              <a:rPr lang="en-US" altLang="zh-CN" sz="2800" dirty="0">
                <a:latin typeface="+mn-ea"/>
              </a:rPr>
              <a:t>),</a:t>
            </a:r>
            <a:r>
              <a:rPr lang="en-US" altLang="zh-CN" sz="2800" dirty="0" err="1">
                <a:latin typeface="+mn-ea"/>
              </a:rPr>
              <a:t>d,e</a:t>
            </a:r>
            <a:r>
              <a:rPr lang="en-US" altLang="zh-CN" sz="2800" dirty="0">
                <a:latin typeface="+mn-ea"/>
              </a:rPr>
              <a:t>,(</a:t>
            </a:r>
            <a:r>
              <a:rPr lang="en-US" altLang="zh-CN" sz="2800" dirty="0" err="1">
                <a:latin typeface="+mn-ea"/>
              </a:rPr>
              <a:t>f,g,h</a:t>
            </a:r>
            <a:r>
              <a:rPr lang="en-US" altLang="zh-CN" sz="2800" dirty="0">
                <a:latin typeface="+mn-ea"/>
              </a:rPr>
              <a:t>))</a:t>
            </a:r>
          </a:p>
          <a:p>
            <a:pPr marL="609600" lvl="1" indent="-609600">
              <a:buClr>
                <a:schemeClr val="fol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  中国</a:t>
            </a:r>
            <a:r>
              <a:rPr lang="en-US" altLang="zh-CN" dirty="0"/>
              <a:t>=(</a:t>
            </a:r>
            <a:r>
              <a:rPr lang="zh-CN" altLang="en-US" dirty="0"/>
              <a:t>北京</a:t>
            </a:r>
            <a:r>
              <a:rPr lang="en-US" altLang="zh-CN" dirty="0"/>
              <a:t>, </a:t>
            </a:r>
            <a:r>
              <a:rPr lang="zh-CN" altLang="en-US" dirty="0"/>
              <a:t>上海</a:t>
            </a:r>
            <a:r>
              <a:rPr lang="en-US" altLang="zh-CN" dirty="0"/>
              <a:t>, </a:t>
            </a:r>
            <a:r>
              <a:rPr lang="zh-CN" altLang="en-US" dirty="0"/>
              <a:t>江苏</a:t>
            </a:r>
            <a:r>
              <a:rPr lang="en-US" altLang="zh-CN" dirty="0"/>
              <a:t>(</a:t>
            </a:r>
            <a:r>
              <a:rPr lang="zh-CN" altLang="en-US" dirty="0"/>
              <a:t>南京</a:t>
            </a:r>
            <a:r>
              <a:rPr lang="en-US" altLang="zh-CN" dirty="0"/>
              <a:t>, </a:t>
            </a:r>
            <a:r>
              <a:rPr lang="zh-CN" altLang="en-US" dirty="0"/>
              <a:t>苏州</a:t>
            </a:r>
            <a:r>
              <a:rPr lang="en-US" altLang="zh-CN" dirty="0"/>
              <a:t>), </a:t>
            </a:r>
            <a:r>
              <a:rPr lang="zh-CN" altLang="en-US" dirty="0"/>
              <a:t>浙江</a:t>
            </a:r>
            <a:r>
              <a:rPr lang="en-US" altLang="zh-CN" dirty="0"/>
              <a:t>(</a:t>
            </a:r>
            <a:r>
              <a:rPr lang="zh-CN" altLang="en-US" dirty="0"/>
              <a:t>杭州</a:t>
            </a:r>
            <a:r>
              <a:rPr lang="en-US" altLang="zh-CN" dirty="0"/>
              <a:t>)) </a:t>
            </a:r>
            <a:endParaRPr lang="zh-CN" altLang="en-US" dirty="0"/>
          </a:p>
          <a:p>
            <a:pPr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7DF48D-207F-4FAA-85E5-E3F074F7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61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A1921-C0E6-4C13-8561-244EA114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5C95B754-A712-449D-90B8-2E1BAFF0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  </a:t>
            </a:r>
            <a:r>
              <a:rPr lang="zh-CN" altLang="en-US"/>
              <a:t>广义表的抽象数据结构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57E702F6-EA3C-4ACB-A945-11961106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2017713"/>
            <a:ext cx="8597900" cy="4114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广义表达的</a:t>
            </a:r>
            <a:r>
              <a:rPr lang="zh-CN" altLang="en-US" sz="2800" dirty="0">
                <a:solidFill>
                  <a:srgbClr val="0000CC"/>
                </a:solidFill>
              </a:rPr>
              <a:t>长度</a:t>
            </a:r>
            <a:r>
              <a:rPr lang="zh-CN" altLang="en-US" sz="2800" dirty="0"/>
              <a:t>：元素个数</a:t>
            </a:r>
            <a:r>
              <a:rPr lang="en-US" altLang="zh-CN" sz="2800" dirty="0"/>
              <a:t>n</a:t>
            </a:r>
            <a:r>
              <a:rPr lang="zh-CN" altLang="en-US" sz="2800" dirty="0"/>
              <a:t>称为广义表的长度。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n=0</a:t>
            </a:r>
            <a:r>
              <a:rPr lang="zh-CN" altLang="en-US" sz="2800" dirty="0"/>
              <a:t>，为空表。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广义表的</a:t>
            </a:r>
            <a:r>
              <a:rPr lang="zh-CN" altLang="en-US" sz="2800" dirty="0">
                <a:solidFill>
                  <a:srgbClr val="0000CC"/>
                </a:solidFill>
              </a:rPr>
              <a:t>深度</a:t>
            </a:r>
            <a:r>
              <a:rPr lang="zh-CN" altLang="en-US" sz="2800" dirty="0"/>
              <a:t>是指表中所含括号的层数。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</a:t>
            </a:r>
            <a:r>
              <a:rPr lang="zh-CN" altLang="en-US" sz="2800" dirty="0"/>
              <a:t>原子的深度为</a:t>
            </a:r>
            <a:r>
              <a:rPr lang="en-US" altLang="zh-CN" sz="2800" dirty="0"/>
              <a:t>0</a:t>
            </a:r>
            <a:r>
              <a:rPr lang="zh-CN" altLang="en-US" sz="2800" dirty="0"/>
              <a:t>，空表的深度为</a:t>
            </a:r>
            <a:r>
              <a:rPr lang="en-US" altLang="zh-CN" sz="2800" dirty="0"/>
              <a:t>1.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/>
              <a:t>如果广义表作为自身的一个元素，则称该广义表为递归表。递归表的深度是无穷值，长度是有限值。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/>
              <a:t>例子：</a:t>
            </a:r>
            <a:r>
              <a:rPr lang="en-US" altLang="zh-CN" sz="2800" dirty="0">
                <a:solidFill>
                  <a:srgbClr val="FF0000"/>
                </a:solidFill>
              </a:rPr>
              <a:t>L</a:t>
            </a:r>
            <a:r>
              <a:rPr lang="en-US" altLang="zh-CN" sz="2800" dirty="0"/>
              <a:t>=(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           T</a:t>
            </a:r>
            <a:r>
              <a:rPr lang="en-US" altLang="zh-CN" sz="2800" dirty="0"/>
              <a:t>=(</a:t>
            </a:r>
            <a:r>
              <a:rPr lang="en-US" altLang="zh-CN" sz="2800" dirty="0" err="1"/>
              <a:t>c,</a:t>
            </a:r>
            <a:r>
              <a:rPr lang="en-US" altLang="zh-CN" sz="2800" dirty="0" err="1">
                <a:solidFill>
                  <a:srgbClr val="FF0000"/>
                </a:solidFill>
              </a:rPr>
              <a:t>L</a:t>
            </a:r>
            <a:r>
              <a:rPr lang="en-US" altLang="zh-CN" sz="2800" dirty="0"/>
              <a:t>)=(c,(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/>
              <a:t>           G=(</a:t>
            </a:r>
            <a:r>
              <a:rPr lang="en-US" altLang="zh-CN" sz="2800" dirty="0" err="1"/>
              <a:t>d,</a:t>
            </a:r>
            <a:r>
              <a:rPr lang="en-US" altLang="zh-CN" sz="2800" dirty="0" err="1">
                <a:solidFill>
                  <a:srgbClr val="FF0000"/>
                </a:solidFill>
              </a:rPr>
              <a:t>L</a:t>
            </a:r>
            <a:r>
              <a:rPr lang="en-US" altLang="zh-CN" sz="2800" dirty="0" err="1"/>
              <a:t>,</a:t>
            </a:r>
            <a:r>
              <a:rPr lang="en-US" altLang="zh-CN" sz="2800" dirty="0" err="1">
                <a:solidFill>
                  <a:srgbClr val="0000CC"/>
                </a:solidFill>
              </a:rPr>
              <a:t>T</a:t>
            </a:r>
            <a:r>
              <a:rPr lang="en-US" altLang="zh-CN" sz="2800" dirty="0"/>
              <a:t>)=(d,(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),(c,(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)))</a:t>
            </a:r>
            <a:endParaRPr lang="zh-CN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431501-4F10-4DF6-90D4-2FFD2F7B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62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8FD1FE-6EA4-489C-B29C-D80A09FBAD5F}"/>
              </a:ext>
            </a:extLst>
          </p:cNvPr>
          <p:cNvSpPr txBox="1"/>
          <p:nvPr/>
        </p:nvSpPr>
        <p:spPr>
          <a:xfrm>
            <a:off x="2987824" y="5041640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长度为 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9018D9-E6FC-40D9-8FF8-4C4163BBBFE5}"/>
              </a:ext>
            </a:extLst>
          </p:cNvPr>
          <p:cNvSpPr txBox="1"/>
          <p:nvPr/>
        </p:nvSpPr>
        <p:spPr>
          <a:xfrm>
            <a:off x="4572000" y="5038125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深度为 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07C9E9-EFD9-40D0-9166-FCE68E8249AC}"/>
              </a:ext>
            </a:extLst>
          </p:cNvPr>
          <p:cNvSpPr txBox="1"/>
          <p:nvPr/>
        </p:nvSpPr>
        <p:spPr>
          <a:xfrm>
            <a:off x="4211960" y="5564860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长度为 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6E921D-24E9-46A4-97DB-9352648469F4}"/>
              </a:ext>
            </a:extLst>
          </p:cNvPr>
          <p:cNvSpPr txBox="1"/>
          <p:nvPr/>
        </p:nvSpPr>
        <p:spPr>
          <a:xfrm>
            <a:off x="5796136" y="5561345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深度为 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18D0F3-20B5-4CB0-B647-FC84B8024A00}"/>
              </a:ext>
            </a:extLst>
          </p:cNvPr>
          <p:cNvSpPr txBox="1"/>
          <p:nvPr/>
        </p:nvSpPr>
        <p:spPr>
          <a:xfrm>
            <a:off x="5743148" y="6024902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长度为 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1DCCE5-550B-413C-8026-202C65D052EA}"/>
              </a:ext>
            </a:extLst>
          </p:cNvPr>
          <p:cNvSpPr txBox="1"/>
          <p:nvPr/>
        </p:nvSpPr>
        <p:spPr>
          <a:xfrm>
            <a:off x="7327324" y="6021387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深度为 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FE6387-0791-4D1D-871A-ED495DF7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5C95B754-A712-449D-90B8-2E1BAFF0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  </a:t>
            </a:r>
            <a:r>
              <a:rPr lang="zh-CN" altLang="en-US"/>
              <a:t>广义表的抽象数据结构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57E702F6-EA3C-4ACB-A945-11961106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2017713"/>
            <a:ext cx="8597900" cy="4114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/>
              <a:t> 广义表的缩写：</a:t>
            </a:r>
            <a:r>
              <a:rPr lang="en-US" altLang="zh-CN" sz="2800" dirty="0"/>
              <a:t>L=(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 =&gt; L(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       S =()     =&gt; S()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/>
              <a:t>广义表的图形表示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L</a:t>
            </a:r>
            <a:r>
              <a:rPr lang="en-US" altLang="zh-CN" sz="2800" dirty="0"/>
              <a:t>=(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),  </a:t>
            </a:r>
            <a:r>
              <a:rPr lang="en-US" altLang="zh-CN" sz="2800" dirty="0">
                <a:solidFill>
                  <a:srgbClr val="0000CC"/>
                </a:solidFill>
              </a:rPr>
              <a:t>T</a:t>
            </a:r>
            <a:r>
              <a:rPr lang="en-US" altLang="zh-CN" sz="2800" dirty="0"/>
              <a:t>=(</a:t>
            </a:r>
            <a:r>
              <a:rPr lang="en-US" altLang="zh-CN" sz="2800" dirty="0" err="1"/>
              <a:t>c,</a:t>
            </a:r>
            <a:r>
              <a:rPr lang="en-US" altLang="zh-CN" sz="2800" dirty="0" err="1">
                <a:solidFill>
                  <a:srgbClr val="FF0000"/>
                </a:solidFill>
              </a:rPr>
              <a:t>L</a:t>
            </a:r>
            <a:r>
              <a:rPr lang="en-US" altLang="zh-CN" sz="2800" dirty="0"/>
              <a:t>)=(c,(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)), G=(</a:t>
            </a:r>
            <a:r>
              <a:rPr lang="en-US" altLang="zh-CN" sz="2800" dirty="0" err="1"/>
              <a:t>d,</a:t>
            </a:r>
            <a:r>
              <a:rPr lang="en-US" altLang="zh-CN" sz="2800" dirty="0" err="1">
                <a:solidFill>
                  <a:srgbClr val="FF0000"/>
                </a:solidFill>
              </a:rPr>
              <a:t>L</a:t>
            </a:r>
            <a:r>
              <a:rPr lang="en-US" altLang="zh-CN" sz="2800" dirty="0" err="1"/>
              <a:t>,</a:t>
            </a:r>
            <a:r>
              <a:rPr lang="en-US" altLang="zh-CN" sz="2800" dirty="0" err="1">
                <a:solidFill>
                  <a:srgbClr val="0000CC"/>
                </a:solidFill>
              </a:rPr>
              <a:t>T</a:t>
            </a:r>
            <a:r>
              <a:rPr lang="en-US" altLang="zh-CN" sz="2800" dirty="0"/>
              <a:t>)=(d,(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),(c,(</a:t>
            </a:r>
            <a:r>
              <a:rPr lang="en-US" altLang="zh-CN" sz="2800" dirty="0" err="1"/>
              <a:t>a,b</a:t>
            </a:r>
            <a:r>
              <a:rPr lang="en-US" altLang="zh-CN" sz="2800" dirty="0"/>
              <a:t>)))</a:t>
            </a:r>
            <a:endParaRPr lang="zh-CN" altLang="en-US" sz="2800" dirty="0"/>
          </a:p>
        </p:txBody>
      </p:sp>
      <p:pic>
        <p:nvPicPr>
          <p:cNvPr id="57346" name="Picture 2">
            <a:extLst>
              <a:ext uri="{FF2B5EF4-FFF2-40B4-BE49-F238E27FC236}">
                <a16:creationId xmlns:a16="http://schemas.microsoft.com/office/drawing/2014/main" id="{095C5162-23E4-458B-894A-7915E707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1" y="4408532"/>
            <a:ext cx="11620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>
            <a:extLst>
              <a:ext uri="{FF2B5EF4-FFF2-40B4-BE49-F238E27FC236}">
                <a16:creationId xmlns:a16="http://schemas.microsoft.com/office/drawing/2014/main" id="{286B1778-34FC-4E45-93CF-D4D14770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691" y="4294750"/>
            <a:ext cx="14668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>
            <a:extLst>
              <a:ext uri="{FF2B5EF4-FFF2-40B4-BE49-F238E27FC236}">
                <a16:creationId xmlns:a16="http://schemas.microsoft.com/office/drawing/2014/main" id="{7771B29C-0265-4545-B15F-6B5CF4964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166" y="4292993"/>
            <a:ext cx="26955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TextBox 7">
            <a:extLst>
              <a:ext uri="{FF2B5EF4-FFF2-40B4-BE49-F238E27FC236}">
                <a16:creationId xmlns:a16="http://schemas.microsoft.com/office/drawing/2014/main" id="{A6E4C94C-F56E-4FE2-8554-7F745D4B8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42" y="5634035"/>
            <a:ext cx="857250" cy="4619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树型</a:t>
            </a:r>
          </a:p>
        </p:txBody>
      </p:sp>
      <p:sp>
        <p:nvSpPr>
          <p:cNvPr id="59400" name="TextBox 8">
            <a:extLst>
              <a:ext uri="{FF2B5EF4-FFF2-40B4-BE49-F238E27FC236}">
                <a16:creationId xmlns:a16="http://schemas.microsoft.com/office/drawing/2014/main" id="{6CC1068C-CFD9-4F37-AD4B-633DB6E4E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7" y="6062660"/>
            <a:ext cx="857250" cy="4619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树型</a:t>
            </a:r>
          </a:p>
        </p:txBody>
      </p:sp>
      <p:sp>
        <p:nvSpPr>
          <p:cNvPr id="59401" name="TextBox 9">
            <a:extLst>
              <a:ext uri="{FF2B5EF4-FFF2-40B4-BE49-F238E27FC236}">
                <a16:creationId xmlns:a16="http://schemas.microsoft.com/office/drawing/2014/main" id="{AE83D510-B88C-4A40-A299-B64B07637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7" y="5991222"/>
            <a:ext cx="857250" cy="4619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图型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431501-4F10-4DF6-90D4-2FFD2F7B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63</a:t>
            </a:fld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C4BF56-E939-4192-93A0-B042449B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73720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 animBg="1"/>
      <p:bldP spid="59400" grpId="0" animBg="1"/>
      <p:bldP spid="5940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92CACA4-172B-4B11-8B55-C46997D0A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836613"/>
            <a:ext cx="7793037" cy="839787"/>
          </a:xfrm>
        </p:spPr>
        <p:txBody>
          <a:bodyPr/>
          <a:lstStyle/>
          <a:p>
            <a:pPr eaLnBrk="1" hangingPunct="1"/>
            <a:r>
              <a:rPr lang="en-US" altLang="zh-CN"/>
              <a:t>5.3.1   </a:t>
            </a:r>
            <a:r>
              <a:rPr lang="zh-CN" altLang="en-US"/>
              <a:t>广义表的抽象数据结构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B14FBC9-16CA-4C85-BCB8-F8A3C869A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893175" cy="1873250"/>
          </a:xfrm>
        </p:spPr>
        <p:txBody>
          <a:bodyPr/>
          <a:lstStyle/>
          <a:p>
            <a:pPr marL="0" indent="466725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广义表可以为空表，也可以进行递归定义。</a:t>
            </a:r>
            <a:endParaRPr lang="en-US" altLang="zh-CN" dirty="0"/>
          </a:p>
          <a:p>
            <a:pPr marL="0" indent="466725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比如：</a:t>
            </a:r>
            <a:endParaRPr lang="en-US" altLang="zh-CN" dirty="0"/>
          </a:p>
          <a:p>
            <a:pPr marL="0" indent="466725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S=(),    </a:t>
            </a:r>
          </a:p>
          <a:p>
            <a:pPr marL="0" indent="466725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466725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S1=(S)=(()),  </a:t>
            </a:r>
          </a:p>
          <a:p>
            <a:pPr marL="0" indent="466725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466725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Z=(</a:t>
            </a:r>
            <a:r>
              <a:rPr lang="en-US" altLang="zh-CN" dirty="0" err="1"/>
              <a:t>e,Z</a:t>
            </a:r>
            <a:r>
              <a:rPr lang="en-US" altLang="zh-CN" dirty="0"/>
              <a:t>)=(e,(e,(e,(……))))</a:t>
            </a:r>
            <a:endParaRPr lang="zh-CN" altLang="en-US" dirty="0"/>
          </a:p>
        </p:txBody>
      </p:sp>
      <p:pic>
        <p:nvPicPr>
          <p:cNvPr id="28678" name="Picture 6">
            <a:extLst>
              <a:ext uri="{FF2B5EF4-FFF2-40B4-BE49-F238E27FC236}">
                <a16:creationId xmlns:a16="http://schemas.microsoft.com/office/drawing/2014/main" id="{5023B499-EC26-404E-819C-2ACAD426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56" y="3132138"/>
            <a:ext cx="685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>
            <a:extLst>
              <a:ext uri="{FF2B5EF4-FFF2-40B4-BE49-F238E27FC236}">
                <a16:creationId xmlns:a16="http://schemas.microsoft.com/office/drawing/2014/main" id="{2D322F19-A180-4FFE-A214-C04AE7CF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915" y="5544123"/>
            <a:ext cx="10953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>
            <a:extLst>
              <a:ext uri="{FF2B5EF4-FFF2-40B4-BE49-F238E27FC236}">
                <a16:creationId xmlns:a16="http://schemas.microsoft.com/office/drawing/2014/main" id="{D9423349-5A28-43C1-9E63-186625D10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1" y="4124325"/>
            <a:ext cx="7429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1E31E3-D36F-45B5-B922-BBBB5C09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64</a:t>
            </a:fld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B2E953-A67C-4989-8E11-AED7BE43DDD6}"/>
              </a:ext>
            </a:extLst>
          </p:cNvPr>
          <p:cNvSpPr txBox="1"/>
          <p:nvPr/>
        </p:nvSpPr>
        <p:spPr>
          <a:xfrm>
            <a:off x="2330030" y="3134581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长度为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BCD07A-3BA4-4E4E-AFCE-B906CEE4F26E}"/>
              </a:ext>
            </a:extLst>
          </p:cNvPr>
          <p:cNvSpPr txBox="1"/>
          <p:nvPr/>
        </p:nvSpPr>
        <p:spPr>
          <a:xfrm>
            <a:off x="3914206" y="3131066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深度为 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6649EB-CBA5-49A0-B7DC-814B68C9B288}"/>
              </a:ext>
            </a:extLst>
          </p:cNvPr>
          <p:cNvSpPr txBox="1"/>
          <p:nvPr/>
        </p:nvSpPr>
        <p:spPr>
          <a:xfrm>
            <a:off x="2976926" y="4332021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长度为 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1B830A-8313-493F-9611-B4754445C8A3}"/>
              </a:ext>
            </a:extLst>
          </p:cNvPr>
          <p:cNvSpPr txBox="1"/>
          <p:nvPr/>
        </p:nvSpPr>
        <p:spPr>
          <a:xfrm>
            <a:off x="4508114" y="4307137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深度为 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45BE6F-03AE-4032-9A24-AF39E8BC773F}"/>
              </a:ext>
            </a:extLst>
          </p:cNvPr>
          <p:cNvSpPr txBox="1"/>
          <p:nvPr/>
        </p:nvSpPr>
        <p:spPr>
          <a:xfrm>
            <a:off x="2945013" y="6054044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长度为 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5742CD-0C51-430F-B3F5-E8594EA45EC5}"/>
              </a:ext>
            </a:extLst>
          </p:cNvPr>
          <p:cNvSpPr txBox="1"/>
          <p:nvPr/>
        </p:nvSpPr>
        <p:spPr>
          <a:xfrm>
            <a:off x="4476201" y="6050932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深度为 无穷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BCC5E1-765F-45A3-84A1-AB86109A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  <p:bldP spid="8" grpId="0" uiExpand="1"/>
      <p:bldP spid="9" grpId="0" uiExpand="1"/>
      <p:bldP spid="10" grpId="0" uiExpand="1"/>
      <p:bldP spid="11" grpId="0" uiExpand="1"/>
      <p:bldP spid="12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B2DA75DD-2130-4207-83EB-C82BA605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5.3.1   </a:t>
            </a:r>
            <a:r>
              <a:rPr lang="zh-CN" altLang="en-US"/>
              <a:t>广义表的抽象数据结构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23778DF1-7BDE-4371-9725-6F37EDA4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017713"/>
            <a:ext cx="831215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广义表作为抽象数据结构可以进行的操作：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建立广义表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判断是否为空表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求广义表的深度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判断元素类型（是原子还是子表）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遍历广义表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插入数据元素</a:t>
            </a:r>
            <a:endParaRPr lang="en-US" altLang="zh-CN" sz="28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/>
              <a:t>删除数据元素</a:t>
            </a:r>
            <a:endParaRPr lang="en-US" altLang="zh-CN" sz="28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54640A-82EF-42ED-A6D2-3B4E5F46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65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C860F-D5A1-4BF3-A7D5-C83A2828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255D1F49-111E-4E28-88A4-C86D3319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5.3.2   </a:t>
            </a:r>
            <a:r>
              <a:rPr lang="zh-CN" altLang="en-US"/>
              <a:t>广义表的存储结构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F6D97-FEA0-45F0-BA23-8B80ADF4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2017713"/>
            <a:ext cx="8597900" cy="4114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/>
              <a:t>      广义表的元素可以是不同的数据结构，所以很难用顺序存储结构来存储，通常用链式存储结构。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、单链表存储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/>
              <a:t>数据元素：（元素类型，元素数据，地址域）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dirty="0"/>
              <a:t>其中</a:t>
            </a:r>
            <a:r>
              <a:rPr lang="en-US" altLang="zh-CN" sz="2800" dirty="0"/>
              <a:t>atom</a:t>
            </a:r>
            <a:r>
              <a:rPr lang="zh-CN" altLang="en-US" sz="2800" dirty="0"/>
              <a:t>＝</a:t>
            </a:r>
            <a:r>
              <a:rPr lang="en-US" altLang="zh-CN" sz="2800" dirty="0"/>
              <a:t>1</a:t>
            </a:r>
            <a:r>
              <a:rPr lang="zh-CN" altLang="en-US" sz="2800" dirty="0"/>
              <a:t>，表示元素为原子，</a:t>
            </a:r>
            <a:r>
              <a:rPr lang="en-US" altLang="zh-CN" sz="2800" dirty="0"/>
              <a:t>data</a:t>
            </a:r>
            <a:r>
              <a:rPr lang="zh-CN" altLang="en-US" sz="2800" dirty="0"/>
              <a:t>保存数据；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dirty="0"/>
              <a:t>        atom</a:t>
            </a:r>
            <a:r>
              <a:rPr lang="zh-CN" altLang="en-US" sz="2800" dirty="0"/>
              <a:t>＝</a:t>
            </a:r>
            <a:r>
              <a:rPr lang="en-US" altLang="zh-CN" sz="2800" dirty="0"/>
              <a:t>0</a:t>
            </a:r>
            <a:r>
              <a:rPr lang="zh-CN" altLang="en-US" sz="2800" dirty="0"/>
              <a:t>，表示元素为子表，</a:t>
            </a:r>
            <a:r>
              <a:rPr lang="en-US" altLang="zh-CN" sz="2800" dirty="0"/>
              <a:t>data</a:t>
            </a:r>
            <a:r>
              <a:rPr lang="zh-CN" altLang="en-US" sz="2800" dirty="0"/>
              <a:t>保存子表第一个结点地址。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  <p:grpSp>
        <p:nvGrpSpPr>
          <p:cNvPr id="2" name="组合 8">
            <a:extLst>
              <a:ext uri="{FF2B5EF4-FFF2-40B4-BE49-F238E27FC236}">
                <a16:creationId xmlns:a16="http://schemas.microsoft.com/office/drawing/2014/main" id="{8E93D666-4B99-4D56-8844-C5AAA171A3BF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4143375"/>
            <a:ext cx="6572250" cy="571500"/>
            <a:chOff x="1643042" y="5072074"/>
            <a:chExt cx="6572296" cy="5715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B7A864-2340-4E63-92A8-56165416FE88}"/>
                </a:ext>
              </a:extLst>
            </p:cNvPr>
            <p:cNvSpPr/>
            <p:nvPr/>
          </p:nvSpPr>
          <p:spPr>
            <a:xfrm>
              <a:off x="1643042" y="5072074"/>
              <a:ext cx="657229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rgbClr val="FF0000"/>
                  </a:solidFill>
                </a:rPr>
                <a:t>元素类型</a:t>
              </a:r>
              <a:r>
                <a:rPr lang="en-US" altLang="zh-CN" b="1" dirty="0">
                  <a:solidFill>
                    <a:srgbClr val="FF0000"/>
                  </a:solidFill>
                </a:rPr>
                <a:t>(atom)   </a:t>
              </a:r>
              <a:r>
                <a:rPr lang="zh-CN" altLang="en-US" b="1" dirty="0">
                  <a:solidFill>
                    <a:srgbClr val="FF0000"/>
                  </a:solidFill>
                </a:rPr>
                <a:t>数据域</a:t>
              </a:r>
              <a:r>
                <a:rPr lang="en-US" altLang="zh-CN" b="1" dirty="0">
                  <a:solidFill>
                    <a:srgbClr val="FF0000"/>
                  </a:solidFill>
                </a:rPr>
                <a:t>(data)      </a:t>
              </a:r>
              <a:r>
                <a:rPr lang="zh-CN" altLang="en-US" b="1" dirty="0">
                  <a:solidFill>
                    <a:srgbClr val="FF0000"/>
                  </a:solidFill>
                </a:rPr>
                <a:t>地址域</a:t>
              </a:r>
              <a:r>
                <a:rPr lang="en-US" altLang="zh-CN" b="1" dirty="0">
                  <a:solidFill>
                    <a:srgbClr val="FF0000"/>
                  </a:solidFill>
                </a:rPr>
                <a:t>(next)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81B225F-DC47-4A6C-835E-D0210410E80D}"/>
                </a:ext>
              </a:extLst>
            </p:cNvPr>
            <p:cNvCxnSpPr/>
            <p:nvPr/>
          </p:nvCxnSpPr>
          <p:spPr>
            <a:xfrm rot="5400000">
              <a:off x="3572663" y="5357032"/>
              <a:ext cx="571504" cy="1587"/>
            </a:xfrm>
            <a:prstGeom prst="line">
              <a:avLst/>
            </a:prstGeom>
            <a:ln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5F4E221-3A24-4497-8419-CC13A9ADFAF9}"/>
                </a:ext>
              </a:extLst>
            </p:cNvPr>
            <p:cNvCxnSpPr/>
            <p:nvPr/>
          </p:nvCxnSpPr>
          <p:spPr>
            <a:xfrm rot="5400000">
              <a:off x="5572927" y="5357032"/>
              <a:ext cx="571504" cy="1587"/>
            </a:xfrm>
            <a:prstGeom prst="line">
              <a:avLst/>
            </a:prstGeom>
            <a:ln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0C288-65C3-4D59-856E-00677E17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66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AD4DB-9772-4245-B370-6C9F1ABD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5AF749F1-11F5-4BB1-971F-3E462444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、单链表存储</a:t>
            </a: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6558A044-9521-46A0-9836-B8DDEC9C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例：</a:t>
            </a:r>
            <a:r>
              <a:rPr lang="en-US" altLang="zh-CN"/>
              <a:t>G=(d,</a:t>
            </a: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en-US" altLang="zh-CN"/>
              <a:t>,</a:t>
            </a:r>
            <a:r>
              <a:rPr lang="en-US" altLang="zh-CN">
                <a:solidFill>
                  <a:srgbClr val="0000CC"/>
                </a:solidFill>
              </a:rPr>
              <a:t>T</a:t>
            </a:r>
            <a:r>
              <a:rPr lang="en-US" altLang="zh-CN"/>
              <a:t>)=(d,</a:t>
            </a:r>
            <a:r>
              <a:rPr lang="en-US" altLang="zh-CN">
                <a:solidFill>
                  <a:srgbClr val="FF0000"/>
                </a:solidFill>
              </a:rPr>
              <a:t> L</a:t>
            </a:r>
            <a:r>
              <a:rPr lang="en-US" altLang="zh-CN"/>
              <a:t>(a,b),</a:t>
            </a:r>
            <a:r>
              <a:rPr lang="en-US" altLang="zh-CN">
                <a:solidFill>
                  <a:srgbClr val="0000CC"/>
                </a:solidFill>
              </a:rPr>
              <a:t> T</a:t>
            </a:r>
            <a:r>
              <a:rPr lang="en-US" altLang="zh-CN"/>
              <a:t>(c,</a:t>
            </a:r>
            <a:r>
              <a:rPr lang="en-US" altLang="zh-CN">
                <a:solidFill>
                  <a:srgbClr val="FF0000"/>
                </a:solidFill>
              </a:rPr>
              <a:t> L</a:t>
            </a:r>
            <a:r>
              <a:rPr lang="en-US" altLang="zh-CN"/>
              <a:t>(a,b)))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的存储结构：</a:t>
            </a:r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29508CCA-F1F7-4F62-8D78-5A41A4FF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643313"/>
            <a:ext cx="892968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408F05-DC95-47B9-AE65-B56618F3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67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FCAA2-8DA9-46E7-8D2F-CC178D3A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E5AAECA-507B-4B87-8F7A-6BFD2F3D7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、广义表的双链表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5236048-24CA-4ED1-86F2-DC9C97A1F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928813"/>
            <a:ext cx="8526463" cy="19288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也可以采用双链表存储广义表，结点三个域</a:t>
            </a: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示例：</a:t>
            </a:r>
            <a:r>
              <a:rPr lang="en-US" altLang="zh-CN"/>
              <a:t>G=(d,</a:t>
            </a: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en-US" altLang="zh-CN"/>
              <a:t>,</a:t>
            </a:r>
            <a:r>
              <a:rPr lang="en-US" altLang="zh-CN">
                <a:solidFill>
                  <a:srgbClr val="0000CC"/>
                </a:solidFill>
              </a:rPr>
              <a:t>T</a:t>
            </a:r>
            <a:r>
              <a:rPr lang="en-US" altLang="zh-CN"/>
              <a:t>)=(d,</a:t>
            </a:r>
            <a:r>
              <a:rPr lang="en-US" altLang="zh-CN">
                <a:solidFill>
                  <a:srgbClr val="FF0000"/>
                </a:solidFill>
              </a:rPr>
              <a:t> L</a:t>
            </a:r>
            <a:r>
              <a:rPr lang="en-US" altLang="zh-CN"/>
              <a:t>(a,b),</a:t>
            </a:r>
            <a:r>
              <a:rPr lang="en-US" altLang="zh-CN">
                <a:solidFill>
                  <a:srgbClr val="0000CC"/>
                </a:solidFill>
              </a:rPr>
              <a:t> T</a:t>
            </a:r>
            <a:r>
              <a:rPr lang="en-US" altLang="zh-CN"/>
              <a:t>(c,</a:t>
            </a:r>
            <a:r>
              <a:rPr lang="en-US" altLang="zh-CN">
                <a:solidFill>
                  <a:srgbClr val="FF0000"/>
                </a:solidFill>
              </a:rPr>
              <a:t> L</a:t>
            </a:r>
            <a:r>
              <a:rPr lang="en-US" altLang="zh-CN"/>
              <a:t>(a,b)))</a:t>
            </a:r>
            <a:endParaRPr lang="zh-CN" altLang="en-US"/>
          </a:p>
          <a:p>
            <a:pPr>
              <a:buFont typeface="Wingdings" panose="05000000000000000000" pitchFamily="2" charset="2"/>
              <a:buNone/>
            </a:pPr>
            <a:r>
              <a:rPr lang="zh-CN" altLang="en-US"/>
              <a:t>的存储结构：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C35C1E02-35B4-42B6-BD0F-13F51CD98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357688"/>
            <a:ext cx="9096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0">
            <a:extLst>
              <a:ext uri="{FF2B5EF4-FFF2-40B4-BE49-F238E27FC236}">
                <a16:creationId xmlns:a16="http://schemas.microsoft.com/office/drawing/2014/main" id="{C350C1D8-E47A-4BCA-89DC-A773F3843BED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500313"/>
            <a:ext cx="6572250" cy="571500"/>
            <a:chOff x="1285852" y="2500306"/>
            <a:chExt cx="6572296" cy="5722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9359B9-291B-4409-81BA-3CDEEE8D6DEB}"/>
                </a:ext>
              </a:extLst>
            </p:cNvPr>
            <p:cNvSpPr/>
            <p:nvPr/>
          </p:nvSpPr>
          <p:spPr>
            <a:xfrm>
              <a:off x="1285852" y="2500306"/>
              <a:ext cx="6572296" cy="5722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rgbClr val="FF0000"/>
                  </a:solidFill>
                </a:rPr>
                <a:t>数据域</a:t>
              </a:r>
              <a:r>
                <a:rPr lang="en-US" altLang="zh-CN" b="1" dirty="0">
                  <a:solidFill>
                    <a:srgbClr val="FF0000"/>
                  </a:solidFill>
                </a:rPr>
                <a:t>(data)    </a:t>
              </a:r>
              <a:r>
                <a:rPr lang="zh-CN" altLang="en-US" b="1" dirty="0">
                  <a:solidFill>
                    <a:srgbClr val="FF0000"/>
                  </a:solidFill>
                </a:rPr>
                <a:t>子链表</a:t>
              </a:r>
              <a:r>
                <a:rPr lang="en-US" altLang="zh-CN" b="1" dirty="0">
                  <a:solidFill>
                    <a:srgbClr val="FF0000"/>
                  </a:solidFill>
                </a:rPr>
                <a:t>(child)      </a:t>
              </a:r>
              <a:r>
                <a:rPr lang="zh-CN" altLang="en-US" b="1" dirty="0">
                  <a:solidFill>
                    <a:srgbClr val="FF0000"/>
                  </a:solidFill>
                </a:rPr>
                <a:t>地址域</a:t>
              </a:r>
              <a:r>
                <a:rPr lang="en-US" altLang="zh-CN" b="1" dirty="0">
                  <a:solidFill>
                    <a:srgbClr val="FF0000"/>
                  </a:solidFill>
                </a:rPr>
                <a:t>(next)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72C5855-F64F-4548-BAA9-3B4C9D6020B8}"/>
                </a:ext>
              </a:extLst>
            </p:cNvPr>
            <p:cNvCxnSpPr/>
            <p:nvPr/>
          </p:nvCxnSpPr>
          <p:spPr>
            <a:xfrm rot="5400000">
              <a:off x="2999968" y="2784867"/>
              <a:ext cx="572298" cy="3175"/>
            </a:xfrm>
            <a:prstGeom prst="line">
              <a:avLst/>
            </a:prstGeom>
            <a:ln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2BB6BD9-074C-40CF-81E7-BD0DFB13FA5B}"/>
                </a:ext>
              </a:extLst>
            </p:cNvPr>
            <p:cNvCxnSpPr/>
            <p:nvPr/>
          </p:nvCxnSpPr>
          <p:spPr>
            <a:xfrm rot="5400000">
              <a:off x="5072464" y="2785661"/>
              <a:ext cx="572298" cy="1587"/>
            </a:xfrm>
            <a:prstGeom prst="line">
              <a:avLst/>
            </a:prstGeom>
            <a:ln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292A6E-FDBC-40F2-9609-0C212C92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68</a:t>
            </a:fld>
            <a:endParaRPr lang="en-US" altLang="zh-CN"/>
          </a:p>
        </p:txBody>
      </p:sp>
      <p:grpSp>
        <p:nvGrpSpPr>
          <p:cNvPr id="11" name="组合 8">
            <a:extLst>
              <a:ext uri="{FF2B5EF4-FFF2-40B4-BE49-F238E27FC236}">
                <a16:creationId xmlns:a16="http://schemas.microsoft.com/office/drawing/2014/main" id="{46DDD8F5-B7A6-4943-A06B-AC8AF4B6B602}"/>
              </a:ext>
            </a:extLst>
          </p:cNvPr>
          <p:cNvGrpSpPr>
            <a:grpSpLocks/>
          </p:cNvGrpSpPr>
          <p:nvPr/>
        </p:nvGrpSpPr>
        <p:grpSpPr bwMode="auto">
          <a:xfrm>
            <a:off x="2400148" y="163512"/>
            <a:ext cx="6572250" cy="571500"/>
            <a:chOff x="1643042" y="5072074"/>
            <a:chExt cx="6572296" cy="57150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C86D68A-85C1-40DD-89A6-A95A53EE53DC}"/>
                </a:ext>
              </a:extLst>
            </p:cNvPr>
            <p:cNvSpPr/>
            <p:nvPr/>
          </p:nvSpPr>
          <p:spPr>
            <a:xfrm>
              <a:off x="1643042" y="5072074"/>
              <a:ext cx="6572296" cy="571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rgbClr val="FF0000"/>
                  </a:solidFill>
                </a:rPr>
                <a:t>元素类型</a:t>
              </a:r>
              <a:r>
                <a:rPr lang="en-US" altLang="zh-CN" b="1" dirty="0">
                  <a:solidFill>
                    <a:srgbClr val="FF0000"/>
                  </a:solidFill>
                </a:rPr>
                <a:t>(atom)   </a:t>
              </a:r>
              <a:r>
                <a:rPr lang="zh-CN" altLang="en-US" b="1" dirty="0">
                  <a:solidFill>
                    <a:srgbClr val="FF0000"/>
                  </a:solidFill>
                </a:rPr>
                <a:t>数据域</a:t>
              </a:r>
              <a:r>
                <a:rPr lang="en-US" altLang="zh-CN" b="1" dirty="0">
                  <a:solidFill>
                    <a:srgbClr val="FF0000"/>
                  </a:solidFill>
                </a:rPr>
                <a:t>(data)      </a:t>
              </a:r>
              <a:r>
                <a:rPr lang="zh-CN" altLang="en-US" b="1" dirty="0">
                  <a:solidFill>
                    <a:srgbClr val="FF0000"/>
                  </a:solidFill>
                </a:rPr>
                <a:t>地址域</a:t>
              </a:r>
              <a:r>
                <a:rPr lang="en-US" altLang="zh-CN" b="1" dirty="0">
                  <a:solidFill>
                    <a:srgbClr val="FF0000"/>
                  </a:solidFill>
                </a:rPr>
                <a:t>(next)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EE0456B-A39F-44DD-9FA5-B5DE21E8E871}"/>
                </a:ext>
              </a:extLst>
            </p:cNvPr>
            <p:cNvCxnSpPr/>
            <p:nvPr/>
          </p:nvCxnSpPr>
          <p:spPr>
            <a:xfrm rot="5400000">
              <a:off x="3572663" y="5357032"/>
              <a:ext cx="571504" cy="1587"/>
            </a:xfrm>
            <a:prstGeom prst="line">
              <a:avLst/>
            </a:prstGeom>
            <a:ln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969786B-8164-4FF2-B85B-D93BDBB6F642}"/>
                </a:ext>
              </a:extLst>
            </p:cNvPr>
            <p:cNvCxnSpPr/>
            <p:nvPr/>
          </p:nvCxnSpPr>
          <p:spPr>
            <a:xfrm rot="5400000">
              <a:off x="5572927" y="5357032"/>
              <a:ext cx="571504" cy="1587"/>
            </a:xfrm>
            <a:prstGeom prst="line">
              <a:avLst/>
            </a:prstGeom>
            <a:ln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EF0814B-CBFF-40DD-A056-7BF1C33D4089}"/>
              </a:ext>
            </a:extLst>
          </p:cNvPr>
          <p:cNvSpPr txBox="1"/>
          <p:nvPr/>
        </p:nvSpPr>
        <p:spPr>
          <a:xfrm>
            <a:off x="1292152" y="21431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BF8BDB-33D1-48CE-B31D-6BD6DD85200B}"/>
              </a:ext>
            </a:extLst>
          </p:cNvPr>
          <p:cNvSpPr txBox="1"/>
          <p:nvPr/>
        </p:nvSpPr>
        <p:spPr>
          <a:xfrm>
            <a:off x="428625" y="620742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程序实现源码</a:t>
            </a: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535979-ADEA-4866-AF1A-5219F1DA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uiExpand="1" build="p"/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>
            <a:extLst>
              <a:ext uri="{FF2B5EF4-FFF2-40B4-BE49-F238E27FC236}">
                <a16:creationId xmlns:a16="http://schemas.microsoft.com/office/drawing/2014/main" id="{85236048-24CA-4ED1-86F2-DC9C97A1F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928813"/>
            <a:ext cx="8526463" cy="19288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292A6E-FDBC-40F2-9609-0C212C92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69</a:t>
            </a:fld>
            <a:endParaRPr lang="en-US" altLang="zh-CN"/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1C8B5AFC-37E8-4A53-8B90-DF5A7A325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641256"/>
              </p:ext>
            </p:extLst>
          </p:nvPr>
        </p:nvGraphicFramePr>
        <p:xfrm>
          <a:off x="755650" y="1745954"/>
          <a:ext cx="7560766" cy="4999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Visio" r:id="rId4" imgW="3544581" imgH="2338691" progId="Visio.Drawing.11">
                  <p:embed/>
                </p:oleObj>
              </mc:Choice>
              <mc:Fallback>
                <p:oleObj name="Visio" r:id="rId4" imgW="3544581" imgH="2338691" progId="Visio.Drawing.11">
                  <p:embed/>
                  <p:pic>
                    <p:nvPicPr>
                      <p:cNvPr id="318468" name="Object 4">
                        <a:extLst>
                          <a:ext uri="{FF2B5EF4-FFF2-40B4-BE49-F238E27FC236}">
                            <a16:creationId xmlns:a16="http://schemas.microsoft.com/office/drawing/2014/main" id="{BA9E7EB4-AA4D-41D1-B823-0C4D3A5B62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45954"/>
                        <a:ext cx="7560766" cy="4999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CDE12F8-52D1-453A-9253-C99F5374FF6D}"/>
              </a:ext>
            </a:extLst>
          </p:cNvPr>
          <p:cNvSpPr/>
          <p:nvPr/>
        </p:nvSpPr>
        <p:spPr>
          <a:xfrm>
            <a:off x="1043608" y="699094"/>
            <a:ext cx="63367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不带头结点的广义表双链表示对共享子表</a:t>
            </a:r>
            <a:r>
              <a:rPr lang="en-US" altLang="zh-CN" sz="3200" b="1" dirty="0"/>
              <a:t>L</a:t>
            </a:r>
            <a:r>
              <a:rPr lang="zh-CN" altLang="en-US" sz="3200" b="1" dirty="0"/>
              <a:t>进行头删除操作产生错误 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F4D110-CC76-4ADB-A6AA-1C747BAE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40842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858F53A7-F621-4EC0-B1BD-448FEE66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642938"/>
            <a:ext cx="7793037" cy="839787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5.1.2 </a:t>
            </a:r>
            <a:r>
              <a:rPr lang="zh-CN" altLang="en-US" sz="4000" dirty="0"/>
              <a:t>多维数组的遍历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F11E6-70C6-4D75-884D-5C5EFC6B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928813"/>
            <a:ext cx="9001125" cy="4203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多维数组遍历操作：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可以按行为主序遍历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00</a:t>
            </a:r>
            <a:r>
              <a:rPr lang="en-US" altLang="zh-CN" dirty="0">
                <a:solidFill>
                  <a:srgbClr val="0000CC"/>
                </a:solidFill>
              </a:rPr>
              <a:t>,</a:t>
            </a:r>
            <a:r>
              <a:rPr lang="en-US" altLang="zh-CN" dirty="0"/>
              <a:t>a</a:t>
            </a:r>
            <a:r>
              <a:rPr lang="en-US" altLang="zh-CN" baseline="-25000" dirty="0"/>
              <a:t>01</a:t>
            </a:r>
            <a:r>
              <a:rPr lang="en-US" altLang="zh-CN" dirty="0"/>
              <a:t>,…,a</a:t>
            </a:r>
            <a:r>
              <a:rPr lang="en-US" altLang="zh-CN" baseline="-25000" dirty="0"/>
              <a:t>0,n-1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10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/>
              <a:t>a</a:t>
            </a:r>
            <a:r>
              <a:rPr lang="en-US" altLang="zh-CN" baseline="-25000" dirty="0"/>
              <a:t>11</a:t>
            </a:r>
            <a:r>
              <a:rPr lang="en-US" altLang="zh-CN" dirty="0"/>
              <a:t>,… a</a:t>
            </a:r>
            <a:r>
              <a:rPr lang="en-US" altLang="zh-CN" baseline="-25000" dirty="0"/>
              <a:t>1,n-1</a:t>
            </a:r>
            <a:r>
              <a:rPr lang="en-US" altLang="zh-CN" dirty="0"/>
              <a:t>, …,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m-1,0</a:t>
            </a:r>
            <a:r>
              <a:rPr lang="en-US" altLang="zh-CN" dirty="0"/>
              <a:t>, …, a</a:t>
            </a:r>
            <a:r>
              <a:rPr lang="en-US" altLang="zh-CN" baseline="-25000" dirty="0"/>
              <a:t>m-1,n-1 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可以按列为主序遍历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00</a:t>
            </a:r>
            <a:r>
              <a:rPr lang="en-US" altLang="zh-CN" dirty="0">
                <a:solidFill>
                  <a:srgbClr val="0000CC"/>
                </a:solidFill>
              </a:rPr>
              <a:t>,</a:t>
            </a:r>
            <a:r>
              <a:rPr lang="en-US" altLang="zh-CN" dirty="0"/>
              <a:t>a</a:t>
            </a:r>
            <a:r>
              <a:rPr lang="en-US" altLang="zh-CN" baseline="-25000" dirty="0"/>
              <a:t>10</a:t>
            </a:r>
            <a:r>
              <a:rPr lang="en-US" altLang="zh-CN" dirty="0"/>
              <a:t>,…,a</a:t>
            </a:r>
            <a:r>
              <a:rPr lang="en-US" altLang="zh-CN" baseline="-25000" dirty="0"/>
              <a:t>m-1,0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01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en-US" altLang="zh-CN" dirty="0"/>
              <a:t>a</a:t>
            </a:r>
            <a:r>
              <a:rPr lang="en-US" altLang="zh-CN" baseline="-25000" dirty="0"/>
              <a:t>11</a:t>
            </a:r>
            <a:r>
              <a:rPr lang="en-US" altLang="zh-CN" dirty="0"/>
              <a:t>,… a</a:t>
            </a:r>
            <a:r>
              <a:rPr lang="en-US" altLang="zh-CN" baseline="-25000" dirty="0"/>
              <a:t>m-1,1</a:t>
            </a:r>
            <a:r>
              <a:rPr lang="en-US" altLang="zh-CN" dirty="0"/>
              <a:t>, …,</a:t>
            </a:r>
            <a:r>
              <a:rPr lang="en-US" altLang="zh-CN" dirty="0">
                <a:solidFill>
                  <a:srgbClr val="0000CC"/>
                </a:solidFill>
              </a:rPr>
              <a:t>a</a:t>
            </a:r>
            <a:r>
              <a:rPr lang="en-US" altLang="zh-CN" baseline="-25000" dirty="0">
                <a:solidFill>
                  <a:srgbClr val="0000CC"/>
                </a:solidFill>
              </a:rPr>
              <a:t>0,n-1</a:t>
            </a:r>
            <a:r>
              <a:rPr lang="en-US" altLang="zh-CN" dirty="0"/>
              <a:t>, …, a</a:t>
            </a:r>
            <a:r>
              <a:rPr lang="en-US" altLang="zh-CN" baseline="-25000" dirty="0"/>
              <a:t>m-1,n-1</a:t>
            </a:r>
            <a:endParaRPr lang="zh-CN" altLang="en-US" dirty="0"/>
          </a:p>
        </p:txBody>
      </p:sp>
      <p:pic>
        <p:nvPicPr>
          <p:cNvPr id="5" name="Picture 4" descr="5d1">
            <a:extLst>
              <a:ext uri="{FF2B5EF4-FFF2-40B4-BE49-F238E27FC236}">
                <a16:creationId xmlns:a16="http://schemas.microsoft.com/office/drawing/2014/main" id="{44BDF6EA-76EC-4193-88A1-70EDF830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-428625"/>
            <a:ext cx="4786312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27B31B-E9CF-496D-B95E-9F21F79C01A7}"/>
              </a:ext>
            </a:extLst>
          </p:cNvPr>
          <p:cNvSpPr/>
          <p:nvPr/>
        </p:nvSpPr>
        <p:spPr>
          <a:xfrm>
            <a:off x="5500688" y="428625"/>
            <a:ext cx="571500" cy="1785938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4276FA-8B4D-4364-BBD2-71E97034353D}"/>
              </a:ext>
            </a:extLst>
          </p:cNvPr>
          <p:cNvSpPr/>
          <p:nvPr/>
        </p:nvSpPr>
        <p:spPr>
          <a:xfrm>
            <a:off x="6429375" y="500063"/>
            <a:ext cx="571500" cy="1785937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697F9D-F1AE-4C94-A3A9-1FAEE66478F1}"/>
              </a:ext>
            </a:extLst>
          </p:cNvPr>
          <p:cNvSpPr/>
          <p:nvPr/>
        </p:nvSpPr>
        <p:spPr>
          <a:xfrm>
            <a:off x="7358063" y="500063"/>
            <a:ext cx="571500" cy="1785937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99005C-D4F2-4A3D-97BE-0EB9DA34A1E9}"/>
              </a:ext>
            </a:extLst>
          </p:cNvPr>
          <p:cNvSpPr/>
          <p:nvPr/>
        </p:nvSpPr>
        <p:spPr>
          <a:xfrm>
            <a:off x="8286750" y="500063"/>
            <a:ext cx="571500" cy="1785937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9EC78D-9C88-432B-9D77-344A8D66EB93}"/>
              </a:ext>
            </a:extLst>
          </p:cNvPr>
          <p:cNvSpPr/>
          <p:nvPr/>
        </p:nvSpPr>
        <p:spPr>
          <a:xfrm>
            <a:off x="5505557" y="423608"/>
            <a:ext cx="3429000" cy="419100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1498A2-AE5A-4C08-A083-D3827E12CF74}"/>
              </a:ext>
            </a:extLst>
          </p:cNvPr>
          <p:cNvSpPr/>
          <p:nvPr/>
        </p:nvSpPr>
        <p:spPr>
          <a:xfrm>
            <a:off x="5519570" y="872899"/>
            <a:ext cx="3429000" cy="419100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6FB91B8-E6EE-4D52-8221-32849B0C198E}"/>
              </a:ext>
            </a:extLst>
          </p:cNvPr>
          <p:cNvSpPr/>
          <p:nvPr/>
        </p:nvSpPr>
        <p:spPr>
          <a:xfrm>
            <a:off x="5500688" y="1357313"/>
            <a:ext cx="3429000" cy="419100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494985-252A-4836-98E0-73083147E739}"/>
              </a:ext>
            </a:extLst>
          </p:cNvPr>
          <p:cNvSpPr/>
          <p:nvPr/>
        </p:nvSpPr>
        <p:spPr>
          <a:xfrm>
            <a:off x="5500688" y="1835603"/>
            <a:ext cx="3429000" cy="419100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 w="25400">
            <a:solidFill>
              <a:srgbClr val="FF0000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05E0D2-3D12-456C-91CA-B4E40AC88573}"/>
              </a:ext>
            </a:extLst>
          </p:cNvPr>
          <p:cNvSpPr/>
          <p:nvPr/>
        </p:nvSpPr>
        <p:spPr>
          <a:xfrm>
            <a:off x="142875" y="3219450"/>
            <a:ext cx="2628925" cy="497582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FC64C1-29CC-497E-B537-7501D4CDE7E2}"/>
              </a:ext>
            </a:extLst>
          </p:cNvPr>
          <p:cNvSpPr/>
          <p:nvPr/>
        </p:nvSpPr>
        <p:spPr>
          <a:xfrm>
            <a:off x="2871763" y="3219450"/>
            <a:ext cx="2628925" cy="497582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1D16CE-2600-41D6-933F-4BC3DDA3054A}"/>
              </a:ext>
            </a:extLst>
          </p:cNvPr>
          <p:cNvSpPr/>
          <p:nvPr/>
        </p:nvSpPr>
        <p:spPr>
          <a:xfrm>
            <a:off x="6104846" y="3219450"/>
            <a:ext cx="2857500" cy="497582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2B22B50-4189-4FC2-A5FB-3D5176C24770}"/>
              </a:ext>
            </a:extLst>
          </p:cNvPr>
          <p:cNvSpPr/>
          <p:nvPr/>
        </p:nvSpPr>
        <p:spPr>
          <a:xfrm>
            <a:off x="152273" y="4941009"/>
            <a:ext cx="2705201" cy="564242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484330-FE3F-4363-8A11-EF102CCCDDC4}"/>
              </a:ext>
            </a:extLst>
          </p:cNvPr>
          <p:cNvSpPr/>
          <p:nvPr/>
        </p:nvSpPr>
        <p:spPr>
          <a:xfrm>
            <a:off x="2950657" y="4941249"/>
            <a:ext cx="2705201" cy="564242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AEE260A-1F0F-4CD5-A8FC-769775F1090C}"/>
              </a:ext>
            </a:extLst>
          </p:cNvPr>
          <p:cNvSpPr/>
          <p:nvPr/>
        </p:nvSpPr>
        <p:spPr>
          <a:xfrm>
            <a:off x="6278955" y="4941009"/>
            <a:ext cx="2705201" cy="564242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55D2A5-9F2B-4240-A5EB-5DB697EC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E40DB4-2D2D-4998-978B-83C6952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22" grpId="0" uiExpand="1" animBg="1"/>
      <p:bldP spid="23" grpId="0" uiExpand="1" animBg="1"/>
      <p:bldP spid="24" grpId="0" uiExpan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>
            <a:extLst>
              <a:ext uri="{FF2B5EF4-FFF2-40B4-BE49-F238E27FC236}">
                <a16:creationId xmlns:a16="http://schemas.microsoft.com/office/drawing/2014/main" id="{85236048-24CA-4ED1-86F2-DC9C97A1F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928813"/>
            <a:ext cx="8526463" cy="19288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292A6E-FDBC-40F2-9609-0C212C92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70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DE12F8-52D1-453A-9253-C99F5374FF6D}"/>
              </a:ext>
            </a:extLst>
          </p:cNvPr>
          <p:cNvSpPr/>
          <p:nvPr/>
        </p:nvSpPr>
        <p:spPr>
          <a:xfrm>
            <a:off x="1043608" y="699094"/>
            <a:ext cx="63367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带头结点的广义表双链表示对共享子表</a:t>
            </a:r>
            <a:r>
              <a:rPr lang="en-US" altLang="zh-CN" sz="3200" b="1" dirty="0"/>
              <a:t>L</a:t>
            </a:r>
            <a:r>
              <a:rPr lang="zh-CN" altLang="en-US" sz="3200" b="1" dirty="0"/>
              <a:t>进行头删除操作 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F4D110-CC76-4ADB-A6AA-1C747BAE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190185-1721-4A09-B782-E7887BFE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15" y="2181124"/>
            <a:ext cx="9096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乘号 1">
            <a:extLst>
              <a:ext uri="{FF2B5EF4-FFF2-40B4-BE49-F238E27FC236}">
                <a16:creationId xmlns:a16="http://schemas.microsoft.com/office/drawing/2014/main" id="{5450FE88-B9F6-4D35-A847-AFA18A9B8709}"/>
              </a:ext>
            </a:extLst>
          </p:cNvPr>
          <p:cNvSpPr/>
          <p:nvPr/>
        </p:nvSpPr>
        <p:spPr>
          <a:xfrm>
            <a:off x="4576367" y="3817341"/>
            <a:ext cx="463476" cy="6900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1278FE95-2F08-4D6D-9223-A32661EE8D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2863" y="2870749"/>
            <a:ext cx="46641" cy="2986679"/>
          </a:xfrm>
          <a:prstGeom prst="bentConnector3">
            <a:avLst>
              <a:gd name="adj1" fmla="val -49012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90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uiExpand="1" build="p"/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D39CD3-06F9-4B24-8A0F-F2609030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en-US" altLang="zh-CN" dirty="0" err="1"/>
              <a:t>数据结构</a:t>
            </a:r>
            <a:r>
              <a:rPr lang="zh-CN" altLang="en-US" dirty="0"/>
              <a:t>（</a:t>
            </a:r>
            <a:r>
              <a:rPr lang="en-US" altLang="zh-CN" dirty="0" err="1"/>
              <a:t>Java版</a:t>
            </a:r>
            <a:r>
              <a:rPr lang="zh-CN" altLang="en-US" dirty="0"/>
              <a:t>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0E40E9E4-9157-4F4A-A03D-98F7CE1F2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5.3.3 </a:t>
            </a:r>
            <a:r>
              <a:rPr lang="zh-CN" altLang="en-US"/>
              <a:t>广义表双链表示的实现 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CA0BF02C-EB21-4BFB-B07E-EEC41F975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8964612" cy="4840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广义表双链表示的结点类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 class </a:t>
            </a:r>
            <a:r>
              <a:rPr lang="en-US" altLang="zh-CN" dirty="0" err="1">
                <a:solidFill>
                  <a:schemeClr val="hlink"/>
                </a:solidFill>
              </a:rPr>
              <a:t>GenListNode</a:t>
            </a:r>
            <a:r>
              <a:rPr lang="en-US" altLang="zh-CN" dirty="0"/>
              <a:t>&lt;T&gt;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{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T data;                              //</a:t>
            </a:r>
            <a:r>
              <a:rPr lang="zh-CN" altLang="en-US" dirty="0"/>
              <a:t>数据域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GenList</a:t>
            </a:r>
            <a:r>
              <a:rPr lang="en-US" altLang="zh-CN" dirty="0"/>
              <a:t>&lt;T&gt; child;           //</a:t>
            </a:r>
            <a:r>
              <a:rPr lang="zh-CN" altLang="en-US" dirty="0"/>
              <a:t>指向子表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GenListNode</a:t>
            </a:r>
            <a:r>
              <a:rPr lang="en-US" altLang="zh-CN" dirty="0"/>
              <a:t>&lt;T&gt; next;  //</a:t>
            </a:r>
            <a:r>
              <a:rPr lang="zh-CN" altLang="en-US" dirty="0"/>
              <a:t>指向后继结点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502488-0EB1-4BD5-8AE4-9D24EEF8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C3CE2-6B59-418B-81DD-DD6D0769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en-US" altLang="zh-CN" dirty="0" err="1"/>
              <a:t>数据结构</a:t>
            </a:r>
            <a:r>
              <a:rPr lang="zh-CN" altLang="en-US" dirty="0"/>
              <a:t>（</a:t>
            </a:r>
            <a:r>
              <a:rPr lang="en-US" altLang="zh-CN" dirty="0" err="1"/>
              <a:t>Java版</a:t>
            </a:r>
            <a:r>
              <a:rPr lang="zh-CN" altLang="en-US" dirty="0"/>
              <a:t>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18557C49-05A0-46F0-82BE-AD90F846D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双链表示的广义表类 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106F5528-2D00-4638-ADD2-6815A15409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916113"/>
            <a:ext cx="6911975" cy="484028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public class </a:t>
            </a:r>
            <a:r>
              <a:rPr lang="en-US" altLang="zh-CN" sz="2800" dirty="0" err="1">
                <a:solidFill>
                  <a:schemeClr val="hlink"/>
                </a:solidFill>
              </a:rPr>
              <a:t>GenList</a:t>
            </a:r>
            <a:r>
              <a:rPr lang="en-US" altLang="zh-CN" sz="2800" dirty="0"/>
              <a:t>&lt;T&gt;</a:t>
            </a:r>
            <a:r>
              <a:rPr lang="zh-CN" altLang="en-US" sz="2800" dirty="0"/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implements </a:t>
            </a:r>
            <a:r>
              <a:rPr lang="en-US" altLang="zh-CN" sz="2800" dirty="0" err="1"/>
              <a:t>GGenList</a:t>
            </a:r>
            <a:r>
              <a:rPr lang="en-US" altLang="zh-CN" sz="2800" dirty="0"/>
              <a:t>&lt;T&gt; </a:t>
            </a:r>
            <a:endParaRPr lang="zh-CN" altLang="en-US" sz="2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{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</a:t>
            </a:r>
            <a:r>
              <a:rPr lang="en-US" altLang="zh-CN" sz="2800" dirty="0" err="1"/>
              <a:t>GenListNode</a:t>
            </a:r>
            <a:r>
              <a:rPr lang="en-US" altLang="zh-CN" sz="2800" dirty="0"/>
              <a:t>&lt;T&gt; head; //</a:t>
            </a:r>
            <a:r>
              <a:rPr lang="zh-CN" altLang="en-US" sz="2800" dirty="0"/>
              <a:t>头指针</a:t>
            </a:r>
            <a:endParaRPr lang="en-US" altLang="zh-CN" sz="2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                       //</a:t>
            </a:r>
            <a:r>
              <a:rPr lang="zh-CN" altLang="en-US" sz="2800" dirty="0"/>
              <a:t>指向头结点</a:t>
            </a:r>
            <a:endParaRPr lang="en-US" altLang="zh-CN" sz="28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</a:t>
            </a:r>
          </a:p>
        </p:txBody>
      </p:sp>
      <p:graphicFrame>
        <p:nvGraphicFramePr>
          <p:cNvPr id="320516" name="Object 4">
            <a:extLst>
              <a:ext uri="{FF2B5EF4-FFF2-40B4-BE49-F238E27FC236}">
                <a16:creationId xmlns:a16="http://schemas.microsoft.com/office/drawing/2014/main" id="{3EDB9005-F717-4ABE-9027-592F518C044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2669937"/>
              </p:ext>
            </p:extLst>
          </p:nvPr>
        </p:nvGraphicFramePr>
        <p:xfrm>
          <a:off x="6456107" y="1676400"/>
          <a:ext cx="2503487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Visio" r:id="rId3" imgW="758224" imgH="851440" progId="Visio.Drawing.11">
                  <p:embed/>
                </p:oleObj>
              </mc:Choice>
              <mc:Fallback>
                <p:oleObj name="Visio" r:id="rId3" imgW="758224" imgH="851440" progId="Visio.Drawing.11">
                  <p:embed/>
                  <p:pic>
                    <p:nvPicPr>
                      <p:cNvPr id="320516" name="Object 4">
                        <a:extLst>
                          <a:ext uri="{FF2B5EF4-FFF2-40B4-BE49-F238E27FC236}">
                            <a16:creationId xmlns:a16="http://schemas.microsoft.com/office/drawing/2014/main" id="{3EDB9005-F717-4ABE-9027-592F518C0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107" y="1676400"/>
                        <a:ext cx="2503487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B81C68-C210-4CE1-A6B6-67D90DD6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476F6-E24B-4513-B773-2349F9E777D2}" type="slidenum">
              <a:rPr lang="zh-CN" altLang="en-US" smtClean="0"/>
              <a:pPr/>
              <a:t>72</a:t>
            </a:fld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>
            <a:extLst>
              <a:ext uri="{FF2B5EF4-FFF2-40B4-BE49-F238E27FC236}">
                <a16:creationId xmlns:a16="http://schemas.microsoft.com/office/drawing/2014/main" id="{65AAC6F5-9FA0-435D-846F-B831270D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3BB6E863-CD49-4102-A208-D6526806C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由</a:t>
            </a:r>
            <a:r>
              <a:rPr lang="zh-CN" altLang="en-US" sz="4000">
                <a:latin typeface="黑体" panose="02010609060101010101" pitchFamily="49" charset="-122"/>
              </a:rPr>
              <a:t>“</a:t>
            </a:r>
            <a:r>
              <a:rPr lang="en-US" altLang="zh-CN" sz="4000"/>
              <a:t>(d, (a,b), (c,(a,b)))</a:t>
            </a:r>
            <a:r>
              <a:rPr lang="en-US" altLang="zh-CN" sz="4000">
                <a:latin typeface="黑体" panose="02010609060101010101" pitchFamily="49" charset="-122"/>
              </a:rPr>
              <a:t>”</a:t>
            </a:r>
            <a:r>
              <a:rPr lang="zh-CN" altLang="en-US" sz="4000"/>
              <a:t>创建的广义表没有建立共享子表 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25FC7972-345A-4761-971F-E2A405CB0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2565" name="Rectangle 5">
            <a:extLst>
              <a:ext uri="{FF2B5EF4-FFF2-40B4-BE49-F238E27FC236}">
                <a16:creationId xmlns:a16="http://schemas.microsoft.com/office/drawing/2014/main" id="{AA26552A-1F89-4D43-8DF5-F39187876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2564" name="Object 4">
            <a:extLst>
              <a:ext uri="{FF2B5EF4-FFF2-40B4-BE49-F238E27FC236}">
                <a16:creationId xmlns:a16="http://schemas.microsoft.com/office/drawing/2014/main" id="{D0FADE36-FCB3-4CDE-9A23-88177E224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636838"/>
          <a:ext cx="91440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Visio" r:id="rId3" imgW="5441354" imgH="1265406" progId="Visio.Drawing.11">
                  <p:embed/>
                </p:oleObj>
              </mc:Choice>
              <mc:Fallback>
                <p:oleObj name="Visio" r:id="rId3" imgW="5441354" imgH="1265406" progId="Visio.Drawing.11">
                  <p:embed/>
                  <p:pic>
                    <p:nvPicPr>
                      <p:cNvPr id="322564" name="Object 4">
                        <a:extLst>
                          <a:ext uri="{FF2B5EF4-FFF2-40B4-BE49-F238E27FC236}">
                            <a16:creationId xmlns:a16="http://schemas.microsoft.com/office/drawing/2014/main" id="{D0FADE36-FCB3-4CDE-9A23-88177E224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36838"/>
                        <a:ext cx="9144000" cy="213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08BB2E-4BDD-48D6-B373-B1077F9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857C24CD-92EF-4C6E-AD7F-65E8FC4C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8880F-D2FB-435E-B05C-3F844A7B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017713"/>
            <a:ext cx="8643937" cy="4114800"/>
          </a:xfrm>
        </p:spPr>
        <p:txBody>
          <a:bodyPr/>
          <a:lstStyle/>
          <a:p>
            <a:r>
              <a:rPr lang="zh-CN" altLang="en-US" dirty="0"/>
              <a:t>数组的顺序存储</a:t>
            </a:r>
            <a:endParaRPr lang="en-US" altLang="zh-CN" dirty="0"/>
          </a:p>
          <a:p>
            <a:r>
              <a:rPr lang="zh-CN" altLang="en-US" dirty="0"/>
              <a:t>特殊矩阵的存储</a:t>
            </a:r>
            <a:endParaRPr lang="en-US" altLang="zh-CN" dirty="0"/>
          </a:p>
          <a:p>
            <a:r>
              <a:rPr lang="zh-CN" altLang="en-US" dirty="0"/>
              <a:t>广义表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34EC08-747D-40CA-A7DF-7CC1683C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74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29F456-D895-47EC-909D-B40D8EA0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857C24CD-92EF-4C6E-AD7F-65E8FC4C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8880F-D2FB-435E-B05C-3F844A7B4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017713"/>
            <a:ext cx="8643937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数据结构题集，</a:t>
            </a:r>
            <a:r>
              <a:rPr lang="en-US" altLang="zh-CN" dirty="0"/>
              <a:t>5.1</a:t>
            </a:r>
            <a:r>
              <a:rPr lang="zh-CN" altLang="en-US" dirty="0"/>
              <a:t>，</a:t>
            </a:r>
            <a:r>
              <a:rPr lang="en-US" altLang="zh-CN" dirty="0"/>
              <a:t>5.2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34EC08-747D-40CA-A7DF-7CC1683C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75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4798C9-F5AC-467D-B297-B76F6571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01375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2D5C0A3A-08A6-40BD-82AC-A4DB0AC5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431" y="951934"/>
            <a:ext cx="7793037" cy="839787"/>
          </a:xfrm>
        </p:spPr>
        <p:txBody>
          <a:bodyPr/>
          <a:lstStyle/>
          <a:p>
            <a:pPr eaLnBrk="1" hangingPunct="1"/>
            <a:r>
              <a:rPr lang="en-US" altLang="zh-CN" dirty="0"/>
              <a:t>5.1.2 </a:t>
            </a:r>
            <a:r>
              <a:rPr lang="zh-CN" altLang="en-US" dirty="0"/>
              <a:t>多维数组的存储结构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1AC63-28E6-4979-9432-9ACB52D2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017713"/>
            <a:ext cx="831215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静态多维数组的存储：</a:t>
            </a:r>
            <a:endParaRPr lang="en-US" altLang="zh-CN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行主序存储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Loc(</a:t>
            </a:r>
            <a:r>
              <a:rPr lang="en-US" altLang="zh-CN" sz="2800" i="1">
                <a:solidFill>
                  <a:srgbClr val="0000CC"/>
                </a:solidFill>
              </a:rPr>
              <a:t>a</a:t>
            </a:r>
            <a:r>
              <a:rPr lang="en-US" altLang="zh-CN" sz="2800" i="1" baseline="-25000">
                <a:solidFill>
                  <a:srgbClr val="0000CC"/>
                </a:solidFill>
              </a:rPr>
              <a:t>ij</a:t>
            </a:r>
            <a:r>
              <a:rPr lang="en-US" altLang="zh-CN" sz="2800">
                <a:solidFill>
                  <a:srgbClr val="0000CC"/>
                </a:solidFill>
              </a:rPr>
              <a:t>)=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 Loc(</a:t>
            </a:r>
            <a:r>
              <a:rPr lang="en-US" altLang="zh-CN" sz="2800" i="1">
                <a:solidFill>
                  <a:srgbClr val="0000CC"/>
                </a:solidFill>
              </a:rPr>
              <a:t>a</a:t>
            </a:r>
            <a:r>
              <a:rPr lang="en-US" altLang="zh-CN" sz="2800" baseline="-25000">
                <a:solidFill>
                  <a:srgbClr val="0000CC"/>
                </a:solidFill>
              </a:rPr>
              <a:t>00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GB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en-US" altLang="zh-CN" sz="2800" i="1">
                <a:solidFill>
                  <a:srgbClr val="0000CC"/>
                </a:solidFill>
              </a:rPr>
              <a:t>i×n+j) </a:t>
            </a:r>
            <a:r>
              <a:rPr lang="en-US" altLang="zh-CN" sz="2800">
                <a:solidFill>
                  <a:srgbClr val="0000CC"/>
                </a:solidFill>
              </a:rPr>
              <a:t>×</a:t>
            </a:r>
            <a:r>
              <a:rPr lang="en-US" altLang="zh-CN" sz="2800" i="1">
                <a:solidFill>
                  <a:srgbClr val="0000CC"/>
                </a:solidFill>
              </a:rPr>
              <a:t>c</a:t>
            </a:r>
            <a:endParaRPr lang="en-US" altLang="zh-CN" sz="360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/>
              <a:t>列主序存储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Loc(</a:t>
            </a:r>
            <a:r>
              <a:rPr lang="en-US" altLang="zh-CN" sz="2800" i="1">
                <a:solidFill>
                  <a:srgbClr val="0000CC"/>
                </a:solidFill>
              </a:rPr>
              <a:t>a</a:t>
            </a:r>
            <a:r>
              <a:rPr lang="en-US" altLang="zh-CN" sz="2800" i="1" baseline="-25000">
                <a:solidFill>
                  <a:srgbClr val="0000CC"/>
                </a:solidFill>
              </a:rPr>
              <a:t>ij</a:t>
            </a:r>
            <a:r>
              <a:rPr lang="en-US" altLang="zh-CN" sz="2800">
                <a:solidFill>
                  <a:srgbClr val="0000CC"/>
                </a:solidFill>
              </a:rPr>
              <a:t>)=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CC"/>
                </a:solidFill>
              </a:rPr>
              <a:t> Loc(</a:t>
            </a:r>
            <a:r>
              <a:rPr lang="en-US" altLang="zh-CN" sz="2800" i="1">
                <a:solidFill>
                  <a:srgbClr val="0000CC"/>
                </a:solidFill>
              </a:rPr>
              <a:t>a</a:t>
            </a:r>
            <a:r>
              <a:rPr lang="en-US" altLang="zh-CN" sz="2800" baseline="-25000">
                <a:solidFill>
                  <a:srgbClr val="0000CC"/>
                </a:solidFill>
              </a:rPr>
              <a:t>00</a:t>
            </a:r>
            <a:r>
              <a:rPr lang="en-US" altLang="zh-CN" sz="2800">
                <a:solidFill>
                  <a:srgbClr val="0000CC"/>
                </a:solidFill>
              </a:rPr>
              <a:t>)</a:t>
            </a:r>
            <a:r>
              <a:rPr lang="zh-CN" altLang="en-GB" sz="2800">
                <a:solidFill>
                  <a:srgbClr val="0000CC"/>
                </a:solidFill>
              </a:rPr>
              <a:t>＋</a:t>
            </a:r>
            <a:r>
              <a:rPr lang="en-US" altLang="zh-CN" sz="2800">
                <a:solidFill>
                  <a:srgbClr val="0000CC"/>
                </a:solidFill>
              </a:rPr>
              <a:t>(</a:t>
            </a:r>
            <a:r>
              <a:rPr lang="en-US" altLang="zh-CN" sz="2800" i="1">
                <a:solidFill>
                  <a:srgbClr val="0000CC"/>
                </a:solidFill>
              </a:rPr>
              <a:t>j×m+i) </a:t>
            </a:r>
            <a:r>
              <a:rPr lang="en-US" altLang="zh-CN" sz="2800">
                <a:solidFill>
                  <a:srgbClr val="0000CC"/>
                </a:solidFill>
              </a:rPr>
              <a:t>×</a:t>
            </a:r>
            <a:r>
              <a:rPr lang="en-US" altLang="zh-CN" sz="2800" i="1">
                <a:solidFill>
                  <a:srgbClr val="0000CC"/>
                </a:solidFill>
              </a:rPr>
              <a:t>c</a:t>
            </a:r>
            <a:endParaRPr lang="en-US" altLang="zh-CN" sz="360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/>
          </a:p>
        </p:txBody>
      </p:sp>
      <p:pic>
        <p:nvPicPr>
          <p:cNvPr id="5" name="Picture 5" descr="5d2">
            <a:extLst>
              <a:ext uri="{FF2B5EF4-FFF2-40B4-BE49-F238E27FC236}">
                <a16:creationId xmlns:a16="http://schemas.microsoft.com/office/drawing/2014/main" id="{28D9249E-365C-4F25-913B-1ADA11C7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500313"/>
            <a:ext cx="45720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F1A6916-AA6F-4710-BED9-E054E0A26AAB}"/>
              </a:ext>
            </a:extLst>
          </p:cNvPr>
          <p:cNvSpPr/>
          <p:nvPr/>
        </p:nvSpPr>
        <p:spPr>
          <a:xfrm>
            <a:off x="6715125" y="2286000"/>
            <a:ext cx="2286000" cy="4214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4" descr="5d1">
            <a:extLst>
              <a:ext uri="{FF2B5EF4-FFF2-40B4-BE49-F238E27FC236}">
                <a16:creationId xmlns:a16="http://schemas.microsoft.com/office/drawing/2014/main" id="{52C4C80E-7685-451A-8A49-44BBE47B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950" y="-55982"/>
            <a:ext cx="4462784" cy="25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8A177B0-EE74-427A-87D9-61332C68355F}"/>
              </a:ext>
            </a:extLst>
          </p:cNvPr>
          <p:cNvSpPr/>
          <p:nvPr/>
        </p:nvSpPr>
        <p:spPr>
          <a:xfrm>
            <a:off x="5552228" y="668793"/>
            <a:ext cx="3429000" cy="419100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C66D7B-32D2-4E17-94AC-C07FFC8F7A43}"/>
              </a:ext>
            </a:extLst>
          </p:cNvPr>
          <p:cNvSpPr/>
          <p:nvPr/>
        </p:nvSpPr>
        <p:spPr>
          <a:xfrm>
            <a:off x="5552228" y="1145043"/>
            <a:ext cx="3429000" cy="419100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73EF15-7B6D-404D-8685-1FC857D83B30}"/>
              </a:ext>
            </a:extLst>
          </p:cNvPr>
          <p:cNvSpPr/>
          <p:nvPr/>
        </p:nvSpPr>
        <p:spPr>
          <a:xfrm>
            <a:off x="5500688" y="1618571"/>
            <a:ext cx="3429000" cy="419100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BB8E85-C6B6-469F-8C81-8B167E332D1F}"/>
              </a:ext>
            </a:extLst>
          </p:cNvPr>
          <p:cNvSpPr/>
          <p:nvPr/>
        </p:nvSpPr>
        <p:spPr>
          <a:xfrm>
            <a:off x="5500688" y="2085975"/>
            <a:ext cx="3429000" cy="419100"/>
          </a:xfrm>
          <a:prstGeom prst="rect">
            <a:avLst/>
          </a:prstGeom>
          <a:solidFill>
            <a:schemeClr val="accent1">
              <a:lumMod val="40000"/>
              <a:lumOff val="60000"/>
              <a:alpha val="27000"/>
            </a:schemeClr>
          </a:solidFill>
          <a:ln w="25400">
            <a:solidFill>
              <a:srgbClr val="FF0000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02A209-4348-4CBC-B6E0-EE99EDD92E4A}"/>
              </a:ext>
            </a:extLst>
          </p:cNvPr>
          <p:cNvSpPr/>
          <p:nvPr/>
        </p:nvSpPr>
        <p:spPr>
          <a:xfrm>
            <a:off x="5676964" y="655411"/>
            <a:ext cx="571500" cy="1785938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BC6A2C-18A2-4466-82D1-EBB4788AEDDC}"/>
              </a:ext>
            </a:extLst>
          </p:cNvPr>
          <p:cNvSpPr/>
          <p:nvPr/>
        </p:nvSpPr>
        <p:spPr>
          <a:xfrm>
            <a:off x="6605651" y="726849"/>
            <a:ext cx="571500" cy="1785937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359962-AEBB-4B18-BD8F-CDC13BD5CEC0}"/>
              </a:ext>
            </a:extLst>
          </p:cNvPr>
          <p:cNvSpPr/>
          <p:nvPr/>
        </p:nvSpPr>
        <p:spPr>
          <a:xfrm>
            <a:off x="7534339" y="726849"/>
            <a:ext cx="571500" cy="1785937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949C56-ACA4-4765-B47C-D7F0A566CA3E}"/>
              </a:ext>
            </a:extLst>
          </p:cNvPr>
          <p:cNvSpPr/>
          <p:nvPr/>
        </p:nvSpPr>
        <p:spPr>
          <a:xfrm>
            <a:off x="8408014" y="692696"/>
            <a:ext cx="571500" cy="1785937"/>
          </a:xfrm>
          <a:prstGeom prst="rect">
            <a:avLst/>
          </a:prstGeom>
          <a:solidFill>
            <a:schemeClr val="tx2">
              <a:lumMod val="40000"/>
              <a:lumOff val="60000"/>
              <a:alpha val="27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374AD1-2442-49F8-9F2C-F53AA5E1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C21EAD-E4DA-44DA-9CE8-F4D87FB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3E0EE92-07B4-401B-87AA-5D616FAE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5.1.2 </a:t>
            </a:r>
            <a:r>
              <a:rPr lang="zh-CN" altLang="en-US"/>
              <a:t>多维数组 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82977754-F8F5-4B2F-89E1-BED5DECF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9230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动态数组的存储结构：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Java</a:t>
            </a:r>
            <a:r>
              <a:rPr lang="zh-CN" altLang="en-US" dirty="0"/>
              <a:t>中动态二维数组包含多个一维数组，可以分散存储。</a:t>
            </a:r>
          </a:p>
        </p:txBody>
      </p:sp>
      <p:pic>
        <p:nvPicPr>
          <p:cNvPr id="5" name="Picture 6" descr="5d3">
            <a:extLst>
              <a:ext uri="{FF2B5EF4-FFF2-40B4-BE49-F238E27FC236}">
                <a16:creationId xmlns:a16="http://schemas.microsoft.com/office/drawing/2014/main" id="{EBE5B1A0-9278-4E44-94F7-414A6B23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3609181"/>
            <a:ext cx="6500812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67F19E-A5E7-409D-B594-63D791F8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786313"/>
            <a:ext cx="36433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比如：</a:t>
            </a:r>
            <a:endParaRPr lang="en-US" altLang="zh-CN" b="1" dirty="0"/>
          </a:p>
          <a:p>
            <a:pPr eaLnBrk="1" hangingPunct="1"/>
            <a:r>
              <a:rPr lang="en-US" altLang="zh-CN" dirty="0"/>
              <a:t>int tests[][] = new int[3][]; </a:t>
            </a:r>
          </a:p>
          <a:p>
            <a:pPr eaLnBrk="1" hangingPunct="1"/>
            <a:r>
              <a:rPr lang="en-US" altLang="zh-CN" dirty="0"/>
              <a:t>tests[0] = new int[4]; </a:t>
            </a:r>
          </a:p>
          <a:p>
            <a:pPr eaLnBrk="1" hangingPunct="1"/>
            <a:r>
              <a:rPr lang="en-US" altLang="zh-CN" dirty="0"/>
              <a:t>tests[1] = new int[2]; </a:t>
            </a:r>
          </a:p>
          <a:p>
            <a:pPr eaLnBrk="1" hangingPunct="1"/>
            <a:r>
              <a:rPr lang="en-US" altLang="zh-CN" dirty="0"/>
              <a:t>tests[2] = new int[8]; 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BE70E1-A73D-4EB1-B45D-696EFD7A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A6A8-A3B9-4003-8073-642CBEB3E2C8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D0A802-7720-4BBA-BDD1-EFB1B1E1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数据结构（</a:t>
            </a:r>
            <a:r>
              <a:rPr lang="en-US" altLang="zh-CN" dirty="0"/>
              <a:t>Java</a:t>
            </a:r>
            <a:r>
              <a:rPr lang="zh-CN" altLang="en-US" dirty="0"/>
              <a:t>版）（第</a:t>
            </a:r>
            <a:r>
              <a:rPr lang="en-US" altLang="zh-CN" dirty="0"/>
              <a:t>5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《数据结构(Java版)(第2版)》</Template>
  <TotalTime>2504</TotalTime>
  <Words>9835</Words>
  <Application>Microsoft Office PowerPoint</Application>
  <PresentationFormat>全屏显示(4:3)</PresentationFormat>
  <Paragraphs>1505</Paragraphs>
  <Slides>75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0" baseType="lpstr">
      <vt:lpstr>黑体</vt:lpstr>
      <vt:lpstr>楷体_GB2312</vt:lpstr>
      <vt:lpstr>宋体</vt:lpstr>
      <vt:lpstr>Angsana New</vt:lpstr>
      <vt:lpstr>Arial</vt:lpstr>
      <vt:lpstr>Comic Sans MS</vt:lpstr>
      <vt:lpstr>Consolas</vt:lpstr>
      <vt:lpstr>Tahoma</vt:lpstr>
      <vt:lpstr>Times New Roman</vt:lpstr>
      <vt:lpstr>Verdana</vt:lpstr>
      <vt:lpstr>Wingdings</vt:lpstr>
      <vt:lpstr>Crayons</vt:lpstr>
      <vt:lpstr>Blends</vt:lpstr>
      <vt:lpstr>Equation.3</vt:lpstr>
      <vt:lpstr>Visio</vt:lpstr>
      <vt:lpstr>第5章   数组和广义表</vt:lpstr>
      <vt:lpstr>5.1   数组</vt:lpstr>
      <vt:lpstr>5.1   数组</vt:lpstr>
      <vt:lpstr>5.1   数组</vt:lpstr>
      <vt:lpstr>5.1.2 多维数组的逻辑结构 </vt:lpstr>
      <vt:lpstr>5.1.2 多维数组的逻辑结构 </vt:lpstr>
      <vt:lpstr>5.1.2 多维数组的遍历 </vt:lpstr>
      <vt:lpstr>5.1.2 多维数组的存储结构 </vt:lpstr>
      <vt:lpstr>5.1.2 多维数组 </vt:lpstr>
      <vt:lpstr>5.1.2 多维数组 </vt:lpstr>
      <vt:lpstr>例5.1  矩阵类。</vt:lpstr>
      <vt:lpstr>例5.1  矩阵类。</vt:lpstr>
      <vt:lpstr>例5.1  矩阵类。</vt:lpstr>
      <vt:lpstr>例5.1 调用矩阵加法</vt:lpstr>
      <vt:lpstr>例5.1 调用矩阵加法</vt:lpstr>
      <vt:lpstr>例5.1  矩阵类。</vt:lpstr>
      <vt:lpstr>5.2   特殊矩阵的存储</vt:lpstr>
      <vt:lpstr>5.2   特殊矩阵的压缩存储</vt:lpstr>
      <vt:lpstr>5.2.1   三角矩阵的存储</vt:lpstr>
      <vt:lpstr>5.2.1   三角矩阵的存储</vt:lpstr>
      <vt:lpstr>5.2.1   对称矩阵的存储</vt:lpstr>
      <vt:lpstr>5.2.1   对称矩阵的存储</vt:lpstr>
      <vt:lpstr>5.2.2   稀疏矩阵的压缩存储</vt:lpstr>
      <vt:lpstr>5.2.2   稀疏矩阵的压缩存储</vt:lpstr>
      <vt:lpstr>5.2.2   稀疏矩阵的压缩存储</vt:lpstr>
      <vt:lpstr>例：顺序表存储稀疏矩阵</vt:lpstr>
      <vt:lpstr>三元表顺序存储的特点</vt:lpstr>
      <vt:lpstr>思考题？</vt:lpstr>
      <vt:lpstr>存取一个元素aij</vt:lpstr>
      <vt:lpstr>PowerPoint 演示文稿</vt:lpstr>
      <vt:lpstr>PowerPoint 演示文稿</vt:lpstr>
      <vt:lpstr>矩阵转置运算1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矩阵转置的改进？</vt:lpstr>
      <vt:lpstr>改进转置算法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三元组链式存储结构 </vt:lpstr>
      <vt:lpstr>三元组单链表</vt:lpstr>
      <vt:lpstr>行/列的单链表 </vt:lpstr>
      <vt:lpstr>行/列的单链表 </vt:lpstr>
      <vt:lpstr>PowerPoint 演示文稿</vt:lpstr>
      <vt:lpstr> 十字链表 </vt:lpstr>
      <vt:lpstr>十字链表存储的稀疏矩阵类</vt:lpstr>
      <vt:lpstr>5.3   广义表</vt:lpstr>
      <vt:lpstr>5.3.1   广义表的抽象数据结构</vt:lpstr>
      <vt:lpstr>5.3.1   广义表的抽象数据结构</vt:lpstr>
      <vt:lpstr>5.3.1   广义表的抽象数据结构</vt:lpstr>
      <vt:lpstr>5.3.1   广义表的抽象数据结构</vt:lpstr>
      <vt:lpstr>5.3.1   广义表的抽象数据结构</vt:lpstr>
      <vt:lpstr>5.3.2   广义表的存储结构</vt:lpstr>
      <vt:lpstr>1、单链表存储</vt:lpstr>
      <vt:lpstr>2、广义表的双链表</vt:lpstr>
      <vt:lpstr>PowerPoint 演示文稿</vt:lpstr>
      <vt:lpstr>PowerPoint 演示文稿</vt:lpstr>
      <vt:lpstr>5.3.3 广义表双链表示的实现 </vt:lpstr>
      <vt:lpstr>2.双链表示的广义表类 </vt:lpstr>
      <vt:lpstr>由“(d, (a,b), (c,(a,b)))”创建的广义表没有建立共享子表 </vt:lpstr>
      <vt:lpstr>总结</vt:lpstr>
      <vt:lpstr>作业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webuser</cp:lastModifiedBy>
  <cp:revision>172</cp:revision>
  <dcterms:created xsi:type="dcterms:W3CDTF">2008-07-16T02:54:06Z</dcterms:created>
  <dcterms:modified xsi:type="dcterms:W3CDTF">2020-10-19T10:46:37Z</dcterms:modified>
</cp:coreProperties>
</file>