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9"/>
  </p:notesMasterIdLst>
  <p:sldIdLst>
    <p:sldId id="256" r:id="rId2"/>
    <p:sldId id="316" r:id="rId3"/>
    <p:sldId id="470" r:id="rId4"/>
    <p:sldId id="318" r:id="rId5"/>
    <p:sldId id="319" r:id="rId6"/>
    <p:sldId id="320" r:id="rId7"/>
    <p:sldId id="321" r:id="rId8"/>
    <p:sldId id="257" r:id="rId9"/>
    <p:sldId id="260" r:id="rId10"/>
    <p:sldId id="261" r:id="rId11"/>
    <p:sldId id="330" r:id="rId12"/>
    <p:sldId id="259" r:id="rId13"/>
    <p:sldId id="331" r:id="rId14"/>
    <p:sldId id="332" r:id="rId15"/>
    <p:sldId id="333" r:id="rId16"/>
    <p:sldId id="324" r:id="rId17"/>
    <p:sldId id="269" r:id="rId18"/>
    <p:sldId id="270" r:id="rId19"/>
    <p:sldId id="471" r:id="rId20"/>
    <p:sldId id="325" r:id="rId21"/>
    <p:sldId id="279" r:id="rId22"/>
    <p:sldId id="326" r:id="rId23"/>
    <p:sldId id="472" r:id="rId24"/>
    <p:sldId id="327" r:id="rId25"/>
    <p:sldId id="328" r:id="rId26"/>
    <p:sldId id="288" r:id="rId27"/>
    <p:sldId id="299" r:id="rId28"/>
    <p:sldId id="301" r:id="rId29"/>
    <p:sldId id="302" r:id="rId30"/>
    <p:sldId id="303" r:id="rId31"/>
    <p:sldId id="304" r:id="rId32"/>
    <p:sldId id="305" r:id="rId33"/>
    <p:sldId id="309" r:id="rId34"/>
    <p:sldId id="314" r:id="rId35"/>
    <p:sldId id="335" r:id="rId36"/>
    <p:sldId id="336" r:id="rId37"/>
    <p:sldId id="338" r:id="rId38"/>
    <p:sldId id="339" r:id="rId39"/>
    <p:sldId id="340" r:id="rId40"/>
    <p:sldId id="342" r:id="rId41"/>
    <p:sldId id="343" r:id="rId42"/>
    <p:sldId id="345" r:id="rId43"/>
    <p:sldId id="346" r:id="rId44"/>
    <p:sldId id="347" r:id="rId45"/>
    <p:sldId id="348" r:id="rId46"/>
    <p:sldId id="349" r:id="rId47"/>
    <p:sldId id="350" r:id="rId48"/>
    <p:sldId id="356" r:id="rId49"/>
    <p:sldId id="391" r:id="rId50"/>
    <p:sldId id="392" r:id="rId51"/>
    <p:sldId id="357" r:id="rId52"/>
    <p:sldId id="358" r:id="rId53"/>
    <p:sldId id="359" r:id="rId54"/>
    <p:sldId id="360" r:id="rId55"/>
    <p:sldId id="361" r:id="rId56"/>
    <p:sldId id="362" r:id="rId57"/>
    <p:sldId id="363" r:id="rId58"/>
    <p:sldId id="473" r:id="rId59"/>
    <p:sldId id="365" r:id="rId60"/>
    <p:sldId id="366" r:id="rId61"/>
    <p:sldId id="368" r:id="rId62"/>
    <p:sldId id="369"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384" r:id="rId77"/>
    <p:sldId id="385" r:id="rId78"/>
    <p:sldId id="386" r:id="rId79"/>
    <p:sldId id="387" r:id="rId80"/>
    <p:sldId id="388" r:id="rId81"/>
    <p:sldId id="455" r:id="rId82"/>
    <p:sldId id="394" r:id="rId83"/>
    <p:sldId id="456" r:id="rId84"/>
    <p:sldId id="460" r:id="rId85"/>
    <p:sldId id="474" r:id="rId86"/>
    <p:sldId id="393" r:id="rId87"/>
    <p:sldId id="457" r:id="rId88"/>
    <p:sldId id="459" r:id="rId89"/>
    <p:sldId id="461" r:id="rId90"/>
    <p:sldId id="463" r:id="rId91"/>
    <p:sldId id="465" r:id="rId92"/>
    <p:sldId id="466" r:id="rId93"/>
    <p:sldId id="398" r:id="rId94"/>
    <p:sldId id="399" r:id="rId95"/>
    <p:sldId id="400" r:id="rId96"/>
    <p:sldId id="402" r:id="rId97"/>
    <p:sldId id="403" r:id="rId98"/>
    <p:sldId id="406" r:id="rId99"/>
    <p:sldId id="407" r:id="rId100"/>
    <p:sldId id="408" r:id="rId101"/>
    <p:sldId id="410" r:id="rId102"/>
    <p:sldId id="411" r:id="rId103"/>
    <p:sldId id="413" r:id="rId104"/>
    <p:sldId id="414" r:id="rId105"/>
    <p:sldId id="415" r:id="rId106"/>
    <p:sldId id="416" r:id="rId107"/>
    <p:sldId id="417" r:id="rId108"/>
    <p:sldId id="418" r:id="rId109"/>
    <p:sldId id="419" r:id="rId110"/>
    <p:sldId id="420" r:id="rId111"/>
    <p:sldId id="421" r:id="rId112"/>
    <p:sldId id="422" r:id="rId113"/>
    <p:sldId id="423" r:id="rId114"/>
    <p:sldId id="424" r:id="rId115"/>
    <p:sldId id="467" r:id="rId116"/>
    <p:sldId id="468" r:id="rId117"/>
    <p:sldId id="469"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2" r:id="rId136"/>
    <p:sldId id="443" r:id="rId137"/>
    <p:sldId id="444" r:id="rId138"/>
    <p:sldId id="445" r:id="rId139"/>
    <p:sldId id="446" r:id="rId140"/>
    <p:sldId id="447" r:id="rId141"/>
    <p:sldId id="448" r:id="rId142"/>
    <p:sldId id="449" r:id="rId143"/>
    <p:sldId id="450" r:id="rId144"/>
    <p:sldId id="452" r:id="rId145"/>
    <p:sldId id="453" r:id="rId146"/>
    <p:sldId id="454" r:id="rId147"/>
    <p:sldId id="451" r:id="rId1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8" autoAdjust="0"/>
  </p:normalViewPr>
  <p:slideViewPr>
    <p:cSldViewPr>
      <p:cViewPr varScale="1">
        <p:scale>
          <a:sx n="81" d="100"/>
          <a:sy n="81" d="100"/>
        </p:scale>
        <p:origin x="61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BEC357-ED87-4551-B6AA-C01FF80D80F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9DB8D8AD-6466-4A28-B218-18615DD8AFB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727A05DD-F947-4882-BDC3-6469AD9AFC02}" type="datetimeFigureOut">
              <a:rPr lang="zh-CN" altLang="en-US"/>
              <a:pPr>
                <a:defRPr/>
              </a:pPr>
              <a:t>2019-12-14</a:t>
            </a:fld>
            <a:endParaRPr lang="zh-CN" altLang="en-US"/>
          </a:p>
        </p:txBody>
      </p:sp>
      <p:sp>
        <p:nvSpPr>
          <p:cNvPr id="4" name="幻灯片图像占位符 3">
            <a:extLst>
              <a:ext uri="{FF2B5EF4-FFF2-40B4-BE49-F238E27FC236}">
                <a16:creationId xmlns:a16="http://schemas.microsoft.com/office/drawing/2014/main" id="{A98192DC-B076-42D1-865D-0C316339CE8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4CA6C7A-8315-4ACF-9925-D84E8F3868A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DE252DF-4D78-4832-AC55-6547F130EFF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807E6B04-6167-4256-91B6-506C3286AAF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2C1A8C0-E7C1-4AD3-89BA-ED7E2D9450E7}"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E8686A12-93E5-4F2B-88E8-CEB5DD42B9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E81AB28-E761-494B-B642-F0091AC3B4B7}"/>
              </a:ext>
            </a:extLst>
          </p:cNvPr>
          <p:cNvSpPr>
            <a:spLocks noGrp="1"/>
          </p:cNvSpPr>
          <p:nvPr>
            <p:ph type="body" idx="1"/>
          </p:nvPr>
        </p:nvSpPr>
        <p:spPr/>
        <p:txBody>
          <a:bodyPr>
            <a:normAutofit/>
          </a:bodyPr>
          <a:lstStyle/>
          <a:p>
            <a:pPr eaLnBrk="1" fontAlgn="auto" hangingPunct="1">
              <a:spcBef>
                <a:spcPts val="0"/>
              </a:spcBef>
              <a:spcAft>
                <a:spcPts val="0"/>
              </a:spcAft>
              <a:defRPr/>
            </a:pPr>
            <a:r>
              <a:rPr lang="en-US" altLang="zh-CN" dirty="0"/>
              <a:t>1.1.2   </a:t>
            </a:r>
            <a:r>
              <a:rPr lang="zh-CN" altLang="en-US" dirty="0"/>
              <a:t>什么是数据结构</a:t>
            </a:r>
            <a:endParaRPr lang="en-US" altLang="zh-CN" dirty="0"/>
          </a:p>
          <a:p>
            <a:pPr eaLnBrk="1" fontAlgn="auto" hangingPunct="1">
              <a:spcBef>
                <a:spcPts val="0"/>
              </a:spcBef>
              <a:spcAft>
                <a:spcPts val="0"/>
              </a:spcAft>
              <a:defRPr/>
            </a:pPr>
            <a:r>
              <a:rPr lang="zh-CN" altLang="en-US" dirty="0"/>
              <a:t>数据、数据元素、数据项</a:t>
            </a:r>
            <a:br>
              <a:rPr lang="en-US" altLang="zh-CN" dirty="0"/>
            </a:br>
            <a:r>
              <a:rPr lang="zh-CN" altLang="en-US" dirty="0"/>
              <a:t>数据：</a:t>
            </a:r>
            <a:r>
              <a:rPr lang="en-US" altLang="zh-CN" dirty="0"/>
              <a:t>data</a:t>
            </a:r>
            <a:r>
              <a:rPr lang="zh-CN" altLang="en-US" dirty="0"/>
              <a:t>，描述客观事物的数字、字符以及所有能输入到计算机中并能被计算机接收的各种符号集合的统称。它是信息的符号表示，是计算机处理的对象。它不仅仅是数字，也可以是文字、图片、声音等等。</a:t>
            </a:r>
            <a:endParaRPr lang="en-US" altLang="zh-CN" dirty="0"/>
          </a:p>
          <a:p>
            <a:pPr eaLnBrk="1" fontAlgn="auto" hangingPunct="1">
              <a:spcBef>
                <a:spcPts val="0"/>
              </a:spcBef>
              <a:spcAft>
                <a:spcPts val="0"/>
              </a:spcAft>
              <a:defRPr/>
            </a:pPr>
            <a:r>
              <a:rPr lang="zh-CN" altLang="en-US" dirty="0"/>
              <a:t>数据元素：表示一个事物的一组数据称作一个数据元素</a:t>
            </a:r>
            <a:r>
              <a:rPr lang="en-US" altLang="zh-CN" dirty="0"/>
              <a:t>data element</a:t>
            </a:r>
            <a:r>
              <a:rPr lang="zh-CN" altLang="en-US" dirty="0"/>
              <a:t>；它是数据的基本单位。它本身可以是一项数据，也可以是多项数据。比如学生数据（学号，姓名、年龄、专业</a:t>
            </a:r>
            <a:r>
              <a:rPr lang="en-US" altLang="zh-CN" dirty="0"/>
              <a:t>…</a:t>
            </a:r>
            <a:r>
              <a:rPr lang="zh-CN" altLang="en-US" dirty="0"/>
              <a:t>）</a:t>
            </a:r>
            <a:endParaRPr lang="en-US" altLang="zh-CN" dirty="0"/>
          </a:p>
          <a:p>
            <a:pPr eaLnBrk="1" fontAlgn="auto" hangingPunct="1">
              <a:spcBef>
                <a:spcPts val="0"/>
              </a:spcBef>
              <a:spcAft>
                <a:spcPts val="0"/>
              </a:spcAft>
              <a:defRPr/>
            </a:pPr>
            <a:r>
              <a:rPr lang="zh-CN" altLang="en-US" dirty="0"/>
              <a:t>数据项：</a:t>
            </a:r>
            <a:r>
              <a:rPr lang="en-US" altLang="zh-CN" dirty="0"/>
              <a:t>data item</a:t>
            </a:r>
            <a:r>
              <a:rPr lang="zh-CN" altLang="en-US" dirty="0"/>
              <a:t>，构成数据元素，是数据元素中不可分割的最小标识单位。比如学生数据中的学号。</a:t>
            </a:r>
            <a:endParaRPr lang="en-US" altLang="zh-CN" dirty="0"/>
          </a:p>
          <a:p>
            <a:pPr eaLnBrk="1" fontAlgn="auto" hangingPunct="1">
              <a:spcBef>
                <a:spcPts val="0"/>
              </a:spcBef>
              <a:spcAft>
                <a:spcPts val="0"/>
              </a:spcAft>
              <a:defRPr/>
            </a:pPr>
            <a:endParaRPr lang="zh-CN" altLang="en-US" dirty="0"/>
          </a:p>
          <a:p>
            <a:pPr eaLnBrk="1" fontAlgn="auto" hangingPunct="1">
              <a:spcBef>
                <a:spcPts val="0"/>
              </a:spcBef>
              <a:spcAft>
                <a:spcPts val="0"/>
              </a:spcAft>
              <a:buFont typeface="Wingdings" pitchFamily="2" charset="2"/>
              <a:buNone/>
              <a:defRPr/>
            </a:pPr>
            <a:endParaRPr lang="zh-CN" altLang="en-US" dirty="0"/>
          </a:p>
        </p:txBody>
      </p:sp>
      <p:sp>
        <p:nvSpPr>
          <p:cNvPr id="156676" name="灯片编号占位符 3">
            <a:extLst>
              <a:ext uri="{FF2B5EF4-FFF2-40B4-BE49-F238E27FC236}">
                <a16:creationId xmlns:a16="http://schemas.microsoft.com/office/drawing/2014/main" id="{BA804376-F9E0-4B86-AA5C-64B9D51F29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E9EF15-0BD4-4572-82B8-9428C6631A8B}" type="slidenum">
              <a:rPr lang="zh-CN" altLang="en-US"/>
              <a:pPr eaLnBrk="1" hangingPunct="1"/>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a:extLst>
              <a:ext uri="{FF2B5EF4-FFF2-40B4-BE49-F238E27FC236}">
                <a16:creationId xmlns:a16="http://schemas.microsoft.com/office/drawing/2014/main" id="{E19F812A-4E70-445A-BE8B-873E90A960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备注占位符 2">
            <a:extLst>
              <a:ext uri="{FF2B5EF4-FFF2-40B4-BE49-F238E27FC236}">
                <a16:creationId xmlns:a16="http://schemas.microsoft.com/office/drawing/2014/main" id="{CFA24347-6222-470A-B54C-241E00A429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度为</a:t>
            </a:r>
            <a:r>
              <a:rPr lang="en-US" altLang="zh-CN"/>
              <a:t>m</a:t>
            </a:r>
            <a:r>
              <a:rPr lang="zh-CN" altLang="en-US"/>
              <a:t>的</a:t>
            </a:r>
            <a:r>
              <a:rPr lang="en-US" altLang="zh-CN"/>
              <a:t>b-</a:t>
            </a:r>
            <a:r>
              <a:rPr lang="zh-CN" altLang="en-US"/>
              <a:t>树成为</a:t>
            </a:r>
            <a:r>
              <a:rPr lang="en-US" altLang="zh-CN"/>
              <a:t>m</a:t>
            </a:r>
            <a:r>
              <a:rPr lang="zh-CN" altLang="en-US"/>
              <a:t>阶</a:t>
            </a:r>
            <a:r>
              <a:rPr lang="en-US" altLang="zh-CN"/>
              <a:t>b-</a:t>
            </a:r>
            <a:r>
              <a:rPr lang="zh-CN" altLang="en-US"/>
              <a:t>树</a:t>
            </a:r>
            <a:endParaRPr lang="en-US" altLang="zh-CN"/>
          </a:p>
          <a:p>
            <a:r>
              <a:rPr lang="zh-CN" altLang="en-US" b="1">
                <a:solidFill>
                  <a:srgbClr val="FF0000"/>
                </a:solidFill>
                <a:latin typeface="宋体" panose="02010600030101010101" pitchFamily="2" charset="-122"/>
              </a:rPr>
              <a:t>索引：</a:t>
            </a:r>
            <a:r>
              <a:rPr lang="zh-CN" altLang="en-US" b="1">
                <a:latin typeface="宋体" panose="02010600030101010101" pitchFamily="2" charset="-122"/>
              </a:rPr>
              <a:t>把一个关键码与它对应的记录相关联的过程。索引由若干</a:t>
            </a:r>
            <a:r>
              <a:rPr lang="zh-CN" altLang="en-US" b="1">
                <a:solidFill>
                  <a:srgbClr val="FF0000"/>
                </a:solidFill>
                <a:latin typeface="宋体" panose="02010600030101010101" pitchFamily="2" charset="-122"/>
              </a:rPr>
              <a:t>索引项</a:t>
            </a:r>
            <a:r>
              <a:rPr lang="zh-CN" altLang="en-US" b="1">
                <a:latin typeface="宋体" panose="02010600030101010101" pitchFamily="2" charset="-122"/>
              </a:rPr>
              <a:t>构成，索引项至少应包含</a:t>
            </a:r>
            <a:r>
              <a:rPr lang="zh-CN" altLang="en-US" b="1">
                <a:solidFill>
                  <a:srgbClr val="FF0000"/>
                </a:solidFill>
                <a:latin typeface="宋体" panose="02010600030101010101" pitchFamily="2" charset="-122"/>
              </a:rPr>
              <a:t>关键码</a:t>
            </a:r>
            <a:r>
              <a:rPr lang="zh-CN" altLang="en-US" b="1">
                <a:latin typeface="宋体" panose="02010600030101010101" pitchFamily="2" charset="-122"/>
              </a:rPr>
              <a:t>和关键码对应的记录在存储器中的</a:t>
            </a:r>
            <a:r>
              <a:rPr lang="zh-CN" altLang="en-US" b="1">
                <a:solidFill>
                  <a:srgbClr val="FF0000"/>
                </a:solidFill>
                <a:latin typeface="宋体" panose="02010600030101010101" pitchFamily="2" charset="-122"/>
              </a:rPr>
              <a:t>位置</a:t>
            </a:r>
            <a:r>
              <a:rPr lang="zh-CN" altLang="en-US" b="1">
                <a:latin typeface="宋体" panose="02010600030101010101" pitchFamily="2" charset="-122"/>
              </a:rPr>
              <a:t>等信息。</a:t>
            </a:r>
          </a:p>
          <a:p>
            <a:endParaRPr lang="zh-CN" altLang="en-US"/>
          </a:p>
        </p:txBody>
      </p:sp>
      <p:sp>
        <p:nvSpPr>
          <p:cNvPr id="162820" name="灯片编号占位符 3">
            <a:extLst>
              <a:ext uri="{FF2B5EF4-FFF2-40B4-BE49-F238E27FC236}">
                <a16:creationId xmlns:a16="http://schemas.microsoft.com/office/drawing/2014/main" id="{112E02AC-A32E-472A-B7EB-9B2D9AE5FB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1EC089-9D9B-4074-A74E-5ED73C64CA8C}" type="slidenum">
              <a:rPr lang="zh-CN" altLang="en-US">
                <a:latin typeface="Times New Roman" panose="02020603050405020304" pitchFamily="18" charset="0"/>
              </a:rPr>
              <a:pPr eaLnBrk="1" hangingPunct="1"/>
              <a:t>115</a:t>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a:extLst>
              <a:ext uri="{FF2B5EF4-FFF2-40B4-BE49-F238E27FC236}">
                <a16:creationId xmlns:a16="http://schemas.microsoft.com/office/drawing/2014/main" id="{D09484A0-D624-4398-85DD-064BE51696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备注占位符 2">
            <a:extLst>
              <a:ext uri="{FF2B5EF4-FFF2-40B4-BE49-F238E27FC236}">
                <a16:creationId xmlns:a16="http://schemas.microsoft.com/office/drawing/2014/main" id="{A04362B5-3C24-4008-BE14-5178DB3754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非叶节点不存储指向记录的指针</a:t>
            </a:r>
          </a:p>
        </p:txBody>
      </p:sp>
      <p:sp>
        <p:nvSpPr>
          <p:cNvPr id="163844" name="灯片编号占位符 3">
            <a:extLst>
              <a:ext uri="{FF2B5EF4-FFF2-40B4-BE49-F238E27FC236}">
                <a16:creationId xmlns:a16="http://schemas.microsoft.com/office/drawing/2014/main" id="{0B428156-3758-4F06-B856-63D47828ED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FDB7F-9923-4928-AC17-131667F55413}" type="slidenum">
              <a:rPr lang="zh-CN" altLang="en-US">
                <a:latin typeface="Times New Roman" panose="02020603050405020304" pitchFamily="18" charset="0"/>
              </a:rPr>
              <a:pPr eaLnBrk="1" hangingPunct="1"/>
              <a:t>117</a:t>
            </a:fld>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a:extLst>
              <a:ext uri="{FF2B5EF4-FFF2-40B4-BE49-F238E27FC236}">
                <a16:creationId xmlns:a16="http://schemas.microsoft.com/office/drawing/2014/main" id="{12B9EE53-FC43-4AFD-9A76-39FE31E330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D3A930-5382-4434-BC81-05F6AD12F95B}" type="slidenum">
              <a:rPr lang="en-US" altLang="zh-CN">
                <a:latin typeface="Times New Roman" panose="02020603050405020304" pitchFamily="18" charset="0"/>
              </a:rPr>
              <a:pPr eaLnBrk="1" hangingPunct="1"/>
              <a:t>120</a:t>
            </a:fld>
            <a:endParaRPr lang="en-US" altLang="zh-CN">
              <a:latin typeface="Times New Roman" panose="02020603050405020304" pitchFamily="18" charset="0"/>
            </a:endParaRPr>
          </a:p>
        </p:txBody>
      </p:sp>
      <p:sp>
        <p:nvSpPr>
          <p:cNvPr id="164867" name="Rectangle 2">
            <a:extLst>
              <a:ext uri="{FF2B5EF4-FFF2-40B4-BE49-F238E27FC236}">
                <a16:creationId xmlns:a16="http://schemas.microsoft.com/office/drawing/2014/main" id="{594E92E8-0E2A-436B-9379-342624037A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a:extLst>
              <a:ext uri="{FF2B5EF4-FFF2-40B4-BE49-F238E27FC236}">
                <a16:creationId xmlns:a16="http://schemas.microsoft.com/office/drawing/2014/main" id="{82C14750-79D4-4A71-8189-D8DB265A6D3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31">
            <a:extLst>
              <a:ext uri="{FF2B5EF4-FFF2-40B4-BE49-F238E27FC236}">
                <a16:creationId xmlns:a16="http://schemas.microsoft.com/office/drawing/2014/main" id="{BE699A90-A760-4CEF-85BC-2F17FC48A33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B477794-C6E1-4FC3-8327-97F25552132D}" type="slidenum">
              <a:rPr lang="en-US" altLang="zh-CN" sz="1200">
                <a:latin typeface="Times New Roman" panose="02020603050405020304" pitchFamily="18" charset="0"/>
              </a:rPr>
              <a:pPr algn="r" eaLnBrk="1" hangingPunct="1"/>
              <a:t>123</a:t>
            </a:fld>
            <a:endParaRPr lang="en-US" altLang="zh-CN" sz="1200">
              <a:latin typeface="Times New Roman" panose="02020603050405020304" pitchFamily="18" charset="0"/>
            </a:endParaRPr>
          </a:p>
        </p:txBody>
      </p:sp>
      <p:sp>
        <p:nvSpPr>
          <p:cNvPr id="165891" name="Rectangle 2">
            <a:extLst>
              <a:ext uri="{FF2B5EF4-FFF2-40B4-BE49-F238E27FC236}">
                <a16:creationId xmlns:a16="http://schemas.microsoft.com/office/drawing/2014/main" id="{7545B196-7682-4A06-B6FF-8022F0B654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2" name="Rectangle 3">
            <a:extLst>
              <a:ext uri="{FF2B5EF4-FFF2-40B4-BE49-F238E27FC236}">
                <a16:creationId xmlns:a16="http://schemas.microsoft.com/office/drawing/2014/main" id="{EDE38E7B-695F-4342-9D1D-872E64204B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31">
            <a:extLst>
              <a:ext uri="{FF2B5EF4-FFF2-40B4-BE49-F238E27FC236}">
                <a16:creationId xmlns:a16="http://schemas.microsoft.com/office/drawing/2014/main" id="{8A52BB17-2609-42C8-B28D-627B3492A36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0D331060-BAD2-4818-999C-BEB33D11F2FF}" type="slidenum">
              <a:rPr lang="en-US" altLang="zh-CN" sz="1200">
                <a:latin typeface="Times New Roman" panose="02020603050405020304" pitchFamily="18" charset="0"/>
              </a:rPr>
              <a:pPr algn="r" eaLnBrk="1" hangingPunct="1"/>
              <a:t>124</a:t>
            </a:fld>
            <a:endParaRPr lang="en-US" altLang="zh-CN" sz="1200">
              <a:latin typeface="Times New Roman" panose="02020603050405020304" pitchFamily="18" charset="0"/>
            </a:endParaRPr>
          </a:p>
        </p:txBody>
      </p:sp>
      <p:sp>
        <p:nvSpPr>
          <p:cNvPr id="166915" name="Rectangle 2">
            <a:extLst>
              <a:ext uri="{FF2B5EF4-FFF2-40B4-BE49-F238E27FC236}">
                <a16:creationId xmlns:a16="http://schemas.microsoft.com/office/drawing/2014/main" id="{8809E3C4-D164-40A2-83E4-5CDD0BC21F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a:extLst>
              <a:ext uri="{FF2B5EF4-FFF2-40B4-BE49-F238E27FC236}">
                <a16:creationId xmlns:a16="http://schemas.microsoft.com/office/drawing/2014/main" id="{F7073B7C-B741-4E76-827C-44EF18E931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教材第七章的</a:t>
            </a:r>
            <a:r>
              <a:rPr lang="en-US" altLang="zh-CN"/>
              <a:t>Shell</a:t>
            </a:r>
            <a:r>
              <a:rPr lang="zh-CN" altLang="en-US"/>
              <a:t>排序一节的算法</a:t>
            </a:r>
            <a:r>
              <a:rPr lang="en-US" altLang="zh-CN"/>
              <a:t>8.11</a:t>
            </a:r>
            <a:r>
              <a:rPr lang="zh-CN" altLang="en-US"/>
              <a:t>中</a:t>
            </a:r>
            <a:r>
              <a:rPr lang="en-US" altLang="zh-CN"/>
              <a:t>,</a:t>
            </a:r>
            <a:r>
              <a:rPr lang="zh-CN" altLang="en-US"/>
              <a:t>为什么</a:t>
            </a:r>
            <a:r>
              <a:rPr lang="en-US" altLang="zh-CN"/>
              <a:t>ModifiedInsertSort( )</a:t>
            </a:r>
            <a:r>
              <a:rPr lang="zh-CN" altLang="en-US"/>
              <a:t>函数不采用优化后的插入排序算法</a:t>
            </a:r>
            <a:r>
              <a:rPr lang="en-US" altLang="zh-CN"/>
              <a:t>(</a:t>
            </a:r>
            <a:r>
              <a:rPr lang="zh-CN" altLang="en-US"/>
              <a:t>算法</a:t>
            </a:r>
            <a:r>
              <a:rPr lang="en-US" altLang="zh-CN"/>
              <a:t>7.6)</a:t>
            </a:r>
            <a:r>
              <a:rPr lang="zh-CN" altLang="en-US"/>
              <a:t>而是采用算法</a:t>
            </a:r>
            <a:r>
              <a:rPr lang="en-US" altLang="zh-CN"/>
              <a:t>7.5</a:t>
            </a:r>
            <a:r>
              <a:rPr lang="zh-CN" altLang="en-US"/>
              <a:t>每次比较后都要交换呢</a:t>
            </a:r>
            <a:r>
              <a:rPr lang="en-US" altLang="zh-CN"/>
              <a:t>?</a:t>
            </a:r>
          </a:p>
          <a:p>
            <a:pPr eaLnBrk="1" hangingPunct="1"/>
            <a:r>
              <a:rPr lang="zh-CN" altLang="en-US"/>
              <a:t>答：优化后的插入排序算法，只有在数据规模很大时才有优势。在</a:t>
            </a:r>
            <a:r>
              <a:rPr lang="en-US" altLang="zh-CN"/>
              <a:t>shell</a:t>
            </a:r>
            <a:r>
              <a:rPr lang="zh-CN" altLang="en-US"/>
              <a:t>排序中有很多小子串处理，因此优化插入没有明显优势。高助教说得对，</a:t>
            </a:r>
            <a:r>
              <a:rPr lang="en-US" altLang="zh-CN"/>
              <a:t>shell</a:t>
            </a:r>
            <a:r>
              <a:rPr lang="zh-CN" altLang="en-US"/>
              <a:t>的分区思想才最关键。有一些教材还用冒泡排序来对子串处理。</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31">
            <a:extLst>
              <a:ext uri="{FF2B5EF4-FFF2-40B4-BE49-F238E27FC236}">
                <a16:creationId xmlns:a16="http://schemas.microsoft.com/office/drawing/2014/main" id="{91592F75-BA9F-4870-9C00-C2E41CF6BE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CE0E5C-3CB4-4138-8511-43076C30E7ED}" type="slidenum">
              <a:rPr lang="en-US" altLang="zh-CN">
                <a:latin typeface="Times New Roman" panose="02020603050405020304" pitchFamily="18" charset="0"/>
              </a:rPr>
              <a:pPr eaLnBrk="1" hangingPunct="1"/>
              <a:t>133</a:t>
            </a:fld>
            <a:endParaRPr lang="en-US" altLang="zh-CN">
              <a:latin typeface="Times New Roman" panose="02020603050405020304" pitchFamily="18" charset="0"/>
            </a:endParaRPr>
          </a:p>
        </p:txBody>
      </p:sp>
      <p:sp>
        <p:nvSpPr>
          <p:cNvPr id="167939" name="Rectangle 2">
            <a:extLst>
              <a:ext uri="{FF2B5EF4-FFF2-40B4-BE49-F238E27FC236}">
                <a16:creationId xmlns:a16="http://schemas.microsoft.com/office/drawing/2014/main" id="{1E4182A8-80A7-41DB-89E1-6C8DB5A72A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40" name="Rectangle 3">
            <a:extLst>
              <a:ext uri="{FF2B5EF4-FFF2-40B4-BE49-F238E27FC236}">
                <a16:creationId xmlns:a16="http://schemas.microsoft.com/office/drawing/2014/main" id="{4D379956-B1AA-47FA-BC3E-6CB61F5241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1.1.2   </a:t>
            </a:r>
            <a:r>
              <a:rPr lang="zh-CN" altLang="en-US"/>
              <a:t>什么是数据结构</a:t>
            </a:r>
            <a:endParaRPr lang="en-US" altLang="zh-CN"/>
          </a:p>
          <a:p>
            <a:pPr eaLnBrk="1" hangingPunct="1"/>
            <a:r>
              <a:rPr lang="zh-CN" altLang="en-US"/>
              <a:t>数据、数据元素、数据项</a:t>
            </a:r>
            <a:br>
              <a:rPr lang="en-US" altLang="zh-CN"/>
            </a:br>
            <a:r>
              <a:rPr lang="zh-CN" altLang="en-US"/>
              <a:t>数据：</a:t>
            </a:r>
            <a:r>
              <a:rPr lang="en-US" altLang="zh-CN"/>
              <a:t>data</a:t>
            </a:r>
            <a:r>
              <a:rPr lang="zh-CN" altLang="en-US"/>
              <a:t>，描述客观事物的数字、字符以及所有能输入到计算机中并能被计算机接收的各种符号集合的统称。它是信息的符号表示，是计算机处理的对象。它不仅仅是数字，也可以是文字、图片、声音等等。</a:t>
            </a:r>
            <a:endParaRPr lang="en-US" altLang="zh-CN"/>
          </a:p>
          <a:p>
            <a:pPr eaLnBrk="1" hangingPunct="1"/>
            <a:r>
              <a:rPr lang="zh-CN" altLang="en-US"/>
              <a:t>数据元素：表示一个事物的一组数据称作一个数据元素</a:t>
            </a:r>
            <a:r>
              <a:rPr lang="en-US" altLang="zh-CN"/>
              <a:t>data element</a:t>
            </a:r>
            <a:r>
              <a:rPr lang="zh-CN" altLang="en-US"/>
              <a:t>；它是数据的基本单位。它本身可以是一项数据，也可以是多项数据。比如学生数据（学号，姓名、年龄、专业</a:t>
            </a:r>
            <a:r>
              <a:rPr lang="en-US" altLang="zh-CN"/>
              <a:t>…</a:t>
            </a:r>
            <a:r>
              <a:rPr lang="zh-CN" altLang="en-US"/>
              <a:t>）</a:t>
            </a:r>
            <a:endParaRPr lang="en-US" altLang="zh-CN"/>
          </a:p>
          <a:p>
            <a:pPr eaLnBrk="1" hangingPunct="1"/>
            <a:r>
              <a:rPr lang="zh-CN" altLang="en-US"/>
              <a:t>数据项：</a:t>
            </a:r>
            <a:r>
              <a:rPr lang="en-US" altLang="zh-CN"/>
              <a:t>data item</a:t>
            </a:r>
            <a:r>
              <a:rPr lang="zh-CN" altLang="en-US"/>
              <a:t>，构成数据元素，是数据元素中不可分割的最小标识单位。比如学生数据中的学号。</a:t>
            </a:r>
            <a:endParaRPr lang="en-US" altLang="zh-CN"/>
          </a:p>
          <a:p>
            <a:pPr eaLnBrk="1" hangingPunct="1"/>
            <a:endParaRPr lang="zh-CN" altLang="en-US"/>
          </a:p>
          <a:p>
            <a:pPr eaLnBrk="1" hangingPunct="1">
              <a:buFont typeface="Wingdings" panose="05000000000000000000" pitchFamily="2" charset="2"/>
              <a:buNone/>
            </a:pPr>
            <a:endParaRPr lang="zh-CN" altLang="en-US"/>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CA1F3F2-F15A-4A95-A7B0-84CC6FAB01FA}" type="slidenum">
              <a:rPr lang="zh-CN" altLang="en-US" smtClean="0"/>
              <a:pPr>
                <a:spcBef>
                  <a:spcPct val="0"/>
                </a:spcBef>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81F7E659-8146-4DB9-A209-8EE1C0A6A7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51EBEB02-C355-4708-A29E-5882630C7E5E}"/>
              </a:ext>
            </a:extLst>
          </p:cNvPr>
          <p:cNvSpPr>
            <a:spLocks noGrp="1"/>
          </p:cNvSpPr>
          <p:nvPr>
            <p:ph type="body" idx="1"/>
          </p:nvPr>
        </p:nvSpPr>
        <p:spPr/>
        <p:txBody>
          <a:bodyPr/>
          <a:lstStyle/>
          <a:p>
            <a:pPr eaLnBrk="1" fontAlgn="auto" hangingPunct="1">
              <a:spcBef>
                <a:spcPts val="0"/>
              </a:spcBef>
              <a:spcAft>
                <a:spcPts val="0"/>
              </a:spcAft>
              <a:defRPr/>
            </a:pPr>
            <a:r>
              <a:rPr lang="en-US" altLang="zh-CN" dirty="0"/>
              <a:t>1.1.3  </a:t>
            </a:r>
            <a:r>
              <a:rPr lang="zh-CN" altLang="en-US" dirty="0"/>
              <a:t>数据的逻辑结构</a:t>
            </a:r>
            <a:r>
              <a:rPr lang="en-US" altLang="zh-CN" dirty="0"/>
              <a:t>——</a:t>
            </a:r>
            <a:r>
              <a:rPr lang="zh-CN" altLang="en-US" dirty="0"/>
              <a:t>用户认识的结构</a:t>
            </a:r>
            <a:endParaRPr lang="en-US" altLang="zh-CN" dirty="0"/>
          </a:p>
          <a:p>
            <a:pPr marL="381000" indent="-381000" eaLnBrk="1" fontAlgn="auto" hangingPunct="1">
              <a:spcBef>
                <a:spcPts val="0"/>
              </a:spcBef>
              <a:spcAft>
                <a:spcPts val="0"/>
              </a:spcAft>
              <a:defRPr/>
            </a:pPr>
            <a:r>
              <a:rPr lang="zh-CN" altLang="en-US" dirty="0"/>
              <a:t>逻辑结构：一个数据元素的集合和定义再此集合上的若干关系来表示，常被简称</a:t>
            </a:r>
            <a:r>
              <a:rPr lang="en-US" altLang="zh-CN" dirty="0"/>
              <a:t>——</a:t>
            </a:r>
            <a:r>
              <a:rPr lang="zh-CN" altLang="en-US" dirty="0"/>
              <a:t>数据结构。</a:t>
            </a:r>
            <a:endParaRPr lang="en-US" altLang="zh-CN" dirty="0"/>
          </a:p>
          <a:p>
            <a:pPr marL="381000" indent="-381000" eaLnBrk="1" fontAlgn="auto" hangingPunct="1">
              <a:spcBef>
                <a:spcPts val="0"/>
              </a:spcBef>
              <a:spcAft>
                <a:spcPts val="0"/>
              </a:spcAft>
              <a:defRPr/>
            </a:pPr>
            <a:r>
              <a:rPr lang="zh-CN" altLang="en-US" dirty="0"/>
              <a:t>根据人们的理解，把逻辑结构分为了几类：</a:t>
            </a:r>
            <a:endParaRPr lang="en-US" altLang="zh-CN" dirty="0"/>
          </a:p>
          <a:p>
            <a:pPr marL="381000" indent="-381000" eaLnBrk="1" fontAlgn="auto" hangingPunct="1">
              <a:spcBef>
                <a:spcPts val="0"/>
              </a:spcBef>
              <a:spcAft>
                <a:spcPts val="0"/>
              </a:spcAft>
              <a:defRPr/>
            </a:pPr>
            <a:r>
              <a:rPr lang="zh-CN" altLang="en-US" dirty="0"/>
              <a:t>线性结构：数据元素只有一个前驱数据元素和一个后继数据元素。</a:t>
            </a:r>
          </a:p>
          <a:p>
            <a:pPr marL="381000" indent="-381000" eaLnBrk="1" fontAlgn="auto" hangingPunct="1">
              <a:spcBef>
                <a:spcPts val="0"/>
              </a:spcBef>
              <a:spcAft>
                <a:spcPts val="0"/>
              </a:spcAft>
              <a:defRPr/>
            </a:pPr>
            <a:r>
              <a:rPr lang="zh-CN" altLang="en-US" dirty="0"/>
              <a:t>树结构：每个数据元素只有一个前驱数据元素，可有零个或若干个后继数据元素。</a:t>
            </a:r>
          </a:p>
          <a:p>
            <a:pPr marL="381000" indent="-381000" eaLnBrk="1" fontAlgn="auto" hangingPunct="1">
              <a:spcBef>
                <a:spcPts val="0"/>
              </a:spcBef>
              <a:spcAft>
                <a:spcPts val="0"/>
              </a:spcAft>
              <a:defRPr/>
            </a:pPr>
            <a:r>
              <a:rPr lang="zh-CN" altLang="en-US" dirty="0"/>
              <a:t>图结构：每个数据元素可有零个或若干个前驱数据元素，零个或若干个后继数据元素。</a:t>
            </a:r>
          </a:p>
          <a:p>
            <a:pPr eaLnBrk="1" fontAlgn="auto" hangingPunct="1">
              <a:spcBef>
                <a:spcPts val="0"/>
              </a:spcBef>
              <a:spcAft>
                <a:spcPts val="0"/>
              </a:spcAft>
              <a:defRPr/>
            </a:pPr>
            <a:endParaRPr lang="zh-CN" altLang="en-US" dirty="0"/>
          </a:p>
        </p:txBody>
      </p:sp>
      <p:sp>
        <p:nvSpPr>
          <p:cNvPr id="157700" name="灯片编号占位符 3">
            <a:extLst>
              <a:ext uri="{FF2B5EF4-FFF2-40B4-BE49-F238E27FC236}">
                <a16:creationId xmlns:a16="http://schemas.microsoft.com/office/drawing/2014/main" id="{B6613B25-8151-4B0F-96B0-D46DCFF45E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42C434-372A-46B6-B8DB-BA1FFE816BAB}" type="slidenum">
              <a:rPr lang="zh-CN" altLang="en-US"/>
              <a:pPr eaLnBrk="1" hangingPunct="1"/>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a:extLst>
              <a:ext uri="{FF2B5EF4-FFF2-40B4-BE49-F238E27FC236}">
                <a16:creationId xmlns:a16="http://schemas.microsoft.com/office/drawing/2014/main" id="{AC2ADC29-52AE-407D-93B8-262EC87E5E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41AA5B4F-B323-41F5-A81D-455111A175FA}"/>
              </a:ext>
            </a:extLst>
          </p:cNvPr>
          <p:cNvSpPr>
            <a:spLocks noGrp="1"/>
          </p:cNvSpPr>
          <p:nvPr>
            <p:ph type="body" idx="1"/>
          </p:nvPr>
        </p:nvSpPr>
        <p:spPr/>
        <p:txBody>
          <a:bodyPr/>
          <a:lstStyle/>
          <a:p>
            <a:pPr eaLnBrk="1" fontAlgn="auto" hangingPunct="1">
              <a:spcBef>
                <a:spcPts val="0"/>
              </a:spcBef>
              <a:spcAft>
                <a:spcPts val="0"/>
              </a:spcAft>
              <a:defRPr/>
            </a:pPr>
            <a:r>
              <a:rPr lang="en-US" altLang="zh-CN" dirty="0"/>
              <a:t>1.1.4  </a:t>
            </a:r>
            <a:r>
              <a:rPr lang="zh-CN" altLang="en-US" dirty="0"/>
              <a:t>数据的存储结构</a:t>
            </a:r>
            <a:r>
              <a:rPr lang="en-US" altLang="zh-CN" dirty="0"/>
              <a:t>——</a:t>
            </a:r>
            <a:r>
              <a:rPr lang="zh-CN" altLang="en-US" dirty="0"/>
              <a:t>数据元素及其关系在计算机的存储表示</a:t>
            </a:r>
            <a:endParaRPr lang="en-US" altLang="zh-CN" dirty="0"/>
          </a:p>
          <a:p>
            <a:pPr eaLnBrk="1" fontAlgn="auto" hangingPunct="1">
              <a:spcBef>
                <a:spcPts val="0"/>
              </a:spcBef>
              <a:spcAft>
                <a:spcPts val="0"/>
              </a:spcAft>
              <a:defRPr/>
            </a:pPr>
            <a:r>
              <a:rPr lang="zh-CN" altLang="en-US" dirty="0"/>
              <a:t>也称物理结构。</a:t>
            </a:r>
            <a:endParaRPr lang="en-US" altLang="zh-CN" dirty="0"/>
          </a:p>
          <a:p>
            <a:pPr eaLnBrk="1" fontAlgn="auto" hangingPunct="1">
              <a:spcBef>
                <a:spcPts val="0"/>
              </a:spcBef>
              <a:spcAft>
                <a:spcPts val="0"/>
              </a:spcAft>
              <a:defRPr/>
            </a:pPr>
            <a:r>
              <a:rPr lang="zh-CN" altLang="en-US" dirty="0"/>
              <a:t>顺序存储结构：连续的内存单元存放数据</a:t>
            </a:r>
          </a:p>
          <a:p>
            <a:pPr eaLnBrk="1" fontAlgn="auto" hangingPunct="1">
              <a:spcBef>
                <a:spcPts val="0"/>
              </a:spcBef>
              <a:spcAft>
                <a:spcPts val="0"/>
              </a:spcAft>
              <a:defRPr/>
            </a:pPr>
            <a:r>
              <a:rPr lang="zh-CN" altLang="en-US" dirty="0">
                <a:latin typeface="+mn-ea"/>
              </a:rPr>
              <a:t>链式存储结构：分散的存储单元存放数据</a:t>
            </a:r>
          </a:p>
          <a:p>
            <a:pPr eaLnBrk="1" fontAlgn="auto" hangingPunct="1">
              <a:spcBef>
                <a:spcPts val="0"/>
              </a:spcBef>
              <a:spcAft>
                <a:spcPts val="0"/>
              </a:spcAft>
              <a:defRPr/>
            </a:pPr>
            <a:endParaRPr lang="en-US" altLang="zh-CN" dirty="0"/>
          </a:p>
          <a:p>
            <a:pPr eaLnBrk="1" fontAlgn="auto" hangingPunct="1">
              <a:spcBef>
                <a:spcPts val="0"/>
              </a:spcBef>
              <a:spcAft>
                <a:spcPts val="0"/>
              </a:spcAft>
              <a:defRPr/>
            </a:pPr>
            <a:endParaRPr lang="zh-CN" altLang="en-US" dirty="0"/>
          </a:p>
        </p:txBody>
      </p:sp>
      <p:sp>
        <p:nvSpPr>
          <p:cNvPr id="158724" name="灯片编号占位符 3">
            <a:extLst>
              <a:ext uri="{FF2B5EF4-FFF2-40B4-BE49-F238E27FC236}">
                <a16:creationId xmlns:a16="http://schemas.microsoft.com/office/drawing/2014/main" id="{C7DB1595-3EEA-4A10-96CA-7F53996920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DFD57D-B91A-4077-9826-2559A707C3AE}" type="slidenum">
              <a:rPr lang="zh-CN" altLang="en-US"/>
              <a:pPr eaLnBrk="1" hangingPunct="1"/>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8492A0FB-BC9E-47C6-81E6-73A5547F62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备注占位符 2">
            <a:extLst>
              <a:ext uri="{FF2B5EF4-FFF2-40B4-BE49-F238E27FC236}">
                <a16:creationId xmlns:a16="http://schemas.microsoft.com/office/drawing/2014/main" id="{59207C6D-2847-40BA-833A-4F35E39E56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1.2.1  </a:t>
            </a:r>
            <a:r>
              <a:rPr lang="zh-CN" altLang="en-US"/>
              <a:t>什么是算法</a:t>
            </a:r>
            <a:endParaRPr lang="en-US" altLang="zh-CN"/>
          </a:p>
          <a:p>
            <a:pPr eaLnBrk="1" hangingPunct="1">
              <a:spcBef>
                <a:spcPct val="0"/>
              </a:spcBef>
            </a:pPr>
            <a:r>
              <a:rPr lang="zh-CN" altLang="en-US"/>
              <a:t>算法定义：是有穷规则的集合，其规则确定一个解决某一特定类型问题的操作序列。</a:t>
            </a:r>
          </a:p>
          <a:p>
            <a:pPr lvl="1" eaLnBrk="1" hangingPunct="1">
              <a:spcBef>
                <a:spcPct val="0"/>
              </a:spcBef>
            </a:pPr>
            <a:r>
              <a:rPr lang="zh-CN" altLang="en-US"/>
              <a:t>特性：有穷性   确定性   输入   输出   可行性</a:t>
            </a:r>
          </a:p>
          <a:p>
            <a:pPr eaLnBrk="1" hangingPunct="1">
              <a:spcBef>
                <a:spcPct val="0"/>
              </a:spcBef>
            </a:pPr>
            <a:r>
              <a:rPr lang="zh-CN" altLang="en-US"/>
              <a:t>算法与数据结构：算法建立在数据结构之上，对数据结构的操作需要算法来描述。比如：遍历、插入、删除、查找、排序等操作。</a:t>
            </a:r>
            <a:endParaRPr lang="en-US" altLang="zh-CN"/>
          </a:p>
          <a:p>
            <a:pPr eaLnBrk="1" hangingPunct="1">
              <a:spcBef>
                <a:spcPct val="0"/>
              </a:spcBef>
            </a:pPr>
            <a:r>
              <a:rPr lang="zh-CN" altLang="en-US"/>
              <a:t>算法设计依赖逻辑结构，实现依赖存储结构。</a:t>
            </a:r>
            <a:endParaRPr lang="en-US" altLang="zh-CN"/>
          </a:p>
          <a:p>
            <a:pPr eaLnBrk="1" hangingPunct="1">
              <a:spcBef>
                <a:spcPct val="0"/>
              </a:spcBef>
            </a:pPr>
            <a:r>
              <a:rPr lang="zh-CN" altLang="en-US"/>
              <a:t>设计目标：</a:t>
            </a:r>
            <a:endParaRPr lang="en-US" altLang="zh-CN"/>
          </a:p>
          <a:p>
            <a:pPr eaLnBrk="1" hangingPunct="1">
              <a:spcBef>
                <a:spcPct val="0"/>
              </a:spcBef>
            </a:pPr>
            <a:r>
              <a:rPr lang="zh-CN" altLang="en-US"/>
              <a:t>正确性：确切的满足应用问题的需求。</a:t>
            </a:r>
            <a:endParaRPr lang="en-US" altLang="zh-CN"/>
          </a:p>
          <a:p>
            <a:pPr eaLnBrk="1" hangingPunct="1">
              <a:spcBef>
                <a:spcPct val="0"/>
              </a:spcBef>
            </a:pPr>
            <a:r>
              <a:rPr lang="zh-CN" altLang="en-US"/>
              <a:t>可读性：有利于人们的理解</a:t>
            </a:r>
            <a:endParaRPr lang="en-US" altLang="zh-CN"/>
          </a:p>
          <a:p>
            <a:pPr eaLnBrk="1" hangingPunct="1">
              <a:spcBef>
                <a:spcPct val="0"/>
              </a:spcBef>
            </a:pPr>
            <a:r>
              <a:rPr lang="zh-CN" altLang="en-US"/>
              <a:t>健壮性：输入数据不合适的时候算法能作适当的处理，不会导致不可控结果。</a:t>
            </a:r>
            <a:endParaRPr lang="en-US" altLang="zh-CN"/>
          </a:p>
          <a:p>
            <a:pPr eaLnBrk="1" hangingPunct="1">
              <a:spcBef>
                <a:spcPct val="0"/>
              </a:spcBef>
            </a:pPr>
            <a:r>
              <a:rPr lang="zh-CN" altLang="en-US"/>
              <a:t>高时间效率：算法执行时间越短时间效率越高。</a:t>
            </a:r>
            <a:endParaRPr lang="en-US" altLang="zh-CN"/>
          </a:p>
          <a:p>
            <a:pPr eaLnBrk="1" hangingPunct="1">
              <a:spcBef>
                <a:spcPct val="0"/>
              </a:spcBef>
            </a:pPr>
            <a:r>
              <a:rPr lang="zh-CN" altLang="en-US"/>
              <a:t>高空间效率：算法占用的存储空间越少空间效率越高。</a:t>
            </a:r>
            <a:endParaRPr lang="en-US" altLang="zh-CN"/>
          </a:p>
          <a:p>
            <a:pPr eaLnBrk="1" hangingPunct="1">
              <a:spcBef>
                <a:spcPct val="0"/>
              </a:spcBef>
            </a:pPr>
            <a:r>
              <a:rPr lang="zh-CN" altLang="en-US"/>
              <a:t>算法描述：对问题求解过程的描述，指出怎样从输入得到要求的输出，操作步骤语义明确，操作序列长度有限。</a:t>
            </a:r>
          </a:p>
          <a:p>
            <a:pPr eaLnBrk="1" hangingPunct="1">
              <a:spcBef>
                <a:spcPct val="0"/>
              </a:spcBef>
            </a:pPr>
            <a:r>
              <a:rPr lang="zh-CN" altLang="en-US"/>
              <a:t>比如（顺序表查找）</a:t>
            </a:r>
          </a:p>
        </p:txBody>
      </p:sp>
      <p:sp>
        <p:nvSpPr>
          <p:cNvPr id="159748" name="灯片编号占位符 3">
            <a:extLst>
              <a:ext uri="{FF2B5EF4-FFF2-40B4-BE49-F238E27FC236}">
                <a16:creationId xmlns:a16="http://schemas.microsoft.com/office/drawing/2014/main" id="{4D22734B-97BB-45BD-B0AB-240B9C76CA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D4F463-EDDC-4F63-91E1-3E5FD38E310F}" type="slidenum">
              <a:rPr lang="zh-CN" altLang="en-US"/>
              <a:pPr eaLnBrk="1" hangingPunct="1"/>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a:extLst>
              <a:ext uri="{FF2B5EF4-FFF2-40B4-BE49-F238E27FC236}">
                <a16:creationId xmlns:a16="http://schemas.microsoft.com/office/drawing/2014/main" id="{96556484-9AF0-4ED5-AD22-C74D35933D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B544E689-E389-4E33-AFAD-AB686141C4A4}"/>
              </a:ext>
            </a:extLst>
          </p:cNvPr>
          <p:cNvSpPr>
            <a:spLocks noGrp="1"/>
          </p:cNvSpPr>
          <p:nvPr>
            <p:ph type="body" idx="1"/>
          </p:nvPr>
        </p:nvSpPr>
        <p:spPr/>
        <p:txBody>
          <a:bodyPr/>
          <a:lstStyle/>
          <a:p>
            <a:pPr eaLnBrk="1" fontAlgn="auto" hangingPunct="1">
              <a:spcBef>
                <a:spcPts val="0"/>
              </a:spcBef>
              <a:spcAft>
                <a:spcPts val="0"/>
              </a:spcAft>
              <a:defRPr/>
            </a:pPr>
            <a:r>
              <a:rPr lang="en-US" altLang="zh-CN" dirty="0"/>
              <a:t>1.2.2  </a:t>
            </a:r>
            <a:r>
              <a:rPr lang="zh-CN" altLang="en-US" dirty="0"/>
              <a:t>算法分析</a:t>
            </a:r>
            <a:endParaRPr lang="en-US" altLang="zh-CN" dirty="0"/>
          </a:p>
          <a:p>
            <a:pPr marL="88900" indent="544513" eaLnBrk="1" fontAlgn="auto" hangingPunct="1">
              <a:spcBef>
                <a:spcPts val="0"/>
              </a:spcBef>
              <a:spcAft>
                <a:spcPts val="0"/>
              </a:spcAft>
              <a:defRPr/>
            </a:pPr>
            <a:r>
              <a:rPr lang="zh-CN" altLang="en-US" dirty="0"/>
              <a:t>度量算法的时间效率</a:t>
            </a:r>
          </a:p>
          <a:p>
            <a:pPr marL="88900" indent="544513" eaLnBrk="1" fontAlgn="auto" hangingPunct="1">
              <a:spcBef>
                <a:spcPts val="0"/>
              </a:spcBef>
              <a:spcAft>
                <a:spcPts val="0"/>
              </a:spcAft>
              <a:buFont typeface="Wingdings" pitchFamily="2" charset="2"/>
              <a:buNone/>
              <a:defRPr/>
            </a:pPr>
            <a:r>
              <a:rPr lang="zh-CN" altLang="en-US" dirty="0"/>
              <a:t>算法的时间效率指算法的执行时间随问题规模的增长而增长的趋势，通常采用时间复杂度来度量算法的时间效率。</a:t>
            </a:r>
          </a:p>
          <a:p>
            <a:pPr marL="88900" indent="544513" eaLnBrk="1" fontAlgn="auto" hangingPunct="1">
              <a:spcBef>
                <a:spcPts val="0"/>
              </a:spcBef>
              <a:spcAft>
                <a:spcPts val="0"/>
              </a:spcAft>
              <a:buFont typeface="Wingdings" pitchFamily="2" charset="2"/>
              <a:buNone/>
              <a:defRPr/>
            </a:pPr>
            <a:r>
              <a:rPr lang="en-US" altLang="zh-CN" i="1" dirty="0"/>
              <a:t>T</a:t>
            </a:r>
            <a:r>
              <a:rPr lang="en-US" altLang="zh-CN" dirty="0"/>
              <a:t>(</a:t>
            </a:r>
            <a:r>
              <a:rPr lang="en-US" altLang="zh-CN" i="1" dirty="0"/>
              <a:t>n</a:t>
            </a:r>
            <a:r>
              <a:rPr lang="en-US" altLang="zh-CN" dirty="0"/>
              <a:t>)=O(</a:t>
            </a:r>
            <a:r>
              <a:rPr lang="en-US" altLang="zh-CN" i="1" dirty="0"/>
              <a:t>f</a:t>
            </a:r>
            <a:r>
              <a:rPr lang="en-US" altLang="zh-CN" dirty="0"/>
              <a:t>(</a:t>
            </a:r>
            <a:r>
              <a:rPr lang="en-US" altLang="zh-CN" i="1" dirty="0"/>
              <a:t>n</a:t>
            </a:r>
            <a:r>
              <a:rPr lang="en-US" altLang="zh-CN" dirty="0"/>
              <a:t>)) </a:t>
            </a:r>
            <a:endParaRPr lang="zh-CN" altLang="en-US" dirty="0"/>
          </a:p>
          <a:p>
            <a:pPr marL="88900" indent="544513" eaLnBrk="1" fontAlgn="auto" hangingPunct="1">
              <a:spcBef>
                <a:spcPts val="0"/>
              </a:spcBef>
              <a:spcAft>
                <a:spcPts val="0"/>
              </a:spcAft>
              <a:buFont typeface="Wingdings" pitchFamily="2" charset="2"/>
              <a:buAutoNum type="arabicPeriod" startAt="2"/>
              <a:defRPr/>
            </a:pPr>
            <a:r>
              <a:rPr lang="zh-CN" altLang="en-US" dirty="0"/>
              <a:t>度量算法的空间效率</a:t>
            </a:r>
          </a:p>
          <a:p>
            <a:pPr marL="88900" indent="544513" eaLnBrk="1" fontAlgn="auto" hangingPunct="1">
              <a:spcBef>
                <a:spcPts val="0"/>
              </a:spcBef>
              <a:spcAft>
                <a:spcPts val="0"/>
              </a:spcAft>
              <a:buFont typeface="Wingdings" pitchFamily="2" charset="2"/>
              <a:buNone/>
              <a:defRPr/>
            </a:pPr>
            <a:r>
              <a:rPr lang="zh-CN" altLang="en-US" dirty="0"/>
              <a:t>空间复杂度指算法在执行时为解决问题所需要的额外内存空间，不包括输入数据所占用的存储空间。 </a:t>
            </a:r>
          </a:p>
          <a:p>
            <a:pPr marL="88900" indent="544513" eaLnBrk="1" fontAlgn="auto" hangingPunct="1">
              <a:spcBef>
                <a:spcPts val="0"/>
              </a:spcBef>
              <a:spcAft>
                <a:spcPts val="0"/>
              </a:spcAft>
              <a:buFont typeface="Wingdings" pitchFamily="2" charset="2"/>
              <a:buNone/>
              <a:defRPr/>
            </a:pPr>
            <a:r>
              <a:rPr lang="en-US" altLang="zh-CN" dirty="0"/>
              <a:t>S(n)=O(f(n)) </a:t>
            </a:r>
            <a:r>
              <a:rPr lang="zh-CN" altLang="en-US" dirty="0"/>
              <a:t> </a:t>
            </a:r>
          </a:p>
          <a:p>
            <a:pPr eaLnBrk="1" fontAlgn="auto" hangingPunct="1">
              <a:spcBef>
                <a:spcPts val="0"/>
              </a:spcBef>
              <a:spcAft>
                <a:spcPts val="0"/>
              </a:spcAft>
              <a:defRPr/>
            </a:pPr>
            <a:endParaRPr lang="zh-CN" altLang="en-US" dirty="0"/>
          </a:p>
        </p:txBody>
      </p:sp>
      <p:sp>
        <p:nvSpPr>
          <p:cNvPr id="160772" name="灯片编号占位符 3">
            <a:extLst>
              <a:ext uri="{FF2B5EF4-FFF2-40B4-BE49-F238E27FC236}">
                <a16:creationId xmlns:a16="http://schemas.microsoft.com/office/drawing/2014/main" id="{47C85A7C-617F-4BB3-A114-1EFB851FBA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05FFA7-2764-42F8-A6B3-B03F95E39D5C}" type="slidenum">
              <a:rPr lang="zh-CN" altLang="en-US"/>
              <a:pPr eaLnBrk="1" hangingPunct="1"/>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出栈序列个数为</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19</a:t>
            </a:fld>
            <a:endParaRPr lang="en-US" altLang="zh-CN"/>
          </a:p>
        </p:txBody>
      </p:sp>
    </p:spTree>
    <p:extLst>
      <p:ext uri="{BB962C8B-B14F-4D97-AF65-F5344CB8AC3E}">
        <p14:creationId xmlns:p14="http://schemas.microsoft.com/office/powerpoint/2010/main" val="338568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如果不预留位置，增加元素</a:t>
            </a:r>
            <a:r>
              <a:rPr lang="en-US" altLang="zh-CN" dirty="0"/>
              <a:t>70</a:t>
            </a:r>
            <a:r>
              <a:rPr lang="zh-CN" altLang="en-US" dirty="0"/>
              <a:t>，</a:t>
            </a:r>
            <a:r>
              <a:rPr lang="en-US" altLang="zh-CN" dirty="0"/>
              <a:t>rear+1</a:t>
            </a:r>
            <a:r>
              <a:rPr lang="zh-CN" altLang="en-US" dirty="0"/>
              <a:t>，</a:t>
            </a:r>
            <a:r>
              <a:rPr lang="en-US" altLang="zh-CN" dirty="0"/>
              <a:t>rear ==front</a:t>
            </a:r>
            <a:r>
              <a:rPr lang="zh-CN" altLang="en-US" dirty="0"/>
              <a:t>？ 队列空？还是队列满？是不是不好判断？</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23</a:t>
            </a:fld>
            <a:endParaRPr lang="en-US" altLang="zh-CN"/>
          </a:p>
        </p:txBody>
      </p:sp>
    </p:spTree>
    <p:extLst>
      <p:ext uri="{BB962C8B-B14F-4D97-AF65-F5344CB8AC3E}">
        <p14:creationId xmlns:p14="http://schemas.microsoft.com/office/powerpoint/2010/main" val="407359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878DB88C-CAB6-485C-BC4D-A577C934F4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备注占位符 2">
            <a:extLst>
              <a:ext uri="{FF2B5EF4-FFF2-40B4-BE49-F238E27FC236}">
                <a16:creationId xmlns:a16="http://schemas.microsoft.com/office/drawing/2014/main" id="{24F15A44-A2EA-4FF8-B667-0A451409AD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若</a:t>
            </a:r>
            <a:r>
              <a:rPr lang="en-US" altLang="zh-CN"/>
              <a:t>a1</a:t>
            </a:r>
            <a:r>
              <a:rPr lang="zh-CN" altLang="en-US"/>
              <a:t>时间降为</a:t>
            </a:r>
            <a:r>
              <a:rPr lang="en-US" altLang="zh-CN"/>
              <a:t>5</a:t>
            </a:r>
            <a:r>
              <a:rPr lang="zh-CN" altLang="en-US"/>
              <a:t>，则工程总时间减小</a:t>
            </a:r>
            <a:r>
              <a:rPr lang="en-US" altLang="zh-CN"/>
              <a:t>1</a:t>
            </a:r>
            <a:r>
              <a:rPr lang="zh-CN" altLang="en-US"/>
              <a:t>，若</a:t>
            </a:r>
            <a:r>
              <a:rPr lang="en-US" altLang="zh-CN"/>
              <a:t>a1</a:t>
            </a:r>
            <a:r>
              <a:rPr lang="zh-CN" altLang="en-US"/>
              <a:t>继续降为</a:t>
            </a:r>
            <a:r>
              <a:rPr lang="en-US" altLang="zh-CN"/>
              <a:t>4</a:t>
            </a:r>
            <a:r>
              <a:rPr lang="zh-CN" altLang="en-US"/>
              <a:t>，则关键路径增加一条，</a:t>
            </a:r>
            <a:r>
              <a:rPr lang="en-US" altLang="zh-CN"/>
              <a:t>v1</a:t>
            </a:r>
            <a:r>
              <a:rPr lang="zh-CN" altLang="en-US"/>
              <a:t>，</a:t>
            </a:r>
            <a:r>
              <a:rPr lang="en-US" altLang="zh-CN"/>
              <a:t>v3</a:t>
            </a:r>
            <a:r>
              <a:rPr lang="zh-CN" altLang="en-US"/>
              <a:t>，</a:t>
            </a:r>
            <a:r>
              <a:rPr lang="en-US" altLang="zh-CN"/>
              <a:t>v5</a:t>
            </a:r>
            <a:r>
              <a:rPr lang="zh-CN" altLang="en-US"/>
              <a:t>，。。。。若</a:t>
            </a:r>
            <a:r>
              <a:rPr lang="en-US" altLang="zh-CN"/>
              <a:t>a1</a:t>
            </a:r>
            <a:r>
              <a:rPr lang="zh-CN" altLang="en-US"/>
              <a:t>继续降低，则</a:t>
            </a:r>
            <a:r>
              <a:rPr lang="en-US" altLang="zh-CN"/>
              <a:t>a1</a:t>
            </a:r>
            <a:r>
              <a:rPr lang="zh-CN" altLang="en-US"/>
              <a:t>不是关键活动。由此可见，只有在不改变关键路径的情况下，提高关键活动的速度才有效。若有多条关键路径，则仅提高其中一条的关键活动的速度还不够。</a:t>
            </a:r>
            <a:endParaRPr lang="en-US" altLang="zh-CN"/>
          </a:p>
        </p:txBody>
      </p:sp>
      <p:sp>
        <p:nvSpPr>
          <p:cNvPr id="161796" name="灯片编号占位符 3">
            <a:extLst>
              <a:ext uri="{FF2B5EF4-FFF2-40B4-BE49-F238E27FC236}">
                <a16:creationId xmlns:a16="http://schemas.microsoft.com/office/drawing/2014/main" id="{9A4A146A-049A-4F1B-99A8-9CC988B78A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110ECF-D204-4FC7-9ECE-2DB2E80DB79A}" type="slidenum">
              <a:rPr lang="zh-CN" altLang="en-US">
                <a:latin typeface="Times New Roman" panose="02020603050405020304" pitchFamily="18" charset="0"/>
              </a:rPr>
              <a:pPr eaLnBrk="1" hangingPunct="1"/>
              <a:t>92</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B44DCD4C-EEAF-4879-A532-5B4ECC685F39}"/>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a:extLst>
              <a:ext uri="{FF2B5EF4-FFF2-40B4-BE49-F238E27FC236}">
                <a16:creationId xmlns:a16="http://schemas.microsoft.com/office/drawing/2014/main" id="{63D36CD7-9FF2-43DF-B6C9-F92C6ED5A2B9}"/>
              </a:ext>
            </a:extLst>
          </p:cNvPr>
          <p:cNvGrpSpPr>
            <a:grpSpLocks/>
          </p:cNvGrpSpPr>
          <p:nvPr/>
        </p:nvGrpSpPr>
        <p:grpSpPr bwMode="auto">
          <a:xfrm>
            <a:off x="-3175" y="4953000"/>
            <a:ext cx="9147175" cy="1911350"/>
            <a:chOff x="-3765" y="4832896"/>
            <a:chExt cx="9147765" cy="2032192"/>
          </a:xfrm>
        </p:grpSpPr>
        <p:sp>
          <p:nvSpPr>
            <p:cNvPr id="6" name="任意多边形 16">
              <a:extLst>
                <a:ext uri="{FF2B5EF4-FFF2-40B4-BE49-F238E27FC236}">
                  <a16:creationId xmlns:a16="http://schemas.microsoft.com/office/drawing/2014/main" id="{D84FBBFC-C7F9-415D-A66B-D3B545363A23}"/>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a:extLst>
                <a:ext uri="{FF2B5EF4-FFF2-40B4-BE49-F238E27FC236}">
                  <a16:creationId xmlns:a16="http://schemas.microsoft.com/office/drawing/2014/main" id="{E3C92ABD-75B6-4B75-A8DA-95B83D2A6568}"/>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9">
              <a:extLst>
                <a:ext uri="{FF2B5EF4-FFF2-40B4-BE49-F238E27FC236}">
                  <a16:creationId xmlns:a16="http://schemas.microsoft.com/office/drawing/2014/main" id="{A3E3253C-E599-4475-BAD5-3D0A82039B9D}"/>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20">
              <a:extLst>
                <a:ext uri="{FF2B5EF4-FFF2-40B4-BE49-F238E27FC236}">
                  <a16:creationId xmlns:a16="http://schemas.microsoft.com/office/drawing/2014/main" id="{61268D05-3095-423D-85D8-E28E6F30525C}"/>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a:extLst>
              <a:ext uri="{FF2B5EF4-FFF2-40B4-BE49-F238E27FC236}">
                <a16:creationId xmlns:a16="http://schemas.microsoft.com/office/drawing/2014/main" id="{54EAAFC7-5058-4CA6-AB5E-4BE023B3242F}"/>
              </a:ext>
            </a:extLst>
          </p:cNvPr>
          <p:cNvSpPr>
            <a:spLocks noGrp="1"/>
          </p:cNvSpPr>
          <p:nvPr>
            <p:ph type="dt" sz="half" idx="10"/>
          </p:nvPr>
        </p:nvSpPr>
        <p:spPr/>
        <p:txBody>
          <a:bodyPr/>
          <a:lstStyle>
            <a:lvl1pPr>
              <a:defRPr>
                <a:solidFill>
                  <a:srgbClr val="FFFFFF"/>
                </a:solidFill>
              </a:defRPr>
            </a:lvl1pPr>
            <a:extLst/>
          </a:lstStyle>
          <a:p>
            <a:pPr>
              <a:defRPr/>
            </a:pPr>
            <a:fld id="{0E12D595-D343-419D-BD77-8F567BA3A332}" type="datetime1">
              <a:rPr lang="zh-CN" altLang="en-US" smtClean="0"/>
              <a:t>2019-12-14</a:t>
            </a:fld>
            <a:endParaRPr lang="zh-CN" altLang="en-US"/>
          </a:p>
        </p:txBody>
      </p:sp>
      <p:sp>
        <p:nvSpPr>
          <p:cNvPr id="12" name="页脚占位符 18">
            <a:extLst>
              <a:ext uri="{FF2B5EF4-FFF2-40B4-BE49-F238E27FC236}">
                <a16:creationId xmlns:a16="http://schemas.microsoft.com/office/drawing/2014/main" id="{DF5268FF-DADB-4F24-BD98-2BABF3368BAB}"/>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a:extLst>
              <a:ext uri="{FF2B5EF4-FFF2-40B4-BE49-F238E27FC236}">
                <a16:creationId xmlns:a16="http://schemas.microsoft.com/office/drawing/2014/main" id="{DA4E716A-1268-4322-AB6E-97D5A9A42D8B}"/>
              </a:ext>
            </a:extLst>
          </p:cNvPr>
          <p:cNvSpPr>
            <a:spLocks noGrp="1"/>
          </p:cNvSpPr>
          <p:nvPr>
            <p:ph type="sldNum" sz="quarter" idx="12"/>
          </p:nvPr>
        </p:nvSpPr>
        <p:spPr/>
        <p:txBody>
          <a:bodyPr/>
          <a:lstStyle>
            <a:lvl1pPr>
              <a:defRPr>
                <a:solidFill>
                  <a:srgbClr val="FFFFFF"/>
                </a:solidFill>
              </a:defRPr>
            </a:lvl1pPr>
          </a:lstStyle>
          <a:p>
            <a:fld id="{43EAF1EE-B674-4C80-BC60-B9E015815AFA}" type="slidenum">
              <a:rPr lang="zh-CN" altLang="en-US"/>
              <a:pPr/>
              <a:t>‹#›</a:t>
            </a:fld>
            <a:endParaRPr lang="zh-CN" altLang="en-US"/>
          </a:p>
        </p:txBody>
      </p:sp>
    </p:spTree>
    <p:extLst>
      <p:ext uri="{BB962C8B-B14F-4D97-AF65-F5344CB8AC3E}">
        <p14:creationId xmlns:p14="http://schemas.microsoft.com/office/powerpoint/2010/main" val="256585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56C1C263-B7A5-40F0-8A5B-6634C55338AD}"/>
              </a:ext>
            </a:extLst>
          </p:cNvPr>
          <p:cNvSpPr>
            <a:spLocks noGrp="1"/>
          </p:cNvSpPr>
          <p:nvPr>
            <p:ph type="dt" sz="half" idx="10"/>
          </p:nvPr>
        </p:nvSpPr>
        <p:spPr/>
        <p:txBody>
          <a:bodyPr/>
          <a:lstStyle>
            <a:lvl1pPr>
              <a:defRPr/>
            </a:lvl1pPr>
          </a:lstStyle>
          <a:p>
            <a:pPr>
              <a:defRPr/>
            </a:pPr>
            <a:fld id="{A38EC331-E081-40B7-9103-5EF5DE7E6DBD}" type="datetime1">
              <a:rPr lang="zh-CN" altLang="en-US" smtClean="0"/>
              <a:t>2019-12-14</a:t>
            </a:fld>
            <a:endParaRPr lang="zh-CN" altLang="en-US"/>
          </a:p>
        </p:txBody>
      </p:sp>
      <p:sp>
        <p:nvSpPr>
          <p:cNvPr id="5" name="页脚占位符 21">
            <a:extLst>
              <a:ext uri="{FF2B5EF4-FFF2-40B4-BE49-F238E27FC236}">
                <a16:creationId xmlns:a16="http://schemas.microsoft.com/office/drawing/2014/main" id="{8E13D69D-AB97-4BD1-B616-67C9FCA9C1C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DF5CB802-39AD-4485-8C53-80B795AC9AA9}"/>
              </a:ext>
            </a:extLst>
          </p:cNvPr>
          <p:cNvSpPr>
            <a:spLocks noGrp="1"/>
          </p:cNvSpPr>
          <p:nvPr>
            <p:ph type="sldNum" sz="quarter" idx="12"/>
          </p:nvPr>
        </p:nvSpPr>
        <p:spPr/>
        <p:txBody>
          <a:bodyPr/>
          <a:lstStyle>
            <a:lvl1pPr>
              <a:defRPr/>
            </a:lvl1pPr>
          </a:lstStyle>
          <a:p>
            <a:fld id="{5FC9BEDB-3F67-4F67-B2EA-7DB14FE158C1}" type="slidenum">
              <a:rPr lang="zh-CN" altLang="en-US"/>
              <a:pPr/>
              <a:t>‹#›</a:t>
            </a:fld>
            <a:endParaRPr lang="zh-CN" altLang="en-US"/>
          </a:p>
        </p:txBody>
      </p:sp>
    </p:spTree>
    <p:extLst>
      <p:ext uri="{BB962C8B-B14F-4D97-AF65-F5344CB8AC3E}">
        <p14:creationId xmlns:p14="http://schemas.microsoft.com/office/powerpoint/2010/main" val="310065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F716CB0C-6E88-4DAB-A454-D7212FA199A2}"/>
              </a:ext>
            </a:extLst>
          </p:cNvPr>
          <p:cNvSpPr>
            <a:spLocks noGrp="1"/>
          </p:cNvSpPr>
          <p:nvPr>
            <p:ph type="dt" sz="half" idx="10"/>
          </p:nvPr>
        </p:nvSpPr>
        <p:spPr/>
        <p:txBody>
          <a:bodyPr/>
          <a:lstStyle>
            <a:lvl1pPr>
              <a:defRPr/>
            </a:lvl1pPr>
          </a:lstStyle>
          <a:p>
            <a:pPr>
              <a:defRPr/>
            </a:pPr>
            <a:fld id="{0D0ED862-333B-4A2A-93C5-B5D11ACB8C0E}" type="datetime1">
              <a:rPr lang="zh-CN" altLang="en-US" smtClean="0"/>
              <a:t>2019-12-14</a:t>
            </a:fld>
            <a:endParaRPr lang="zh-CN" altLang="en-US"/>
          </a:p>
        </p:txBody>
      </p:sp>
      <p:sp>
        <p:nvSpPr>
          <p:cNvPr id="5" name="页脚占位符 21">
            <a:extLst>
              <a:ext uri="{FF2B5EF4-FFF2-40B4-BE49-F238E27FC236}">
                <a16:creationId xmlns:a16="http://schemas.microsoft.com/office/drawing/2014/main" id="{3D0F84EF-0383-4056-8458-69B2238B289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56277D59-04C7-48A7-B923-6FBAB610B2D8}"/>
              </a:ext>
            </a:extLst>
          </p:cNvPr>
          <p:cNvSpPr>
            <a:spLocks noGrp="1"/>
          </p:cNvSpPr>
          <p:nvPr>
            <p:ph type="sldNum" sz="quarter" idx="12"/>
          </p:nvPr>
        </p:nvSpPr>
        <p:spPr/>
        <p:txBody>
          <a:bodyPr/>
          <a:lstStyle>
            <a:lvl1pPr>
              <a:defRPr/>
            </a:lvl1pPr>
          </a:lstStyle>
          <a:p>
            <a:fld id="{6DC3F9BD-D10D-4FB6-9A9C-D726AFD00ED6}" type="slidenum">
              <a:rPr lang="zh-CN" altLang="en-US"/>
              <a:pPr/>
              <a:t>‹#›</a:t>
            </a:fld>
            <a:endParaRPr lang="zh-CN" altLang="en-US"/>
          </a:p>
        </p:txBody>
      </p:sp>
    </p:spTree>
    <p:extLst>
      <p:ext uri="{BB962C8B-B14F-4D97-AF65-F5344CB8AC3E}">
        <p14:creationId xmlns:p14="http://schemas.microsoft.com/office/powerpoint/2010/main" val="306927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836613"/>
            <a:ext cx="7793037" cy="8397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182688" y="4151313"/>
            <a:ext cx="77724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42D895A-F207-4E34-B6AE-8A44AA1BEB0A}"/>
              </a:ext>
            </a:extLst>
          </p:cNvPr>
          <p:cNvSpPr>
            <a:spLocks noGrp="1" noChangeArrowheads="1"/>
          </p:cNvSpPr>
          <p:nvPr>
            <p:ph type="dt" sz="half" idx="10"/>
          </p:nvPr>
        </p:nvSpPr>
        <p:spPr/>
        <p:txBody>
          <a:bodyPr/>
          <a:lstStyle>
            <a:lvl1pPr>
              <a:defRPr/>
            </a:lvl1pPr>
          </a:lstStyle>
          <a:p>
            <a:pPr>
              <a:defRPr/>
            </a:pPr>
            <a:fld id="{38CDABE9-842C-4E76-A404-044399C69470}" type="datetime1">
              <a:rPr lang="zh-CN" altLang="en-US" smtClean="0"/>
              <a:t>2019-12-14</a:t>
            </a:fld>
            <a:endParaRPr lang="en-US" altLang="zh-CN"/>
          </a:p>
        </p:txBody>
      </p:sp>
      <p:sp>
        <p:nvSpPr>
          <p:cNvPr id="6" name="Rectangle 12">
            <a:extLst>
              <a:ext uri="{FF2B5EF4-FFF2-40B4-BE49-F238E27FC236}">
                <a16:creationId xmlns:a16="http://schemas.microsoft.com/office/drawing/2014/main" id="{34BFB839-E8DE-49C8-9E67-DB7F2C21BC1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F0572CC-E873-4BF6-AC68-C5D4A6A951B9}"/>
              </a:ext>
            </a:extLst>
          </p:cNvPr>
          <p:cNvSpPr>
            <a:spLocks noGrp="1" noChangeArrowheads="1"/>
          </p:cNvSpPr>
          <p:nvPr>
            <p:ph type="sldNum" sz="quarter" idx="12"/>
          </p:nvPr>
        </p:nvSpPr>
        <p:spPr/>
        <p:txBody>
          <a:bodyPr/>
          <a:lstStyle>
            <a:lvl1pPr>
              <a:defRPr/>
            </a:lvl1pPr>
          </a:lstStyle>
          <a:p>
            <a:fld id="{FB419E18-83B2-4EDF-A435-A177618488BC}" type="slidenum">
              <a:rPr lang="zh-CN" altLang="en-US"/>
              <a:pPr/>
              <a:t>‹#›</a:t>
            </a:fld>
            <a:endParaRPr lang="en-US" altLang="zh-CN"/>
          </a:p>
        </p:txBody>
      </p:sp>
    </p:spTree>
    <p:extLst>
      <p:ext uri="{BB962C8B-B14F-4D97-AF65-F5344CB8AC3E}">
        <p14:creationId xmlns:p14="http://schemas.microsoft.com/office/powerpoint/2010/main" val="117457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id="{9D34A359-4E5D-4392-B862-E31E9C91329F}"/>
              </a:ext>
            </a:extLst>
          </p:cNvPr>
          <p:cNvSpPr>
            <a:spLocks noGrp="1"/>
          </p:cNvSpPr>
          <p:nvPr>
            <p:ph type="dt" sz="half" idx="10"/>
          </p:nvPr>
        </p:nvSpPr>
        <p:spPr/>
        <p:txBody>
          <a:bodyPr/>
          <a:lstStyle>
            <a:lvl1pPr>
              <a:defRPr/>
            </a:lvl1pPr>
          </a:lstStyle>
          <a:p>
            <a:pPr>
              <a:defRPr/>
            </a:pPr>
            <a:fld id="{3C4CBFA8-E4D4-4AE0-95AD-A6F72DE2E83F}" type="datetime1">
              <a:rPr lang="zh-CN" altLang="en-US" smtClean="0"/>
              <a:t>2019-12-14</a:t>
            </a:fld>
            <a:endParaRPr lang="zh-CN" altLang="en-US"/>
          </a:p>
        </p:txBody>
      </p:sp>
      <p:sp>
        <p:nvSpPr>
          <p:cNvPr id="5" name="页脚占位符 21">
            <a:extLst>
              <a:ext uri="{FF2B5EF4-FFF2-40B4-BE49-F238E27FC236}">
                <a16:creationId xmlns:a16="http://schemas.microsoft.com/office/drawing/2014/main" id="{012D629F-B1B7-4764-B37E-FA421455EAC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83A694E7-3CAD-4B7A-860D-46400C0B80A0}"/>
              </a:ext>
            </a:extLst>
          </p:cNvPr>
          <p:cNvSpPr>
            <a:spLocks noGrp="1"/>
          </p:cNvSpPr>
          <p:nvPr>
            <p:ph type="sldNum" sz="quarter" idx="12"/>
          </p:nvPr>
        </p:nvSpPr>
        <p:spPr/>
        <p:txBody>
          <a:bodyPr/>
          <a:lstStyle>
            <a:lvl1pPr>
              <a:defRPr/>
            </a:lvl1pPr>
          </a:lstStyle>
          <a:p>
            <a:fld id="{76DEC0BF-4056-45FE-A558-BFEC82C564A3}" type="slidenum">
              <a:rPr lang="zh-CN" altLang="en-US"/>
              <a:pPr/>
              <a:t>‹#›</a:t>
            </a:fld>
            <a:endParaRPr lang="zh-CN" altLang="en-US"/>
          </a:p>
        </p:txBody>
      </p:sp>
    </p:spTree>
    <p:extLst>
      <p:ext uri="{BB962C8B-B14F-4D97-AF65-F5344CB8AC3E}">
        <p14:creationId xmlns:p14="http://schemas.microsoft.com/office/powerpoint/2010/main" val="378819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62662DC6-1100-49A1-B7C2-95CF9436894D}"/>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15">
            <a:extLst>
              <a:ext uri="{FF2B5EF4-FFF2-40B4-BE49-F238E27FC236}">
                <a16:creationId xmlns:a16="http://schemas.microsoft.com/office/drawing/2014/main" id="{95123933-6678-47BD-8D1E-DAC40D16C402}"/>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883D0BCD-0D43-4625-A4C7-153D94BE7471}"/>
              </a:ext>
            </a:extLst>
          </p:cNvPr>
          <p:cNvSpPr>
            <a:spLocks noGrp="1"/>
          </p:cNvSpPr>
          <p:nvPr>
            <p:ph type="dt" sz="half" idx="10"/>
          </p:nvPr>
        </p:nvSpPr>
        <p:spPr/>
        <p:txBody>
          <a:bodyPr/>
          <a:lstStyle>
            <a:lvl1pPr>
              <a:defRPr/>
            </a:lvl1pPr>
            <a:extLst/>
          </a:lstStyle>
          <a:p>
            <a:pPr>
              <a:defRPr/>
            </a:pPr>
            <a:fld id="{F6FBA3AA-8059-452F-9612-D7492721EBEA}" type="datetime1">
              <a:rPr lang="zh-CN" altLang="en-US" smtClean="0"/>
              <a:t>2019-12-14</a:t>
            </a:fld>
            <a:endParaRPr lang="zh-CN" altLang="en-US"/>
          </a:p>
        </p:txBody>
      </p:sp>
      <p:sp>
        <p:nvSpPr>
          <p:cNvPr id="7" name="页脚占位符 4">
            <a:extLst>
              <a:ext uri="{FF2B5EF4-FFF2-40B4-BE49-F238E27FC236}">
                <a16:creationId xmlns:a16="http://schemas.microsoft.com/office/drawing/2014/main" id="{32907F2C-641A-425C-888A-091A97677421}"/>
              </a:ext>
            </a:extLst>
          </p:cNvPr>
          <p:cNvSpPr>
            <a:spLocks noGrp="1"/>
          </p:cNvSpPr>
          <p:nvPr>
            <p:ph type="ftr" sz="quarter" idx="11"/>
          </p:nvPr>
        </p:nvSpPr>
        <p:spPr/>
        <p:txBody>
          <a:bodyPr/>
          <a:lstStyle>
            <a:lvl1pPr>
              <a:defRPr/>
            </a:lvl1pPr>
            <a:extLst/>
          </a:lstStyle>
          <a:p>
            <a:pPr>
              <a:defRPr/>
            </a:pPr>
            <a:endParaRPr lang="zh-CN" altLang="en-US"/>
          </a:p>
        </p:txBody>
      </p:sp>
      <p:sp>
        <p:nvSpPr>
          <p:cNvPr id="8" name="灯片编号占位符 5">
            <a:extLst>
              <a:ext uri="{FF2B5EF4-FFF2-40B4-BE49-F238E27FC236}">
                <a16:creationId xmlns:a16="http://schemas.microsoft.com/office/drawing/2014/main" id="{7768D80D-2300-4243-9B9F-3F1322BB31EC}"/>
              </a:ext>
            </a:extLst>
          </p:cNvPr>
          <p:cNvSpPr>
            <a:spLocks noGrp="1"/>
          </p:cNvSpPr>
          <p:nvPr>
            <p:ph type="sldNum" sz="quarter" idx="12"/>
          </p:nvPr>
        </p:nvSpPr>
        <p:spPr/>
        <p:txBody>
          <a:bodyPr/>
          <a:lstStyle>
            <a:lvl1pPr>
              <a:defRPr/>
            </a:lvl1pPr>
          </a:lstStyle>
          <a:p>
            <a:fld id="{A3B100E7-E1CC-4774-BCC8-B3F63B824949}" type="slidenum">
              <a:rPr lang="zh-CN" altLang="en-US"/>
              <a:pPr/>
              <a:t>‹#›</a:t>
            </a:fld>
            <a:endParaRPr lang="zh-CN" altLang="en-US"/>
          </a:p>
        </p:txBody>
      </p:sp>
    </p:spTree>
    <p:extLst>
      <p:ext uri="{BB962C8B-B14F-4D97-AF65-F5344CB8AC3E}">
        <p14:creationId xmlns:p14="http://schemas.microsoft.com/office/powerpoint/2010/main" val="36936868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4A4AC28F-BCBD-4BA1-BB03-771831C17575}"/>
              </a:ext>
            </a:extLst>
          </p:cNvPr>
          <p:cNvSpPr>
            <a:spLocks noGrp="1"/>
          </p:cNvSpPr>
          <p:nvPr>
            <p:ph type="dt" sz="half" idx="10"/>
          </p:nvPr>
        </p:nvSpPr>
        <p:spPr/>
        <p:txBody>
          <a:bodyPr/>
          <a:lstStyle>
            <a:lvl1pPr>
              <a:defRPr/>
            </a:lvl1pPr>
            <a:extLst/>
          </a:lstStyle>
          <a:p>
            <a:pPr>
              <a:defRPr/>
            </a:pPr>
            <a:fld id="{E6BE838B-5BA9-4C29-A052-FDDEF749C930}" type="datetime1">
              <a:rPr lang="zh-CN" altLang="en-US" smtClean="0"/>
              <a:t>2019-12-14</a:t>
            </a:fld>
            <a:endParaRPr lang="zh-CN" altLang="en-US"/>
          </a:p>
        </p:txBody>
      </p:sp>
      <p:sp>
        <p:nvSpPr>
          <p:cNvPr id="6" name="页脚占位符 5">
            <a:extLst>
              <a:ext uri="{FF2B5EF4-FFF2-40B4-BE49-F238E27FC236}">
                <a16:creationId xmlns:a16="http://schemas.microsoft.com/office/drawing/2014/main" id="{69273314-49CC-4E3B-8698-C7AFAD8C8142}"/>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8B736972-5CF7-4A59-BBD2-70779EF30616}"/>
              </a:ext>
            </a:extLst>
          </p:cNvPr>
          <p:cNvSpPr>
            <a:spLocks noGrp="1"/>
          </p:cNvSpPr>
          <p:nvPr>
            <p:ph type="sldNum" sz="quarter" idx="12"/>
          </p:nvPr>
        </p:nvSpPr>
        <p:spPr/>
        <p:txBody>
          <a:bodyPr/>
          <a:lstStyle>
            <a:lvl1pPr>
              <a:defRPr/>
            </a:lvl1pPr>
          </a:lstStyle>
          <a:p>
            <a:fld id="{B5743405-1BE6-45A5-AA59-3EBA47F38124}" type="slidenum">
              <a:rPr lang="zh-CN" altLang="en-US"/>
              <a:pPr/>
              <a:t>‹#›</a:t>
            </a:fld>
            <a:endParaRPr lang="zh-CN" altLang="en-US"/>
          </a:p>
        </p:txBody>
      </p:sp>
    </p:spTree>
    <p:extLst>
      <p:ext uri="{BB962C8B-B14F-4D97-AF65-F5344CB8AC3E}">
        <p14:creationId xmlns:p14="http://schemas.microsoft.com/office/powerpoint/2010/main" val="162408495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2C71133D-B86E-457E-A2F1-9367D85103A7}"/>
              </a:ext>
            </a:extLst>
          </p:cNvPr>
          <p:cNvSpPr>
            <a:spLocks noGrp="1"/>
          </p:cNvSpPr>
          <p:nvPr>
            <p:ph type="dt" sz="half" idx="10"/>
          </p:nvPr>
        </p:nvSpPr>
        <p:spPr/>
        <p:txBody>
          <a:bodyPr/>
          <a:lstStyle>
            <a:lvl1pPr>
              <a:defRPr/>
            </a:lvl1pPr>
            <a:extLst/>
          </a:lstStyle>
          <a:p>
            <a:pPr>
              <a:defRPr/>
            </a:pPr>
            <a:fld id="{949EB747-6CDE-4F5A-8150-399503E2736C}" type="datetime1">
              <a:rPr lang="zh-CN" altLang="en-US" smtClean="0"/>
              <a:t>2019-12-14</a:t>
            </a:fld>
            <a:endParaRPr lang="zh-CN" altLang="en-US"/>
          </a:p>
        </p:txBody>
      </p:sp>
      <p:sp>
        <p:nvSpPr>
          <p:cNvPr id="8" name="页脚占位符 7">
            <a:extLst>
              <a:ext uri="{FF2B5EF4-FFF2-40B4-BE49-F238E27FC236}">
                <a16:creationId xmlns:a16="http://schemas.microsoft.com/office/drawing/2014/main" id="{2D07AF9D-9DAC-4E9F-85C5-C60485F2701E}"/>
              </a:ext>
            </a:extLst>
          </p:cNvPr>
          <p:cNvSpPr>
            <a:spLocks noGrp="1"/>
          </p:cNvSpPr>
          <p:nvPr>
            <p:ph type="ftr" sz="quarter" idx="11"/>
          </p:nvPr>
        </p:nvSpPr>
        <p:spPr/>
        <p:txBody>
          <a:bodyPr/>
          <a:lstStyle>
            <a:lvl1pPr>
              <a:defRPr/>
            </a:lvl1pPr>
            <a:extLst/>
          </a:lstStyle>
          <a:p>
            <a:pPr>
              <a:defRPr/>
            </a:pPr>
            <a:endParaRPr lang="zh-CN" altLang="en-US"/>
          </a:p>
        </p:txBody>
      </p:sp>
      <p:sp>
        <p:nvSpPr>
          <p:cNvPr id="9" name="灯片编号占位符 8">
            <a:extLst>
              <a:ext uri="{FF2B5EF4-FFF2-40B4-BE49-F238E27FC236}">
                <a16:creationId xmlns:a16="http://schemas.microsoft.com/office/drawing/2014/main" id="{D5E7EDD9-1335-4B30-8F38-DD50BA0826EA}"/>
              </a:ext>
            </a:extLst>
          </p:cNvPr>
          <p:cNvSpPr>
            <a:spLocks noGrp="1"/>
          </p:cNvSpPr>
          <p:nvPr>
            <p:ph type="sldNum" sz="quarter" idx="12"/>
          </p:nvPr>
        </p:nvSpPr>
        <p:spPr/>
        <p:txBody>
          <a:bodyPr/>
          <a:lstStyle>
            <a:lvl1pPr>
              <a:defRPr/>
            </a:lvl1pPr>
          </a:lstStyle>
          <a:p>
            <a:fld id="{B34E012C-D38C-4EC8-A579-499F51AC8986}" type="slidenum">
              <a:rPr lang="zh-CN" altLang="en-US"/>
              <a:pPr/>
              <a:t>‹#›</a:t>
            </a:fld>
            <a:endParaRPr lang="zh-CN" altLang="en-US"/>
          </a:p>
        </p:txBody>
      </p:sp>
    </p:spTree>
    <p:extLst>
      <p:ext uri="{BB962C8B-B14F-4D97-AF65-F5344CB8AC3E}">
        <p14:creationId xmlns:p14="http://schemas.microsoft.com/office/powerpoint/2010/main" val="42826000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DB450A2D-C738-4EA3-9297-3486694A3D50}"/>
              </a:ext>
            </a:extLst>
          </p:cNvPr>
          <p:cNvSpPr>
            <a:spLocks noGrp="1"/>
          </p:cNvSpPr>
          <p:nvPr>
            <p:ph type="dt" sz="half" idx="10"/>
          </p:nvPr>
        </p:nvSpPr>
        <p:spPr/>
        <p:txBody>
          <a:bodyPr/>
          <a:lstStyle>
            <a:lvl1pPr>
              <a:defRPr/>
            </a:lvl1pPr>
            <a:extLst/>
          </a:lstStyle>
          <a:p>
            <a:pPr>
              <a:defRPr/>
            </a:pPr>
            <a:fld id="{39D36C58-5FC2-4E2B-BE0F-3AC9834EE260}" type="datetime1">
              <a:rPr lang="zh-CN" altLang="en-US" smtClean="0"/>
              <a:t>2019-12-14</a:t>
            </a:fld>
            <a:endParaRPr lang="zh-CN" altLang="en-US"/>
          </a:p>
        </p:txBody>
      </p:sp>
      <p:sp>
        <p:nvSpPr>
          <p:cNvPr id="4" name="页脚占位符 3">
            <a:extLst>
              <a:ext uri="{FF2B5EF4-FFF2-40B4-BE49-F238E27FC236}">
                <a16:creationId xmlns:a16="http://schemas.microsoft.com/office/drawing/2014/main" id="{1F2D3082-E01D-4983-BED5-A29A11FA5D02}"/>
              </a:ext>
            </a:extLst>
          </p:cNvPr>
          <p:cNvSpPr>
            <a:spLocks noGrp="1"/>
          </p:cNvSpPr>
          <p:nvPr>
            <p:ph type="ftr" sz="quarter" idx="11"/>
          </p:nvPr>
        </p:nvSpPr>
        <p:spPr/>
        <p:txBody>
          <a:bodyPr/>
          <a:lstStyle>
            <a:lvl1pPr>
              <a:defRPr/>
            </a:lvl1pPr>
            <a:extLst/>
          </a:lstStyle>
          <a:p>
            <a:pPr>
              <a:defRPr/>
            </a:pPr>
            <a:endParaRPr lang="zh-CN" altLang="en-US"/>
          </a:p>
        </p:txBody>
      </p:sp>
      <p:sp>
        <p:nvSpPr>
          <p:cNvPr id="5" name="灯片编号占位符 4">
            <a:extLst>
              <a:ext uri="{FF2B5EF4-FFF2-40B4-BE49-F238E27FC236}">
                <a16:creationId xmlns:a16="http://schemas.microsoft.com/office/drawing/2014/main" id="{52F5A673-227D-4496-81CA-0496483831E4}"/>
              </a:ext>
            </a:extLst>
          </p:cNvPr>
          <p:cNvSpPr>
            <a:spLocks noGrp="1"/>
          </p:cNvSpPr>
          <p:nvPr>
            <p:ph type="sldNum" sz="quarter" idx="12"/>
          </p:nvPr>
        </p:nvSpPr>
        <p:spPr/>
        <p:txBody>
          <a:bodyPr/>
          <a:lstStyle>
            <a:lvl1pPr>
              <a:defRPr/>
            </a:lvl1pPr>
          </a:lstStyle>
          <a:p>
            <a:fld id="{9459E1D7-B33C-42A6-9EF6-28D313FD7FCC}" type="slidenum">
              <a:rPr lang="zh-CN" altLang="en-US"/>
              <a:pPr/>
              <a:t>‹#›</a:t>
            </a:fld>
            <a:endParaRPr lang="zh-CN" altLang="en-US"/>
          </a:p>
        </p:txBody>
      </p:sp>
    </p:spTree>
    <p:extLst>
      <p:ext uri="{BB962C8B-B14F-4D97-AF65-F5344CB8AC3E}">
        <p14:creationId xmlns:p14="http://schemas.microsoft.com/office/powerpoint/2010/main" val="310133110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87F6E021-975B-4F55-A75E-2FCA9F1D688C}"/>
              </a:ext>
            </a:extLst>
          </p:cNvPr>
          <p:cNvSpPr>
            <a:spLocks noGrp="1"/>
          </p:cNvSpPr>
          <p:nvPr>
            <p:ph type="dt" sz="half" idx="10"/>
          </p:nvPr>
        </p:nvSpPr>
        <p:spPr/>
        <p:txBody>
          <a:bodyPr/>
          <a:lstStyle>
            <a:lvl1pPr>
              <a:defRPr/>
            </a:lvl1pPr>
          </a:lstStyle>
          <a:p>
            <a:pPr>
              <a:defRPr/>
            </a:pPr>
            <a:fld id="{478121E5-AD55-4EF6-B9DC-4778E155F046}" type="datetime1">
              <a:rPr lang="zh-CN" altLang="en-US" smtClean="0"/>
              <a:t>2019-12-14</a:t>
            </a:fld>
            <a:endParaRPr lang="zh-CN" altLang="en-US"/>
          </a:p>
        </p:txBody>
      </p:sp>
      <p:sp>
        <p:nvSpPr>
          <p:cNvPr id="3" name="页脚占位符 21">
            <a:extLst>
              <a:ext uri="{FF2B5EF4-FFF2-40B4-BE49-F238E27FC236}">
                <a16:creationId xmlns:a16="http://schemas.microsoft.com/office/drawing/2014/main" id="{EDEA54B8-74CF-400D-B6C0-42EA1FE2C1E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7">
            <a:extLst>
              <a:ext uri="{FF2B5EF4-FFF2-40B4-BE49-F238E27FC236}">
                <a16:creationId xmlns:a16="http://schemas.microsoft.com/office/drawing/2014/main" id="{1BF0BC1A-1C25-4E51-BD00-BA3F254E3322}"/>
              </a:ext>
            </a:extLst>
          </p:cNvPr>
          <p:cNvSpPr>
            <a:spLocks noGrp="1"/>
          </p:cNvSpPr>
          <p:nvPr>
            <p:ph type="sldNum" sz="quarter" idx="12"/>
          </p:nvPr>
        </p:nvSpPr>
        <p:spPr/>
        <p:txBody>
          <a:bodyPr/>
          <a:lstStyle>
            <a:lvl1pPr>
              <a:defRPr/>
            </a:lvl1pPr>
          </a:lstStyle>
          <a:p>
            <a:fld id="{A36B855B-549A-412E-B3DE-0F49D55EE692}" type="slidenum">
              <a:rPr lang="zh-CN" altLang="en-US"/>
              <a:pPr/>
              <a:t>‹#›</a:t>
            </a:fld>
            <a:endParaRPr lang="zh-CN" altLang="en-US"/>
          </a:p>
        </p:txBody>
      </p:sp>
    </p:spTree>
    <p:extLst>
      <p:ext uri="{BB962C8B-B14F-4D97-AF65-F5344CB8AC3E}">
        <p14:creationId xmlns:p14="http://schemas.microsoft.com/office/powerpoint/2010/main" val="426602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632B0B85-2B1E-45E6-A785-4A37DD6F25D5}"/>
              </a:ext>
            </a:extLst>
          </p:cNvPr>
          <p:cNvSpPr>
            <a:spLocks noGrp="1"/>
          </p:cNvSpPr>
          <p:nvPr>
            <p:ph type="dt" sz="half" idx="10"/>
          </p:nvPr>
        </p:nvSpPr>
        <p:spPr/>
        <p:txBody>
          <a:bodyPr/>
          <a:lstStyle>
            <a:lvl1pPr>
              <a:defRPr/>
            </a:lvl1pPr>
            <a:extLst/>
          </a:lstStyle>
          <a:p>
            <a:pPr>
              <a:defRPr/>
            </a:pPr>
            <a:fld id="{DBEED9B4-E719-4CDD-BA96-FD91C222A253}" type="datetime1">
              <a:rPr lang="zh-CN" altLang="en-US" smtClean="0"/>
              <a:t>2019-12-14</a:t>
            </a:fld>
            <a:endParaRPr lang="zh-CN" altLang="en-US"/>
          </a:p>
        </p:txBody>
      </p:sp>
      <p:sp>
        <p:nvSpPr>
          <p:cNvPr id="6" name="页脚占位符 5">
            <a:extLst>
              <a:ext uri="{FF2B5EF4-FFF2-40B4-BE49-F238E27FC236}">
                <a16:creationId xmlns:a16="http://schemas.microsoft.com/office/drawing/2014/main" id="{EFE25579-4A7B-49A0-9259-A110A2AD0F82}"/>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768FB416-752D-4036-90F5-DBB015A37237}"/>
              </a:ext>
            </a:extLst>
          </p:cNvPr>
          <p:cNvSpPr>
            <a:spLocks noGrp="1"/>
          </p:cNvSpPr>
          <p:nvPr>
            <p:ph type="sldNum" sz="quarter" idx="12"/>
          </p:nvPr>
        </p:nvSpPr>
        <p:spPr/>
        <p:txBody>
          <a:bodyPr/>
          <a:lstStyle>
            <a:lvl1pPr>
              <a:defRPr/>
            </a:lvl1pPr>
          </a:lstStyle>
          <a:p>
            <a:fld id="{DAA8C125-F101-4790-8289-767669D48545}" type="slidenum">
              <a:rPr lang="zh-CN" altLang="en-US"/>
              <a:pPr/>
              <a:t>‹#›</a:t>
            </a:fld>
            <a:endParaRPr lang="zh-CN" altLang="en-US"/>
          </a:p>
        </p:txBody>
      </p:sp>
    </p:spTree>
    <p:extLst>
      <p:ext uri="{BB962C8B-B14F-4D97-AF65-F5344CB8AC3E}">
        <p14:creationId xmlns:p14="http://schemas.microsoft.com/office/powerpoint/2010/main" val="218616074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CD16EF09-1AAA-47BE-AD9B-BD1E18CAB8FD}"/>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a:extLst>
              <a:ext uri="{FF2B5EF4-FFF2-40B4-BE49-F238E27FC236}">
                <a16:creationId xmlns:a16="http://schemas.microsoft.com/office/drawing/2014/main" id="{19AE64E2-B20F-4A87-A19C-9EE3425A3A76}"/>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16">
            <a:extLst>
              <a:ext uri="{FF2B5EF4-FFF2-40B4-BE49-F238E27FC236}">
                <a16:creationId xmlns:a16="http://schemas.microsoft.com/office/drawing/2014/main" id="{6431222F-599B-4FC2-99CB-9B3386D830CD}"/>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18">
            <a:extLst>
              <a:ext uri="{FF2B5EF4-FFF2-40B4-BE49-F238E27FC236}">
                <a16:creationId xmlns:a16="http://schemas.microsoft.com/office/drawing/2014/main" id="{1CFAE950-EF5B-44ED-8D77-02EDCDB8B71C}"/>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a:extLst>
              <a:ext uri="{FF2B5EF4-FFF2-40B4-BE49-F238E27FC236}">
                <a16:creationId xmlns:a16="http://schemas.microsoft.com/office/drawing/2014/main" id="{1C3CFEB5-216A-4DE0-8732-80FAF56C9762}"/>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20">
            <a:extLst>
              <a:ext uri="{FF2B5EF4-FFF2-40B4-BE49-F238E27FC236}">
                <a16:creationId xmlns:a16="http://schemas.microsoft.com/office/drawing/2014/main" id="{7DA0153C-931B-49D2-991F-4A69FEFD17F5}"/>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id="{45204200-8220-4BEB-AB6B-2E4E430DC30B}"/>
              </a:ext>
            </a:extLst>
          </p:cNvPr>
          <p:cNvSpPr>
            <a:spLocks noGrp="1"/>
          </p:cNvSpPr>
          <p:nvPr>
            <p:ph type="dt" sz="half" idx="10"/>
          </p:nvPr>
        </p:nvSpPr>
        <p:spPr/>
        <p:txBody>
          <a:bodyPr/>
          <a:lstStyle>
            <a:lvl1pPr>
              <a:defRPr>
                <a:solidFill>
                  <a:schemeClr val="tx1"/>
                </a:solidFill>
              </a:defRPr>
            </a:lvl1pPr>
            <a:extLst/>
          </a:lstStyle>
          <a:p>
            <a:pPr>
              <a:defRPr/>
            </a:pPr>
            <a:fld id="{ED4BC9E1-5166-41FE-BE9B-EAEFA115727B}" type="datetime1">
              <a:rPr lang="zh-CN" altLang="en-US" smtClean="0"/>
              <a:t>2019-12-14</a:t>
            </a:fld>
            <a:endParaRPr lang="zh-CN" altLang="en-US"/>
          </a:p>
        </p:txBody>
      </p:sp>
      <p:sp>
        <p:nvSpPr>
          <p:cNvPr id="12" name="页脚占位符 5">
            <a:extLst>
              <a:ext uri="{FF2B5EF4-FFF2-40B4-BE49-F238E27FC236}">
                <a16:creationId xmlns:a16="http://schemas.microsoft.com/office/drawing/2014/main" id="{10031450-AEF4-4833-B2CE-6E95CE43BAD2}"/>
              </a:ext>
            </a:extLst>
          </p:cNvPr>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a:extLst>
              <a:ext uri="{FF2B5EF4-FFF2-40B4-BE49-F238E27FC236}">
                <a16:creationId xmlns:a16="http://schemas.microsoft.com/office/drawing/2014/main" id="{E88F03B4-4388-444A-B0EE-4B5B783C13D5}"/>
              </a:ext>
            </a:extLst>
          </p:cNvPr>
          <p:cNvSpPr>
            <a:spLocks noGrp="1"/>
          </p:cNvSpPr>
          <p:nvPr>
            <p:ph type="sldNum" sz="quarter" idx="12"/>
          </p:nvPr>
        </p:nvSpPr>
        <p:spPr/>
        <p:txBody>
          <a:bodyPr/>
          <a:lstStyle>
            <a:lvl1pPr>
              <a:defRPr/>
            </a:lvl1pPr>
          </a:lstStyle>
          <a:p>
            <a:fld id="{44EBBBDA-F8E1-4983-9F79-12599343F8BE}" type="slidenum">
              <a:rPr lang="zh-CN" altLang="en-US"/>
              <a:pPr/>
              <a:t>‹#›</a:t>
            </a:fld>
            <a:endParaRPr lang="zh-CN" altLang="en-US"/>
          </a:p>
        </p:txBody>
      </p:sp>
    </p:spTree>
    <p:extLst>
      <p:ext uri="{BB962C8B-B14F-4D97-AF65-F5344CB8AC3E}">
        <p14:creationId xmlns:p14="http://schemas.microsoft.com/office/powerpoint/2010/main" val="363062013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4216AE2A-5E87-4666-884C-21E2E6FC1F33}"/>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a:extLst>
              <a:ext uri="{FF2B5EF4-FFF2-40B4-BE49-F238E27FC236}">
                <a16:creationId xmlns:a16="http://schemas.microsoft.com/office/drawing/2014/main" id="{F19FB134-309A-48E6-B517-4DC466A04EF1}"/>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716199B1-3F69-4ED6-B6E4-45C20D9EE378}"/>
              </a:ext>
            </a:extLst>
          </p:cNvPr>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a:extLst>
              <a:ext uri="{FF2B5EF4-FFF2-40B4-BE49-F238E27FC236}">
                <a16:creationId xmlns:a16="http://schemas.microsoft.com/office/drawing/2014/main" id="{151055EA-A84F-4D78-8235-6E3446F6DEF4}"/>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49B81E39-889F-407D-B3BD-CAC54744E3CE}"/>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id="{CE956AF0-4D95-4FC4-BAFF-988220C1675E}"/>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5666DFE6-A816-49C5-9912-32871D5EEF47}"/>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D3DE78C3-A55E-4C81-82E2-7D8871E1517D}" type="datetime1">
              <a:rPr lang="zh-CN" altLang="en-US" smtClean="0"/>
              <a:t>2019-12-14</a:t>
            </a:fld>
            <a:endParaRPr lang="zh-CN" altLang="en-US"/>
          </a:p>
        </p:txBody>
      </p:sp>
      <p:sp>
        <p:nvSpPr>
          <p:cNvPr id="22" name="页脚占位符 21">
            <a:extLst>
              <a:ext uri="{FF2B5EF4-FFF2-40B4-BE49-F238E27FC236}">
                <a16:creationId xmlns:a16="http://schemas.microsoft.com/office/drawing/2014/main" id="{9076EC74-08BE-4968-87EE-B6ABF00CE24F}"/>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a:extLst>
              <a:ext uri="{FF2B5EF4-FFF2-40B4-BE49-F238E27FC236}">
                <a16:creationId xmlns:a16="http://schemas.microsoft.com/office/drawing/2014/main" id="{AD969CC2-F306-4B87-9A32-BBFA8B02CEA3}"/>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ea typeface="黑体" panose="02010609060101010101" pitchFamily="49" charset="-122"/>
              </a:defRPr>
            </a:lvl1pPr>
          </a:lstStyle>
          <a:p>
            <a:fld id="{C846BB6E-85FF-46D5-8252-02B2727EFB8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1" r:id="rId1"/>
    <p:sldLayoutId id="2147483877" r:id="rId2"/>
    <p:sldLayoutId id="2147483882" r:id="rId3"/>
    <p:sldLayoutId id="2147483883" r:id="rId4"/>
    <p:sldLayoutId id="2147483884" r:id="rId5"/>
    <p:sldLayoutId id="2147483885" r:id="rId6"/>
    <p:sldLayoutId id="2147483878" r:id="rId7"/>
    <p:sldLayoutId id="2147483886" r:id="rId8"/>
    <p:sldLayoutId id="2147483887" r:id="rId9"/>
    <p:sldLayoutId id="2147483879" r:id="rId10"/>
    <p:sldLayoutId id="2147483880" r:id="rId11"/>
    <p:sldLayoutId id="2147483888" r:id="rId12"/>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8.wmf"/><Relationship Id="rId5" Type="http://schemas.openxmlformats.org/officeDocument/2006/relationships/oleObject" Target="../embeddings/oleObject12.bin"/><Relationship Id="rId4" Type="http://schemas.openxmlformats.org/officeDocument/2006/relationships/image" Target="../media/image57.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59.wmf"/><Relationship Id="rId4" Type="http://schemas.openxmlformats.org/officeDocument/2006/relationships/oleObject" Target="../embeddings/oleObject13.bin"/></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3.wmf"/><Relationship Id="rId5" Type="http://schemas.openxmlformats.org/officeDocument/2006/relationships/oleObject" Target="../embeddings/oleObject15.bin"/><Relationship Id="rId4" Type="http://schemas.openxmlformats.org/officeDocument/2006/relationships/image" Target="../media/image62.wmf"/></Relationships>
</file>

<file path=ppt/slides/_rels/slide1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cnblogs.com/jiayouwyhit/p/3222973.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 Target="slide35.xml"/><Relationship Id="rId7" Type="http://schemas.openxmlformats.org/officeDocument/2006/relationships/slide" Target="slide36.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5" Type="http://schemas.openxmlformats.org/officeDocument/2006/relationships/oleObject" Target="../embeddings/oleObject7.bin"/><Relationship Id="rId4" Type="http://schemas.openxmlformats.org/officeDocument/2006/relationships/image" Target="../media/image2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8.wmf"/></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1.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60900-B600-4C8F-8ECF-8B8C672F7B61}"/>
              </a:ext>
            </a:extLst>
          </p:cNvPr>
          <p:cNvSpPr>
            <a:spLocks noGrp="1"/>
          </p:cNvSpPr>
          <p:nvPr>
            <p:ph type="ctrTitle"/>
          </p:nvPr>
        </p:nvSpPr>
        <p:spPr>
          <a:xfrm>
            <a:off x="685800" y="1752601"/>
            <a:ext cx="6815158" cy="1829761"/>
          </a:xfrm>
        </p:spPr>
        <p:txBody>
          <a:bodyPr/>
          <a:lstStyle/>
          <a:p>
            <a:pPr eaLnBrk="1" fontAlgn="auto" hangingPunct="1">
              <a:spcAft>
                <a:spcPts val="0"/>
              </a:spcAft>
              <a:defRPr/>
            </a:pPr>
            <a:r>
              <a:rPr lang="zh-CN" altLang="en-US" sz="6000" dirty="0"/>
              <a:t>数据结构复习课</a:t>
            </a:r>
          </a:p>
        </p:txBody>
      </p:sp>
      <p:sp>
        <p:nvSpPr>
          <p:cNvPr id="10243" name="副标题 2">
            <a:extLst>
              <a:ext uri="{FF2B5EF4-FFF2-40B4-BE49-F238E27FC236}">
                <a16:creationId xmlns:a16="http://schemas.microsoft.com/office/drawing/2014/main" id="{827D3274-D63E-4FFB-8D12-0D615FD43A2E}"/>
              </a:ext>
            </a:extLst>
          </p:cNvPr>
          <p:cNvSpPr>
            <a:spLocks noGrp="1"/>
          </p:cNvSpPr>
          <p:nvPr>
            <p:ph type="subTitle" idx="1"/>
          </p:nvPr>
        </p:nvSpPr>
        <p:spPr>
          <a:xfrm>
            <a:off x="642938" y="3500438"/>
            <a:ext cx="7772400" cy="1200150"/>
          </a:xfrm>
        </p:spPr>
        <p:txBody>
          <a:bodyPr/>
          <a:lstStyle/>
          <a:p>
            <a:pPr marR="0" eaLnBrk="1" hangingPunct="1"/>
            <a:endParaRPr lang="zh-CN" altLang="en-US"/>
          </a:p>
        </p:txBody>
      </p:sp>
      <p:sp>
        <p:nvSpPr>
          <p:cNvPr id="3" name="灯片编号占位符 2">
            <a:extLst>
              <a:ext uri="{FF2B5EF4-FFF2-40B4-BE49-F238E27FC236}">
                <a16:creationId xmlns:a16="http://schemas.microsoft.com/office/drawing/2014/main" id="{72B5EB23-A4B0-4DB8-AD01-79C53FF5C616}"/>
              </a:ext>
            </a:extLst>
          </p:cNvPr>
          <p:cNvSpPr>
            <a:spLocks noGrp="1"/>
          </p:cNvSpPr>
          <p:nvPr>
            <p:ph type="sldNum" sz="quarter" idx="12"/>
          </p:nvPr>
        </p:nvSpPr>
        <p:spPr/>
        <p:txBody>
          <a:bodyPr/>
          <a:lstStyle/>
          <a:p>
            <a:fld id="{43EAF1EE-B674-4C80-BC60-B9E015815AFA}"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E9DCF388-ED61-4737-9D33-92A9A5D4E417}"/>
              </a:ext>
            </a:extLst>
          </p:cNvPr>
          <p:cNvSpPr>
            <a:spLocks noGrp="1"/>
          </p:cNvSpPr>
          <p:nvPr>
            <p:ph type="title"/>
          </p:nvPr>
        </p:nvSpPr>
        <p:spPr/>
        <p:txBody>
          <a:bodyPr/>
          <a:lstStyle/>
          <a:p>
            <a:pPr eaLnBrk="1" fontAlgn="auto" hangingPunct="1">
              <a:spcAft>
                <a:spcPts val="0"/>
              </a:spcAft>
              <a:defRPr/>
            </a:pPr>
            <a:r>
              <a:rPr lang="zh-CN" altLang="en-US"/>
              <a:t>顺序表的删除操作 </a:t>
            </a:r>
          </a:p>
        </p:txBody>
      </p:sp>
      <p:sp>
        <p:nvSpPr>
          <p:cNvPr id="18435" name="内容占位符 2">
            <a:extLst>
              <a:ext uri="{FF2B5EF4-FFF2-40B4-BE49-F238E27FC236}">
                <a16:creationId xmlns:a16="http://schemas.microsoft.com/office/drawing/2014/main" id="{3EB3944A-10EF-4459-90AD-5D6933A4E69C}"/>
              </a:ext>
            </a:extLst>
          </p:cNvPr>
          <p:cNvSpPr>
            <a:spLocks noGrp="1"/>
          </p:cNvSpPr>
          <p:nvPr>
            <p:ph idx="1"/>
          </p:nvPr>
        </p:nvSpPr>
        <p:spPr>
          <a:xfrm>
            <a:off x="785813" y="1428750"/>
            <a:ext cx="7883525" cy="1000125"/>
          </a:xfrm>
        </p:spPr>
        <p:txBody>
          <a:bodyPr/>
          <a:lstStyle/>
          <a:p>
            <a:pPr marL="0" indent="0" algn="just" eaLnBrk="1" hangingPunct="1">
              <a:lnSpc>
                <a:spcPct val="90000"/>
              </a:lnSpc>
              <a:buFontTx/>
              <a:buNone/>
            </a:pPr>
            <a:r>
              <a:rPr lang="zh-CN" altLang="en-US" sz="2800"/>
              <a:t>一般情况下，顺序表删除第</a:t>
            </a:r>
            <a:r>
              <a:rPr lang="en-US" altLang="zh-CN" sz="2800"/>
              <a:t>i </a:t>
            </a:r>
            <a:r>
              <a:rPr lang="zh-CN" altLang="en-US" sz="2800"/>
              <a:t>个元素时需将从第</a:t>
            </a:r>
            <a:r>
              <a:rPr lang="en-US" altLang="zh-CN" sz="2800"/>
              <a:t>i+1</a:t>
            </a:r>
            <a:r>
              <a:rPr lang="zh-CN" altLang="en-US" sz="2800"/>
              <a:t>至第</a:t>
            </a:r>
            <a:r>
              <a:rPr lang="en-US" altLang="zh-CN" sz="2800"/>
              <a:t>n</a:t>
            </a:r>
            <a:r>
              <a:rPr lang="zh-CN" altLang="en-US" sz="2800"/>
              <a:t>－</a:t>
            </a:r>
            <a:r>
              <a:rPr lang="en-US" altLang="zh-CN" sz="2800"/>
              <a:t>1</a:t>
            </a:r>
            <a:r>
              <a:rPr lang="zh-CN" altLang="en-US" sz="2800"/>
              <a:t>个元素依次向前移动一个位置。            </a:t>
            </a:r>
          </a:p>
        </p:txBody>
      </p:sp>
      <p:pic>
        <p:nvPicPr>
          <p:cNvPr id="5" name="Picture 5" descr="2d3">
            <a:extLst>
              <a:ext uri="{FF2B5EF4-FFF2-40B4-BE49-F238E27FC236}">
                <a16:creationId xmlns:a16="http://schemas.microsoft.com/office/drawing/2014/main" id="{E1CB03EB-D7D7-44A2-AC04-A4B6DB4E5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2428875"/>
            <a:ext cx="4572000"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1CD42A1-DACD-41BD-9629-1B0F45AFFB47}"/>
              </a:ext>
            </a:extLst>
          </p:cNvPr>
          <p:cNvSpPr>
            <a:spLocks noGrp="1"/>
          </p:cNvSpPr>
          <p:nvPr>
            <p:ph type="sldNum" sz="quarter" idx="12"/>
          </p:nvPr>
        </p:nvSpPr>
        <p:spPr/>
        <p:txBody>
          <a:bodyPr/>
          <a:lstStyle/>
          <a:p>
            <a:fld id="{76DEC0BF-4056-45FE-A558-BFEC82C564A3}"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F4B4AB8-7148-429D-AEA2-6A7B6C91F9EE}"/>
              </a:ext>
            </a:extLst>
          </p:cNvPr>
          <p:cNvSpPr>
            <a:spLocks noGrp="1"/>
          </p:cNvSpPr>
          <p:nvPr>
            <p:ph type="title"/>
          </p:nvPr>
        </p:nvSpPr>
        <p:spPr/>
        <p:txBody>
          <a:bodyPr/>
          <a:lstStyle/>
          <a:p>
            <a:pPr>
              <a:defRPr/>
            </a:pPr>
            <a:r>
              <a:rPr lang="zh-CN" altLang="en-US"/>
              <a:t>一般的分块索引顺序表结构</a:t>
            </a:r>
          </a:p>
        </p:txBody>
      </p:sp>
      <p:pic>
        <p:nvPicPr>
          <p:cNvPr id="106499" name="Picture 2">
            <a:extLst>
              <a:ext uri="{FF2B5EF4-FFF2-40B4-BE49-F238E27FC236}">
                <a16:creationId xmlns:a16="http://schemas.microsoft.com/office/drawing/2014/main" id="{664DD900-7F7B-43B9-8728-6196530C3B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7250" y="2500313"/>
            <a:ext cx="7639050" cy="2590800"/>
          </a:xfrm>
          <a:noFill/>
        </p:spPr>
      </p:pic>
      <p:sp>
        <p:nvSpPr>
          <p:cNvPr id="6" name="椭圆 5">
            <a:extLst>
              <a:ext uri="{FF2B5EF4-FFF2-40B4-BE49-F238E27FC236}">
                <a16:creationId xmlns:a16="http://schemas.microsoft.com/office/drawing/2014/main" id="{5F56B399-EF8B-433B-9927-F7499702A2F4}"/>
              </a:ext>
            </a:extLst>
          </p:cNvPr>
          <p:cNvSpPr/>
          <p:nvPr/>
        </p:nvSpPr>
        <p:spPr>
          <a:xfrm>
            <a:off x="1500188" y="4000500"/>
            <a:ext cx="2286000" cy="571500"/>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9A0D8A0B-B016-4600-98FC-1E98DDD6A3AA}"/>
              </a:ext>
            </a:extLst>
          </p:cNvPr>
          <p:cNvSpPr/>
          <p:nvPr/>
        </p:nvSpPr>
        <p:spPr>
          <a:xfrm>
            <a:off x="3643313" y="2714625"/>
            <a:ext cx="500062" cy="571500"/>
          </a:xfrm>
          <a:prstGeom prst="ellipse">
            <a:avLst/>
          </a:prstGeom>
          <a:solidFill>
            <a:srgbClr val="7030A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id="{85002BDC-47D7-491F-8914-83A968318364}"/>
              </a:ext>
            </a:extLst>
          </p:cNvPr>
          <p:cNvSpPr/>
          <p:nvPr/>
        </p:nvSpPr>
        <p:spPr>
          <a:xfrm>
            <a:off x="3643313" y="4000500"/>
            <a:ext cx="2286000" cy="571500"/>
          </a:xfrm>
          <a:prstGeom prst="ellipse">
            <a:avLst/>
          </a:prstGeom>
          <a:solidFill>
            <a:srgbClr val="7030A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53E0EB20-31AB-4A40-BC1F-977585770891}"/>
              </a:ext>
            </a:extLst>
          </p:cNvPr>
          <p:cNvSpPr/>
          <p:nvPr/>
        </p:nvSpPr>
        <p:spPr>
          <a:xfrm>
            <a:off x="3286125" y="2714625"/>
            <a:ext cx="509588" cy="571500"/>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id="{E2B46FD0-8088-4C2A-A96F-C4E699D5A3E2}"/>
              </a:ext>
            </a:extLst>
          </p:cNvPr>
          <p:cNvSpPr/>
          <p:nvPr/>
        </p:nvSpPr>
        <p:spPr>
          <a:xfrm>
            <a:off x="4000500" y="2714625"/>
            <a:ext cx="500063" cy="5715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DCE7284C-83E7-4D6F-AFAC-CB8034D1B9F6}"/>
              </a:ext>
            </a:extLst>
          </p:cNvPr>
          <p:cNvSpPr/>
          <p:nvPr/>
        </p:nvSpPr>
        <p:spPr>
          <a:xfrm>
            <a:off x="5786438" y="4000500"/>
            <a:ext cx="2286000" cy="571500"/>
          </a:xfrm>
          <a:prstGeom prst="ellipse">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395E0DC2-DC6A-4025-973D-D5CA7BE546DA}"/>
              </a:ext>
            </a:extLst>
          </p:cNvPr>
          <p:cNvSpPr>
            <a:spLocks noGrp="1"/>
          </p:cNvSpPr>
          <p:nvPr>
            <p:ph type="sldNum" sz="quarter" idx="12"/>
          </p:nvPr>
        </p:nvSpPr>
        <p:spPr/>
        <p:txBody>
          <a:bodyPr/>
          <a:lstStyle/>
          <a:p>
            <a:fld id="{76DEC0BF-4056-45FE-A558-BFEC82C564A3}" type="slidenum">
              <a:rPr lang="zh-CN" altLang="en-US" smtClean="0"/>
              <a:pPr/>
              <a:t>100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DB0A9C5-BDE7-48DC-8FF0-E01A5E3DED15}"/>
              </a:ext>
            </a:extLst>
          </p:cNvPr>
          <p:cNvSpPr>
            <a:spLocks noGrp="1" noChangeArrowheads="1"/>
          </p:cNvSpPr>
          <p:nvPr>
            <p:ph type="title"/>
          </p:nvPr>
        </p:nvSpPr>
        <p:spPr/>
        <p:txBody>
          <a:bodyPr/>
          <a:lstStyle/>
          <a:p>
            <a:pPr eaLnBrk="1" hangingPunct="1">
              <a:defRPr/>
            </a:pPr>
            <a:r>
              <a:rPr lang="en-US" altLang="zh-CN" sz="4000"/>
              <a:t>2. </a:t>
            </a:r>
            <a:r>
              <a:rPr lang="zh-CN" altLang="en-US" sz="4000"/>
              <a:t>树结构的查找</a:t>
            </a:r>
          </a:p>
        </p:txBody>
      </p:sp>
      <p:sp>
        <p:nvSpPr>
          <p:cNvPr id="38915" name="Rectangle 3">
            <a:extLst>
              <a:ext uri="{FF2B5EF4-FFF2-40B4-BE49-F238E27FC236}">
                <a16:creationId xmlns:a16="http://schemas.microsoft.com/office/drawing/2014/main" id="{78B0338A-C807-4AF7-93B4-A1FE5B0919AC}"/>
              </a:ext>
            </a:extLst>
          </p:cNvPr>
          <p:cNvSpPr>
            <a:spLocks noGrp="1" noChangeArrowheads="1"/>
          </p:cNvSpPr>
          <p:nvPr>
            <p:ph type="body" idx="1"/>
          </p:nvPr>
        </p:nvSpPr>
        <p:spPr>
          <a:xfrm>
            <a:off x="428625" y="1989138"/>
            <a:ext cx="8531225" cy="4114800"/>
          </a:xfrm>
        </p:spPr>
        <p:txBody>
          <a:bodyPr/>
          <a:lstStyle/>
          <a:p>
            <a:pPr eaLnBrk="1" hangingPunct="1">
              <a:buFont typeface="Wingdings" pitchFamily="2" charset="2"/>
              <a:buNone/>
              <a:defRPr/>
            </a:pPr>
            <a:r>
              <a:rPr lang="zh-CN" altLang="en-US" sz="2800" dirty="0"/>
              <a:t>（</a:t>
            </a:r>
            <a:r>
              <a:rPr lang="en-US" altLang="zh-CN" sz="2800" dirty="0"/>
              <a:t>1</a:t>
            </a:r>
            <a:r>
              <a:rPr lang="zh-CN" altLang="en-US" sz="2800" dirty="0"/>
              <a:t>）二叉排序树及其查找</a:t>
            </a:r>
            <a:endParaRPr lang="en-US" altLang="zh-CN" sz="2800" dirty="0"/>
          </a:p>
          <a:p>
            <a:pPr marL="0" indent="623888" eaLnBrk="1" hangingPunct="1">
              <a:buFont typeface="Wingdings" pitchFamily="2" charset="2"/>
              <a:buNone/>
              <a:defRPr/>
            </a:pPr>
            <a:r>
              <a:rPr lang="en-US" altLang="zh-CN" sz="2800" dirty="0"/>
              <a:t>	</a:t>
            </a:r>
            <a:r>
              <a:rPr lang="zh-CN" altLang="en-US" sz="2800" dirty="0"/>
              <a:t>将待查找的数据元素按先后顺序组织成一棵二叉排序树</a:t>
            </a:r>
            <a:r>
              <a:rPr lang="en-US" altLang="zh-CN" sz="2800" dirty="0"/>
              <a:t>——</a:t>
            </a:r>
            <a:r>
              <a:rPr lang="zh-CN" altLang="en-US" sz="2800" dirty="0"/>
              <a:t>二叉排序树满足：</a:t>
            </a:r>
            <a:endParaRPr lang="en-US" altLang="zh-CN" sz="2800" dirty="0"/>
          </a:p>
          <a:p>
            <a:pPr>
              <a:buFont typeface="Wingdings" pitchFamily="2" charset="2"/>
              <a:buNone/>
              <a:defRPr/>
            </a:pPr>
            <a:r>
              <a:rPr lang="zh-CN" altLang="en-US" sz="2800" dirty="0">
                <a:latin typeface="宋体"/>
              </a:rPr>
              <a:t>①</a:t>
            </a:r>
            <a:r>
              <a:rPr lang="zh-CN" altLang="en-US" sz="2800" dirty="0"/>
              <a:t>若它的左子树不空，则左子树上所有结点的关键字均小于它的根结点的关键字；</a:t>
            </a:r>
            <a:endParaRPr lang="en-US" altLang="zh-CN" sz="2800" dirty="0"/>
          </a:p>
          <a:p>
            <a:pPr>
              <a:buFontTx/>
              <a:buNone/>
              <a:defRPr/>
            </a:pPr>
            <a:r>
              <a:rPr lang="zh-CN" altLang="en-US" sz="2800" dirty="0">
                <a:latin typeface="宋体"/>
              </a:rPr>
              <a:t>②</a:t>
            </a:r>
            <a:r>
              <a:rPr lang="zh-CN" altLang="en-US" sz="2800" dirty="0"/>
              <a:t> 若它的右子树不空，则右子树上所有结点的关键字均大于它的根结点的关键字；</a:t>
            </a:r>
            <a:endParaRPr lang="zh-CN" altLang="en-US" sz="2800" dirty="0">
              <a:latin typeface="宋体" pitchFamily="2" charset="-122"/>
            </a:endParaRPr>
          </a:p>
          <a:p>
            <a:pPr>
              <a:buFontTx/>
              <a:buNone/>
              <a:defRPr/>
            </a:pPr>
            <a:r>
              <a:rPr lang="zh-CN" altLang="en-US" sz="2800" dirty="0">
                <a:latin typeface="宋体"/>
              </a:rPr>
              <a:t>③</a:t>
            </a:r>
            <a:r>
              <a:rPr lang="zh-CN" altLang="en-US" sz="2800" dirty="0"/>
              <a:t> 它的左子树、右子树分别也是二叉排序树。</a:t>
            </a:r>
            <a:endParaRPr lang="zh-CN" altLang="en-US" sz="2800" dirty="0">
              <a:latin typeface="宋体" pitchFamily="2" charset="-122"/>
            </a:endParaRPr>
          </a:p>
          <a:p>
            <a:pPr marL="0" indent="623888" eaLnBrk="1" hangingPunct="1">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1307CF3C-CEDD-462B-9F77-25F1AFEDB7B7}"/>
              </a:ext>
            </a:extLst>
          </p:cNvPr>
          <p:cNvSpPr>
            <a:spLocks noGrp="1"/>
          </p:cNvSpPr>
          <p:nvPr>
            <p:ph type="sldNum" sz="quarter" idx="12"/>
          </p:nvPr>
        </p:nvSpPr>
        <p:spPr/>
        <p:txBody>
          <a:bodyPr/>
          <a:lstStyle/>
          <a:p>
            <a:fld id="{76DEC0BF-4056-45FE-A558-BFEC82C564A3}" type="slidenum">
              <a:rPr lang="zh-CN" altLang="en-US" smtClean="0"/>
              <a:pPr/>
              <a:t>101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C3EA552F-8747-4EC4-9730-6ADB26F8F70C}"/>
              </a:ext>
            </a:extLst>
          </p:cNvPr>
          <p:cNvSpPr>
            <a:spLocks noGrp="1"/>
          </p:cNvSpPr>
          <p:nvPr>
            <p:ph type="title"/>
          </p:nvPr>
        </p:nvSpPr>
        <p:spPr/>
        <p:txBody>
          <a:bodyPr/>
          <a:lstStyle/>
          <a:p>
            <a:pPr>
              <a:defRPr/>
            </a:pPr>
            <a:r>
              <a:rPr lang="zh-CN" altLang="en-US"/>
              <a:t>（</a:t>
            </a:r>
            <a:r>
              <a:rPr lang="en-US" altLang="zh-CN"/>
              <a:t>1</a:t>
            </a:r>
            <a:r>
              <a:rPr lang="zh-CN" altLang="en-US"/>
              <a:t>）二叉排序树上的查找</a:t>
            </a:r>
          </a:p>
        </p:txBody>
      </p:sp>
      <p:sp>
        <p:nvSpPr>
          <p:cNvPr id="3" name="内容占位符 2">
            <a:extLst>
              <a:ext uri="{FF2B5EF4-FFF2-40B4-BE49-F238E27FC236}">
                <a16:creationId xmlns:a16="http://schemas.microsoft.com/office/drawing/2014/main" id="{EB21CCA3-A44A-4198-9838-B15B3927B94E}"/>
              </a:ext>
            </a:extLst>
          </p:cNvPr>
          <p:cNvSpPr>
            <a:spLocks noGrp="1"/>
          </p:cNvSpPr>
          <p:nvPr>
            <p:ph idx="1"/>
          </p:nvPr>
        </p:nvSpPr>
        <p:spPr>
          <a:xfrm>
            <a:off x="500063" y="1785938"/>
            <a:ext cx="8459787" cy="5072062"/>
          </a:xfrm>
        </p:spPr>
        <p:txBody>
          <a:bodyPr/>
          <a:lstStyle/>
          <a:p>
            <a:pPr marL="0" indent="539750">
              <a:buFont typeface="Wingdings" panose="05000000000000000000" pitchFamily="2" charset="2"/>
              <a:buNone/>
            </a:pPr>
            <a:r>
              <a:rPr lang="zh-CN" altLang="en-US" sz="2800"/>
              <a:t>查找过程如下：</a:t>
            </a:r>
            <a:endParaRPr lang="en-US" altLang="zh-CN" sz="2800"/>
          </a:p>
          <a:p>
            <a:pPr marL="0" indent="539750">
              <a:buFont typeface="Wingdings" panose="05000000000000000000" pitchFamily="2" charset="2"/>
              <a:buNone/>
            </a:pPr>
            <a:r>
              <a:rPr lang="zh-CN" altLang="en-US" sz="2800"/>
              <a:t>在一棵二叉排序树中，查找值为</a:t>
            </a:r>
            <a:r>
              <a:rPr lang="en-US" altLang="zh-CN" sz="2800"/>
              <a:t>value</a:t>
            </a:r>
            <a:r>
              <a:rPr lang="zh-CN" altLang="en-US" sz="2800"/>
              <a:t>的结点；</a:t>
            </a:r>
            <a:endParaRPr lang="en-US" altLang="zh-CN" sz="2800"/>
          </a:p>
          <a:p>
            <a:pPr marL="0" indent="539750">
              <a:buFont typeface="Wingdings" panose="05000000000000000000" pitchFamily="2" charset="2"/>
              <a:buNone/>
            </a:pPr>
            <a:r>
              <a:rPr lang="en-US" altLang="zh-CN" sz="2800"/>
              <a:t>1</a:t>
            </a:r>
            <a:r>
              <a:rPr lang="zh-CN" altLang="en-US" sz="2800"/>
              <a:t>）从跟结点开始，设</a:t>
            </a:r>
            <a:r>
              <a:rPr lang="en-US" altLang="zh-CN" sz="2800"/>
              <a:t>p</a:t>
            </a:r>
            <a:r>
              <a:rPr lang="zh-CN" altLang="en-US" sz="2800"/>
              <a:t>指向根结点；</a:t>
            </a:r>
            <a:endParaRPr lang="en-US" altLang="zh-CN" sz="2800"/>
          </a:p>
          <a:p>
            <a:pPr marL="0" indent="539750">
              <a:buFont typeface="Wingdings" panose="05000000000000000000" pitchFamily="2" charset="2"/>
              <a:buNone/>
            </a:pPr>
            <a:r>
              <a:rPr lang="en-US" altLang="zh-CN" sz="2800"/>
              <a:t>2</a:t>
            </a:r>
            <a:r>
              <a:rPr lang="zh-CN" altLang="en-US" sz="2800"/>
              <a:t>）将</a:t>
            </a:r>
            <a:r>
              <a:rPr lang="en-US" altLang="zh-CN" sz="2800"/>
              <a:t>value</a:t>
            </a:r>
            <a:r>
              <a:rPr lang="zh-CN" altLang="en-US" sz="2800"/>
              <a:t>与</a:t>
            </a:r>
            <a:r>
              <a:rPr lang="en-US" altLang="zh-CN" sz="2800"/>
              <a:t>p</a:t>
            </a:r>
            <a:r>
              <a:rPr lang="zh-CN" altLang="en-US" sz="2800"/>
              <a:t>结点的关键字进行比较，若相等则查找成功；若</a:t>
            </a:r>
            <a:r>
              <a:rPr lang="en-US" altLang="zh-CN" sz="2800"/>
              <a:t>value</a:t>
            </a:r>
            <a:r>
              <a:rPr lang="zh-CN" altLang="en-US" sz="2800"/>
              <a:t>值较小，进入</a:t>
            </a:r>
            <a:r>
              <a:rPr lang="en-US" altLang="zh-CN" sz="2800"/>
              <a:t>p</a:t>
            </a:r>
            <a:r>
              <a:rPr lang="zh-CN" altLang="en-US" sz="2800"/>
              <a:t>的左子树进行查找；若</a:t>
            </a:r>
            <a:r>
              <a:rPr lang="en-US" altLang="zh-CN" sz="2800"/>
              <a:t>value</a:t>
            </a:r>
            <a:r>
              <a:rPr lang="zh-CN" altLang="en-US" sz="2800"/>
              <a:t>值较大，则在</a:t>
            </a:r>
            <a:r>
              <a:rPr lang="en-US" altLang="zh-CN" sz="2800"/>
              <a:t>p</a:t>
            </a:r>
            <a:r>
              <a:rPr lang="zh-CN" altLang="en-US" sz="2800"/>
              <a:t>的右子树中查找。</a:t>
            </a:r>
            <a:endParaRPr lang="en-US" altLang="zh-CN" sz="2800"/>
          </a:p>
          <a:p>
            <a:pPr marL="0" indent="539750">
              <a:buFont typeface="Wingdings" panose="05000000000000000000" pitchFamily="2" charset="2"/>
              <a:buNone/>
            </a:pPr>
            <a:r>
              <a:rPr lang="en-US" altLang="zh-CN" sz="2800"/>
              <a:t>3</a:t>
            </a:r>
            <a:r>
              <a:rPr lang="zh-CN" altLang="en-US" sz="2800"/>
              <a:t>）重复上述</a:t>
            </a:r>
            <a:r>
              <a:rPr lang="en-US" altLang="zh-CN" sz="2800"/>
              <a:t>2</a:t>
            </a:r>
            <a:r>
              <a:rPr lang="zh-CN" altLang="en-US" sz="2800"/>
              <a:t>），直到查找成功或</a:t>
            </a:r>
            <a:r>
              <a:rPr lang="en-US" altLang="zh-CN" sz="2800"/>
              <a:t>p</a:t>
            </a:r>
            <a:r>
              <a:rPr lang="zh-CN" altLang="en-US" sz="2800"/>
              <a:t>为空，不成功。</a:t>
            </a:r>
          </a:p>
        </p:txBody>
      </p:sp>
      <p:sp>
        <p:nvSpPr>
          <p:cNvPr id="2" name="灯片编号占位符 1">
            <a:extLst>
              <a:ext uri="{FF2B5EF4-FFF2-40B4-BE49-F238E27FC236}">
                <a16:creationId xmlns:a16="http://schemas.microsoft.com/office/drawing/2014/main" id="{02DA3691-EADB-4806-B5AD-B85C633D7B3A}"/>
              </a:ext>
            </a:extLst>
          </p:cNvPr>
          <p:cNvSpPr>
            <a:spLocks noGrp="1"/>
          </p:cNvSpPr>
          <p:nvPr>
            <p:ph type="sldNum" sz="quarter" idx="12"/>
          </p:nvPr>
        </p:nvSpPr>
        <p:spPr/>
        <p:txBody>
          <a:bodyPr/>
          <a:lstStyle/>
          <a:p>
            <a:fld id="{76DEC0BF-4056-45FE-A558-BFEC82C564A3}" type="slidenum">
              <a:rPr lang="zh-CN" altLang="en-US" smtClean="0"/>
              <a:pPr/>
              <a:t>102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6C8806C-335F-4619-BC95-3EB1AE84BF3B}"/>
              </a:ext>
            </a:extLst>
          </p:cNvPr>
          <p:cNvSpPr>
            <a:spLocks noGrp="1"/>
          </p:cNvSpPr>
          <p:nvPr>
            <p:ph type="title"/>
          </p:nvPr>
        </p:nvSpPr>
        <p:spPr/>
        <p:txBody>
          <a:bodyPr/>
          <a:lstStyle/>
          <a:p>
            <a:pPr>
              <a:defRPr/>
            </a:pPr>
            <a:r>
              <a:rPr lang="zh-CN" altLang="en-US"/>
              <a:t>（</a:t>
            </a:r>
            <a:r>
              <a:rPr lang="en-US" altLang="zh-CN"/>
              <a:t>2</a:t>
            </a:r>
            <a:r>
              <a:rPr lang="zh-CN" altLang="en-US"/>
              <a:t>）二叉排序树的构造</a:t>
            </a:r>
          </a:p>
        </p:txBody>
      </p:sp>
      <p:sp>
        <p:nvSpPr>
          <p:cNvPr id="109571" name="内容占位符 2">
            <a:extLst>
              <a:ext uri="{FF2B5EF4-FFF2-40B4-BE49-F238E27FC236}">
                <a16:creationId xmlns:a16="http://schemas.microsoft.com/office/drawing/2014/main" id="{B2C3C52E-2F71-449A-BAC0-E82D7E5B3670}"/>
              </a:ext>
            </a:extLst>
          </p:cNvPr>
          <p:cNvSpPr>
            <a:spLocks noGrp="1"/>
          </p:cNvSpPr>
          <p:nvPr>
            <p:ph idx="1"/>
          </p:nvPr>
        </p:nvSpPr>
        <p:spPr>
          <a:xfrm>
            <a:off x="642938" y="2000250"/>
            <a:ext cx="8501062" cy="4103688"/>
          </a:xfrm>
        </p:spPr>
        <p:txBody>
          <a:bodyPr/>
          <a:lstStyle/>
          <a:p>
            <a:pPr marL="0" indent="623888">
              <a:buFont typeface="Wingdings" panose="05000000000000000000" pitchFamily="2" charset="2"/>
              <a:buNone/>
            </a:pPr>
            <a:r>
              <a:rPr lang="zh-CN" altLang="en-US" sz="2800"/>
              <a:t>构造二叉排序树的过程就是指生成二叉排序树的过程，也就是不断插入结点，形成新的二叉排序树。</a:t>
            </a:r>
            <a:endParaRPr lang="en-US" altLang="zh-CN" sz="2800"/>
          </a:p>
          <a:p>
            <a:pPr marL="0" indent="623888">
              <a:buFont typeface="Wingdings" panose="05000000000000000000" pitchFamily="2" charset="2"/>
              <a:buNone/>
            </a:pPr>
            <a:r>
              <a:rPr lang="zh-CN" altLang="en-US" sz="2800"/>
              <a:t>例如：构建</a:t>
            </a:r>
            <a:r>
              <a:rPr lang="en-US" altLang="zh-CN" sz="2800"/>
              <a:t>54</a:t>
            </a:r>
            <a:r>
              <a:rPr lang="zh-CN" altLang="en-US" sz="2800"/>
              <a:t>，</a:t>
            </a:r>
            <a:r>
              <a:rPr lang="en-US" altLang="zh-CN" sz="2800"/>
              <a:t>18</a:t>
            </a:r>
            <a:r>
              <a:rPr lang="zh-CN" altLang="en-US" sz="2800"/>
              <a:t>，</a:t>
            </a:r>
            <a:r>
              <a:rPr lang="en-US" altLang="zh-CN" sz="2800"/>
              <a:t>66</a:t>
            </a:r>
            <a:r>
              <a:rPr lang="zh-CN" altLang="en-US" sz="2800"/>
              <a:t>，</a:t>
            </a:r>
            <a:r>
              <a:rPr lang="en-US" altLang="zh-CN" sz="2800"/>
              <a:t>87</a:t>
            </a:r>
            <a:r>
              <a:rPr lang="zh-CN" altLang="en-US" sz="2800"/>
              <a:t>，</a:t>
            </a:r>
            <a:r>
              <a:rPr lang="en-US" altLang="zh-CN" sz="2800"/>
              <a:t>36</a:t>
            </a:r>
            <a:r>
              <a:rPr lang="zh-CN" altLang="en-US" sz="2800"/>
              <a:t>，</a:t>
            </a:r>
            <a:r>
              <a:rPr lang="en-US" altLang="zh-CN" sz="2800"/>
              <a:t>12</a:t>
            </a:r>
            <a:r>
              <a:rPr lang="zh-CN" altLang="en-US" sz="2800"/>
              <a:t>组成的二叉排序树。</a:t>
            </a:r>
          </a:p>
        </p:txBody>
      </p:sp>
      <p:pic>
        <p:nvPicPr>
          <p:cNvPr id="5" name="Picture 4" descr="8d11">
            <a:extLst>
              <a:ext uri="{FF2B5EF4-FFF2-40B4-BE49-F238E27FC236}">
                <a16:creationId xmlns:a16="http://schemas.microsoft.com/office/drawing/2014/main" id="{A6A6429C-34F7-4B00-B84F-C20858FF4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143375"/>
            <a:ext cx="896461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AB10A54-D53F-4F5F-A099-00E7A41F57FA}"/>
              </a:ext>
            </a:extLst>
          </p:cNvPr>
          <p:cNvSpPr>
            <a:spLocks noGrp="1"/>
          </p:cNvSpPr>
          <p:nvPr>
            <p:ph type="sldNum" sz="quarter" idx="12"/>
          </p:nvPr>
        </p:nvSpPr>
        <p:spPr/>
        <p:txBody>
          <a:bodyPr/>
          <a:lstStyle/>
          <a:p>
            <a:fld id="{76DEC0BF-4056-45FE-A558-BFEC82C564A3}" type="slidenum">
              <a:rPr lang="zh-CN" altLang="en-US" smtClean="0"/>
              <a:pPr/>
              <a:t>103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6F36B32-D672-4057-B90A-E0992A83CE87}"/>
              </a:ext>
            </a:extLst>
          </p:cNvPr>
          <p:cNvSpPr>
            <a:spLocks noGrp="1" noChangeArrowheads="1"/>
          </p:cNvSpPr>
          <p:nvPr>
            <p:ph type="subTitle" idx="1"/>
          </p:nvPr>
        </p:nvSpPr>
        <p:spPr>
          <a:xfrm>
            <a:off x="304800" y="2428875"/>
            <a:ext cx="8382000" cy="4048125"/>
          </a:xfrm>
        </p:spPr>
        <p:txBody>
          <a:bodyPr/>
          <a:lstStyle/>
          <a:p>
            <a:pPr marR="0" algn="l">
              <a:buFontTx/>
              <a:buNone/>
            </a:pPr>
            <a:r>
              <a:rPr lang="zh-CN" altLang="en-US"/>
              <a:t>   （</a:t>
            </a:r>
            <a:r>
              <a:rPr lang="en-US" altLang="zh-CN"/>
              <a:t>1</a:t>
            </a:r>
            <a:r>
              <a:rPr lang="zh-CN" altLang="en-US"/>
              <a:t>） 若被删除结点是叶子结点，即</a:t>
            </a:r>
            <a:r>
              <a:rPr lang="en-US" altLang="zh-CN"/>
              <a:t>PL</a:t>
            </a:r>
            <a:r>
              <a:rPr lang="zh-CN" altLang="en-US"/>
              <a:t>和</a:t>
            </a:r>
            <a:r>
              <a:rPr lang="en-US" altLang="zh-CN"/>
              <a:t>PR</a:t>
            </a:r>
            <a:r>
              <a:rPr lang="zh-CN" altLang="en-US"/>
              <a:t>均为空子树，则只需修改被删除结点的双亲结点的指针即可。如图</a:t>
            </a:r>
            <a:r>
              <a:rPr lang="en-US" altLang="zh-CN"/>
              <a:t> (a)</a:t>
            </a:r>
            <a:r>
              <a:rPr lang="zh-CN" altLang="en-US"/>
              <a:t>和</a:t>
            </a:r>
            <a:r>
              <a:rPr lang="en-US" altLang="zh-CN"/>
              <a:t> (b)</a:t>
            </a:r>
            <a:r>
              <a:rPr lang="zh-CN" altLang="en-US"/>
              <a:t>所示。</a:t>
            </a:r>
            <a:endParaRPr lang="zh-CN" altLang="en-US">
              <a:latin typeface="宋体" panose="02010600030101010101" pitchFamily="2" charset="-122"/>
            </a:endParaRPr>
          </a:p>
        </p:txBody>
      </p:sp>
      <p:pic>
        <p:nvPicPr>
          <p:cNvPr id="110595" name="Picture 2">
            <a:extLst>
              <a:ext uri="{FF2B5EF4-FFF2-40B4-BE49-F238E27FC236}">
                <a16:creationId xmlns:a16="http://schemas.microsoft.com/office/drawing/2014/main" id="{BCA3E33D-F5C6-4D4B-B978-BE486F26E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4143375"/>
            <a:ext cx="84010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BD37B014-05E9-4691-AED4-78BF3D416188}"/>
              </a:ext>
            </a:extLst>
          </p:cNvPr>
          <p:cNvSpPr txBox="1">
            <a:spLocks/>
          </p:cNvSpPr>
          <p:nvPr/>
        </p:nvSpPr>
        <p:spPr bwMode="auto">
          <a:xfrm>
            <a:off x="1150938" y="836613"/>
            <a:ext cx="7793037" cy="839787"/>
          </a:xfrm>
          <a:prstGeom prst="rect">
            <a:avLst/>
          </a:prstGeom>
          <a:noFill/>
          <a:ln w="9525">
            <a:noFill/>
            <a:miter lim="800000"/>
            <a:headEnd/>
            <a:tailEnd/>
          </a:ln>
        </p:spPr>
        <p:txBody>
          <a:bodyPr anchor="b"/>
          <a:lstStyle/>
          <a:p>
            <a:pPr eaLnBrk="0" hangingPunct="0">
              <a:defRPr/>
            </a:pPr>
            <a:r>
              <a:rPr lang="zh-CN" altLang="en-US" sz="4400" b="1" kern="0" dirty="0">
                <a:solidFill>
                  <a:schemeClr val="tx2"/>
                </a:solidFill>
                <a:latin typeface="+mj-lt"/>
                <a:ea typeface="+mj-ea"/>
                <a:cs typeface="+mj-cs"/>
              </a:rPr>
              <a:t>（</a:t>
            </a:r>
            <a:r>
              <a:rPr lang="en-US" altLang="zh-CN" sz="4400" b="1" kern="0" dirty="0">
                <a:solidFill>
                  <a:schemeClr val="tx2"/>
                </a:solidFill>
                <a:latin typeface="+mj-lt"/>
                <a:ea typeface="+mj-ea"/>
                <a:cs typeface="+mj-cs"/>
              </a:rPr>
              <a:t>3</a:t>
            </a:r>
            <a:r>
              <a:rPr lang="zh-CN" altLang="en-US" sz="4400" b="1" kern="0" dirty="0">
                <a:solidFill>
                  <a:schemeClr val="tx2"/>
                </a:solidFill>
                <a:latin typeface="+mj-lt"/>
                <a:ea typeface="+mj-ea"/>
                <a:cs typeface="+mj-cs"/>
              </a:rPr>
              <a:t>）二叉排序树的删除</a:t>
            </a:r>
          </a:p>
        </p:txBody>
      </p:sp>
      <p:sp>
        <p:nvSpPr>
          <p:cNvPr id="2" name="灯片编号占位符 1">
            <a:extLst>
              <a:ext uri="{FF2B5EF4-FFF2-40B4-BE49-F238E27FC236}">
                <a16:creationId xmlns:a16="http://schemas.microsoft.com/office/drawing/2014/main" id="{67378E32-9D2E-41EA-92DA-888F4583AF97}"/>
              </a:ext>
            </a:extLst>
          </p:cNvPr>
          <p:cNvSpPr>
            <a:spLocks noGrp="1"/>
          </p:cNvSpPr>
          <p:nvPr>
            <p:ph type="sldNum" sz="quarter" idx="12"/>
          </p:nvPr>
        </p:nvSpPr>
        <p:spPr/>
        <p:txBody>
          <a:bodyPr/>
          <a:lstStyle/>
          <a:p>
            <a:fld id="{43EAF1EE-B674-4C80-BC60-B9E015815AFA}" type="slidenum">
              <a:rPr lang="zh-CN" altLang="en-US" smtClean="0"/>
              <a:pPr/>
              <a:t>104</a:t>
            </a:fld>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6C08D86-B481-4373-9368-C34FE6DA454E}"/>
              </a:ext>
            </a:extLst>
          </p:cNvPr>
          <p:cNvSpPr>
            <a:spLocks noGrp="1" noChangeArrowheads="1"/>
          </p:cNvSpPr>
          <p:nvPr>
            <p:ph type="subTitle" idx="1"/>
          </p:nvPr>
        </p:nvSpPr>
        <p:spPr>
          <a:xfrm>
            <a:off x="304800" y="357188"/>
            <a:ext cx="8382000" cy="6119812"/>
          </a:xfrm>
        </p:spPr>
        <p:txBody>
          <a:bodyPr/>
          <a:lstStyle/>
          <a:p>
            <a:pPr marR="0" algn="l">
              <a:buFontTx/>
              <a:buNone/>
            </a:pPr>
            <a:r>
              <a:rPr lang="zh-CN" altLang="en-US"/>
              <a:t>（</a:t>
            </a:r>
            <a:r>
              <a:rPr lang="en-US" altLang="zh-CN"/>
              <a:t>2</a:t>
            </a:r>
            <a:r>
              <a:rPr lang="zh-CN" altLang="en-US"/>
              <a:t>） 若被删除结点只有左子树</a:t>
            </a:r>
            <a:r>
              <a:rPr lang="en-US" altLang="zh-CN"/>
              <a:t>P</a:t>
            </a:r>
            <a:r>
              <a:rPr lang="en-US" altLang="zh-CN" baseline="-25000"/>
              <a:t>L</a:t>
            </a:r>
            <a:r>
              <a:rPr lang="zh-CN" altLang="en-US"/>
              <a:t>或只有右子树</a:t>
            </a:r>
            <a:r>
              <a:rPr lang="en-US" altLang="zh-CN"/>
              <a:t>P</a:t>
            </a:r>
            <a:r>
              <a:rPr lang="en-US" altLang="zh-CN" baseline="-25000"/>
              <a:t>R</a:t>
            </a:r>
            <a:r>
              <a:rPr lang="zh-CN" altLang="en-US"/>
              <a:t>，此时只要令</a:t>
            </a:r>
            <a:r>
              <a:rPr lang="en-US" altLang="zh-CN"/>
              <a:t>P</a:t>
            </a:r>
            <a:r>
              <a:rPr lang="en-US" altLang="zh-CN" baseline="-25000"/>
              <a:t>L</a:t>
            </a:r>
            <a:r>
              <a:rPr lang="zh-CN" altLang="en-US"/>
              <a:t>或</a:t>
            </a:r>
            <a:r>
              <a:rPr lang="en-US" altLang="zh-CN"/>
              <a:t>P</a:t>
            </a:r>
            <a:r>
              <a:rPr lang="en-US" altLang="zh-CN" baseline="-25000"/>
              <a:t>R</a:t>
            </a:r>
            <a:r>
              <a:rPr lang="zh-CN" altLang="en-US"/>
              <a:t>直接成为其双亲结点的左子树或右子树即可。如图</a:t>
            </a:r>
            <a:r>
              <a:rPr lang="en-US" altLang="zh-CN"/>
              <a:t> (a)(b)(c)(d)</a:t>
            </a:r>
            <a:r>
              <a:rPr lang="zh-CN" altLang="en-US"/>
              <a:t>所示。</a:t>
            </a:r>
          </a:p>
        </p:txBody>
      </p:sp>
      <p:pic>
        <p:nvPicPr>
          <p:cNvPr id="111619" name="Picture 2">
            <a:extLst>
              <a:ext uri="{FF2B5EF4-FFF2-40B4-BE49-F238E27FC236}">
                <a16:creationId xmlns:a16="http://schemas.microsoft.com/office/drawing/2014/main" id="{137A4391-2F5E-479E-B88C-9D8E2D4B9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57375"/>
            <a:ext cx="76390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F888C7F-8329-438C-BD1E-FB7B0801CD64}"/>
              </a:ext>
            </a:extLst>
          </p:cNvPr>
          <p:cNvSpPr>
            <a:spLocks noGrp="1"/>
          </p:cNvSpPr>
          <p:nvPr>
            <p:ph type="sldNum" sz="quarter" idx="12"/>
          </p:nvPr>
        </p:nvSpPr>
        <p:spPr/>
        <p:txBody>
          <a:bodyPr/>
          <a:lstStyle/>
          <a:p>
            <a:fld id="{43EAF1EE-B674-4C80-BC60-B9E015815AFA}" type="slidenum">
              <a:rPr lang="zh-CN" altLang="en-US" smtClean="0"/>
              <a:pPr/>
              <a:t>105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64A20B0-75C9-4C29-AB89-6DFAFB4DD465}"/>
              </a:ext>
            </a:extLst>
          </p:cNvPr>
          <p:cNvSpPr>
            <a:spLocks noGrp="1" noChangeArrowheads="1"/>
          </p:cNvSpPr>
          <p:nvPr>
            <p:ph type="subTitle" idx="1"/>
          </p:nvPr>
        </p:nvSpPr>
        <p:spPr>
          <a:xfrm>
            <a:off x="395288" y="260350"/>
            <a:ext cx="8429625" cy="5143500"/>
          </a:xfrm>
          <a:solidFill>
            <a:schemeClr val="bg1"/>
          </a:solidFill>
        </p:spPr>
        <p:txBody>
          <a:bodyPr/>
          <a:lstStyle/>
          <a:p>
            <a:pPr marR="0" algn="l">
              <a:buFontTx/>
              <a:buNone/>
            </a:pPr>
            <a:r>
              <a:rPr lang="zh-CN" altLang="en-US" sz="2800"/>
              <a:t>（</a:t>
            </a:r>
            <a:r>
              <a:rPr lang="en-US" altLang="zh-CN" sz="2800"/>
              <a:t>3</a:t>
            </a:r>
            <a:r>
              <a:rPr lang="zh-CN" altLang="en-US" sz="2800"/>
              <a:t>） 若被删除结点的左子树和右子树均不空时，</a:t>
            </a:r>
            <a:endParaRPr lang="zh-CN" altLang="en-US" sz="2800">
              <a:latin typeface="宋体" panose="02010600030101010101" pitchFamily="2" charset="-122"/>
            </a:endParaRPr>
          </a:p>
          <a:p>
            <a:pPr marR="0" algn="l">
              <a:buFontTx/>
              <a:buNone/>
            </a:pPr>
            <a:r>
              <a:rPr lang="zh-CN" altLang="en-US" sz="2800"/>
              <a:t>① 被删除结点在中序遍历序列中的直接后继（或前驱）是从该结点的右孩子的左孩子方向一直找下去，找到没有左孩子的结点为止。被删除结点的中序直接后继结点肯定是没有左子树的。</a:t>
            </a:r>
            <a:endParaRPr lang="zh-CN" altLang="en-US" sz="2800">
              <a:latin typeface="宋体" panose="02010600030101010101" pitchFamily="2" charset="-122"/>
            </a:endParaRPr>
          </a:p>
          <a:p>
            <a:pPr marR="0" algn="l">
              <a:buFontTx/>
              <a:buNone/>
            </a:pPr>
            <a:r>
              <a:rPr lang="zh-CN" altLang="en-US" sz="2800"/>
              <a:t>② 将直接后继结点取代</a:t>
            </a:r>
            <a:endParaRPr lang="en-US" altLang="zh-CN" sz="2800"/>
          </a:p>
          <a:p>
            <a:pPr marR="0" algn="l">
              <a:buFontTx/>
              <a:buNone/>
            </a:pPr>
            <a:r>
              <a:rPr lang="zh-CN" altLang="en-US" sz="2800"/>
              <a:t>被删除结点。</a:t>
            </a:r>
            <a:endParaRPr lang="zh-CN" altLang="en-US" sz="2800">
              <a:latin typeface="宋体" panose="02010600030101010101" pitchFamily="2" charset="-122"/>
            </a:endParaRPr>
          </a:p>
          <a:p>
            <a:pPr marR="0" algn="l">
              <a:buFontTx/>
              <a:buNone/>
            </a:pPr>
            <a:r>
              <a:rPr lang="zh-CN" altLang="en-US" sz="2800"/>
              <a:t>③ 删除直接后继结点。</a:t>
            </a:r>
            <a:endParaRPr lang="en-US" altLang="zh-CN" sz="2800"/>
          </a:p>
        </p:txBody>
      </p:sp>
      <p:pic>
        <p:nvPicPr>
          <p:cNvPr id="112643" name="Picture 4">
            <a:extLst>
              <a:ext uri="{FF2B5EF4-FFF2-40B4-BE49-F238E27FC236}">
                <a16:creationId xmlns:a16="http://schemas.microsoft.com/office/drawing/2014/main" id="{8C53F7F8-4CFE-42F1-9841-B50575F5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152900"/>
            <a:ext cx="60960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63F30CD9-4969-454D-87A3-4973825DB574}"/>
              </a:ext>
            </a:extLst>
          </p:cNvPr>
          <p:cNvSpPr>
            <a:spLocks noGrp="1"/>
          </p:cNvSpPr>
          <p:nvPr>
            <p:ph type="sldNum" sz="quarter" idx="12"/>
          </p:nvPr>
        </p:nvSpPr>
        <p:spPr/>
        <p:txBody>
          <a:bodyPr/>
          <a:lstStyle/>
          <a:p>
            <a:fld id="{43EAF1EE-B674-4C80-BC60-B9E015815AFA}" type="slidenum">
              <a:rPr lang="zh-CN" altLang="en-US" smtClean="0"/>
              <a:pPr/>
              <a:t>106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C19208A-F87C-4E89-9E09-04CFBAB0989B}"/>
              </a:ext>
            </a:extLst>
          </p:cNvPr>
          <p:cNvSpPr>
            <a:spLocks noGrp="1"/>
          </p:cNvSpPr>
          <p:nvPr>
            <p:ph type="title"/>
          </p:nvPr>
        </p:nvSpPr>
        <p:spPr/>
        <p:txBody>
          <a:bodyPr/>
          <a:lstStyle/>
          <a:p>
            <a:pPr>
              <a:defRPr/>
            </a:pPr>
            <a:r>
              <a:rPr lang="zh-CN" altLang="en-US"/>
              <a:t>（</a:t>
            </a:r>
            <a:r>
              <a:rPr lang="en-US" altLang="zh-CN"/>
              <a:t>4</a:t>
            </a:r>
            <a:r>
              <a:rPr lang="zh-CN" altLang="en-US"/>
              <a:t>）平衡二叉树</a:t>
            </a:r>
          </a:p>
        </p:txBody>
      </p:sp>
      <p:sp>
        <p:nvSpPr>
          <p:cNvPr id="3" name="内容占位符 2">
            <a:extLst>
              <a:ext uri="{FF2B5EF4-FFF2-40B4-BE49-F238E27FC236}">
                <a16:creationId xmlns:a16="http://schemas.microsoft.com/office/drawing/2014/main" id="{F2793AD5-F8B1-4DD6-9DF7-6D7A3522B668}"/>
              </a:ext>
            </a:extLst>
          </p:cNvPr>
          <p:cNvSpPr>
            <a:spLocks noGrp="1"/>
          </p:cNvSpPr>
          <p:nvPr>
            <p:ph idx="1"/>
          </p:nvPr>
        </p:nvSpPr>
        <p:spPr>
          <a:xfrm>
            <a:off x="285750" y="1989138"/>
            <a:ext cx="8674100" cy="4114800"/>
          </a:xfrm>
        </p:spPr>
        <p:txBody>
          <a:bodyPr/>
          <a:lstStyle/>
          <a:p>
            <a:pPr marL="0" indent="539750">
              <a:buFont typeface="Wingdings" panose="05000000000000000000" pitchFamily="2" charset="2"/>
              <a:buNone/>
            </a:pPr>
            <a:r>
              <a:rPr lang="zh-CN" altLang="en-US" sz="2800"/>
              <a:t>平衡二叉树或者是一棵空树，或者是具有下列性质的二叉排序树：</a:t>
            </a:r>
            <a:endParaRPr lang="en-US" altLang="zh-CN" sz="2800"/>
          </a:p>
          <a:p>
            <a:pPr marL="0" indent="539750">
              <a:buFont typeface="Wingdings" panose="05000000000000000000" pitchFamily="2" charset="2"/>
              <a:buNone/>
            </a:pPr>
            <a:r>
              <a:rPr lang="en-US" altLang="zh-CN" sz="2800"/>
              <a:t>1</a:t>
            </a:r>
            <a:r>
              <a:rPr lang="zh-CN" altLang="en-US" sz="2800"/>
              <a:t>、它的左子树和右子树都是平衡二叉树；</a:t>
            </a:r>
            <a:endParaRPr lang="en-US" altLang="zh-CN" sz="2800"/>
          </a:p>
          <a:p>
            <a:pPr marL="0" indent="539750">
              <a:buFont typeface="Wingdings" panose="05000000000000000000" pitchFamily="2" charset="2"/>
              <a:buNone/>
            </a:pPr>
            <a:r>
              <a:rPr lang="en-US" altLang="zh-CN" sz="2800"/>
              <a:t>2</a:t>
            </a:r>
            <a:r>
              <a:rPr lang="zh-CN" altLang="en-US" sz="2800"/>
              <a:t>、它的左子树和右子树高度之差的绝对值不超过</a:t>
            </a:r>
            <a:r>
              <a:rPr lang="en-US" altLang="zh-CN" sz="2800"/>
              <a:t>1</a:t>
            </a:r>
          </a:p>
          <a:p>
            <a:pPr marL="0" indent="539750">
              <a:buFont typeface="Wingdings" panose="05000000000000000000" pitchFamily="2" charset="2"/>
              <a:buNone/>
            </a:pPr>
            <a:endParaRPr lang="en-US" altLang="zh-CN" sz="2800"/>
          </a:p>
          <a:p>
            <a:pPr marL="0" indent="539750">
              <a:buFont typeface="Wingdings" panose="05000000000000000000" pitchFamily="2" charset="2"/>
              <a:buNone/>
            </a:pPr>
            <a:r>
              <a:rPr lang="zh-CN" altLang="en-US" sz="2800"/>
              <a:t>其中左右子树高度差记为平衡因子，在平衡二叉树中平衡因子只能是－</a:t>
            </a:r>
            <a:r>
              <a:rPr lang="en-US" altLang="zh-CN" sz="2800"/>
              <a:t>1</a:t>
            </a:r>
            <a:r>
              <a:rPr lang="zh-CN" altLang="en-US" sz="2800"/>
              <a:t>，</a:t>
            </a:r>
            <a:r>
              <a:rPr lang="en-US" altLang="zh-CN" sz="2800"/>
              <a:t>0</a:t>
            </a:r>
            <a:r>
              <a:rPr lang="zh-CN" altLang="en-US" sz="2800"/>
              <a:t>，</a:t>
            </a:r>
            <a:r>
              <a:rPr lang="en-US" altLang="zh-CN" sz="2800"/>
              <a:t>1</a:t>
            </a:r>
            <a:r>
              <a:rPr lang="zh-CN" altLang="en-US" sz="2800"/>
              <a:t>。满足平衡树条件的二叉排序树高度保持在</a:t>
            </a:r>
            <a:r>
              <a:rPr lang="en-US" altLang="zh-CN" sz="2800"/>
              <a:t>O(log</a:t>
            </a:r>
            <a:r>
              <a:rPr lang="en-US" altLang="zh-CN" sz="2800" baseline="-25000"/>
              <a:t>2</a:t>
            </a:r>
            <a:r>
              <a:rPr lang="en-US" altLang="zh-CN" sz="2800"/>
              <a:t>n),</a:t>
            </a:r>
            <a:r>
              <a:rPr lang="zh-CN" altLang="en-US" sz="2800"/>
              <a:t>因此平均查找长度也是</a:t>
            </a:r>
            <a:r>
              <a:rPr lang="en-US" altLang="zh-CN" sz="2800"/>
              <a:t>O(log</a:t>
            </a:r>
            <a:r>
              <a:rPr lang="en-US" altLang="zh-CN" sz="2800" baseline="-25000"/>
              <a:t>2</a:t>
            </a:r>
            <a:r>
              <a:rPr lang="en-US" altLang="zh-CN" sz="2800"/>
              <a:t>n)</a:t>
            </a:r>
            <a:r>
              <a:rPr lang="zh-CN" altLang="en-US" sz="2800"/>
              <a:t>。</a:t>
            </a:r>
            <a:endParaRPr lang="en-US" altLang="zh-CN" sz="2800"/>
          </a:p>
        </p:txBody>
      </p:sp>
      <p:sp>
        <p:nvSpPr>
          <p:cNvPr id="2" name="灯片编号占位符 1">
            <a:extLst>
              <a:ext uri="{FF2B5EF4-FFF2-40B4-BE49-F238E27FC236}">
                <a16:creationId xmlns:a16="http://schemas.microsoft.com/office/drawing/2014/main" id="{C609E5AA-F7DB-4490-9CFF-8FE962A57ECB}"/>
              </a:ext>
            </a:extLst>
          </p:cNvPr>
          <p:cNvSpPr>
            <a:spLocks noGrp="1"/>
          </p:cNvSpPr>
          <p:nvPr>
            <p:ph type="sldNum" sz="quarter" idx="12"/>
          </p:nvPr>
        </p:nvSpPr>
        <p:spPr/>
        <p:txBody>
          <a:bodyPr/>
          <a:lstStyle/>
          <a:p>
            <a:fld id="{76DEC0BF-4056-45FE-A558-BFEC82C564A3}" type="slidenum">
              <a:rPr lang="zh-CN" altLang="en-US" smtClean="0"/>
              <a:pPr/>
              <a:t>107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05F85205-A4F4-4639-B622-8B0AF4ED7E16}"/>
              </a:ext>
            </a:extLst>
          </p:cNvPr>
          <p:cNvSpPr>
            <a:spLocks noGrp="1"/>
          </p:cNvSpPr>
          <p:nvPr>
            <p:ph type="title"/>
          </p:nvPr>
        </p:nvSpPr>
        <p:spPr/>
        <p:txBody>
          <a:bodyPr/>
          <a:lstStyle/>
          <a:p>
            <a:pPr>
              <a:defRPr/>
            </a:pPr>
            <a:r>
              <a:rPr lang="en-US" altLang="zh-CN"/>
              <a:t>3 </a:t>
            </a:r>
            <a:r>
              <a:rPr lang="zh-CN" altLang="en-US"/>
              <a:t>散列表的查找</a:t>
            </a:r>
          </a:p>
        </p:txBody>
      </p:sp>
      <p:sp>
        <p:nvSpPr>
          <p:cNvPr id="3" name="内容占位符 2">
            <a:extLst>
              <a:ext uri="{FF2B5EF4-FFF2-40B4-BE49-F238E27FC236}">
                <a16:creationId xmlns:a16="http://schemas.microsoft.com/office/drawing/2014/main" id="{6BF7DA04-E53F-4BC7-BC0F-6BB707E82494}"/>
              </a:ext>
            </a:extLst>
          </p:cNvPr>
          <p:cNvSpPr>
            <a:spLocks noGrp="1"/>
          </p:cNvSpPr>
          <p:nvPr>
            <p:ph idx="1"/>
          </p:nvPr>
        </p:nvSpPr>
        <p:spPr>
          <a:xfrm>
            <a:off x="642938" y="1989138"/>
            <a:ext cx="8316912" cy="4725987"/>
          </a:xfrm>
        </p:spPr>
        <p:txBody>
          <a:bodyPr/>
          <a:lstStyle/>
          <a:p>
            <a:pPr marL="0" indent="623888">
              <a:buFont typeface="Wingdings" pitchFamily="2" charset="2"/>
              <a:buNone/>
              <a:defRPr/>
            </a:pPr>
            <a:r>
              <a:rPr lang="zh-CN" altLang="en-US" sz="2800" dirty="0"/>
              <a:t>散列的核心是散列函数</a:t>
            </a:r>
            <a:r>
              <a:rPr lang="en-US" altLang="zh-CN" sz="2800" dirty="0"/>
              <a:t>(hashed function)</a:t>
            </a:r>
            <a:r>
              <a:rPr lang="zh-CN" altLang="en-US" sz="2800" dirty="0"/>
              <a:t>，又称哈希函数。每个记录的关键字通过哈希函数计算都对应得到记录的存储地址：</a:t>
            </a:r>
            <a:r>
              <a:rPr lang="en-US" altLang="zh-CN" sz="2800" dirty="0" err="1"/>
              <a:t>i</a:t>
            </a:r>
            <a:r>
              <a:rPr lang="en-US" altLang="zh-CN" sz="2800" dirty="0"/>
              <a:t>= Hash(key)</a:t>
            </a:r>
          </a:p>
          <a:p>
            <a:pPr marL="0" indent="623888">
              <a:buFontTx/>
              <a:buNone/>
              <a:defRPr/>
            </a:pPr>
            <a:r>
              <a:rPr lang="en-US" altLang="zh-CN" sz="2800" dirty="0"/>
              <a:t>Hash</a:t>
            </a:r>
            <a:r>
              <a:rPr lang="zh-CN" altLang="en-US" sz="2800" dirty="0"/>
              <a:t>函数实际上就是关键字到存储地址的映射，这样，查找时也可以先根据关键字计算其存储地址，然后就可以直接找到该数据元素了。</a:t>
            </a:r>
            <a:endParaRPr lang="en-US" altLang="zh-CN" sz="2800" dirty="0"/>
          </a:p>
          <a:p>
            <a:pPr marL="0" indent="811213">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92A65411-430F-4756-88E9-5F87D34BE31D}"/>
              </a:ext>
            </a:extLst>
          </p:cNvPr>
          <p:cNvSpPr>
            <a:spLocks noGrp="1"/>
          </p:cNvSpPr>
          <p:nvPr>
            <p:ph type="sldNum" sz="quarter" idx="12"/>
          </p:nvPr>
        </p:nvSpPr>
        <p:spPr/>
        <p:txBody>
          <a:bodyPr/>
          <a:lstStyle/>
          <a:p>
            <a:fld id="{76DEC0BF-4056-45FE-A558-BFEC82C564A3}" type="slidenum">
              <a:rPr lang="zh-CN" altLang="en-US" smtClean="0"/>
              <a:pPr/>
              <a:t>108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E498BF-4B74-4ACC-85C1-7592787EBC68}"/>
              </a:ext>
            </a:extLst>
          </p:cNvPr>
          <p:cNvSpPr>
            <a:spLocks noGrp="1" noChangeArrowheads="1"/>
          </p:cNvSpPr>
          <p:nvPr>
            <p:ph type="title"/>
          </p:nvPr>
        </p:nvSpPr>
        <p:spPr/>
        <p:txBody>
          <a:bodyPr/>
          <a:lstStyle/>
          <a:p>
            <a:pPr eaLnBrk="1" hangingPunct="1">
              <a:defRPr/>
            </a:pPr>
            <a:r>
              <a:rPr lang="zh-CN" altLang="en-US" sz="4000"/>
              <a:t>散列函数</a:t>
            </a:r>
          </a:p>
        </p:txBody>
      </p:sp>
      <p:sp>
        <p:nvSpPr>
          <p:cNvPr id="59396" name="Rectangle 3">
            <a:extLst>
              <a:ext uri="{FF2B5EF4-FFF2-40B4-BE49-F238E27FC236}">
                <a16:creationId xmlns:a16="http://schemas.microsoft.com/office/drawing/2014/main" id="{D2F0D571-7443-4004-B837-4A8A9F5C1635}"/>
              </a:ext>
            </a:extLst>
          </p:cNvPr>
          <p:cNvSpPr>
            <a:spLocks noGrp="1" noChangeArrowheads="1"/>
          </p:cNvSpPr>
          <p:nvPr>
            <p:ph type="body" idx="1"/>
          </p:nvPr>
        </p:nvSpPr>
        <p:spPr>
          <a:xfrm>
            <a:off x="714375" y="1857375"/>
            <a:ext cx="8245475" cy="4246563"/>
          </a:xfrm>
        </p:spPr>
        <p:txBody>
          <a:bodyPr/>
          <a:lstStyle/>
          <a:p>
            <a:pPr eaLnBrk="1" hangingPunct="1"/>
            <a:r>
              <a:rPr lang="zh-CN" altLang="en-US"/>
              <a:t>除留余数法 构造散列函数</a:t>
            </a:r>
          </a:p>
          <a:p>
            <a:pPr marL="0" lvl="1" indent="457200" eaLnBrk="1" hangingPunct="1">
              <a:buFont typeface="Wingdings" panose="05000000000000000000" pitchFamily="2" charset="2"/>
              <a:buNone/>
            </a:pPr>
            <a:r>
              <a:rPr lang="zh-CN" altLang="en-US"/>
              <a:t>关键字被某个不大于散列表表长</a:t>
            </a:r>
            <a:r>
              <a:rPr lang="en-US" altLang="zh-CN"/>
              <a:t>m</a:t>
            </a:r>
            <a:r>
              <a:rPr lang="zh-CN" altLang="en-US"/>
              <a:t>的数</a:t>
            </a:r>
            <a:r>
              <a:rPr lang="en-US" altLang="zh-CN"/>
              <a:t>p</a:t>
            </a:r>
            <a:r>
              <a:rPr lang="zh-CN" altLang="en-US"/>
              <a:t>除后所得的余数作为散列地址，</a:t>
            </a:r>
            <a:endParaRPr lang="en-US" altLang="zh-CN"/>
          </a:p>
          <a:p>
            <a:pPr marL="0" lvl="1" indent="457200" eaLnBrk="1" hangingPunct="1">
              <a:buFont typeface="Wingdings" panose="05000000000000000000" pitchFamily="2" charset="2"/>
              <a:buNone/>
            </a:pPr>
            <a:r>
              <a:rPr lang="en-US" altLang="zh-CN"/>
              <a:t>                    hash(k)=k % p </a:t>
            </a:r>
          </a:p>
          <a:p>
            <a:pPr marL="0" lvl="1" indent="457200" eaLnBrk="1" hangingPunct="1">
              <a:buFont typeface="Wingdings" panose="05000000000000000000" pitchFamily="2" charset="2"/>
              <a:buNone/>
            </a:pPr>
            <a:r>
              <a:rPr lang="zh-CN" altLang="en-US"/>
              <a:t>通常选</a:t>
            </a:r>
            <a:r>
              <a:rPr lang="en-US" altLang="zh-CN"/>
              <a:t>p</a:t>
            </a:r>
            <a:r>
              <a:rPr lang="zh-CN" altLang="en-US"/>
              <a:t>为不大于散列表容量的最小素数。</a:t>
            </a:r>
            <a:endParaRPr lang="zh-CN" altLang="en-US">
              <a:latin typeface="宋体" panose="02010600030101010101" pitchFamily="2" charset="-122"/>
            </a:endParaRPr>
          </a:p>
          <a:p>
            <a:pPr marL="0" lvl="1" indent="457200" eaLnBrk="1" hangingPunct="1">
              <a:buFont typeface="Wingdings" panose="05000000000000000000" pitchFamily="2" charset="2"/>
              <a:buNone/>
            </a:pPr>
            <a:endParaRPr lang="en-US" altLang="zh-CN"/>
          </a:p>
        </p:txBody>
      </p:sp>
      <p:sp>
        <p:nvSpPr>
          <p:cNvPr id="2" name="灯片编号占位符 1">
            <a:extLst>
              <a:ext uri="{FF2B5EF4-FFF2-40B4-BE49-F238E27FC236}">
                <a16:creationId xmlns:a16="http://schemas.microsoft.com/office/drawing/2014/main" id="{08484649-A753-4A3C-9736-49106B1CEBD3}"/>
              </a:ext>
            </a:extLst>
          </p:cNvPr>
          <p:cNvSpPr>
            <a:spLocks noGrp="1"/>
          </p:cNvSpPr>
          <p:nvPr>
            <p:ph type="sldNum" sz="quarter" idx="12"/>
          </p:nvPr>
        </p:nvSpPr>
        <p:spPr/>
        <p:txBody>
          <a:bodyPr/>
          <a:lstStyle/>
          <a:p>
            <a:fld id="{76DEC0BF-4056-45FE-A558-BFEC82C564A3}" type="slidenum">
              <a:rPr lang="zh-CN" altLang="en-US" smtClean="0"/>
              <a:pPr/>
              <a:t>109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blinds(horizontal)">
                                      <p:cBhvr>
                                        <p:cTn id="7" dur="500"/>
                                        <p:tgtEl>
                                          <p:spTgt spid="59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6">
                                            <p:txEl>
                                              <p:pRg st="1" end="1"/>
                                            </p:txEl>
                                          </p:spTgt>
                                        </p:tgtEl>
                                        <p:attrNameLst>
                                          <p:attrName>style.visibility</p:attrName>
                                        </p:attrNameLst>
                                      </p:cBhvr>
                                      <p:to>
                                        <p:strVal val="visible"/>
                                      </p:to>
                                    </p:set>
                                    <p:animEffect transition="in" filter="blinds(horizontal)">
                                      <p:cBhvr>
                                        <p:cTn id="12" dur="500"/>
                                        <p:tgtEl>
                                          <p:spTgt spid="593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6">
                                            <p:txEl>
                                              <p:pRg st="2" end="2"/>
                                            </p:txEl>
                                          </p:spTgt>
                                        </p:tgtEl>
                                        <p:attrNameLst>
                                          <p:attrName>style.visibility</p:attrName>
                                        </p:attrNameLst>
                                      </p:cBhvr>
                                      <p:to>
                                        <p:strVal val="visible"/>
                                      </p:to>
                                    </p:set>
                                    <p:animEffect transition="in" filter="blinds(horizontal)">
                                      <p:cBhvr>
                                        <p:cTn id="17" dur="500"/>
                                        <p:tgtEl>
                                          <p:spTgt spid="593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6">
                                            <p:txEl>
                                              <p:pRg st="3" end="3"/>
                                            </p:txEl>
                                          </p:spTgt>
                                        </p:tgtEl>
                                        <p:attrNameLst>
                                          <p:attrName>style.visibility</p:attrName>
                                        </p:attrNameLst>
                                      </p:cBhvr>
                                      <p:to>
                                        <p:strVal val="visible"/>
                                      </p:to>
                                    </p:set>
                                    <p:animEffect transition="in" filter="blinds(horizontal)">
                                      <p:cBhvr>
                                        <p:cTn id="22" dur="500"/>
                                        <p:tgtEl>
                                          <p:spTgt spid="59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8D3016-E5FE-454F-B807-7B1B2DC36FD8}"/>
              </a:ext>
            </a:extLst>
          </p:cNvPr>
          <p:cNvSpPr>
            <a:spLocks noGrp="1"/>
          </p:cNvSpPr>
          <p:nvPr>
            <p:ph idx="1"/>
          </p:nvPr>
        </p:nvSpPr>
        <p:spPr>
          <a:xfrm>
            <a:off x="468313" y="1196975"/>
            <a:ext cx="8229600" cy="4525963"/>
          </a:xfrm>
        </p:spPr>
        <p:txBody>
          <a:bodyPr/>
          <a:lstStyle/>
          <a:p>
            <a:pPr eaLnBrk="1" hangingPunct="1">
              <a:buFont typeface="Wingdings" pitchFamily="2" charset="2"/>
              <a:buNone/>
              <a:defRPr/>
            </a:pPr>
            <a:r>
              <a:rPr lang="zh-CN" altLang="en-US" sz="2800" b="1" dirty="0">
                <a:solidFill>
                  <a:srgbClr val="FF0000"/>
                </a:solidFill>
              </a:rPr>
              <a:t>插入：</a:t>
            </a:r>
            <a:endParaRPr lang="en-US" altLang="zh-CN" sz="2800" b="1" dirty="0">
              <a:solidFill>
                <a:srgbClr val="FF0000"/>
              </a:solidFill>
            </a:endParaRPr>
          </a:p>
          <a:p>
            <a:pPr eaLnBrk="1" hangingPunct="1">
              <a:buFont typeface="Wingdings" pitchFamily="2" charset="2"/>
              <a:buNone/>
              <a:defRPr/>
            </a:pPr>
            <a:r>
              <a:rPr lang="en-US" altLang="zh-CN" sz="2800" b="1" dirty="0">
                <a:solidFill>
                  <a:srgbClr val="FF0000"/>
                </a:solidFill>
              </a:rPr>
              <a:t>for (</a:t>
            </a:r>
            <a:r>
              <a:rPr lang="en-US" altLang="zh-CN" sz="2800" b="1" dirty="0" err="1">
                <a:solidFill>
                  <a:srgbClr val="FF0000"/>
                </a:solidFill>
              </a:rPr>
              <a:t>int</a:t>
            </a:r>
            <a:r>
              <a:rPr lang="en-US" altLang="zh-CN" sz="2800" b="1" dirty="0">
                <a:solidFill>
                  <a:srgbClr val="FF0000"/>
                </a:solidFill>
              </a:rPr>
              <a:t> j= n-1; j&gt;=index; j--)      //</a:t>
            </a:r>
            <a:r>
              <a:rPr lang="zh-CN" altLang="en-US" sz="2800" b="1" dirty="0">
                <a:solidFill>
                  <a:srgbClr val="FF0000"/>
                </a:solidFill>
              </a:rPr>
              <a:t>元素后移</a:t>
            </a:r>
            <a:endParaRPr lang="en-US" altLang="zh-CN" sz="2800" b="1" dirty="0">
              <a:solidFill>
                <a:srgbClr val="FF0000"/>
              </a:solidFill>
            </a:endParaRPr>
          </a:p>
          <a:p>
            <a:pPr eaLnBrk="1" hangingPunct="1">
              <a:buFont typeface="Wingdings" pitchFamily="2" charset="2"/>
              <a:buNone/>
              <a:defRPr/>
            </a:pPr>
            <a:r>
              <a:rPr lang="en-US" altLang="zh-CN" sz="2800" b="1" dirty="0">
                <a:solidFill>
                  <a:srgbClr val="FF0000"/>
                </a:solidFill>
              </a:rPr>
              <a:t>             table[j+1] =  table[j];</a:t>
            </a:r>
          </a:p>
          <a:p>
            <a:pPr eaLnBrk="1" hangingPunct="1">
              <a:buFont typeface="Wingdings" pitchFamily="2" charset="2"/>
              <a:buNone/>
              <a:defRPr/>
            </a:pPr>
            <a:r>
              <a:rPr lang="en-US" altLang="zh-CN" sz="2800" b="1" dirty="0">
                <a:solidFill>
                  <a:srgbClr val="FF0000"/>
                </a:solidFill>
              </a:rPr>
              <a:t>table[index] = element;</a:t>
            </a:r>
          </a:p>
          <a:p>
            <a:pPr eaLnBrk="1" hangingPunct="1">
              <a:buFont typeface="Wingdings" pitchFamily="2" charset="2"/>
              <a:buNone/>
              <a:defRPr/>
            </a:pPr>
            <a:r>
              <a:rPr lang="en-US" altLang="zh-CN" sz="2800" b="1" dirty="0">
                <a:solidFill>
                  <a:srgbClr val="FF0000"/>
                </a:solidFill>
              </a:rPr>
              <a:t>n++;</a:t>
            </a:r>
          </a:p>
          <a:p>
            <a:pPr eaLnBrk="1" hangingPunct="1">
              <a:buFont typeface="Wingdings" pitchFamily="2" charset="2"/>
              <a:buNone/>
              <a:defRPr/>
            </a:pPr>
            <a:r>
              <a:rPr lang="zh-CN" altLang="en-US" sz="2800" b="1" dirty="0">
                <a:solidFill>
                  <a:srgbClr val="FF0000"/>
                </a:solidFill>
              </a:rPr>
              <a:t>删除：</a:t>
            </a:r>
            <a:endParaRPr lang="en-US" altLang="zh-CN" sz="2800" b="1" dirty="0">
              <a:solidFill>
                <a:srgbClr val="FF0000"/>
              </a:solidFill>
            </a:endParaRPr>
          </a:p>
          <a:p>
            <a:pPr eaLnBrk="1" hangingPunct="1">
              <a:buFont typeface="Wingdings" pitchFamily="2" charset="2"/>
              <a:buNone/>
              <a:defRPr/>
            </a:pPr>
            <a:r>
              <a:rPr lang="en-US" altLang="zh-CN" sz="2800" b="1" dirty="0">
                <a:solidFill>
                  <a:srgbClr val="FF0000"/>
                </a:solidFill>
              </a:rPr>
              <a:t>for (</a:t>
            </a:r>
            <a:r>
              <a:rPr lang="en-US" altLang="zh-CN" sz="2800" b="1" dirty="0" err="1">
                <a:solidFill>
                  <a:srgbClr val="FF0000"/>
                </a:solidFill>
              </a:rPr>
              <a:t>int</a:t>
            </a:r>
            <a:r>
              <a:rPr lang="en-US" altLang="zh-CN" sz="2800" b="1" dirty="0">
                <a:solidFill>
                  <a:srgbClr val="FF0000"/>
                </a:solidFill>
              </a:rPr>
              <a:t> j=index; j&lt;n-1; j++)   //</a:t>
            </a:r>
            <a:r>
              <a:rPr lang="zh-CN" altLang="en-US" sz="2800" b="1" dirty="0">
                <a:solidFill>
                  <a:srgbClr val="FF0000"/>
                </a:solidFill>
              </a:rPr>
              <a:t>元素前移，</a:t>
            </a:r>
            <a:r>
              <a:rPr lang="en-US" altLang="zh-CN" sz="2800" b="1" dirty="0">
                <a:solidFill>
                  <a:srgbClr val="FF0000"/>
                </a:solidFill>
              </a:rPr>
              <a:t>                 		table[j] =  table[j+1];</a:t>
            </a:r>
          </a:p>
          <a:p>
            <a:pPr eaLnBrk="1" hangingPunct="1">
              <a:buFont typeface="Wingdings" pitchFamily="2" charset="2"/>
              <a:buNone/>
              <a:defRPr/>
            </a:pPr>
            <a:r>
              <a:rPr lang="en-US" altLang="zh-CN" sz="2800" b="1" dirty="0">
                <a:solidFill>
                  <a:srgbClr val="FF0000"/>
                </a:solidFill>
              </a:rPr>
              <a:t>table[ n-1]=null;</a:t>
            </a:r>
          </a:p>
          <a:p>
            <a:pPr eaLnBrk="1" hangingPunct="1">
              <a:buFont typeface="Wingdings" pitchFamily="2" charset="2"/>
              <a:buNone/>
              <a:defRPr/>
            </a:pPr>
            <a:r>
              <a:rPr lang="en-US" altLang="zh-CN" sz="2800" b="1" dirty="0">
                <a:solidFill>
                  <a:srgbClr val="FF0000"/>
                </a:solidFill>
              </a:rPr>
              <a:t>n--;</a:t>
            </a:r>
          </a:p>
          <a:p>
            <a:pPr marL="109537" indent="0">
              <a:buFont typeface="Wingdings 3" panose="05040102010807070707" pitchFamily="18" charset="2"/>
              <a:buNone/>
              <a:defRPr/>
            </a:pPr>
            <a:endParaRPr lang="zh-CN" altLang="en-US" dirty="0"/>
          </a:p>
        </p:txBody>
      </p:sp>
      <p:sp>
        <p:nvSpPr>
          <p:cNvPr id="3" name="标题 2">
            <a:extLst>
              <a:ext uri="{FF2B5EF4-FFF2-40B4-BE49-F238E27FC236}">
                <a16:creationId xmlns:a16="http://schemas.microsoft.com/office/drawing/2014/main" id="{BBE23881-E7D4-4422-A41A-C57929402DBE}"/>
              </a:ext>
            </a:extLst>
          </p:cNvPr>
          <p:cNvSpPr>
            <a:spLocks noGrp="1"/>
          </p:cNvSpPr>
          <p:nvPr>
            <p:ph type="title"/>
          </p:nvPr>
        </p:nvSpPr>
        <p:spPr/>
        <p:txBody>
          <a:bodyPr/>
          <a:lstStyle/>
          <a:p>
            <a:pPr>
              <a:defRPr/>
            </a:pPr>
            <a:r>
              <a:rPr lang="zh-CN" altLang="en-US" dirty="0"/>
              <a:t>顺序表</a:t>
            </a:r>
          </a:p>
        </p:txBody>
      </p:sp>
      <p:sp>
        <p:nvSpPr>
          <p:cNvPr id="4" name="灯片编号占位符 3">
            <a:extLst>
              <a:ext uri="{FF2B5EF4-FFF2-40B4-BE49-F238E27FC236}">
                <a16:creationId xmlns:a16="http://schemas.microsoft.com/office/drawing/2014/main" id="{91B664E4-C9EB-4A9C-B445-3F80F8016F41}"/>
              </a:ext>
            </a:extLst>
          </p:cNvPr>
          <p:cNvSpPr>
            <a:spLocks noGrp="1"/>
          </p:cNvSpPr>
          <p:nvPr>
            <p:ph type="sldNum" sz="quarter" idx="12"/>
          </p:nvPr>
        </p:nvSpPr>
        <p:spPr/>
        <p:txBody>
          <a:bodyPr/>
          <a:lstStyle/>
          <a:p>
            <a:fld id="{76DEC0BF-4056-45FE-A558-BFEC82C564A3}" type="slidenum">
              <a:rPr lang="zh-CN" altLang="en-US" smtClean="0"/>
              <a:pPr/>
              <a:t>11</a:t>
            </a:fld>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4762B7B-4CAB-4355-90FF-4774E7CBE1A7}"/>
              </a:ext>
            </a:extLst>
          </p:cNvPr>
          <p:cNvSpPr>
            <a:spLocks noGrp="1"/>
          </p:cNvSpPr>
          <p:nvPr>
            <p:ph type="title"/>
          </p:nvPr>
        </p:nvSpPr>
        <p:spPr/>
        <p:txBody>
          <a:bodyPr/>
          <a:lstStyle/>
          <a:p>
            <a:pPr>
              <a:defRPr/>
            </a:pPr>
            <a:r>
              <a:rPr lang="zh-CN" altLang="en-US"/>
              <a:t>冲突处理</a:t>
            </a:r>
          </a:p>
        </p:txBody>
      </p:sp>
      <p:sp>
        <p:nvSpPr>
          <p:cNvPr id="3" name="内容占位符 2">
            <a:extLst>
              <a:ext uri="{FF2B5EF4-FFF2-40B4-BE49-F238E27FC236}">
                <a16:creationId xmlns:a16="http://schemas.microsoft.com/office/drawing/2014/main" id="{286558A2-9459-41AF-BEBD-023513A424EA}"/>
              </a:ext>
            </a:extLst>
          </p:cNvPr>
          <p:cNvSpPr>
            <a:spLocks noGrp="1"/>
          </p:cNvSpPr>
          <p:nvPr>
            <p:ph idx="1"/>
          </p:nvPr>
        </p:nvSpPr>
        <p:spPr>
          <a:xfrm>
            <a:off x="357188" y="1785938"/>
            <a:ext cx="8602662" cy="4318000"/>
          </a:xfrm>
        </p:spPr>
        <p:txBody>
          <a:bodyPr/>
          <a:lstStyle/>
          <a:p>
            <a:pPr marL="0" indent="0">
              <a:buFont typeface="Wingdings" panose="05000000000000000000" pitchFamily="2" charset="2"/>
              <a:buNone/>
            </a:pPr>
            <a:r>
              <a:rPr lang="zh-CN" altLang="en-US" sz="2800"/>
              <a:t>       建立散列表的过程需要对每个记录的关键字计算出该记录存储的地址，并将记录存入此地址中。</a:t>
            </a:r>
            <a:endParaRPr lang="en-US" altLang="zh-CN" sz="2800"/>
          </a:p>
          <a:p>
            <a:pPr marL="0" indent="0">
              <a:buFont typeface="Wingdings" panose="05000000000000000000" pitchFamily="2" charset="2"/>
              <a:buNone/>
            </a:pPr>
            <a:r>
              <a:rPr lang="zh-CN" altLang="en-US" sz="2800"/>
              <a:t>      理想的散列函数使每一个记录和存储的地址一一对应，没有冲突。。</a:t>
            </a:r>
            <a:endParaRPr lang="en-US" altLang="zh-CN" sz="2800"/>
          </a:p>
          <a:p>
            <a:pPr marL="0" indent="0">
              <a:buFont typeface="Wingdings" panose="05000000000000000000" pitchFamily="2" charset="2"/>
              <a:buNone/>
            </a:pPr>
            <a:r>
              <a:rPr lang="zh-CN" altLang="en-US" sz="2800"/>
              <a:t>     若</a:t>
            </a:r>
            <a:r>
              <a:rPr lang="zh-CN" altLang="en-US" sz="2800">
                <a:solidFill>
                  <a:srgbClr val="FF0000"/>
                </a:solidFill>
              </a:rPr>
              <a:t>不同记录的关键字经过散列函数运算后得到相同的地址</a:t>
            </a:r>
            <a:r>
              <a:rPr lang="zh-CN" altLang="en-US" sz="2800"/>
              <a:t>，则称之为发生</a:t>
            </a:r>
            <a:r>
              <a:rPr lang="zh-CN" altLang="en-US">
                <a:solidFill>
                  <a:srgbClr val="FF0000"/>
                </a:solidFill>
              </a:rPr>
              <a:t>冲突</a:t>
            </a:r>
            <a:r>
              <a:rPr lang="zh-CN" altLang="en-US" sz="2800"/>
              <a:t>，将发生冲突的两个关键字称为散列函数的</a:t>
            </a:r>
            <a:r>
              <a:rPr lang="zh-CN" altLang="en-US" sz="2800">
                <a:solidFill>
                  <a:srgbClr val="FF0000"/>
                </a:solidFill>
              </a:rPr>
              <a:t>同义词</a:t>
            </a:r>
            <a:r>
              <a:rPr lang="zh-CN" altLang="en-US" sz="2800"/>
              <a:t>。</a:t>
            </a:r>
            <a:endParaRPr lang="zh-CN" altLang="en-US" sz="2800">
              <a:latin typeface="宋体" panose="02010600030101010101" pitchFamily="2" charset="-122"/>
            </a:endParaRPr>
          </a:p>
          <a:p>
            <a:pPr marL="0" indent="0">
              <a:buFont typeface="Wingdings" panose="05000000000000000000" pitchFamily="2" charset="2"/>
              <a:buNone/>
            </a:pPr>
            <a:endParaRPr lang="zh-CN" altLang="en-US" sz="2800"/>
          </a:p>
        </p:txBody>
      </p:sp>
      <p:graphicFrame>
        <p:nvGraphicFramePr>
          <p:cNvPr id="87042" name="Object 4">
            <a:extLst>
              <a:ext uri="{FF2B5EF4-FFF2-40B4-BE49-F238E27FC236}">
                <a16:creationId xmlns:a16="http://schemas.microsoft.com/office/drawing/2014/main" id="{F6311E3E-0B5A-43DD-890E-F639044DEB9B}"/>
              </a:ext>
            </a:extLst>
          </p:cNvPr>
          <p:cNvGraphicFramePr>
            <a:graphicFrameLocks noChangeAspect="1"/>
          </p:cNvGraphicFramePr>
          <p:nvPr/>
        </p:nvGraphicFramePr>
        <p:xfrm>
          <a:off x="2000250" y="5643563"/>
          <a:ext cx="1295400" cy="585787"/>
        </p:xfrm>
        <a:graphic>
          <a:graphicData uri="http://schemas.openxmlformats.org/presentationml/2006/ole">
            <mc:AlternateContent xmlns:mc="http://schemas.openxmlformats.org/markup-compatibility/2006">
              <mc:Choice xmlns:v="urn:schemas-microsoft-com:vml" Requires="v">
                <p:oleObj spid="_x0000_s116767" name="公式" r:id="rId3" imgW="457002" imgH="215806" progId="Equation.3">
                  <p:embed/>
                </p:oleObj>
              </mc:Choice>
              <mc:Fallback>
                <p:oleObj name="公式" r:id="rId3" imgW="457002"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5643563"/>
                        <a:ext cx="1295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3" name="Object 6">
            <a:extLst>
              <a:ext uri="{FF2B5EF4-FFF2-40B4-BE49-F238E27FC236}">
                <a16:creationId xmlns:a16="http://schemas.microsoft.com/office/drawing/2014/main" id="{AC42CC0F-2498-408C-9A79-FC8F139F8D3E}"/>
              </a:ext>
            </a:extLst>
          </p:cNvPr>
          <p:cNvGraphicFramePr>
            <a:graphicFrameLocks noChangeAspect="1"/>
          </p:cNvGraphicFramePr>
          <p:nvPr/>
        </p:nvGraphicFramePr>
        <p:xfrm>
          <a:off x="3929063" y="5643563"/>
          <a:ext cx="3455987" cy="601662"/>
        </p:xfrm>
        <a:graphic>
          <a:graphicData uri="http://schemas.openxmlformats.org/presentationml/2006/ole">
            <mc:AlternateContent xmlns:mc="http://schemas.openxmlformats.org/markup-compatibility/2006">
              <mc:Choice xmlns:v="urn:schemas-microsoft-com:vml" Requires="v">
                <p:oleObj spid="_x0000_s116768" name="公式" r:id="rId5" imgW="1256755" imgH="215806" progId="Equation.3">
                  <p:embed/>
                </p:oleObj>
              </mc:Choice>
              <mc:Fallback>
                <p:oleObj name="公式" r:id="rId5" imgW="1256755"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5643563"/>
                        <a:ext cx="3455987"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右箭头 6">
            <a:extLst>
              <a:ext uri="{FF2B5EF4-FFF2-40B4-BE49-F238E27FC236}">
                <a16:creationId xmlns:a16="http://schemas.microsoft.com/office/drawing/2014/main" id="{AE4237DF-7BD9-4DF0-8CAD-5230CD979CEA}"/>
              </a:ext>
            </a:extLst>
          </p:cNvPr>
          <p:cNvSpPr/>
          <p:nvPr/>
        </p:nvSpPr>
        <p:spPr>
          <a:xfrm>
            <a:off x="3286125" y="5857875"/>
            <a:ext cx="571500"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E3C3A27E-CC41-4987-AD81-1D17336ECF1E}"/>
              </a:ext>
            </a:extLst>
          </p:cNvPr>
          <p:cNvSpPr>
            <a:spLocks noGrp="1"/>
          </p:cNvSpPr>
          <p:nvPr>
            <p:ph type="sldNum" sz="quarter" idx="12"/>
          </p:nvPr>
        </p:nvSpPr>
        <p:spPr/>
        <p:txBody>
          <a:bodyPr/>
          <a:lstStyle/>
          <a:p>
            <a:fld id="{76DEC0BF-4056-45FE-A558-BFEC82C564A3}" type="slidenum">
              <a:rPr lang="zh-CN" altLang="en-US" smtClean="0"/>
              <a:pPr/>
              <a:t>110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042"/>
                                        </p:tgtEl>
                                        <p:attrNameLst>
                                          <p:attrName>style.visibility</p:attrName>
                                        </p:attrNameLst>
                                      </p:cBhvr>
                                      <p:to>
                                        <p:strVal val="visible"/>
                                      </p:to>
                                    </p:set>
                                    <p:animEffect transition="in" filter="blinds(horizontal)">
                                      <p:cBhvr>
                                        <p:cTn id="22" dur="500"/>
                                        <p:tgtEl>
                                          <p:spTgt spid="870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87043"/>
                                        </p:tgtEl>
                                        <p:attrNameLst>
                                          <p:attrName>style.visibility</p:attrName>
                                        </p:attrNameLst>
                                      </p:cBhvr>
                                      <p:to>
                                        <p:strVal val="visible"/>
                                      </p:to>
                                    </p:set>
                                    <p:animEffect transition="in" filter="blinds(horizontal)">
                                      <p:cBhvr>
                                        <p:cTn id="28"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C0880E7-CAFC-4013-9DC3-3E5D4C6B0B04}"/>
              </a:ext>
            </a:extLst>
          </p:cNvPr>
          <p:cNvSpPr>
            <a:spLocks noGrp="1"/>
          </p:cNvSpPr>
          <p:nvPr>
            <p:ph type="title"/>
          </p:nvPr>
        </p:nvSpPr>
        <p:spPr/>
        <p:txBody>
          <a:bodyPr/>
          <a:lstStyle/>
          <a:p>
            <a:pPr>
              <a:defRPr/>
            </a:pPr>
            <a:r>
              <a:rPr lang="zh-CN" altLang="en-US"/>
              <a:t>处理冲突</a:t>
            </a:r>
          </a:p>
        </p:txBody>
      </p:sp>
      <p:sp>
        <p:nvSpPr>
          <p:cNvPr id="3" name="内容占位符 2">
            <a:extLst>
              <a:ext uri="{FF2B5EF4-FFF2-40B4-BE49-F238E27FC236}">
                <a16:creationId xmlns:a16="http://schemas.microsoft.com/office/drawing/2014/main" id="{8428CCF2-F3D1-417B-AA24-9FD87720C6E1}"/>
              </a:ext>
            </a:extLst>
          </p:cNvPr>
          <p:cNvSpPr>
            <a:spLocks noGrp="1"/>
          </p:cNvSpPr>
          <p:nvPr>
            <p:ph idx="1"/>
          </p:nvPr>
        </p:nvSpPr>
        <p:spPr>
          <a:xfrm>
            <a:off x="642938" y="1989138"/>
            <a:ext cx="8316912" cy="4114800"/>
          </a:xfrm>
        </p:spPr>
        <p:txBody>
          <a:bodyPr/>
          <a:lstStyle/>
          <a:p>
            <a:pPr marL="0" indent="539750">
              <a:buFont typeface="Wingdings" panose="05000000000000000000" pitchFamily="2" charset="2"/>
              <a:buNone/>
            </a:pPr>
            <a:r>
              <a:rPr lang="zh-CN" altLang="en-US" sz="2800"/>
              <a:t>处理冲突的方法与散列表本身的结构形式有关。处理冲突就是要为产生冲突的元素</a:t>
            </a:r>
            <a:r>
              <a:rPr lang="zh-CN" altLang="en-US" sz="2800">
                <a:solidFill>
                  <a:srgbClr val="FF0000"/>
                </a:solidFill>
              </a:rPr>
              <a:t>寻找另外一个有效的存储地址</a:t>
            </a:r>
            <a:r>
              <a:rPr lang="zh-CN" altLang="en-US" sz="2800"/>
              <a:t>。下面介绍两种处理冲突的方法：</a:t>
            </a:r>
            <a:r>
              <a:rPr lang="zh-CN" altLang="en-US" sz="2800">
                <a:solidFill>
                  <a:srgbClr val="FF0000"/>
                </a:solidFill>
              </a:rPr>
              <a:t>开放地址法和链地址法</a:t>
            </a:r>
            <a:r>
              <a:rPr lang="zh-CN" altLang="en-US" sz="2800"/>
              <a:t>。</a:t>
            </a:r>
          </a:p>
        </p:txBody>
      </p:sp>
      <p:sp>
        <p:nvSpPr>
          <p:cNvPr id="2" name="灯片编号占位符 1">
            <a:extLst>
              <a:ext uri="{FF2B5EF4-FFF2-40B4-BE49-F238E27FC236}">
                <a16:creationId xmlns:a16="http://schemas.microsoft.com/office/drawing/2014/main" id="{A7185951-190B-44B2-B3DA-0E4607599E65}"/>
              </a:ext>
            </a:extLst>
          </p:cNvPr>
          <p:cNvSpPr>
            <a:spLocks noGrp="1"/>
          </p:cNvSpPr>
          <p:nvPr>
            <p:ph type="sldNum" sz="quarter" idx="12"/>
          </p:nvPr>
        </p:nvSpPr>
        <p:spPr/>
        <p:txBody>
          <a:bodyPr/>
          <a:lstStyle/>
          <a:p>
            <a:fld id="{76DEC0BF-4056-45FE-A558-BFEC82C564A3}" type="slidenum">
              <a:rPr lang="zh-CN" altLang="en-US" smtClean="0"/>
              <a:pPr/>
              <a:t>111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DBFDA59-58BC-49DD-BD45-BF528DD37C6E}"/>
              </a:ext>
            </a:extLst>
          </p:cNvPr>
          <p:cNvSpPr>
            <a:spLocks noGrp="1"/>
          </p:cNvSpPr>
          <p:nvPr>
            <p:ph type="title"/>
          </p:nvPr>
        </p:nvSpPr>
        <p:spPr/>
        <p:txBody>
          <a:bodyPr/>
          <a:lstStyle/>
          <a:p>
            <a:pPr>
              <a:defRPr/>
            </a:pPr>
            <a:r>
              <a:rPr lang="zh-CN" altLang="en-US"/>
              <a:t>开放地址法</a:t>
            </a:r>
          </a:p>
        </p:txBody>
      </p:sp>
      <p:sp>
        <p:nvSpPr>
          <p:cNvPr id="3" name="内容占位符 2">
            <a:extLst>
              <a:ext uri="{FF2B5EF4-FFF2-40B4-BE49-F238E27FC236}">
                <a16:creationId xmlns:a16="http://schemas.microsoft.com/office/drawing/2014/main" id="{5324F062-302F-4A88-BF62-84393FFB04F8}"/>
              </a:ext>
            </a:extLst>
          </p:cNvPr>
          <p:cNvSpPr>
            <a:spLocks noGrp="1"/>
          </p:cNvSpPr>
          <p:nvPr>
            <p:ph idx="1"/>
          </p:nvPr>
        </p:nvSpPr>
        <p:spPr>
          <a:xfrm>
            <a:off x="500063" y="1989138"/>
            <a:ext cx="8459787" cy="4114800"/>
          </a:xfrm>
        </p:spPr>
        <p:txBody>
          <a:bodyPr/>
          <a:lstStyle/>
          <a:p>
            <a:pPr marL="0" indent="446088">
              <a:buFont typeface="Wingdings" panose="05000000000000000000" pitchFamily="2" charset="2"/>
              <a:buNone/>
            </a:pPr>
            <a:r>
              <a:rPr lang="zh-CN" altLang="en-US" sz="2800"/>
              <a:t> 散列表的结构为一个向量即一维数组，表中记录按关键字经散列函数运算所得的地址直接存入数组中。</a:t>
            </a:r>
            <a:endParaRPr lang="en-US" altLang="zh-CN" sz="2800"/>
          </a:p>
          <a:p>
            <a:pPr marL="0" indent="446088">
              <a:buFont typeface="Wingdings" panose="05000000000000000000" pitchFamily="2" charset="2"/>
              <a:buNone/>
            </a:pPr>
            <a:r>
              <a:rPr lang="zh-CN" altLang="en-US" sz="2800"/>
              <a:t>当发生冲突的时候，在散列表内为元素寻找另外一个新位置。</a:t>
            </a:r>
            <a:endParaRPr lang="en-US" altLang="zh-CN" sz="2800"/>
          </a:p>
          <a:p>
            <a:pPr marL="0" indent="446088">
              <a:buFont typeface="Wingdings" panose="05000000000000000000" pitchFamily="2" charset="2"/>
              <a:buNone/>
            </a:pPr>
            <a:r>
              <a:rPr lang="zh-CN" altLang="en-US" sz="2800"/>
              <a:t>线性探查法；当关键字为</a:t>
            </a:r>
            <a:r>
              <a:rPr lang="en-US" altLang="zh-CN" sz="2800"/>
              <a:t>K</a:t>
            </a:r>
            <a:r>
              <a:rPr lang="en-US" altLang="zh-CN" sz="2800" baseline="-25000"/>
              <a:t>1</a:t>
            </a:r>
            <a:r>
              <a:rPr lang="zh-CN" altLang="en-US" sz="2800"/>
              <a:t>的记录已存入</a:t>
            </a:r>
            <a:r>
              <a:rPr lang="en-US" altLang="zh-CN" sz="2800"/>
              <a:t>d</a:t>
            </a:r>
            <a:r>
              <a:rPr lang="zh-CN" altLang="en-US" sz="2800"/>
              <a:t>单元中，若关键字</a:t>
            </a:r>
            <a:r>
              <a:rPr lang="en-US" altLang="zh-CN" sz="2800"/>
              <a:t>K</a:t>
            </a:r>
            <a:r>
              <a:rPr lang="en-US" altLang="zh-CN" sz="2800" baseline="-25000"/>
              <a:t>2</a:t>
            </a:r>
            <a:r>
              <a:rPr lang="zh-CN" altLang="en-US" sz="2800"/>
              <a:t>的散列地址也为</a:t>
            </a:r>
            <a:r>
              <a:rPr lang="en-US" altLang="zh-CN" sz="2800"/>
              <a:t>d</a:t>
            </a:r>
            <a:r>
              <a:rPr lang="zh-CN" altLang="en-US" sz="2800"/>
              <a:t>时，即</a:t>
            </a:r>
            <a:r>
              <a:rPr lang="en-US" altLang="zh-CN" sz="2800"/>
              <a:t>Hash(K</a:t>
            </a:r>
            <a:r>
              <a:rPr lang="en-US" altLang="zh-CN" sz="2800" baseline="-25000"/>
              <a:t>1</a:t>
            </a:r>
            <a:r>
              <a:rPr lang="en-US" altLang="zh-CN" sz="2800"/>
              <a:t>)=Hash(K</a:t>
            </a:r>
            <a:r>
              <a:rPr lang="en-US" altLang="zh-CN" sz="2800" baseline="-25000"/>
              <a:t>2</a:t>
            </a:r>
            <a:r>
              <a:rPr lang="en-US" altLang="zh-CN" sz="2800"/>
              <a:t>)=d</a:t>
            </a:r>
            <a:r>
              <a:rPr lang="zh-CN" altLang="en-US" sz="2800"/>
              <a:t>，则依次探查地址序列</a:t>
            </a:r>
            <a:r>
              <a:rPr lang="en-US" altLang="zh-CN" sz="2800"/>
              <a:t>d+1,d+2,…,m-1,0,1,…, d-1</a:t>
            </a:r>
            <a:r>
              <a:rPr lang="zh-CN" altLang="en-US" sz="2800"/>
              <a:t>，直到找到一个无记录的地址，将</a:t>
            </a:r>
            <a:r>
              <a:rPr lang="en-US" altLang="zh-CN" sz="2800"/>
              <a:t>K</a:t>
            </a:r>
            <a:r>
              <a:rPr lang="en-US" altLang="zh-CN" sz="2800" baseline="-25000"/>
              <a:t>2</a:t>
            </a:r>
            <a:r>
              <a:rPr lang="zh-CN" altLang="en-US" sz="2800"/>
              <a:t>对应的记录存入该地址中。</a:t>
            </a:r>
            <a:endParaRPr lang="en-US" altLang="zh-CN" sz="2800"/>
          </a:p>
          <a:p>
            <a:pPr marL="0" indent="446088">
              <a:buFont typeface="Wingdings" panose="05000000000000000000" pitchFamily="2" charset="2"/>
              <a:buNone/>
            </a:pPr>
            <a:endParaRPr lang="en-US" altLang="zh-CN" sz="2800"/>
          </a:p>
          <a:p>
            <a:pPr marL="0" indent="446088">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622A9B69-C8A3-459D-976D-535A74C0112D}"/>
              </a:ext>
            </a:extLst>
          </p:cNvPr>
          <p:cNvSpPr>
            <a:spLocks noGrp="1"/>
          </p:cNvSpPr>
          <p:nvPr>
            <p:ph type="sldNum" sz="quarter" idx="12"/>
          </p:nvPr>
        </p:nvSpPr>
        <p:spPr/>
        <p:txBody>
          <a:bodyPr/>
          <a:lstStyle/>
          <a:p>
            <a:fld id="{76DEC0BF-4056-45FE-A558-BFEC82C564A3}" type="slidenum">
              <a:rPr lang="zh-CN" altLang="en-US" smtClean="0"/>
              <a:pPr/>
              <a:t>112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4582F9C-5D28-49E2-81E1-8B71BFF5AFCE}"/>
              </a:ext>
            </a:extLst>
          </p:cNvPr>
          <p:cNvSpPr>
            <a:spLocks noGrp="1" noChangeArrowheads="1"/>
          </p:cNvSpPr>
          <p:nvPr>
            <p:ph type="title"/>
          </p:nvPr>
        </p:nvSpPr>
        <p:spPr/>
        <p:txBody>
          <a:bodyPr/>
          <a:lstStyle/>
          <a:p>
            <a:pPr eaLnBrk="1" hangingPunct="1">
              <a:defRPr/>
            </a:pPr>
            <a:r>
              <a:rPr lang="zh-CN" altLang="en-US" sz="4000"/>
              <a:t>链地址法</a:t>
            </a:r>
          </a:p>
        </p:txBody>
      </p:sp>
      <p:sp>
        <p:nvSpPr>
          <p:cNvPr id="119811" name="Rectangle 3">
            <a:extLst>
              <a:ext uri="{FF2B5EF4-FFF2-40B4-BE49-F238E27FC236}">
                <a16:creationId xmlns:a16="http://schemas.microsoft.com/office/drawing/2014/main" id="{72217FA4-C5BD-46C9-BF86-4D9AD60C02DF}"/>
              </a:ext>
            </a:extLst>
          </p:cNvPr>
          <p:cNvSpPr>
            <a:spLocks noGrp="1" noChangeArrowheads="1"/>
          </p:cNvSpPr>
          <p:nvPr>
            <p:ph type="body" idx="1"/>
          </p:nvPr>
        </p:nvSpPr>
        <p:spPr/>
        <p:txBody>
          <a:bodyPr/>
          <a:lstStyle/>
          <a:p>
            <a:pPr marL="0" indent="539750" eaLnBrk="1" hangingPunct="1">
              <a:buFont typeface="Wingdings" panose="05000000000000000000" pitchFamily="2" charset="2"/>
              <a:buNone/>
            </a:pPr>
            <a:r>
              <a:rPr lang="zh-CN" altLang="en-US" sz="2800"/>
              <a:t>将所有关键字为同义词的记录链接在同一个单链表中。</a:t>
            </a:r>
            <a:endParaRPr lang="en-US" altLang="zh-CN" sz="2800"/>
          </a:p>
          <a:p>
            <a:pPr marL="0" indent="539750" eaLnBrk="1" hangingPunct="1">
              <a:buFont typeface="Wingdings" panose="05000000000000000000" pitchFamily="2" charset="2"/>
              <a:buNone/>
            </a:pPr>
            <a:r>
              <a:rPr lang="zh-CN" altLang="en-US" sz="2800"/>
              <a:t>例如，某记录的关键字集合为（</a:t>
            </a:r>
            <a:r>
              <a:rPr lang="en-US" altLang="zh-CN" sz="2800"/>
              <a:t>13</a:t>
            </a:r>
            <a:r>
              <a:rPr lang="zh-CN" altLang="en-US" sz="2800"/>
              <a:t>，</a:t>
            </a:r>
            <a:r>
              <a:rPr lang="en-US" altLang="zh-CN" sz="2800"/>
              <a:t>41</a:t>
            </a:r>
            <a:r>
              <a:rPr lang="zh-CN" altLang="en-US" sz="2800"/>
              <a:t>，</a:t>
            </a:r>
            <a:r>
              <a:rPr lang="en-US" altLang="zh-CN" sz="2800"/>
              <a:t>15</a:t>
            </a:r>
            <a:r>
              <a:rPr lang="zh-CN" altLang="en-US" sz="2800"/>
              <a:t>，</a:t>
            </a:r>
            <a:r>
              <a:rPr lang="en-US" altLang="zh-CN" sz="2800"/>
              <a:t>44</a:t>
            </a:r>
            <a:r>
              <a:rPr lang="zh-CN" altLang="en-US" sz="2800"/>
              <a:t>，</a:t>
            </a:r>
            <a:r>
              <a:rPr lang="en-US" altLang="zh-CN" sz="2800"/>
              <a:t>06</a:t>
            </a:r>
            <a:r>
              <a:rPr lang="zh-CN" altLang="en-US" sz="2800"/>
              <a:t>，</a:t>
            </a:r>
            <a:r>
              <a:rPr lang="en-US" altLang="zh-CN" sz="2800"/>
              <a:t>68</a:t>
            </a:r>
            <a:r>
              <a:rPr lang="zh-CN" altLang="en-US" sz="2800"/>
              <a:t>，</a:t>
            </a:r>
            <a:r>
              <a:rPr lang="en-US" altLang="zh-CN" sz="2800"/>
              <a:t>25</a:t>
            </a:r>
            <a:r>
              <a:rPr lang="zh-CN" altLang="en-US" sz="2800"/>
              <a:t>，</a:t>
            </a:r>
            <a:r>
              <a:rPr lang="en-US" altLang="zh-CN" sz="2800"/>
              <a:t>12</a:t>
            </a:r>
            <a:r>
              <a:rPr lang="zh-CN" altLang="en-US" sz="2800"/>
              <a:t>，</a:t>
            </a:r>
            <a:r>
              <a:rPr lang="en-US" altLang="zh-CN" sz="2800"/>
              <a:t>38</a:t>
            </a:r>
            <a:r>
              <a:rPr lang="zh-CN" altLang="en-US" sz="2800"/>
              <a:t>，</a:t>
            </a:r>
            <a:r>
              <a:rPr lang="en-US" altLang="zh-CN" sz="2800"/>
              <a:t>64</a:t>
            </a:r>
            <a:r>
              <a:rPr lang="zh-CN" altLang="en-US" sz="2800"/>
              <a:t>，</a:t>
            </a:r>
            <a:r>
              <a:rPr lang="en-US" altLang="zh-CN" sz="2800"/>
              <a:t>19</a:t>
            </a:r>
            <a:r>
              <a:rPr lang="zh-CN" altLang="en-US" sz="2800"/>
              <a:t>，</a:t>
            </a:r>
            <a:r>
              <a:rPr lang="en-US" altLang="zh-CN" sz="2800"/>
              <a:t>49</a:t>
            </a:r>
            <a:r>
              <a:rPr lang="zh-CN" altLang="en-US" sz="2800"/>
              <a:t>），共有</a:t>
            </a:r>
            <a:r>
              <a:rPr lang="en-US" altLang="zh-CN" sz="2800"/>
              <a:t>12</a:t>
            </a:r>
            <a:r>
              <a:rPr lang="zh-CN" altLang="en-US" sz="2800"/>
              <a:t>个记录，散列函数为</a:t>
            </a:r>
            <a:r>
              <a:rPr lang="en-US" altLang="zh-CN" sz="2800"/>
              <a:t>Hash(key) = key MOD 13</a:t>
            </a:r>
            <a:r>
              <a:rPr lang="zh-CN" altLang="en-US" sz="2800"/>
              <a:t>，函数值域为</a:t>
            </a:r>
            <a:r>
              <a:rPr lang="en-US" altLang="zh-CN" sz="2800"/>
              <a:t>0 </a:t>
            </a:r>
            <a:r>
              <a:rPr lang="zh-CN" altLang="en-US" sz="2800"/>
              <a:t>～ </a:t>
            </a:r>
            <a:r>
              <a:rPr lang="en-US" altLang="zh-CN" sz="2800"/>
              <a:t>12</a:t>
            </a:r>
            <a:r>
              <a:rPr lang="zh-CN" altLang="en-US" sz="2800"/>
              <a:t>，散列表定义为</a:t>
            </a:r>
            <a:r>
              <a:rPr lang="en-US" altLang="zh-CN" sz="2800"/>
              <a:t>table</a:t>
            </a:r>
            <a:r>
              <a:rPr lang="zh-CN" altLang="en-US" sz="2800"/>
              <a:t>［</a:t>
            </a:r>
            <a:r>
              <a:rPr lang="en-US" altLang="zh-CN" sz="2800"/>
              <a:t>13</a:t>
            </a:r>
            <a:r>
              <a:rPr lang="zh-CN" altLang="en-US" sz="2800"/>
              <a:t>］，链地址法的散列表如下。</a:t>
            </a:r>
            <a:endParaRPr lang="zh-CN" altLang="en-US" sz="2800">
              <a:latin typeface="宋体" panose="02010600030101010101" pitchFamily="2" charset="-122"/>
            </a:endParaRPr>
          </a:p>
          <a:p>
            <a:pPr marL="0" indent="539750" eaLnBrk="1" hangingPunct="1">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88105C95-FC5C-4B69-B169-EEF1ACAA211A}"/>
              </a:ext>
            </a:extLst>
          </p:cNvPr>
          <p:cNvSpPr>
            <a:spLocks noGrp="1"/>
          </p:cNvSpPr>
          <p:nvPr>
            <p:ph type="sldNum" sz="quarter" idx="12"/>
          </p:nvPr>
        </p:nvSpPr>
        <p:spPr/>
        <p:txBody>
          <a:bodyPr/>
          <a:lstStyle/>
          <a:p>
            <a:fld id="{76DEC0BF-4056-45FE-A558-BFEC82C564A3}" type="slidenum">
              <a:rPr lang="zh-CN" altLang="en-US" smtClean="0"/>
              <a:pPr/>
              <a:t>113</a:t>
            </a:fld>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58FBA7D-DFE3-40C8-AB42-F3D4CBF46DA4}"/>
              </a:ext>
            </a:extLst>
          </p:cNvPr>
          <p:cNvSpPr>
            <a:spLocks noGrp="1"/>
          </p:cNvSpPr>
          <p:nvPr>
            <p:ph type="title"/>
          </p:nvPr>
        </p:nvSpPr>
        <p:spPr>
          <a:xfrm>
            <a:off x="428625" y="428625"/>
            <a:ext cx="7793038" cy="839788"/>
          </a:xfrm>
        </p:spPr>
        <p:txBody>
          <a:bodyPr/>
          <a:lstStyle/>
          <a:p>
            <a:pPr>
              <a:defRPr/>
            </a:pPr>
            <a:r>
              <a:rPr lang="zh-CN" altLang="en-US"/>
              <a:t>链地址法示例</a:t>
            </a:r>
            <a:r>
              <a:rPr lang="en-US" altLang="zh-CN"/>
              <a:t>1</a:t>
            </a:r>
            <a:endParaRPr lang="zh-CN" altLang="en-US"/>
          </a:p>
        </p:txBody>
      </p:sp>
      <p:sp>
        <p:nvSpPr>
          <p:cNvPr id="120835" name="内容占位符 2">
            <a:extLst>
              <a:ext uri="{FF2B5EF4-FFF2-40B4-BE49-F238E27FC236}">
                <a16:creationId xmlns:a16="http://schemas.microsoft.com/office/drawing/2014/main" id="{85891381-5E77-46A9-9E57-A2CA4E4CB7B2}"/>
              </a:ext>
            </a:extLst>
          </p:cNvPr>
          <p:cNvSpPr>
            <a:spLocks noGrp="1"/>
          </p:cNvSpPr>
          <p:nvPr>
            <p:ph idx="1"/>
          </p:nvPr>
        </p:nvSpPr>
        <p:spPr>
          <a:xfrm>
            <a:off x="214313" y="1989138"/>
            <a:ext cx="3214687" cy="4114800"/>
          </a:xfrm>
        </p:spPr>
        <p:txBody>
          <a:bodyPr/>
          <a:lstStyle/>
          <a:p>
            <a:pPr>
              <a:buFont typeface="Wingdings" panose="05000000000000000000" pitchFamily="2" charset="2"/>
              <a:buNone/>
            </a:pPr>
            <a:r>
              <a:rPr lang="en-US" altLang="zh-CN" sz="2800"/>
              <a:t>Hash(key) =</a:t>
            </a:r>
          </a:p>
          <a:p>
            <a:pPr>
              <a:buFont typeface="Wingdings" panose="05000000000000000000" pitchFamily="2" charset="2"/>
              <a:buNone/>
            </a:pPr>
            <a:r>
              <a:rPr lang="en-US" altLang="zh-CN" sz="2800"/>
              <a:t>       key MOD 13</a:t>
            </a:r>
            <a:endParaRPr lang="zh-CN" altLang="en-US" sz="2800"/>
          </a:p>
          <a:p>
            <a:pPr>
              <a:buFont typeface="Wingdings" panose="05000000000000000000" pitchFamily="2" charset="2"/>
              <a:buNone/>
            </a:pPr>
            <a:r>
              <a:rPr lang="zh-CN" altLang="en-US" sz="2800"/>
              <a:t>关键字集合为</a:t>
            </a:r>
            <a:endParaRPr lang="en-US" altLang="zh-CN" sz="2800"/>
          </a:p>
          <a:p>
            <a:pPr>
              <a:buFont typeface="Wingdings" panose="05000000000000000000" pitchFamily="2" charset="2"/>
              <a:buNone/>
            </a:pPr>
            <a:r>
              <a:rPr lang="zh-CN" altLang="en-US" sz="2800"/>
              <a:t>（</a:t>
            </a:r>
            <a:r>
              <a:rPr lang="en-US" altLang="zh-CN" sz="2800"/>
              <a:t>13</a:t>
            </a:r>
            <a:r>
              <a:rPr lang="zh-CN" altLang="en-US" sz="2800"/>
              <a:t>，</a:t>
            </a:r>
            <a:r>
              <a:rPr lang="en-US" altLang="zh-CN" sz="2800"/>
              <a:t>41</a:t>
            </a:r>
            <a:r>
              <a:rPr lang="zh-CN" altLang="en-US" sz="2800"/>
              <a:t>，</a:t>
            </a:r>
            <a:r>
              <a:rPr lang="en-US" altLang="zh-CN" sz="2800"/>
              <a:t>15</a:t>
            </a:r>
            <a:r>
              <a:rPr lang="zh-CN" altLang="en-US" sz="2800"/>
              <a:t>，</a:t>
            </a:r>
            <a:r>
              <a:rPr lang="en-US" altLang="zh-CN" sz="2800"/>
              <a:t>44</a:t>
            </a:r>
            <a:r>
              <a:rPr lang="zh-CN" altLang="en-US" sz="2800"/>
              <a:t>，</a:t>
            </a:r>
            <a:r>
              <a:rPr lang="en-US" altLang="zh-CN" sz="2800"/>
              <a:t>06</a:t>
            </a:r>
            <a:r>
              <a:rPr lang="zh-CN" altLang="en-US" sz="2800"/>
              <a:t>，</a:t>
            </a:r>
            <a:r>
              <a:rPr lang="en-US" altLang="zh-CN" sz="2800"/>
              <a:t>68</a:t>
            </a:r>
            <a:r>
              <a:rPr lang="zh-CN" altLang="en-US" sz="2800"/>
              <a:t>，</a:t>
            </a:r>
            <a:r>
              <a:rPr lang="en-US" altLang="zh-CN" sz="2800"/>
              <a:t>25</a:t>
            </a:r>
            <a:r>
              <a:rPr lang="zh-CN" altLang="en-US" sz="2800"/>
              <a:t>，</a:t>
            </a:r>
            <a:r>
              <a:rPr lang="en-US" altLang="zh-CN" sz="2800"/>
              <a:t>12</a:t>
            </a:r>
            <a:r>
              <a:rPr lang="zh-CN" altLang="en-US" sz="2800"/>
              <a:t>，</a:t>
            </a:r>
            <a:r>
              <a:rPr lang="en-US" altLang="zh-CN" sz="2800"/>
              <a:t>38</a:t>
            </a:r>
            <a:r>
              <a:rPr lang="zh-CN" altLang="en-US" sz="2800"/>
              <a:t>，</a:t>
            </a:r>
            <a:r>
              <a:rPr lang="en-US" altLang="zh-CN" sz="2800"/>
              <a:t>64</a:t>
            </a:r>
            <a:r>
              <a:rPr lang="zh-CN" altLang="en-US" sz="2800"/>
              <a:t>，</a:t>
            </a:r>
            <a:r>
              <a:rPr lang="en-US" altLang="zh-CN" sz="2800"/>
              <a:t>19</a:t>
            </a:r>
            <a:r>
              <a:rPr lang="zh-CN" altLang="en-US" sz="2800"/>
              <a:t>，</a:t>
            </a:r>
            <a:r>
              <a:rPr lang="en-US" altLang="zh-CN" sz="2800"/>
              <a:t>49</a:t>
            </a:r>
            <a:r>
              <a:rPr lang="zh-CN" altLang="en-US" sz="2800"/>
              <a:t>），</a:t>
            </a:r>
            <a:endParaRPr lang="en-US" altLang="zh-CN" sz="2800"/>
          </a:p>
        </p:txBody>
      </p:sp>
      <p:pic>
        <p:nvPicPr>
          <p:cNvPr id="88066" name="Picture 2">
            <a:extLst>
              <a:ext uri="{FF2B5EF4-FFF2-40B4-BE49-F238E27FC236}">
                <a16:creationId xmlns:a16="http://schemas.microsoft.com/office/drawing/2014/main" id="{87D96D3E-DFFC-48FA-9F60-22DB5963F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913" y="1928813"/>
            <a:ext cx="5653087"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8067" name="Object 6">
            <a:extLst>
              <a:ext uri="{FF2B5EF4-FFF2-40B4-BE49-F238E27FC236}">
                <a16:creationId xmlns:a16="http://schemas.microsoft.com/office/drawing/2014/main" id="{AC3CCDBB-6CD1-4993-A4EE-9927DD1F32F5}"/>
              </a:ext>
            </a:extLst>
          </p:cNvPr>
          <p:cNvGraphicFramePr>
            <a:graphicFrameLocks noChangeAspect="1"/>
          </p:cNvGraphicFramePr>
          <p:nvPr/>
        </p:nvGraphicFramePr>
        <p:xfrm>
          <a:off x="3714750" y="1000125"/>
          <a:ext cx="5081588" cy="835025"/>
        </p:xfrm>
        <a:graphic>
          <a:graphicData uri="http://schemas.openxmlformats.org/presentationml/2006/ole">
            <mc:AlternateContent xmlns:mc="http://schemas.openxmlformats.org/markup-compatibility/2006">
              <mc:Choice xmlns:v="urn:schemas-microsoft-com:vml" Requires="v">
                <p:oleObj spid="_x0000_s120850" name="Equation" r:id="rId4" imgW="2463800" imgH="393700" progId="Equation.3">
                  <p:embed/>
                </p:oleObj>
              </mc:Choice>
              <mc:Fallback>
                <p:oleObj name="Equation" r:id="rId4" imgW="2463800" imgH="393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1000125"/>
                        <a:ext cx="508158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DD088262-C54C-4062-A030-047E2AE7BA18}"/>
              </a:ext>
            </a:extLst>
          </p:cNvPr>
          <p:cNvSpPr>
            <a:spLocks noGrp="1"/>
          </p:cNvSpPr>
          <p:nvPr>
            <p:ph type="sldNum" sz="quarter" idx="12"/>
          </p:nvPr>
        </p:nvSpPr>
        <p:spPr/>
        <p:txBody>
          <a:bodyPr/>
          <a:lstStyle/>
          <a:p>
            <a:fld id="{76DEC0BF-4056-45FE-A558-BFEC82C564A3}" type="slidenum">
              <a:rPr lang="zh-CN" altLang="en-US" smtClean="0"/>
              <a:pPr/>
              <a:t>114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blinds(horizontal)">
                                      <p:cBhvr>
                                        <p:cTn id="1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1028">
            <a:extLst>
              <a:ext uri="{FF2B5EF4-FFF2-40B4-BE49-F238E27FC236}">
                <a16:creationId xmlns:a16="http://schemas.microsoft.com/office/drawing/2014/main" id="{F8F8E5B7-D511-4359-A5D5-98E5D15A8B7B}"/>
              </a:ext>
            </a:extLst>
          </p:cNvPr>
          <p:cNvSpPr txBox="1">
            <a:spLocks noChangeArrowheads="1"/>
          </p:cNvSpPr>
          <p:nvPr/>
        </p:nvSpPr>
        <p:spPr bwMode="auto">
          <a:xfrm>
            <a:off x="766763" y="1106488"/>
            <a:ext cx="37338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CC"/>
                </a:solidFill>
                <a:latin typeface="Times New Roman" panose="02020603050405020304" pitchFamily="18" charset="0"/>
              </a:rPr>
              <a:t>补充内容：</a:t>
            </a:r>
            <a:r>
              <a:rPr lang="en-US" altLang="zh-CN" sz="3200" b="1">
                <a:solidFill>
                  <a:srgbClr val="3333CC"/>
                </a:solidFill>
                <a:latin typeface="Times New Roman" panose="02020603050405020304" pitchFamily="18" charset="0"/>
              </a:rPr>
              <a:t>  B</a:t>
            </a:r>
            <a:r>
              <a:rPr lang="en-US" altLang="zh-CN" sz="3200" b="1" baseline="-25000">
                <a:solidFill>
                  <a:srgbClr val="3333CC"/>
                </a:solidFill>
                <a:latin typeface="Times New Roman" panose="02020603050405020304" pitchFamily="18" charset="0"/>
              </a:rPr>
              <a:t> </a:t>
            </a:r>
            <a:r>
              <a:rPr lang="en-US" altLang="zh-CN" sz="3200" b="1" baseline="30000">
                <a:solidFill>
                  <a:srgbClr val="3333CC"/>
                </a:solidFill>
                <a:latin typeface="Times New Roman" panose="02020603050405020304" pitchFamily="18" charset="0"/>
              </a:rPr>
              <a:t>-</a:t>
            </a:r>
            <a:r>
              <a:rPr lang="zh-CN" altLang="en-US" sz="3200" b="1">
                <a:solidFill>
                  <a:srgbClr val="3333CC"/>
                </a:solidFill>
                <a:latin typeface="Times New Roman" panose="02020603050405020304" pitchFamily="18" charset="0"/>
              </a:rPr>
              <a:t>树</a:t>
            </a:r>
            <a:endParaRPr lang="en-US" altLang="zh-CN" sz="3200" b="1">
              <a:solidFill>
                <a:srgbClr val="3333CC"/>
              </a:solidFill>
              <a:latin typeface="Times New Roman" panose="02020603050405020304" pitchFamily="18" charset="0"/>
            </a:endParaRPr>
          </a:p>
        </p:txBody>
      </p:sp>
      <p:sp>
        <p:nvSpPr>
          <p:cNvPr id="134147" name="Rectangle 6">
            <a:extLst>
              <a:ext uri="{FF2B5EF4-FFF2-40B4-BE49-F238E27FC236}">
                <a16:creationId xmlns:a16="http://schemas.microsoft.com/office/drawing/2014/main" id="{63A7E4E4-2FE4-4437-B6B6-26D5CDF2B5FC}"/>
              </a:ext>
            </a:extLst>
          </p:cNvPr>
          <p:cNvSpPr>
            <a:spLocks noChangeArrowheads="1"/>
          </p:cNvSpPr>
          <p:nvPr/>
        </p:nvSpPr>
        <p:spPr bwMode="auto">
          <a:xfrm>
            <a:off x="250825" y="1943100"/>
            <a:ext cx="8686800"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nSpc>
                <a:spcPct val="120000"/>
              </a:lnSpc>
              <a:defRPr/>
            </a:pPr>
            <a:r>
              <a:rPr lang="en-US" altLang="zh-CN" sz="2800" b="1" i="1" dirty="0">
                <a:solidFill>
                  <a:srgbClr val="FF3300"/>
                </a:solidFill>
              </a:rPr>
              <a:t>m</a:t>
            </a:r>
            <a:r>
              <a:rPr lang="zh-CN" altLang="en-US" sz="2800" b="1" dirty="0">
                <a:solidFill>
                  <a:srgbClr val="FF3300"/>
                </a:solidFill>
              </a:rPr>
              <a:t>阶</a:t>
            </a:r>
            <a:r>
              <a:rPr lang="en-US" altLang="zh-CN" sz="2800" b="1" dirty="0">
                <a:solidFill>
                  <a:srgbClr val="FF3300"/>
                </a:solidFill>
              </a:rPr>
              <a:t>B－</a:t>
            </a:r>
            <a:r>
              <a:rPr lang="zh-CN" altLang="en-US" sz="2800" b="1" dirty="0">
                <a:solidFill>
                  <a:srgbClr val="FF3300"/>
                </a:solidFill>
              </a:rPr>
              <a:t>树：</a:t>
            </a:r>
            <a:r>
              <a:rPr lang="zh-CN" altLang="en-US" sz="2800" b="1" dirty="0">
                <a:solidFill>
                  <a:schemeClr val="accent1">
                    <a:lumMod val="50000"/>
                  </a:schemeClr>
                </a:solidFill>
              </a:rPr>
              <a:t>是一种</a:t>
            </a:r>
            <a:r>
              <a:rPr lang="zh-CN" altLang="en-US" sz="2800" b="1" dirty="0">
                <a:solidFill>
                  <a:srgbClr val="FF0000"/>
                </a:solidFill>
              </a:rPr>
              <a:t>平衡</a:t>
            </a:r>
            <a:r>
              <a:rPr lang="zh-CN" altLang="en-US" sz="2800" b="1" dirty="0">
                <a:solidFill>
                  <a:schemeClr val="accent1">
                    <a:lumMod val="50000"/>
                  </a:schemeClr>
                </a:solidFill>
              </a:rPr>
              <a:t>的</a:t>
            </a:r>
            <a:r>
              <a:rPr lang="zh-CN" altLang="en-US" sz="2800" b="1" dirty="0">
                <a:solidFill>
                  <a:srgbClr val="FF0000"/>
                </a:solidFill>
              </a:rPr>
              <a:t>多路</a:t>
            </a:r>
            <a:r>
              <a:rPr lang="zh-CN" altLang="en-US" sz="2800" b="1" dirty="0">
                <a:solidFill>
                  <a:schemeClr val="accent1">
                    <a:lumMod val="50000"/>
                  </a:schemeClr>
                </a:solidFill>
              </a:rPr>
              <a:t> </a:t>
            </a:r>
            <a:r>
              <a:rPr lang="zh-CN" altLang="en-US" sz="2800" b="1" dirty="0">
                <a:solidFill>
                  <a:srgbClr val="FF0000"/>
                </a:solidFill>
              </a:rPr>
              <a:t>查找</a:t>
            </a:r>
            <a:r>
              <a:rPr lang="zh-CN" altLang="en-US" sz="2800" b="1" dirty="0">
                <a:solidFill>
                  <a:schemeClr val="accent1">
                    <a:lumMod val="50000"/>
                  </a:schemeClr>
                </a:solidFill>
              </a:rPr>
              <a:t> 树，</a:t>
            </a:r>
            <a:r>
              <a:rPr lang="zh-CN" altLang="en-US" sz="2800" b="1" dirty="0">
                <a:solidFill>
                  <a:srgbClr val="000000"/>
                </a:solidFill>
              </a:rPr>
              <a:t>满足下列特性：</a:t>
            </a:r>
          </a:p>
          <a:p>
            <a:pPr>
              <a:lnSpc>
                <a:spcPct val="120000"/>
              </a:lnSpc>
              <a:defRPr/>
            </a:pPr>
            <a:r>
              <a:rPr lang="zh-CN" altLang="en-US" sz="2800" b="1" dirty="0">
                <a:solidFill>
                  <a:srgbClr val="000000"/>
                </a:solidFill>
              </a:rPr>
              <a:t>⑴ 所有叶子结点都在同一层上，并且不带信息，叶子的双亲称为终端结点。</a:t>
            </a:r>
          </a:p>
          <a:p>
            <a:pPr>
              <a:lnSpc>
                <a:spcPct val="120000"/>
              </a:lnSpc>
              <a:defRPr/>
            </a:pPr>
            <a:r>
              <a:rPr lang="zh-CN" altLang="en-US" sz="2800" b="1" dirty="0">
                <a:solidFill>
                  <a:srgbClr val="000000"/>
                </a:solidFill>
              </a:rPr>
              <a:t>⑵ 树中每个结点</a:t>
            </a:r>
            <a:r>
              <a:rPr lang="zh-CN" altLang="en-US" sz="2800" b="1" dirty="0">
                <a:solidFill>
                  <a:srgbClr val="FF0000"/>
                </a:solidFill>
              </a:rPr>
              <a:t>至多有</a:t>
            </a:r>
            <a:r>
              <a:rPr lang="en-US" altLang="zh-CN" sz="2800" b="1" i="1" dirty="0">
                <a:solidFill>
                  <a:srgbClr val="FF0000"/>
                </a:solidFill>
              </a:rPr>
              <a:t>m</a:t>
            </a:r>
            <a:r>
              <a:rPr lang="zh-CN" altLang="en-US" sz="2800" b="1" dirty="0">
                <a:solidFill>
                  <a:srgbClr val="FF0000"/>
                </a:solidFill>
              </a:rPr>
              <a:t>棵子树</a:t>
            </a:r>
            <a:r>
              <a:rPr lang="zh-CN" altLang="en-US" sz="2800" b="1" dirty="0">
                <a:solidFill>
                  <a:srgbClr val="000000"/>
                </a:solidFill>
              </a:rPr>
              <a:t>；</a:t>
            </a:r>
          </a:p>
          <a:p>
            <a:pPr>
              <a:lnSpc>
                <a:spcPct val="120000"/>
              </a:lnSpc>
              <a:defRPr/>
            </a:pPr>
            <a:r>
              <a:rPr lang="zh-CN" altLang="en-US" sz="2800" b="1" dirty="0">
                <a:solidFill>
                  <a:srgbClr val="000000"/>
                </a:solidFill>
              </a:rPr>
              <a:t>⑶ 若根结点不是终端结点，则至少有两棵子树；</a:t>
            </a:r>
          </a:p>
          <a:p>
            <a:pPr>
              <a:lnSpc>
                <a:spcPct val="120000"/>
              </a:lnSpc>
              <a:defRPr/>
            </a:pPr>
            <a:r>
              <a:rPr lang="zh-CN" altLang="en-US" sz="2800" b="1" dirty="0">
                <a:solidFill>
                  <a:srgbClr val="000000"/>
                </a:solidFill>
              </a:rPr>
              <a:t>⑷ 除根结点外，其他非终端结点至少有</a:t>
            </a:r>
            <a:r>
              <a:rPr lang="zh-CN" altLang="en-US" b="1" dirty="0">
                <a:solidFill>
                  <a:srgbClr val="000000"/>
                </a:solidFill>
                <a:sym typeface="Symbol" panose="05050102010706020507" pitchFamily="18" charset="2"/>
              </a:rPr>
              <a:t></a:t>
            </a:r>
            <a:r>
              <a:rPr lang="en-US" altLang="zh-CN" sz="2800" b="1" i="1" dirty="0">
                <a:solidFill>
                  <a:srgbClr val="000000"/>
                </a:solidFill>
              </a:rPr>
              <a:t>m/</a:t>
            </a:r>
            <a:r>
              <a:rPr lang="en-US" altLang="zh-CN" sz="2800" b="1" dirty="0">
                <a:solidFill>
                  <a:srgbClr val="000000"/>
                </a:solidFill>
              </a:rPr>
              <a:t>2</a:t>
            </a:r>
            <a:r>
              <a:rPr lang="en-US" altLang="zh-CN" b="1" dirty="0">
                <a:solidFill>
                  <a:srgbClr val="000000"/>
                </a:solidFill>
                <a:sym typeface="Symbol" panose="05050102010706020507" pitchFamily="18" charset="2"/>
              </a:rPr>
              <a:t></a:t>
            </a:r>
            <a:r>
              <a:rPr lang="en-US" altLang="zh-CN" sz="2800" b="1" dirty="0">
                <a:solidFill>
                  <a:srgbClr val="000000"/>
                </a:solidFill>
              </a:rPr>
              <a:t> </a:t>
            </a:r>
            <a:r>
              <a:rPr lang="zh-CN" altLang="en-US" sz="2800" b="1" dirty="0">
                <a:solidFill>
                  <a:srgbClr val="000000"/>
                </a:solidFill>
              </a:rPr>
              <a:t>棵子树；</a:t>
            </a:r>
          </a:p>
        </p:txBody>
      </p:sp>
      <p:sp>
        <p:nvSpPr>
          <p:cNvPr id="121860" name="Rectangle 2">
            <a:extLst>
              <a:ext uri="{FF2B5EF4-FFF2-40B4-BE49-F238E27FC236}">
                <a16:creationId xmlns:a16="http://schemas.microsoft.com/office/drawing/2014/main" id="{BCE8F8A8-FAB0-46A2-8F61-4222F2865AD1}"/>
              </a:ext>
            </a:extLst>
          </p:cNvPr>
          <p:cNvSpPr txBox="1">
            <a:spLocks noChangeArrowheads="1"/>
          </p:cNvSpPr>
          <p:nvPr/>
        </p:nvSpPr>
        <p:spPr bwMode="gray">
          <a:xfrm>
            <a:off x="1295400" y="8255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latin typeface="Verdana" panose="020B0604030504040204" pitchFamily="34" charset="0"/>
                <a:ea typeface="楷体_GB2312"/>
                <a:cs typeface="楷体_GB2312"/>
              </a:rPr>
              <a:t>8.2   </a:t>
            </a:r>
            <a:r>
              <a:rPr lang="zh-CN" altLang="en-US" sz="3600" b="1">
                <a:solidFill>
                  <a:schemeClr val="bg1"/>
                </a:solidFill>
                <a:latin typeface="Verdana" panose="020B0604030504040204" pitchFamily="34" charset="0"/>
                <a:ea typeface="楷体_GB2312"/>
                <a:cs typeface="楷体_GB2312"/>
              </a:rPr>
              <a:t>动态查找表</a:t>
            </a:r>
          </a:p>
        </p:txBody>
      </p:sp>
      <p:sp>
        <p:nvSpPr>
          <p:cNvPr id="121862" name="灯片编号占位符 4">
            <a:extLst>
              <a:ext uri="{FF2B5EF4-FFF2-40B4-BE49-F238E27FC236}">
                <a16:creationId xmlns:a16="http://schemas.microsoft.com/office/drawing/2014/main" id="{7D3ADF89-37E4-4481-9EF3-30ECA304606E}"/>
              </a:ext>
            </a:extLst>
          </p:cNvPr>
          <p:cNvSpPr>
            <a:spLocks noGrp="1"/>
          </p:cNvSpPr>
          <p:nvPr>
            <p:ph type="sldNum" sz="quarter" idx="12"/>
          </p:nvPr>
        </p:nvSpPr>
        <p:spPr bwMode="auto">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EE890CC2-D5A6-4538-936E-C1119086E292}" type="slidenum">
              <a:rPr lang="ko-KR" altLang="en-US" sz="1200">
                <a:solidFill>
                  <a:srgbClr val="16297A"/>
                </a:solidFill>
                <a:latin typeface="Verdana" panose="020B0604030504040204" pitchFamily="34" charset="0"/>
              </a:rPr>
              <a:pPr algn="ctr" eaLnBrk="1" hangingPunct="1"/>
              <a:t>115</a:t>
            </a:fld>
            <a:endParaRPr lang="en-US" altLang="ko-KR" sz="1200">
              <a:solidFill>
                <a:srgbClr val="16297A"/>
              </a:solidFill>
              <a:latin typeface="Verdana" panose="020B060403050404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3">
            <a:extLst>
              <a:ext uri="{FF2B5EF4-FFF2-40B4-BE49-F238E27FC236}">
                <a16:creationId xmlns:a16="http://schemas.microsoft.com/office/drawing/2014/main" id="{623E1A63-8AA2-40CF-8215-5800BCB82F7C}"/>
              </a:ext>
            </a:extLst>
          </p:cNvPr>
          <p:cNvSpPr>
            <a:spLocks noChangeArrowheads="1"/>
          </p:cNvSpPr>
          <p:nvPr/>
        </p:nvSpPr>
        <p:spPr bwMode="auto">
          <a:xfrm>
            <a:off x="714375" y="3048000"/>
            <a:ext cx="927100" cy="430213"/>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1  18</a:t>
            </a:r>
          </a:p>
        </p:txBody>
      </p:sp>
      <p:sp>
        <p:nvSpPr>
          <p:cNvPr id="122883" name="AutoShape 4">
            <a:extLst>
              <a:ext uri="{FF2B5EF4-FFF2-40B4-BE49-F238E27FC236}">
                <a16:creationId xmlns:a16="http://schemas.microsoft.com/office/drawing/2014/main" id="{0DE92CD8-17F8-42D9-AA13-F7BDF639A9BD}"/>
              </a:ext>
            </a:extLst>
          </p:cNvPr>
          <p:cNvSpPr>
            <a:spLocks noChangeArrowheads="1"/>
          </p:cNvSpPr>
          <p:nvPr/>
        </p:nvSpPr>
        <p:spPr bwMode="auto">
          <a:xfrm>
            <a:off x="303213" y="4271963"/>
            <a:ext cx="927100"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1  11</a:t>
            </a:r>
          </a:p>
        </p:txBody>
      </p:sp>
      <p:sp>
        <p:nvSpPr>
          <p:cNvPr id="122884" name="AutoShape 5">
            <a:extLst>
              <a:ext uri="{FF2B5EF4-FFF2-40B4-BE49-F238E27FC236}">
                <a16:creationId xmlns:a16="http://schemas.microsoft.com/office/drawing/2014/main" id="{819A96D1-B45C-47B2-9129-4FF2E9204C98}"/>
              </a:ext>
            </a:extLst>
          </p:cNvPr>
          <p:cNvSpPr>
            <a:spLocks noChangeArrowheads="1"/>
          </p:cNvSpPr>
          <p:nvPr/>
        </p:nvSpPr>
        <p:spPr bwMode="auto">
          <a:xfrm>
            <a:off x="1336675" y="4275138"/>
            <a:ext cx="927100"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1  27</a:t>
            </a:r>
          </a:p>
        </p:txBody>
      </p:sp>
      <p:sp>
        <p:nvSpPr>
          <p:cNvPr id="122885" name="AutoShape 6">
            <a:extLst>
              <a:ext uri="{FF2B5EF4-FFF2-40B4-BE49-F238E27FC236}">
                <a16:creationId xmlns:a16="http://schemas.microsoft.com/office/drawing/2014/main" id="{2A1DCC4F-0577-451D-AD67-1ABFC8F523D2}"/>
              </a:ext>
            </a:extLst>
          </p:cNvPr>
          <p:cNvSpPr>
            <a:spLocks noChangeArrowheads="1"/>
          </p:cNvSpPr>
          <p:nvPr/>
        </p:nvSpPr>
        <p:spPr bwMode="auto">
          <a:xfrm>
            <a:off x="2855913" y="4275138"/>
            <a:ext cx="927100"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1  39</a:t>
            </a:r>
          </a:p>
        </p:txBody>
      </p:sp>
      <p:sp>
        <p:nvSpPr>
          <p:cNvPr id="122886" name="AutoShape 7">
            <a:extLst>
              <a:ext uri="{FF2B5EF4-FFF2-40B4-BE49-F238E27FC236}">
                <a16:creationId xmlns:a16="http://schemas.microsoft.com/office/drawing/2014/main" id="{0D80C49A-45BE-430C-98A8-846CE06FF24C}"/>
              </a:ext>
            </a:extLst>
          </p:cNvPr>
          <p:cNvSpPr>
            <a:spLocks noChangeArrowheads="1"/>
          </p:cNvSpPr>
          <p:nvPr/>
        </p:nvSpPr>
        <p:spPr bwMode="auto">
          <a:xfrm>
            <a:off x="3865563" y="4275138"/>
            <a:ext cx="1876425"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3 47  53  64</a:t>
            </a:r>
          </a:p>
        </p:txBody>
      </p:sp>
      <p:sp>
        <p:nvSpPr>
          <p:cNvPr id="122887" name="AutoShape 8">
            <a:extLst>
              <a:ext uri="{FF2B5EF4-FFF2-40B4-BE49-F238E27FC236}">
                <a16:creationId xmlns:a16="http://schemas.microsoft.com/office/drawing/2014/main" id="{4001D641-3CBA-4154-9A0B-70F0A7700CC0}"/>
              </a:ext>
            </a:extLst>
          </p:cNvPr>
          <p:cNvSpPr>
            <a:spLocks noChangeArrowheads="1"/>
          </p:cNvSpPr>
          <p:nvPr/>
        </p:nvSpPr>
        <p:spPr bwMode="auto">
          <a:xfrm>
            <a:off x="5846763" y="4275138"/>
            <a:ext cx="927100"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1  99</a:t>
            </a:r>
          </a:p>
        </p:txBody>
      </p:sp>
      <p:sp>
        <p:nvSpPr>
          <p:cNvPr id="122888" name="Freeform 9">
            <a:extLst>
              <a:ext uri="{FF2B5EF4-FFF2-40B4-BE49-F238E27FC236}">
                <a16:creationId xmlns:a16="http://schemas.microsoft.com/office/drawing/2014/main" id="{C4144E18-4A0C-48E2-824E-5841EC497AB7}"/>
              </a:ext>
            </a:extLst>
          </p:cNvPr>
          <p:cNvSpPr>
            <a:spLocks/>
          </p:cNvSpPr>
          <p:nvPr/>
        </p:nvSpPr>
        <p:spPr bwMode="auto">
          <a:xfrm>
            <a:off x="796925" y="3384550"/>
            <a:ext cx="352425" cy="869950"/>
          </a:xfrm>
          <a:custGeom>
            <a:avLst/>
            <a:gdLst>
              <a:gd name="T0" fmla="*/ 2147483647 w 360"/>
              <a:gd name="T1" fmla="*/ 0 h 403"/>
              <a:gd name="T2" fmla="*/ 0 w 360"/>
              <a:gd name="T3" fmla="*/ 2147483647 h 403"/>
              <a:gd name="T4" fmla="*/ 0 60000 65536"/>
              <a:gd name="T5" fmla="*/ 0 60000 65536"/>
            </a:gdLst>
            <a:ahLst/>
            <a:cxnLst>
              <a:cxn ang="T4">
                <a:pos x="T0" y="T1"/>
              </a:cxn>
              <a:cxn ang="T5">
                <a:pos x="T2" y="T3"/>
              </a:cxn>
            </a:cxnLst>
            <a:rect l="0" t="0" r="r" b="b"/>
            <a:pathLst>
              <a:path w="360" h="403">
                <a:moveTo>
                  <a:pt x="360" y="0"/>
                </a:moveTo>
                <a:lnTo>
                  <a:pt x="0" y="403"/>
                </a:lnTo>
              </a:path>
            </a:pathLst>
          </a:custGeom>
          <a:noFill/>
          <a:ln w="28575" cmpd="sng">
            <a:solidFill>
              <a:srgbClr val="00A47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889" name="Freeform 10">
            <a:extLst>
              <a:ext uri="{FF2B5EF4-FFF2-40B4-BE49-F238E27FC236}">
                <a16:creationId xmlns:a16="http://schemas.microsoft.com/office/drawing/2014/main" id="{8E589D37-0ACB-45FE-9666-49D3A2FF92BA}"/>
              </a:ext>
            </a:extLst>
          </p:cNvPr>
          <p:cNvSpPr>
            <a:spLocks/>
          </p:cNvSpPr>
          <p:nvPr/>
        </p:nvSpPr>
        <p:spPr bwMode="auto">
          <a:xfrm>
            <a:off x="1516063" y="3375025"/>
            <a:ext cx="315912" cy="879475"/>
          </a:xfrm>
          <a:custGeom>
            <a:avLst/>
            <a:gdLst>
              <a:gd name="T0" fmla="*/ 0 w 323"/>
              <a:gd name="T1" fmla="*/ 0 h 387"/>
              <a:gd name="T2" fmla="*/ 2147483647 w 323"/>
              <a:gd name="T3" fmla="*/ 2147483647 h 387"/>
              <a:gd name="T4" fmla="*/ 0 60000 65536"/>
              <a:gd name="T5" fmla="*/ 0 60000 65536"/>
            </a:gdLst>
            <a:ahLst/>
            <a:cxnLst>
              <a:cxn ang="T4">
                <a:pos x="T0" y="T1"/>
              </a:cxn>
              <a:cxn ang="T5">
                <a:pos x="T2" y="T3"/>
              </a:cxn>
            </a:cxnLst>
            <a:rect l="0" t="0" r="r" b="b"/>
            <a:pathLst>
              <a:path w="323" h="387">
                <a:moveTo>
                  <a:pt x="0" y="0"/>
                </a:moveTo>
                <a:lnTo>
                  <a:pt x="323" y="387"/>
                </a:lnTo>
              </a:path>
            </a:pathLst>
          </a:custGeom>
          <a:noFill/>
          <a:ln w="28575" cmpd="sng">
            <a:solidFill>
              <a:srgbClr val="00A47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890" name="Line 11">
            <a:extLst>
              <a:ext uri="{FF2B5EF4-FFF2-40B4-BE49-F238E27FC236}">
                <a16:creationId xmlns:a16="http://schemas.microsoft.com/office/drawing/2014/main" id="{16FFC6E9-607D-4160-877B-3DC4988E4B88}"/>
              </a:ext>
            </a:extLst>
          </p:cNvPr>
          <p:cNvSpPr>
            <a:spLocks noChangeShapeType="1"/>
          </p:cNvSpPr>
          <p:nvPr/>
        </p:nvSpPr>
        <p:spPr bwMode="auto">
          <a:xfrm>
            <a:off x="628650"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1" name="Text Box 12">
            <a:extLst>
              <a:ext uri="{FF2B5EF4-FFF2-40B4-BE49-F238E27FC236}">
                <a16:creationId xmlns:a16="http://schemas.microsoft.com/office/drawing/2014/main" id="{6F8EC1B1-C0F3-4FCE-9D56-0465B4B607C7}"/>
              </a:ext>
            </a:extLst>
          </p:cNvPr>
          <p:cNvSpPr txBox="1">
            <a:spLocks noChangeArrowheads="1"/>
          </p:cNvSpPr>
          <p:nvPr/>
        </p:nvSpPr>
        <p:spPr bwMode="auto">
          <a:xfrm>
            <a:off x="484188" y="5151438"/>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892" name="Line 13">
            <a:extLst>
              <a:ext uri="{FF2B5EF4-FFF2-40B4-BE49-F238E27FC236}">
                <a16:creationId xmlns:a16="http://schemas.microsoft.com/office/drawing/2014/main" id="{A7DADCB0-A4C7-4678-8A30-04F2CB91607B}"/>
              </a:ext>
            </a:extLst>
          </p:cNvPr>
          <p:cNvSpPr>
            <a:spLocks noChangeShapeType="1"/>
          </p:cNvSpPr>
          <p:nvPr/>
        </p:nvSpPr>
        <p:spPr bwMode="auto">
          <a:xfrm>
            <a:off x="1125538"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3" name="Text Box 14">
            <a:extLst>
              <a:ext uri="{FF2B5EF4-FFF2-40B4-BE49-F238E27FC236}">
                <a16:creationId xmlns:a16="http://schemas.microsoft.com/office/drawing/2014/main" id="{29C96E2A-C0E5-4200-BF32-201A144E182C}"/>
              </a:ext>
            </a:extLst>
          </p:cNvPr>
          <p:cNvSpPr txBox="1">
            <a:spLocks noChangeArrowheads="1"/>
          </p:cNvSpPr>
          <p:nvPr/>
        </p:nvSpPr>
        <p:spPr bwMode="auto">
          <a:xfrm>
            <a:off x="981075" y="5154613"/>
            <a:ext cx="287338"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894" name="Line 15">
            <a:extLst>
              <a:ext uri="{FF2B5EF4-FFF2-40B4-BE49-F238E27FC236}">
                <a16:creationId xmlns:a16="http://schemas.microsoft.com/office/drawing/2014/main" id="{83086848-940D-47DC-B5DC-1B7D3C2FAF40}"/>
              </a:ext>
            </a:extLst>
          </p:cNvPr>
          <p:cNvSpPr>
            <a:spLocks noChangeShapeType="1"/>
          </p:cNvSpPr>
          <p:nvPr/>
        </p:nvSpPr>
        <p:spPr bwMode="auto">
          <a:xfrm>
            <a:off x="1676400"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Text Box 16">
            <a:extLst>
              <a:ext uri="{FF2B5EF4-FFF2-40B4-BE49-F238E27FC236}">
                <a16:creationId xmlns:a16="http://schemas.microsoft.com/office/drawing/2014/main" id="{D53FB106-BA3C-4EAA-A91F-13D6947502B5}"/>
              </a:ext>
            </a:extLst>
          </p:cNvPr>
          <p:cNvSpPr txBox="1">
            <a:spLocks noChangeArrowheads="1"/>
          </p:cNvSpPr>
          <p:nvPr/>
        </p:nvSpPr>
        <p:spPr bwMode="auto">
          <a:xfrm>
            <a:off x="1531938"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896" name="Line 17">
            <a:extLst>
              <a:ext uri="{FF2B5EF4-FFF2-40B4-BE49-F238E27FC236}">
                <a16:creationId xmlns:a16="http://schemas.microsoft.com/office/drawing/2014/main" id="{7B6AFFC7-8AB6-46C2-8FA7-4564C666051E}"/>
              </a:ext>
            </a:extLst>
          </p:cNvPr>
          <p:cNvSpPr>
            <a:spLocks noChangeShapeType="1"/>
          </p:cNvSpPr>
          <p:nvPr/>
        </p:nvSpPr>
        <p:spPr bwMode="auto">
          <a:xfrm>
            <a:off x="2159000"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7" name="Text Box 18">
            <a:extLst>
              <a:ext uri="{FF2B5EF4-FFF2-40B4-BE49-F238E27FC236}">
                <a16:creationId xmlns:a16="http://schemas.microsoft.com/office/drawing/2014/main" id="{7944797F-F2B1-486A-8CCA-3753A5CB734F}"/>
              </a:ext>
            </a:extLst>
          </p:cNvPr>
          <p:cNvSpPr txBox="1">
            <a:spLocks noChangeArrowheads="1"/>
          </p:cNvSpPr>
          <p:nvPr/>
        </p:nvSpPr>
        <p:spPr bwMode="auto">
          <a:xfrm>
            <a:off x="2014538"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898" name="Line 19">
            <a:extLst>
              <a:ext uri="{FF2B5EF4-FFF2-40B4-BE49-F238E27FC236}">
                <a16:creationId xmlns:a16="http://schemas.microsoft.com/office/drawing/2014/main" id="{90EBCDBB-6E14-4944-A2AC-2BA7D9B14631}"/>
              </a:ext>
            </a:extLst>
          </p:cNvPr>
          <p:cNvSpPr>
            <a:spLocks noChangeShapeType="1"/>
          </p:cNvSpPr>
          <p:nvPr/>
        </p:nvSpPr>
        <p:spPr bwMode="auto">
          <a:xfrm>
            <a:off x="3211513"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9" name="Text Box 20">
            <a:extLst>
              <a:ext uri="{FF2B5EF4-FFF2-40B4-BE49-F238E27FC236}">
                <a16:creationId xmlns:a16="http://schemas.microsoft.com/office/drawing/2014/main" id="{0405EA75-811E-4DB8-A473-8285430ECD54}"/>
              </a:ext>
            </a:extLst>
          </p:cNvPr>
          <p:cNvSpPr txBox="1">
            <a:spLocks noChangeArrowheads="1"/>
          </p:cNvSpPr>
          <p:nvPr/>
        </p:nvSpPr>
        <p:spPr bwMode="auto">
          <a:xfrm>
            <a:off x="3017838"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00" name="Line 21">
            <a:extLst>
              <a:ext uri="{FF2B5EF4-FFF2-40B4-BE49-F238E27FC236}">
                <a16:creationId xmlns:a16="http://schemas.microsoft.com/office/drawing/2014/main" id="{88789D2A-90DB-4330-A218-C766637E7839}"/>
              </a:ext>
            </a:extLst>
          </p:cNvPr>
          <p:cNvSpPr>
            <a:spLocks noChangeShapeType="1"/>
          </p:cNvSpPr>
          <p:nvPr/>
        </p:nvSpPr>
        <p:spPr bwMode="auto">
          <a:xfrm>
            <a:off x="3678238"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1" name="Text Box 22">
            <a:extLst>
              <a:ext uri="{FF2B5EF4-FFF2-40B4-BE49-F238E27FC236}">
                <a16:creationId xmlns:a16="http://schemas.microsoft.com/office/drawing/2014/main" id="{BD35EB64-10A6-4A6C-A4D7-4921E4BC434E}"/>
              </a:ext>
            </a:extLst>
          </p:cNvPr>
          <p:cNvSpPr txBox="1">
            <a:spLocks noChangeArrowheads="1"/>
          </p:cNvSpPr>
          <p:nvPr/>
        </p:nvSpPr>
        <p:spPr bwMode="auto">
          <a:xfrm>
            <a:off x="3533775" y="5154613"/>
            <a:ext cx="287338"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02" name="Line 23">
            <a:extLst>
              <a:ext uri="{FF2B5EF4-FFF2-40B4-BE49-F238E27FC236}">
                <a16:creationId xmlns:a16="http://schemas.microsoft.com/office/drawing/2014/main" id="{490A2CA4-6A07-4A0A-B118-4660EE071C25}"/>
              </a:ext>
            </a:extLst>
          </p:cNvPr>
          <p:cNvSpPr>
            <a:spLocks noChangeShapeType="1"/>
          </p:cNvSpPr>
          <p:nvPr/>
        </p:nvSpPr>
        <p:spPr bwMode="auto">
          <a:xfrm>
            <a:off x="4156075"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3" name="Text Box 24">
            <a:extLst>
              <a:ext uri="{FF2B5EF4-FFF2-40B4-BE49-F238E27FC236}">
                <a16:creationId xmlns:a16="http://schemas.microsoft.com/office/drawing/2014/main" id="{31DF79F3-6441-492C-A514-05A2BF50EBA9}"/>
              </a:ext>
            </a:extLst>
          </p:cNvPr>
          <p:cNvSpPr txBox="1">
            <a:spLocks noChangeArrowheads="1"/>
          </p:cNvSpPr>
          <p:nvPr/>
        </p:nvSpPr>
        <p:spPr bwMode="auto">
          <a:xfrm>
            <a:off x="4011613"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04" name="Line 25">
            <a:extLst>
              <a:ext uri="{FF2B5EF4-FFF2-40B4-BE49-F238E27FC236}">
                <a16:creationId xmlns:a16="http://schemas.microsoft.com/office/drawing/2014/main" id="{906CD136-0A5B-444E-9096-EE090E09622F}"/>
              </a:ext>
            </a:extLst>
          </p:cNvPr>
          <p:cNvSpPr>
            <a:spLocks noChangeShapeType="1"/>
          </p:cNvSpPr>
          <p:nvPr/>
        </p:nvSpPr>
        <p:spPr bwMode="auto">
          <a:xfrm>
            <a:off x="4638675"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5" name="Text Box 26">
            <a:extLst>
              <a:ext uri="{FF2B5EF4-FFF2-40B4-BE49-F238E27FC236}">
                <a16:creationId xmlns:a16="http://schemas.microsoft.com/office/drawing/2014/main" id="{99FE752D-4B30-4237-A74B-D482F0C6A75E}"/>
              </a:ext>
            </a:extLst>
          </p:cNvPr>
          <p:cNvSpPr txBox="1">
            <a:spLocks noChangeArrowheads="1"/>
          </p:cNvSpPr>
          <p:nvPr/>
        </p:nvSpPr>
        <p:spPr bwMode="auto">
          <a:xfrm>
            <a:off x="4494213"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06" name="Line 27">
            <a:extLst>
              <a:ext uri="{FF2B5EF4-FFF2-40B4-BE49-F238E27FC236}">
                <a16:creationId xmlns:a16="http://schemas.microsoft.com/office/drawing/2014/main" id="{9080AEE2-258F-4DF2-B5B9-02950949DD3B}"/>
              </a:ext>
            </a:extLst>
          </p:cNvPr>
          <p:cNvSpPr>
            <a:spLocks noChangeShapeType="1"/>
          </p:cNvSpPr>
          <p:nvPr/>
        </p:nvSpPr>
        <p:spPr bwMode="auto">
          <a:xfrm>
            <a:off x="5181600"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7" name="Text Box 28">
            <a:extLst>
              <a:ext uri="{FF2B5EF4-FFF2-40B4-BE49-F238E27FC236}">
                <a16:creationId xmlns:a16="http://schemas.microsoft.com/office/drawing/2014/main" id="{DF406BB0-C803-44C2-989F-62388BBE927C}"/>
              </a:ext>
            </a:extLst>
          </p:cNvPr>
          <p:cNvSpPr txBox="1">
            <a:spLocks noChangeArrowheads="1"/>
          </p:cNvSpPr>
          <p:nvPr/>
        </p:nvSpPr>
        <p:spPr bwMode="auto">
          <a:xfrm>
            <a:off x="5037138"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08" name="Line 29">
            <a:extLst>
              <a:ext uri="{FF2B5EF4-FFF2-40B4-BE49-F238E27FC236}">
                <a16:creationId xmlns:a16="http://schemas.microsoft.com/office/drawing/2014/main" id="{E394B75C-DE18-4689-ADE6-A46BDED6EC6D}"/>
              </a:ext>
            </a:extLst>
          </p:cNvPr>
          <p:cNvSpPr>
            <a:spLocks noChangeShapeType="1"/>
          </p:cNvSpPr>
          <p:nvPr/>
        </p:nvSpPr>
        <p:spPr bwMode="auto">
          <a:xfrm>
            <a:off x="5675313"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9" name="Text Box 30">
            <a:extLst>
              <a:ext uri="{FF2B5EF4-FFF2-40B4-BE49-F238E27FC236}">
                <a16:creationId xmlns:a16="http://schemas.microsoft.com/office/drawing/2014/main" id="{599BC889-AE18-4179-8FF2-6D5A726A6B3F}"/>
              </a:ext>
            </a:extLst>
          </p:cNvPr>
          <p:cNvSpPr txBox="1">
            <a:spLocks noChangeArrowheads="1"/>
          </p:cNvSpPr>
          <p:nvPr/>
        </p:nvSpPr>
        <p:spPr bwMode="auto">
          <a:xfrm>
            <a:off x="5530850" y="5154613"/>
            <a:ext cx="287338"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10" name="Line 31">
            <a:extLst>
              <a:ext uri="{FF2B5EF4-FFF2-40B4-BE49-F238E27FC236}">
                <a16:creationId xmlns:a16="http://schemas.microsoft.com/office/drawing/2014/main" id="{A1C8CA8A-006A-4A53-82FE-F29A55105331}"/>
              </a:ext>
            </a:extLst>
          </p:cNvPr>
          <p:cNvSpPr>
            <a:spLocks noChangeShapeType="1"/>
          </p:cNvSpPr>
          <p:nvPr/>
        </p:nvSpPr>
        <p:spPr bwMode="auto">
          <a:xfrm>
            <a:off x="6216650"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1" name="Text Box 32">
            <a:extLst>
              <a:ext uri="{FF2B5EF4-FFF2-40B4-BE49-F238E27FC236}">
                <a16:creationId xmlns:a16="http://schemas.microsoft.com/office/drawing/2014/main" id="{AC12E1D6-4810-49F2-956E-B2ED54A7773C}"/>
              </a:ext>
            </a:extLst>
          </p:cNvPr>
          <p:cNvSpPr txBox="1">
            <a:spLocks noChangeArrowheads="1"/>
          </p:cNvSpPr>
          <p:nvPr/>
        </p:nvSpPr>
        <p:spPr bwMode="auto">
          <a:xfrm>
            <a:off x="6072188" y="5154613"/>
            <a:ext cx="287337"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12" name="Line 33">
            <a:extLst>
              <a:ext uri="{FF2B5EF4-FFF2-40B4-BE49-F238E27FC236}">
                <a16:creationId xmlns:a16="http://schemas.microsoft.com/office/drawing/2014/main" id="{1E966EA3-972B-4191-8C39-87ED2D6B24D3}"/>
              </a:ext>
            </a:extLst>
          </p:cNvPr>
          <p:cNvSpPr>
            <a:spLocks noChangeShapeType="1"/>
          </p:cNvSpPr>
          <p:nvPr/>
        </p:nvSpPr>
        <p:spPr bwMode="auto">
          <a:xfrm>
            <a:off x="6669088" y="4618038"/>
            <a:ext cx="0" cy="539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3" name="Text Box 34">
            <a:extLst>
              <a:ext uri="{FF2B5EF4-FFF2-40B4-BE49-F238E27FC236}">
                <a16:creationId xmlns:a16="http://schemas.microsoft.com/office/drawing/2014/main" id="{18239A93-0B17-404A-9DFC-9BF5DB7F2A87}"/>
              </a:ext>
            </a:extLst>
          </p:cNvPr>
          <p:cNvSpPr txBox="1">
            <a:spLocks noChangeArrowheads="1"/>
          </p:cNvSpPr>
          <p:nvPr/>
        </p:nvSpPr>
        <p:spPr bwMode="auto">
          <a:xfrm>
            <a:off x="6524625" y="5154613"/>
            <a:ext cx="287338" cy="3603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F</a:t>
            </a:r>
          </a:p>
        </p:txBody>
      </p:sp>
      <p:sp>
        <p:nvSpPr>
          <p:cNvPr id="122914" name="AutoShape 45">
            <a:extLst>
              <a:ext uri="{FF2B5EF4-FFF2-40B4-BE49-F238E27FC236}">
                <a16:creationId xmlns:a16="http://schemas.microsoft.com/office/drawing/2014/main" id="{4A0D233F-AA59-49FA-8757-24E4644A1BDC}"/>
              </a:ext>
            </a:extLst>
          </p:cNvPr>
          <p:cNvSpPr>
            <a:spLocks noChangeArrowheads="1"/>
          </p:cNvSpPr>
          <p:nvPr/>
        </p:nvSpPr>
        <p:spPr bwMode="auto">
          <a:xfrm>
            <a:off x="4014788" y="3048000"/>
            <a:ext cx="1392237" cy="430213"/>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2  43  78</a:t>
            </a:r>
          </a:p>
        </p:txBody>
      </p:sp>
      <p:sp>
        <p:nvSpPr>
          <p:cNvPr id="122915" name="AutoShape 46">
            <a:extLst>
              <a:ext uri="{FF2B5EF4-FFF2-40B4-BE49-F238E27FC236}">
                <a16:creationId xmlns:a16="http://schemas.microsoft.com/office/drawing/2014/main" id="{8F26B4CB-AE65-40FB-AAAD-F7FE30CC3AA1}"/>
              </a:ext>
            </a:extLst>
          </p:cNvPr>
          <p:cNvSpPr>
            <a:spLocks noChangeArrowheads="1"/>
          </p:cNvSpPr>
          <p:nvPr/>
        </p:nvSpPr>
        <p:spPr bwMode="auto">
          <a:xfrm>
            <a:off x="2314575" y="1870075"/>
            <a:ext cx="900113" cy="431800"/>
          </a:xfrm>
          <a:prstGeom prst="roundRect">
            <a:avLst>
              <a:gd name="adj" fmla="val 16667"/>
            </a:avLst>
          </a:prstGeom>
          <a:solidFill>
            <a:schemeClr val="hlink"/>
          </a:solidFill>
          <a:ln w="28575">
            <a:solidFill>
              <a:schemeClr val="accent1"/>
            </a:solidFill>
            <a:round/>
            <a:headEnd/>
            <a:tailEnd/>
          </a:ln>
        </p:spPr>
        <p:txBody>
          <a:bodyPr lIns="36000" tIns="0" rIns="18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800" b="1">
                <a:solidFill>
                  <a:schemeClr val="bg1"/>
                </a:solidFill>
              </a:rPr>
              <a:t>1  35</a:t>
            </a:r>
          </a:p>
        </p:txBody>
      </p:sp>
      <p:sp>
        <p:nvSpPr>
          <p:cNvPr id="122916" name="Freeform 47">
            <a:extLst>
              <a:ext uri="{FF2B5EF4-FFF2-40B4-BE49-F238E27FC236}">
                <a16:creationId xmlns:a16="http://schemas.microsoft.com/office/drawing/2014/main" id="{B89DF405-B229-44B0-A6BD-A1924B6E74A3}"/>
              </a:ext>
            </a:extLst>
          </p:cNvPr>
          <p:cNvSpPr>
            <a:spLocks/>
          </p:cNvSpPr>
          <p:nvPr/>
        </p:nvSpPr>
        <p:spPr bwMode="auto">
          <a:xfrm>
            <a:off x="3124200" y="2230438"/>
            <a:ext cx="1225550" cy="809625"/>
          </a:xfrm>
          <a:custGeom>
            <a:avLst/>
            <a:gdLst>
              <a:gd name="T0" fmla="*/ 0 w 1192"/>
              <a:gd name="T1" fmla="*/ 0 h 604"/>
              <a:gd name="T2" fmla="*/ 2147483647 w 1192"/>
              <a:gd name="T3" fmla="*/ 2147483647 h 604"/>
              <a:gd name="T4" fmla="*/ 0 60000 65536"/>
              <a:gd name="T5" fmla="*/ 0 60000 65536"/>
            </a:gdLst>
            <a:ahLst/>
            <a:cxnLst>
              <a:cxn ang="T4">
                <a:pos x="T0" y="T1"/>
              </a:cxn>
              <a:cxn ang="T5">
                <a:pos x="T2" y="T3"/>
              </a:cxn>
            </a:cxnLst>
            <a:rect l="0" t="0" r="r" b="b"/>
            <a:pathLst>
              <a:path w="1192" h="604">
                <a:moveTo>
                  <a:pt x="0" y="0"/>
                </a:moveTo>
                <a:lnTo>
                  <a:pt x="1192" y="604"/>
                </a:lnTo>
              </a:path>
            </a:pathLst>
          </a:custGeom>
          <a:noFill/>
          <a:ln w="28575" cmpd="sng">
            <a:solidFill>
              <a:srgbClr val="00A479"/>
            </a:solidFill>
            <a:round/>
            <a:headEnd/>
            <a:tailEn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917" name="Freeform 48">
            <a:extLst>
              <a:ext uri="{FF2B5EF4-FFF2-40B4-BE49-F238E27FC236}">
                <a16:creationId xmlns:a16="http://schemas.microsoft.com/office/drawing/2014/main" id="{732ED26E-6CD4-43E8-B776-64A59B718699}"/>
              </a:ext>
            </a:extLst>
          </p:cNvPr>
          <p:cNvSpPr>
            <a:spLocks/>
          </p:cNvSpPr>
          <p:nvPr/>
        </p:nvSpPr>
        <p:spPr bwMode="auto">
          <a:xfrm>
            <a:off x="1289050" y="2230438"/>
            <a:ext cx="1384300" cy="809625"/>
          </a:xfrm>
          <a:custGeom>
            <a:avLst/>
            <a:gdLst>
              <a:gd name="T0" fmla="*/ 2147483647 w 1344"/>
              <a:gd name="T1" fmla="*/ 0 h 604"/>
              <a:gd name="T2" fmla="*/ 0 w 1344"/>
              <a:gd name="T3" fmla="*/ 2147483647 h 604"/>
              <a:gd name="T4" fmla="*/ 0 60000 65536"/>
              <a:gd name="T5" fmla="*/ 0 60000 65536"/>
            </a:gdLst>
            <a:ahLst/>
            <a:cxnLst>
              <a:cxn ang="T4">
                <a:pos x="T0" y="T1"/>
              </a:cxn>
              <a:cxn ang="T5">
                <a:pos x="T2" y="T3"/>
              </a:cxn>
            </a:cxnLst>
            <a:rect l="0" t="0" r="r" b="b"/>
            <a:pathLst>
              <a:path w="1344" h="604">
                <a:moveTo>
                  <a:pt x="1344" y="0"/>
                </a:moveTo>
                <a:lnTo>
                  <a:pt x="0" y="604"/>
                </a:lnTo>
              </a:path>
            </a:pathLst>
          </a:custGeom>
          <a:noFill/>
          <a:ln w="28575" cmpd="sng">
            <a:solidFill>
              <a:srgbClr val="00A479"/>
            </a:solidFill>
            <a:round/>
            <a:headEnd/>
            <a:tailEn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918" name="Freeform 49">
            <a:extLst>
              <a:ext uri="{FF2B5EF4-FFF2-40B4-BE49-F238E27FC236}">
                <a16:creationId xmlns:a16="http://schemas.microsoft.com/office/drawing/2014/main" id="{03DF9A60-73C3-43E6-80AC-3186420C2993}"/>
              </a:ext>
            </a:extLst>
          </p:cNvPr>
          <p:cNvSpPr>
            <a:spLocks/>
          </p:cNvSpPr>
          <p:nvPr/>
        </p:nvSpPr>
        <p:spPr bwMode="auto">
          <a:xfrm>
            <a:off x="3433763" y="3375025"/>
            <a:ext cx="936625" cy="879475"/>
          </a:xfrm>
          <a:custGeom>
            <a:avLst/>
            <a:gdLst>
              <a:gd name="T0" fmla="*/ 2147483647 w 813"/>
              <a:gd name="T1" fmla="*/ 0 h 373"/>
              <a:gd name="T2" fmla="*/ 0 w 813"/>
              <a:gd name="T3" fmla="*/ 2147483647 h 373"/>
              <a:gd name="T4" fmla="*/ 0 60000 65536"/>
              <a:gd name="T5" fmla="*/ 0 60000 65536"/>
            </a:gdLst>
            <a:ahLst/>
            <a:cxnLst>
              <a:cxn ang="T4">
                <a:pos x="T0" y="T1"/>
              </a:cxn>
              <a:cxn ang="T5">
                <a:pos x="T2" y="T3"/>
              </a:cxn>
            </a:cxnLst>
            <a:rect l="0" t="0" r="r" b="b"/>
            <a:pathLst>
              <a:path w="813" h="373">
                <a:moveTo>
                  <a:pt x="813" y="0"/>
                </a:moveTo>
                <a:lnTo>
                  <a:pt x="0" y="373"/>
                </a:lnTo>
              </a:path>
            </a:pathLst>
          </a:custGeom>
          <a:noFill/>
          <a:ln w="28575" cmpd="sng">
            <a:solidFill>
              <a:srgbClr val="00A47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919" name="Freeform 50">
            <a:extLst>
              <a:ext uri="{FF2B5EF4-FFF2-40B4-BE49-F238E27FC236}">
                <a16:creationId xmlns:a16="http://schemas.microsoft.com/office/drawing/2014/main" id="{C9287CB2-5A92-4549-9EB6-CF618A54BF0B}"/>
              </a:ext>
            </a:extLst>
          </p:cNvPr>
          <p:cNvSpPr>
            <a:spLocks/>
          </p:cNvSpPr>
          <p:nvPr/>
        </p:nvSpPr>
        <p:spPr bwMode="auto">
          <a:xfrm>
            <a:off x="5345113" y="3395663"/>
            <a:ext cx="879475" cy="858837"/>
          </a:xfrm>
          <a:custGeom>
            <a:avLst/>
            <a:gdLst>
              <a:gd name="T0" fmla="*/ 0 w 702"/>
              <a:gd name="T1" fmla="*/ 0 h 358"/>
              <a:gd name="T2" fmla="*/ 2147483647 w 702"/>
              <a:gd name="T3" fmla="*/ 2147483647 h 358"/>
              <a:gd name="T4" fmla="*/ 0 60000 65536"/>
              <a:gd name="T5" fmla="*/ 0 60000 65536"/>
            </a:gdLst>
            <a:ahLst/>
            <a:cxnLst>
              <a:cxn ang="T4">
                <a:pos x="T0" y="T1"/>
              </a:cxn>
              <a:cxn ang="T5">
                <a:pos x="T2" y="T3"/>
              </a:cxn>
            </a:cxnLst>
            <a:rect l="0" t="0" r="r" b="b"/>
            <a:pathLst>
              <a:path w="702" h="358">
                <a:moveTo>
                  <a:pt x="0" y="0"/>
                </a:moveTo>
                <a:lnTo>
                  <a:pt x="702" y="358"/>
                </a:lnTo>
              </a:path>
            </a:pathLst>
          </a:custGeom>
          <a:noFill/>
          <a:ln w="28575" cmpd="sng">
            <a:solidFill>
              <a:srgbClr val="00A47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920" name="Freeform 51">
            <a:extLst>
              <a:ext uri="{FF2B5EF4-FFF2-40B4-BE49-F238E27FC236}">
                <a16:creationId xmlns:a16="http://schemas.microsoft.com/office/drawing/2014/main" id="{14448499-80A0-4CBD-935F-B7A02A2A0AFD}"/>
              </a:ext>
            </a:extLst>
          </p:cNvPr>
          <p:cNvSpPr>
            <a:spLocks/>
          </p:cNvSpPr>
          <p:nvPr/>
        </p:nvSpPr>
        <p:spPr bwMode="auto">
          <a:xfrm flipH="1">
            <a:off x="4829175" y="3368675"/>
            <a:ext cx="44450" cy="885825"/>
          </a:xfrm>
          <a:custGeom>
            <a:avLst/>
            <a:gdLst>
              <a:gd name="T0" fmla="*/ 0 w 1"/>
              <a:gd name="T1" fmla="*/ 0 h 420"/>
              <a:gd name="T2" fmla="*/ 0 w 1"/>
              <a:gd name="T3" fmla="*/ 2147483647 h 420"/>
              <a:gd name="T4" fmla="*/ 0 60000 65536"/>
              <a:gd name="T5" fmla="*/ 0 60000 65536"/>
            </a:gdLst>
            <a:ahLst/>
            <a:cxnLst>
              <a:cxn ang="T4">
                <a:pos x="T0" y="T1"/>
              </a:cxn>
              <a:cxn ang="T5">
                <a:pos x="T2" y="T3"/>
              </a:cxn>
            </a:cxnLst>
            <a:rect l="0" t="0" r="r" b="b"/>
            <a:pathLst>
              <a:path w="1" h="420">
                <a:moveTo>
                  <a:pt x="0" y="0"/>
                </a:moveTo>
                <a:lnTo>
                  <a:pt x="0" y="420"/>
                </a:lnTo>
              </a:path>
            </a:pathLst>
          </a:custGeom>
          <a:noFill/>
          <a:ln w="28575" cmpd="sng">
            <a:solidFill>
              <a:srgbClr val="00A479"/>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36000" tIns="0" bIns="0"/>
          <a:lstStyle/>
          <a:p>
            <a:endParaRPr lang="zh-CN" altLang="en-US"/>
          </a:p>
        </p:txBody>
      </p:sp>
      <p:sp>
        <p:nvSpPr>
          <p:cNvPr id="122921" name="Text Box 59">
            <a:extLst>
              <a:ext uri="{FF2B5EF4-FFF2-40B4-BE49-F238E27FC236}">
                <a16:creationId xmlns:a16="http://schemas.microsoft.com/office/drawing/2014/main" id="{5400C582-EAD0-4B99-8D7D-A7B96BCB90EA}"/>
              </a:ext>
            </a:extLst>
          </p:cNvPr>
          <p:cNvSpPr txBox="1">
            <a:spLocks noChangeArrowheads="1"/>
          </p:cNvSpPr>
          <p:nvPr/>
        </p:nvSpPr>
        <p:spPr bwMode="auto">
          <a:xfrm>
            <a:off x="728663" y="1089025"/>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solidFill>
                  <a:srgbClr val="3333CC"/>
                </a:solidFill>
                <a:latin typeface="Times New Roman" panose="02020603050405020304" pitchFamily="18" charset="0"/>
              </a:rPr>
              <a:t>B</a:t>
            </a:r>
            <a:r>
              <a:rPr lang="zh-CN" altLang="en-US" sz="3200" b="1">
                <a:solidFill>
                  <a:srgbClr val="3333CC"/>
                </a:solidFill>
                <a:latin typeface="Times New Roman" panose="02020603050405020304" pitchFamily="18" charset="0"/>
              </a:rPr>
              <a:t>－树示例</a:t>
            </a:r>
          </a:p>
        </p:txBody>
      </p:sp>
      <p:grpSp>
        <p:nvGrpSpPr>
          <p:cNvPr id="66632" name="Group 72">
            <a:extLst>
              <a:ext uri="{FF2B5EF4-FFF2-40B4-BE49-F238E27FC236}">
                <a16:creationId xmlns:a16="http://schemas.microsoft.com/office/drawing/2014/main" id="{D63AC812-3F65-429B-B898-F86D53E48AF6}"/>
              </a:ext>
            </a:extLst>
          </p:cNvPr>
          <p:cNvGrpSpPr>
            <a:grpSpLocks/>
          </p:cNvGrpSpPr>
          <p:nvPr/>
        </p:nvGrpSpPr>
        <p:grpSpPr bwMode="auto">
          <a:xfrm>
            <a:off x="6870700" y="5126038"/>
            <a:ext cx="2003425" cy="388937"/>
            <a:chOff x="4328" y="3229"/>
            <a:chExt cx="1262" cy="245"/>
          </a:xfrm>
        </p:grpSpPr>
        <p:sp>
          <p:nvSpPr>
            <p:cNvPr id="122941" name="Text Box 54">
              <a:extLst>
                <a:ext uri="{FF2B5EF4-FFF2-40B4-BE49-F238E27FC236}">
                  <a16:creationId xmlns:a16="http://schemas.microsoft.com/office/drawing/2014/main" id="{3C5A2A57-9A54-4624-B07C-54B4E3EE3BD3}"/>
                </a:ext>
              </a:extLst>
            </p:cNvPr>
            <p:cNvSpPr txBox="1">
              <a:spLocks noChangeArrowheads="1"/>
            </p:cNvSpPr>
            <p:nvPr/>
          </p:nvSpPr>
          <p:spPr bwMode="auto">
            <a:xfrm>
              <a:off x="4720" y="3229"/>
              <a:ext cx="870" cy="24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solidFill>
                    <a:srgbClr val="000000"/>
                  </a:solidFill>
                  <a:latin typeface="Times New Roman" panose="02020603050405020304" pitchFamily="18" charset="0"/>
                </a:rPr>
                <a:t>叶子结点</a:t>
              </a:r>
            </a:p>
          </p:txBody>
        </p:sp>
        <p:sp>
          <p:nvSpPr>
            <p:cNvPr id="122942" name="Line 61">
              <a:extLst>
                <a:ext uri="{FF2B5EF4-FFF2-40B4-BE49-F238E27FC236}">
                  <a16:creationId xmlns:a16="http://schemas.microsoft.com/office/drawing/2014/main" id="{8054F343-5FF4-411C-8A24-E9EF0115C28B}"/>
                </a:ext>
              </a:extLst>
            </p:cNvPr>
            <p:cNvSpPr>
              <a:spLocks noChangeShapeType="1"/>
            </p:cNvSpPr>
            <p:nvPr/>
          </p:nvSpPr>
          <p:spPr bwMode="auto">
            <a:xfrm>
              <a:off x="4328" y="3389"/>
              <a:ext cx="368" cy="0"/>
            </a:xfrm>
            <a:prstGeom prst="line">
              <a:avLst/>
            </a:prstGeom>
            <a:noFill/>
            <a:ln w="28575">
              <a:solidFill>
                <a:srgbClr val="00A47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66633" name="Group 73">
            <a:extLst>
              <a:ext uri="{FF2B5EF4-FFF2-40B4-BE49-F238E27FC236}">
                <a16:creationId xmlns:a16="http://schemas.microsoft.com/office/drawing/2014/main" id="{2B964DF7-45DC-48DB-9369-C8ABCB1EB2C1}"/>
              </a:ext>
            </a:extLst>
          </p:cNvPr>
          <p:cNvGrpSpPr>
            <a:grpSpLocks/>
          </p:cNvGrpSpPr>
          <p:nvPr/>
        </p:nvGrpSpPr>
        <p:grpSpPr bwMode="auto">
          <a:xfrm>
            <a:off x="6940550" y="5589588"/>
            <a:ext cx="2205038" cy="785812"/>
            <a:chOff x="4372" y="3521"/>
            <a:chExt cx="1389" cy="495"/>
          </a:xfrm>
        </p:grpSpPr>
        <p:sp>
          <p:nvSpPr>
            <p:cNvPr id="122939" name="AutoShape 63">
              <a:extLst>
                <a:ext uri="{FF2B5EF4-FFF2-40B4-BE49-F238E27FC236}">
                  <a16:creationId xmlns:a16="http://schemas.microsoft.com/office/drawing/2014/main" id="{88F3D1AF-9F57-4D5F-8D1D-FC599B66D1ED}"/>
                </a:ext>
              </a:extLst>
            </p:cNvPr>
            <p:cNvSpPr>
              <a:spLocks noChangeArrowheads="1"/>
            </p:cNvSpPr>
            <p:nvPr/>
          </p:nvSpPr>
          <p:spPr bwMode="auto">
            <a:xfrm>
              <a:off x="5063" y="3521"/>
              <a:ext cx="170" cy="199"/>
            </a:xfrm>
            <a:prstGeom prst="downArrow">
              <a:avLst>
                <a:gd name="adj1" fmla="val 50000"/>
                <a:gd name="adj2" fmla="val 29265"/>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3333CC"/>
                </a:solidFill>
                <a:ea typeface="华文行楷" panose="02010800040101010101" pitchFamily="2" charset="-122"/>
              </a:endParaRPr>
            </a:p>
          </p:txBody>
        </p:sp>
        <p:sp>
          <p:nvSpPr>
            <p:cNvPr id="122940" name="Text Box 64">
              <a:extLst>
                <a:ext uri="{FF2B5EF4-FFF2-40B4-BE49-F238E27FC236}">
                  <a16:creationId xmlns:a16="http://schemas.microsoft.com/office/drawing/2014/main" id="{74C1CF10-C0D3-48A7-B351-CF23F5AF824E}"/>
                </a:ext>
              </a:extLst>
            </p:cNvPr>
            <p:cNvSpPr txBox="1">
              <a:spLocks noChangeArrowheads="1"/>
            </p:cNvSpPr>
            <p:nvPr/>
          </p:nvSpPr>
          <p:spPr bwMode="auto">
            <a:xfrm>
              <a:off x="4372" y="3771"/>
              <a:ext cx="1389" cy="24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solidFill>
                    <a:srgbClr val="000000"/>
                  </a:solidFill>
                  <a:latin typeface="Times New Roman" panose="02020603050405020304" pitchFamily="18" charset="0"/>
                </a:rPr>
                <a:t>查找失败的结点</a:t>
              </a:r>
            </a:p>
          </p:txBody>
        </p:sp>
      </p:grpSp>
      <p:grpSp>
        <p:nvGrpSpPr>
          <p:cNvPr id="66635" name="Group 75">
            <a:extLst>
              <a:ext uri="{FF2B5EF4-FFF2-40B4-BE49-F238E27FC236}">
                <a16:creationId xmlns:a16="http://schemas.microsoft.com/office/drawing/2014/main" id="{D83D8C20-9371-4C24-8531-5F8C02853C2D}"/>
              </a:ext>
            </a:extLst>
          </p:cNvPr>
          <p:cNvGrpSpPr>
            <a:grpSpLocks/>
          </p:cNvGrpSpPr>
          <p:nvPr/>
        </p:nvGrpSpPr>
        <p:grpSpPr bwMode="auto">
          <a:xfrm>
            <a:off x="6867525" y="4337050"/>
            <a:ext cx="2006600" cy="412750"/>
            <a:chOff x="4326" y="2732"/>
            <a:chExt cx="1264" cy="260"/>
          </a:xfrm>
        </p:grpSpPr>
        <p:sp>
          <p:nvSpPr>
            <p:cNvPr id="122937" name="Text Box 56">
              <a:extLst>
                <a:ext uri="{FF2B5EF4-FFF2-40B4-BE49-F238E27FC236}">
                  <a16:creationId xmlns:a16="http://schemas.microsoft.com/office/drawing/2014/main" id="{513F8B19-9AEA-4B6F-B327-11B13E00C8B2}"/>
                </a:ext>
              </a:extLst>
            </p:cNvPr>
            <p:cNvSpPr txBox="1">
              <a:spLocks noChangeArrowheads="1"/>
            </p:cNvSpPr>
            <p:nvPr/>
          </p:nvSpPr>
          <p:spPr bwMode="auto">
            <a:xfrm>
              <a:off x="4720" y="2732"/>
              <a:ext cx="870" cy="26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solidFill>
                    <a:srgbClr val="000000"/>
                  </a:solidFill>
                  <a:latin typeface="Times New Roman" panose="02020603050405020304" pitchFamily="18" charset="0"/>
                </a:rPr>
                <a:t>终端结点</a:t>
              </a:r>
            </a:p>
          </p:txBody>
        </p:sp>
        <p:sp>
          <p:nvSpPr>
            <p:cNvPr id="122938" name="Line 66">
              <a:extLst>
                <a:ext uri="{FF2B5EF4-FFF2-40B4-BE49-F238E27FC236}">
                  <a16:creationId xmlns:a16="http://schemas.microsoft.com/office/drawing/2014/main" id="{54B2E833-BAA2-4E23-9098-0F56AA8D6D47}"/>
                </a:ext>
              </a:extLst>
            </p:cNvPr>
            <p:cNvSpPr>
              <a:spLocks noChangeShapeType="1"/>
            </p:cNvSpPr>
            <p:nvPr/>
          </p:nvSpPr>
          <p:spPr bwMode="auto">
            <a:xfrm>
              <a:off x="4326" y="2869"/>
              <a:ext cx="368" cy="0"/>
            </a:xfrm>
            <a:prstGeom prst="line">
              <a:avLst/>
            </a:prstGeom>
            <a:noFill/>
            <a:ln w="28575">
              <a:solidFill>
                <a:srgbClr val="00A47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pSp>
      <p:grpSp>
        <p:nvGrpSpPr>
          <p:cNvPr id="66636" name="Group 76">
            <a:extLst>
              <a:ext uri="{FF2B5EF4-FFF2-40B4-BE49-F238E27FC236}">
                <a16:creationId xmlns:a16="http://schemas.microsoft.com/office/drawing/2014/main" id="{D2BE8AC7-B42E-4CD8-9499-AF799F75EACF}"/>
              </a:ext>
            </a:extLst>
          </p:cNvPr>
          <p:cNvGrpSpPr>
            <a:grpSpLocks/>
          </p:cNvGrpSpPr>
          <p:nvPr/>
        </p:nvGrpSpPr>
        <p:grpSpPr bwMode="auto">
          <a:xfrm>
            <a:off x="7354888" y="3460750"/>
            <a:ext cx="1604962" cy="809625"/>
            <a:chOff x="4633" y="2180"/>
            <a:chExt cx="1011" cy="510"/>
          </a:xfrm>
        </p:grpSpPr>
        <p:sp>
          <p:nvSpPr>
            <p:cNvPr id="122935" name="AutoShape 67">
              <a:extLst>
                <a:ext uri="{FF2B5EF4-FFF2-40B4-BE49-F238E27FC236}">
                  <a16:creationId xmlns:a16="http://schemas.microsoft.com/office/drawing/2014/main" id="{AD3EE4B1-C28E-4C29-A3BE-F7E4233E4450}"/>
                </a:ext>
              </a:extLst>
            </p:cNvPr>
            <p:cNvSpPr>
              <a:spLocks noChangeArrowheads="1"/>
            </p:cNvSpPr>
            <p:nvPr/>
          </p:nvSpPr>
          <p:spPr bwMode="auto">
            <a:xfrm>
              <a:off x="5038" y="2492"/>
              <a:ext cx="170" cy="198"/>
            </a:xfrm>
            <a:prstGeom prst="upArrow">
              <a:avLst>
                <a:gd name="adj1" fmla="val 50000"/>
                <a:gd name="adj2" fmla="val 29118"/>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3333CC"/>
                </a:solidFill>
                <a:ea typeface="华文行楷" panose="02010800040101010101" pitchFamily="2" charset="-122"/>
              </a:endParaRPr>
            </a:p>
          </p:txBody>
        </p:sp>
        <p:sp>
          <p:nvSpPr>
            <p:cNvPr id="122936" name="Text Box 68">
              <a:extLst>
                <a:ext uri="{FF2B5EF4-FFF2-40B4-BE49-F238E27FC236}">
                  <a16:creationId xmlns:a16="http://schemas.microsoft.com/office/drawing/2014/main" id="{D6A703D7-734F-4955-BBB3-E51CA7C83AAA}"/>
                </a:ext>
              </a:extLst>
            </p:cNvPr>
            <p:cNvSpPr txBox="1">
              <a:spLocks noChangeArrowheads="1"/>
            </p:cNvSpPr>
            <p:nvPr/>
          </p:nvSpPr>
          <p:spPr bwMode="auto">
            <a:xfrm>
              <a:off x="4633" y="2180"/>
              <a:ext cx="1011" cy="26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solidFill>
                    <a:srgbClr val="000000"/>
                  </a:solidFill>
                  <a:latin typeface="Times New Roman" panose="02020603050405020304" pitchFamily="18" charset="0"/>
                </a:rPr>
                <a:t>在同一层上</a:t>
              </a:r>
            </a:p>
          </p:txBody>
        </p:sp>
      </p:grpSp>
      <p:grpSp>
        <p:nvGrpSpPr>
          <p:cNvPr id="66634" name="Group 74">
            <a:extLst>
              <a:ext uri="{FF2B5EF4-FFF2-40B4-BE49-F238E27FC236}">
                <a16:creationId xmlns:a16="http://schemas.microsoft.com/office/drawing/2014/main" id="{148D4CD7-A728-49A8-9743-ABDD448EE044}"/>
              </a:ext>
            </a:extLst>
          </p:cNvPr>
          <p:cNvGrpSpPr>
            <a:grpSpLocks/>
          </p:cNvGrpSpPr>
          <p:nvPr/>
        </p:nvGrpSpPr>
        <p:grpSpPr bwMode="auto">
          <a:xfrm>
            <a:off x="5292725" y="5994400"/>
            <a:ext cx="1503363" cy="388938"/>
            <a:chOff x="3334" y="3776"/>
            <a:chExt cx="947" cy="245"/>
          </a:xfrm>
        </p:grpSpPr>
        <p:sp>
          <p:nvSpPr>
            <p:cNvPr id="122933" name="AutoShape 69">
              <a:extLst>
                <a:ext uri="{FF2B5EF4-FFF2-40B4-BE49-F238E27FC236}">
                  <a16:creationId xmlns:a16="http://schemas.microsoft.com/office/drawing/2014/main" id="{CD82DB03-90B1-45D4-BC1A-5D9A0C9322D7}"/>
                </a:ext>
              </a:extLst>
            </p:cNvPr>
            <p:cNvSpPr>
              <a:spLocks noChangeArrowheads="1"/>
            </p:cNvSpPr>
            <p:nvPr/>
          </p:nvSpPr>
          <p:spPr bwMode="auto">
            <a:xfrm>
              <a:off x="4026" y="3804"/>
              <a:ext cx="255" cy="170"/>
            </a:xfrm>
            <a:prstGeom prst="leftArrow">
              <a:avLst>
                <a:gd name="adj1" fmla="val 50000"/>
                <a:gd name="adj2" fmla="val 37500"/>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3333CC"/>
                </a:solidFill>
                <a:ea typeface="华文行楷" panose="02010800040101010101" pitchFamily="2" charset="-122"/>
              </a:endParaRPr>
            </a:p>
          </p:txBody>
        </p:sp>
        <p:sp>
          <p:nvSpPr>
            <p:cNvPr id="122934" name="Text Box 70">
              <a:extLst>
                <a:ext uri="{FF2B5EF4-FFF2-40B4-BE49-F238E27FC236}">
                  <a16:creationId xmlns:a16="http://schemas.microsoft.com/office/drawing/2014/main" id="{C8A028EF-FE77-4C66-90C8-DB56C9A6C695}"/>
                </a:ext>
              </a:extLst>
            </p:cNvPr>
            <p:cNvSpPr txBox="1">
              <a:spLocks noChangeArrowheads="1"/>
            </p:cNvSpPr>
            <p:nvPr/>
          </p:nvSpPr>
          <p:spPr bwMode="auto">
            <a:xfrm>
              <a:off x="3334" y="3776"/>
              <a:ext cx="623" cy="245"/>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solidFill>
                    <a:srgbClr val="000000"/>
                  </a:solidFill>
                  <a:latin typeface="Times New Roman" panose="02020603050405020304" pitchFamily="18" charset="0"/>
                </a:rPr>
                <a:t>外结点</a:t>
              </a:r>
            </a:p>
          </p:txBody>
        </p:sp>
      </p:grpSp>
      <p:grpSp>
        <p:nvGrpSpPr>
          <p:cNvPr id="66642" name="Group 82">
            <a:extLst>
              <a:ext uri="{FF2B5EF4-FFF2-40B4-BE49-F238E27FC236}">
                <a16:creationId xmlns:a16="http://schemas.microsoft.com/office/drawing/2014/main" id="{75F1478F-73E1-4B56-9946-9F9064F81589}"/>
              </a:ext>
            </a:extLst>
          </p:cNvPr>
          <p:cNvGrpSpPr>
            <a:grpSpLocks/>
          </p:cNvGrpSpPr>
          <p:nvPr/>
        </p:nvGrpSpPr>
        <p:grpSpPr bwMode="auto">
          <a:xfrm>
            <a:off x="4175125" y="1673225"/>
            <a:ext cx="3784600" cy="1011238"/>
            <a:chOff x="2630" y="1054"/>
            <a:chExt cx="2384" cy="637"/>
          </a:xfrm>
        </p:grpSpPr>
        <p:sp>
          <p:nvSpPr>
            <p:cNvPr id="122931" name="Rectangle 77">
              <a:extLst>
                <a:ext uri="{FF2B5EF4-FFF2-40B4-BE49-F238E27FC236}">
                  <a16:creationId xmlns:a16="http://schemas.microsoft.com/office/drawing/2014/main" id="{10D8A878-E371-4AAC-994A-001233B031EA}"/>
                </a:ext>
              </a:extLst>
            </p:cNvPr>
            <p:cNvSpPr>
              <a:spLocks noChangeArrowheads="1"/>
            </p:cNvSpPr>
            <p:nvPr/>
          </p:nvSpPr>
          <p:spPr bwMode="auto">
            <a:xfrm>
              <a:off x="2630" y="1054"/>
              <a:ext cx="2384" cy="34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00"/>
                  </a:solidFill>
                  <a:latin typeface="宋体" panose="02010600030101010101" pitchFamily="2" charset="-122"/>
                </a:rPr>
                <a:t>包含其子女结点的块号</a:t>
              </a:r>
            </a:p>
          </p:txBody>
        </p:sp>
        <p:sp>
          <p:nvSpPr>
            <p:cNvPr id="122932" name="AutoShape 80">
              <a:extLst>
                <a:ext uri="{FF2B5EF4-FFF2-40B4-BE49-F238E27FC236}">
                  <a16:creationId xmlns:a16="http://schemas.microsoft.com/office/drawing/2014/main" id="{9E2330CA-ACCC-4375-90CC-8767EB5C354C}"/>
                </a:ext>
              </a:extLst>
            </p:cNvPr>
            <p:cNvSpPr>
              <a:spLocks noChangeArrowheads="1"/>
            </p:cNvSpPr>
            <p:nvPr/>
          </p:nvSpPr>
          <p:spPr bwMode="auto">
            <a:xfrm>
              <a:off x="3730" y="1435"/>
              <a:ext cx="200" cy="256"/>
            </a:xfrm>
            <a:prstGeom prst="upArrow">
              <a:avLst>
                <a:gd name="adj1" fmla="val 50000"/>
                <a:gd name="adj2" fmla="val 32000"/>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3333CC"/>
                </a:solidFill>
                <a:ea typeface="华文行楷" panose="02010800040101010101" pitchFamily="2" charset="-122"/>
              </a:endParaRPr>
            </a:p>
          </p:txBody>
        </p:sp>
      </p:grpSp>
      <p:sp>
        <p:nvSpPr>
          <p:cNvPr id="122928" name="Rectangle 2">
            <a:extLst>
              <a:ext uri="{FF2B5EF4-FFF2-40B4-BE49-F238E27FC236}">
                <a16:creationId xmlns:a16="http://schemas.microsoft.com/office/drawing/2014/main" id="{36E1565B-79D9-422F-9B58-4BFACABFE78A}"/>
              </a:ext>
            </a:extLst>
          </p:cNvPr>
          <p:cNvSpPr txBox="1">
            <a:spLocks noChangeArrowheads="1"/>
          </p:cNvSpPr>
          <p:nvPr/>
        </p:nvSpPr>
        <p:spPr bwMode="gray">
          <a:xfrm>
            <a:off x="1295400" y="8255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latin typeface="Verdana" panose="020B0604030504040204" pitchFamily="34" charset="0"/>
                <a:ea typeface="楷体_GB2312"/>
                <a:cs typeface="楷体_GB2312"/>
              </a:rPr>
              <a:t>8.2   </a:t>
            </a:r>
            <a:r>
              <a:rPr lang="zh-CN" altLang="en-US" sz="3600" b="1">
                <a:solidFill>
                  <a:schemeClr val="bg1"/>
                </a:solidFill>
                <a:latin typeface="Verdana" panose="020B0604030504040204" pitchFamily="34" charset="0"/>
                <a:ea typeface="楷体_GB2312"/>
                <a:cs typeface="楷体_GB2312"/>
              </a:rPr>
              <a:t>动态查找表</a:t>
            </a:r>
          </a:p>
        </p:txBody>
      </p:sp>
      <p:sp>
        <p:nvSpPr>
          <p:cNvPr id="122930" name="灯片编号占位符 4">
            <a:extLst>
              <a:ext uri="{FF2B5EF4-FFF2-40B4-BE49-F238E27FC236}">
                <a16:creationId xmlns:a16="http://schemas.microsoft.com/office/drawing/2014/main" id="{D73E9358-74C8-42A1-96AC-95C834F79E60}"/>
              </a:ext>
            </a:extLst>
          </p:cNvPr>
          <p:cNvSpPr>
            <a:spLocks noGrp="1"/>
          </p:cNvSpPr>
          <p:nvPr>
            <p:ph type="sldNum" sz="quarter" idx="12"/>
          </p:nvPr>
        </p:nvSpPr>
        <p:spPr bwMode="auto">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2D181617-20D8-4F0F-9110-50F748CABF03}" type="slidenum">
              <a:rPr lang="ko-KR" altLang="en-US" sz="1200">
                <a:solidFill>
                  <a:srgbClr val="16297A"/>
                </a:solidFill>
                <a:latin typeface="Verdana" panose="020B0604030504040204" pitchFamily="34" charset="0"/>
              </a:rPr>
              <a:pPr algn="ctr" eaLnBrk="1" hangingPunct="1"/>
              <a:t>116</a:t>
            </a:fld>
            <a:endParaRPr lang="en-US" altLang="ko-KR" sz="1200">
              <a:solidFill>
                <a:srgbClr val="16297A"/>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632"/>
                                        </p:tgtEl>
                                        <p:attrNameLst>
                                          <p:attrName>style.visibility</p:attrName>
                                        </p:attrNameLst>
                                      </p:cBhvr>
                                      <p:to>
                                        <p:strVal val="visible"/>
                                      </p:to>
                                    </p:set>
                                    <p:animEffect transition="in" filter="wipe(left)">
                                      <p:cBhvr>
                                        <p:cTn id="7" dur="500"/>
                                        <p:tgtEl>
                                          <p:spTgt spid="666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6633"/>
                                        </p:tgtEl>
                                        <p:attrNameLst>
                                          <p:attrName>style.visibility</p:attrName>
                                        </p:attrNameLst>
                                      </p:cBhvr>
                                      <p:to>
                                        <p:strVal val="visible"/>
                                      </p:to>
                                    </p:set>
                                    <p:animEffect transition="in" filter="wipe(up)">
                                      <p:cBhvr>
                                        <p:cTn id="12" dur="500"/>
                                        <p:tgtEl>
                                          <p:spTgt spid="66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6634"/>
                                        </p:tgtEl>
                                        <p:attrNameLst>
                                          <p:attrName>style.visibility</p:attrName>
                                        </p:attrNameLst>
                                      </p:cBhvr>
                                      <p:to>
                                        <p:strVal val="visible"/>
                                      </p:to>
                                    </p:set>
                                    <p:animEffect transition="in" filter="wipe(right)">
                                      <p:cBhvr>
                                        <p:cTn id="17" dur="500"/>
                                        <p:tgtEl>
                                          <p:spTgt spid="666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635"/>
                                        </p:tgtEl>
                                        <p:attrNameLst>
                                          <p:attrName>style.visibility</p:attrName>
                                        </p:attrNameLst>
                                      </p:cBhvr>
                                      <p:to>
                                        <p:strVal val="visible"/>
                                      </p:to>
                                    </p:set>
                                    <p:animEffect transition="in" filter="wipe(left)">
                                      <p:cBhvr>
                                        <p:cTn id="22" dur="500"/>
                                        <p:tgtEl>
                                          <p:spTgt spid="666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6636"/>
                                        </p:tgtEl>
                                        <p:attrNameLst>
                                          <p:attrName>style.visibility</p:attrName>
                                        </p:attrNameLst>
                                      </p:cBhvr>
                                      <p:to>
                                        <p:strVal val="visible"/>
                                      </p:to>
                                    </p:set>
                                    <p:animEffect transition="in" filter="wipe(down)">
                                      <p:cBhvr>
                                        <p:cTn id="27" dur="500"/>
                                        <p:tgtEl>
                                          <p:spTgt spid="666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6642"/>
                                        </p:tgtEl>
                                        <p:attrNameLst>
                                          <p:attrName>style.visibility</p:attrName>
                                        </p:attrNameLst>
                                      </p:cBhvr>
                                      <p:to>
                                        <p:strVal val="visible"/>
                                      </p:to>
                                    </p:set>
                                    <p:animEffect transition="in" filter="wipe(down)">
                                      <p:cBhvr>
                                        <p:cTn id="32" dur="500"/>
                                        <p:tgtEl>
                                          <p:spTgt spid="6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3E2B2D00-FC15-4DE5-A11E-368BC9EDAB4D}"/>
              </a:ext>
            </a:extLst>
          </p:cNvPr>
          <p:cNvSpPr txBox="1">
            <a:spLocks noChangeArrowheads="1"/>
          </p:cNvSpPr>
          <p:nvPr/>
        </p:nvSpPr>
        <p:spPr bwMode="auto">
          <a:xfrm>
            <a:off x="635000" y="395288"/>
            <a:ext cx="8066088" cy="249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lnSpc>
                <a:spcPct val="150000"/>
              </a:lnSpc>
            </a:pPr>
            <a:r>
              <a:rPr kumimoji="1" lang="en-US" altLang="zh-CN" sz="2400" b="1">
                <a:latin typeface="楷体_GB2312"/>
                <a:ea typeface="楷体_GB2312"/>
                <a:cs typeface="楷体_GB2312"/>
              </a:rPr>
              <a:t>B+</a:t>
            </a:r>
            <a:r>
              <a:rPr kumimoji="1" lang="zh-CN" altLang="en-US" sz="2400" b="1">
                <a:latin typeface="楷体_GB2312"/>
                <a:ea typeface="楷体_GB2312"/>
                <a:cs typeface="楷体_GB2312"/>
              </a:rPr>
              <a:t>树</a:t>
            </a:r>
            <a:endParaRPr kumimoji="1" lang="en-US" altLang="zh-CN" sz="2400" b="1">
              <a:latin typeface="楷体_GB2312"/>
              <a:ea typeface="楷体_GB2312"/>
              <a:cs typeface="楷体_GB2312"/>
            </a:endParaRPr>
          </a:p>
          <a:p>
            <a:pPr marL="0" lvl="1" eaLnBrk="1" hangingPunct="1">
              <a:lnSpc>
                <a:spcPct val="150000"/>
              </a:lnSpc>
            </a:pPr>
            <a:r>
              <a:rPr kumimoji="1" lang="zh-CN" altLang="en-US" sz="2800" b="1">
                <a:latin typeface="楷体_GB2312"/>
                <a:ea typeface="楷体_GB2312"/>
                <a:cs typeface="楷体_GB2312"/>
              </a:rPr>
              <a:t>所有的非叶子结点可以看成是索引的部分，结点中只含有其子树的根结点中的最大</a:t>
            </a:r>
            <a:r>
              <a:rPr kumimoji="1" lang="en-US" altLang="zh-CN" sz="2800" b="1">
                <a:latin typeface="楷体_GB2312"/>
                <a:ea typeface="楷体_GB2312"/>
                <a:cs typeface="楷体_GB2312"/>
              </a:rPr>
              <a:t>(</a:t>
            </a:r>
            <a:r>
              <a:rPr kumimoji="1" lang="zh-CN" altLang="en-US" sz="2800" b="1">
                <a:latin typeface="楷体_GB2312"/>
                <a:ea typeface="楷体_GB2312"/>
                <a:cs typeface="楷体_GB2312"/>
              </a:rPr>
              <a:t>或最小</a:t>
            </a:r>
            <a:r>
              <a:rPr kumimoji="1" lang="en-US" altLang="zh-CN" sz="2800" b="1">
                <a:latin typeface="楷体_GB2312"/>
                <a:ea typeface="楷体_GB2312"/>
                <a:cs typeface="楷体_GB2312"/>
              </a:rPr>
              <a:t>)</a:t>
            </a:r>
            <a:r>
              <a:rPr kumimoji="1" lang="zh-CN" altLang="en-US" sz="2800" b="1">
                <a:latin typeface="楷体_GB2312"/>
                <a:ea typeface="楷体_GB2312"/>
                <a:cs typeface="楷体_GB2312"/>
              </a:rPr>
              <a:t>关键字。</a:t>
            </a:r>
          </a:p>
          <a:p>
            <a:pPr eaLnBrk="1" hangingPunct="1">
              <a:lnSpc>
                <a:spcPct val="150000"/>
              </a:lnSpc>
            </a:pPr>
            <a:endParaRPr kumimoji="1" lang="zh-CN" altLang="en-US" sz="2400" b="1">
              <a:latin typeface="楷体_GB2312"/>
              <a:ea typeface="楷体_GB2312"/>
              <a:cs typeface="楷体_GB2312"/>
            </a:endParaRPr>
          </a:p>
        </p:txBody>
      </p:sp>
      <p:sp>
        <p:nvSpPr>
          <p:cNvPr id="142339" name="Text Box 3">
            <a:extLst>
              <a:ext uri="{FF2B5EF4-FFF2-40B4-BE49-F238E27FC236}">
                <a16:creationId xmlns:a16="http://schemas.microsoft.com/office/drawing/2014/main" id="{CC1F2191-134C-43F9-85F9-A625060252D1}"/>
              </a:ext>
            </a:extLst>
          </p:cNvPr>
          <p:cNvSpPr txBox="1">
            <a:spLocks noChangeArrowheads="1"/>
          </p:cNvSpPr>
          <p:nvPr/>
        </p:nvSpPr>
        <p:spPr bwMode="auto">
          <a:xfrm>
            <a:off x="709613" y="2195513"/>
            <a:ext cx="80645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800" b="1">
                <a:solidFill>
                  <a:srgbClr val="A50021"/>
                </a:solidFill>
                <a:latin typeface="楷体_GB2312"/>
                <a:ea typeface="楷体_GB2312"/>
                <a:cs typeface="楷体_GB2312"/>
              </a:rPr>
              <a:t>所有叶子结点都处在</a:t>
            </a:r>
            <a:r>
              <a:rPr kumimoji="1" lang="zh-CN" altLang="en-US" sz="2800" b="1">
                <a:solidFill>
                  <a:srgbClr val="0000FF"/>
                </a:solidFill>
                <a:latin typeface="楷体_GB2312"/>
                <a:ea typeface="楷体_GB2312"/>
                <a:cs typeface="楷体_GB2312"/>
              </a:rPr>
              <a:t>同一层次</a:t>
            </a:r>
            <a:r>
              <a:rPr kumimoji="1" lang="zh-CN" altLang="en-US" sz="2800" b="1">
                <a:solidFill>
                  <a:srgbClr val="A50021"/>
                </a:solidFill>
                <a:latin typeface="楷体_GB2312"/>
                <a:ea typeface="楷体_GB2312"/>
                <a:cs typeface="楷体_GB2312"/>
              </a:rPr>
              <a:t>上，每个叶子结点中关键字的个数均介于 </a:t>
            </a:r>
            <a:r>
              <a:rPr kumimoji="1" lang="zh-CN" altLang="en-US" sz="2800" b="1">
                <a:solidFill>
                  <a:srgbClr val="0000FF"/>
                </a:solidFill>
                <a:latin typeface="Times New Roman" panose="02020603050405020304" pitchFamily="18" charset="0"/>
                <a:ea typeface="楷体_GB2312"/>
                <a:cs typeface="楷体_GB2312"/>
                <a:sym typeface="Symbol" panose="05050102010706020507" pitchFamily="18" charset="2"/>
              </a:rPr>
              <a:t></a:t>
            </a:r>
            <a:r>
              <a:rPr kumimoji="1" lang="en-US" altLang="zh-CN" sz="2800" b="1" i="1">
                <a:solidFill>
                  <a:srgbClr val="0000FF"/>
                </a:solidFill>
                <a:latin typeface="Times New Roman" panose="02020603050405020304" pitchFamily="18" charset="0"/>
                <a:ea typeface="楷体_GB2312"/>
                <a:cs typeface="楷体_GB2312"/>
              </a:rPr>
              <a:t>m/2</a:t>
            </a:r>
            <a:r>
              <a:rPr kumimoji="1" lang="en-US" altLang="zh-CN" sz="2800" b="1">
                <a:solidFill>
                  <a:srgbClr val="0000FF"/>
                </a:solidFill>
                <a:latin typeface="Times New Roman" panose="02020603050405020304" pitchFamily="18" charset="0"/>
                <a:ea typeface="楷体_GB2312"/>
                <a:cs typeface="楷体_GB2312"/>
                <a:sym typeface="Symbol" panose="05050102010706020507" pitchFamily="18" charset="2"/>
              </a:rPr>
              <a:t></a:t>
            </a:r>
            <a:r>
              <a:rPr kumimoji="1" lang="zh-CN" altLang="en-US" sz="2800" b="1">
                <a:solidFill>
                  <a:srgbClr val="0000FF"/>
                </a:solidFill>
                <a:latin typeface="Times New Roman" panose="02020603050405020304" pitchFamily="18" charset="0"/>
                <a:ea typeface="楷体_GB2312"/>
                <a:cs typeface="楷体_GB2312"/>
              </a:rPr>
              <a:t>和 </a:t>
            </a:r>
            <a:r>
              <a:rPr kumimoji="1" lang="en-US" altLang="zh-CN" sz="2800" b="1" i="1">
                <a:solidFill>
                  <a:srgbClr val="0000FF"/>
                </a:solidFill>
                <a:latin typeface="Times New Roman" panose="02020603050405020304" pitchFamily="18" charset="0"/>
                <a:ea typeface="楷体_GB2312"/>
                <a:cs typeface="楷体_GB2312"/>
              </a:rPr>
              <a:t>m </a:t>
            </a:r>
            <a:r>
              <a:rPr kumimoji="1" lang="zh-CN" altLang="en-US" sz="2800" b="1">
                <a:solidFill>
                  <a:srgbClr val="A50021"/>
                </a:solidFill>
                <a:latin typeface="Times New Roman" panose="02020603050405020304" pitchFamily="18" charset="0"/>
                <a:ea typeface="楷体_GB2312"/>
                <a:cs typeface="楷体_GB2312"/>
              </a:rPr>
              <a:t>之间。</a:t>
            </a:r>
            <a:endParaRPr kumimoji="1" lang="zh-CN" altLang="en-US" sz="2800" b="1">
              <a:solidFill>
                <a:srgbClr val="A50021"/>
              </a:solidFill>
              <a:latin typeface="楷体_GB2312"/>
              <a:ea typeface="楷体_GB2312"/>
              <a:cs typeface="楷体_GB2312"/>
            </a:endParaRPr>
          </a:p>
        </p:txBody>
      </p:sp>
      <p:sp>
        <p:nvSpPr>
          <p:cNvPr id="123908" name="Rectangle 2">
            <a:extLst>
              <a:ext uri="{FF2B5EF4-FFF2-40B4-BE49-F238E27FC236}">
                <a16:creationId xmlns:a16="http://schemas.microsoft.com/office/drawing/2014/main" id="{856DC09E-7146-4B69-96C5-935CC45C56D8}"/>
              </a:ext>
            </a:extLst>
          </p:cNvPr>
          <p:cNvSpPr txBox="1">
            <a:spLocks noChangeArrowheads="1"/>
          </p:cNvSpPr>
          <p:nvPr/>
        </p:nvSpPr>
        <p:spPr bwMode="gray">
          <a:xfrm>
            <a:off x="1295400" y="8255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latin typeface="Verdana" panose="020B0604030504040204" pitchFamily="34" charset="0"/>
                <a:ea typeface="楷体_GB2312"/>
                <a:cs typeface="楷体_GB2312"/>
              </a:rPr>
              <a:t>8.2   </a:t>
            </a:r>
            <a:r>
              <a:rPr lang="zh-CN" altLang="en-US" sz="3600" b="1">
                <a:solidFill>
                  <a:schemeClr val="bg1"/>
                </a:solidFill>
                <a:latin typeface="Verdana" panose="020B0604030504040204" pitchFamily="34" charset="0"/>
                <a:ea typeface="楷体_GB2312"/>
                <a:cs typeface="楷体_GB2312"/>
              </a:rPr>
              <a:t>动态查找表</a:t>
            </a:r>
          </a:p>
        </p:txBody>
      </p:sp>
      <p:sp>
        <p:nvSpPr>
          <p:cNvPr id="123910" name="灯片编号占位符 4">
            <a:extLst>
              <a:ext uri="{FF2B5EF4-FFF2-40B4-BE49-F238E27FC236}">
                <a16:creationId xmlns:a16="http://schemas.microsoft.com/office/drawing/2014/main" id="{EBBDAED1-3156-4B37-A052-A2C017C5581D}"/>
              </a:ext>
            </a:extLst>
          </p:cNvPr>
          <p:cNvSpPr>
            <a:spLocks noGrp="1"/>
          </p:cNvSpPr>
          <p:nvPr>
            <p:ph type="sldNum" sz="quarter" idx="12"/>
          </p:nvPr>
        </p:nvSpPr>
        <p:spPr bwMode="auto">
          <a:xfrm>
            <a:off x="5832475" y="6642100"/>
            <a:ext cx="3311525"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438EFF90-7495-416C-9F53-5AF733A90081}" type="slidenum">
              <a:rPr lang="ko-KR" altLang="en-US" sz="1200">
                <a:solidFill>
                  <a:srgbClr val="16297A"/>
                </a:solidFill>
                <a:latin typeface="Verdana" panose="020B0604030504040204" pitchFamily="34" charset="0"/>
              </a:rPr>
              <a:pPr algn="ctr" eaLnBrk="1" hangingPunct="1"/>
              <a:t>117</a:t>
            </a:fld>
            <a:endParaRPr lang="en-US" altLang="ko-KR" sz="1200">
              <a:solidFill>
                <a:srgbClr val="16297A"/>
              </a:solidFill>
              <a:latin typeface="Verdana" panose="020B0604030504040204" pitchFamily="34" charset="0"/>
            </a:endParaRPr>
          </a:p>
        </p:txBody>
      </p:sp>
      <p:grpSp>
        <p:nvGrpSpPr>
          <p:cNvPr id="123911" name="Group 3">
            <a:extLst>
              <a:ext uri="{FF2B5EF4-FFF2-40B4-BE49-F238E27FC236}">
                <a16:creationId xmlns:a16="http://schemas.microsoft.com/office/drawing/2014/main" id="{CB37EB21-89C4-492F-9486-404A648A0272}"/>
              </a:ext>
            </a:extLst>
          </p:cNvPr>
          <p:cNvGrpSpPr>
            <a:grpSpLocks/>
          </p:cNvGrpSpPr>
          <p:nvPr/>
        </p:nvGrpSpPr>
        <p:grpSpPr bwMode="auto">
          <a:xfrm>
            <a:off x="371475" y="3506788"/>
            <a:ext cx="8521700" cy="3128962"/>
            <a:chOff x="0" y="0"/>
            <a:chExt cx="5368" cy="1971"/>
          </a:xfrm>
        </p:grpSpPr>
        <p:sp>
          <p:nvSpPr>
            <p:cNvPr id="123913" name="Rectangle 4">
              <a:extLst>
                <a:ext uri="{FF2B5EF4-FFF2-40B4-BE49-F238E27FC236}">
                  <a16:creationId xmlns:a16="http://schemas.microsoft.com/office/drawing/2014/main" id="{0F62B118-892A-4185-B485-CB54779C490C}"/>
                </a:ext>
              </a:extLst>
            </p:cNvPr>
            <p:cNvSpPr>
              <a:spLocks noChangeArrowheads="1"/>
            </p:cNvSpPr>
            <p:nvPr/>
          </p:nvSpPr>
          <p:spPr bwMode="auto">
            <a:xfrm>
              <a:off x="2145" y="1748"/>
              <a:ext cx="17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t>一棵</a:t>
              </a:r>
              <a:r>
                <a:rPr lang="en-US" altLang="zh-CN" sz="2000" b="1"/>
                <a:t>3</a:t>
              </a:r>
              <a:r>
                <a:rPr lang="zh-CN" altLang="en-US" sz="2000" b="1"/>
                <a:t>阶</a:t>
              </a:r>
              <a:r>
                <a:rPr lang="en-US" altLang="zh-CN" sz="2000" b="1"/>
                <a:t>B</a:t>
              </a:r>
              <a:r>
                <a:rPr lang="en-US" altLang="zh-CN" sz="2000" b="1" baseline="26000"/>
                <a:t>+</a:t>
              </a:r>
              <a:r>
                <a:rPr lang="zh-CN" altLang="en-US" sz="2000" b="1"/>
                <a:t>树</a:t>
              </a:r>
            </a:p>
          </p:txBody>
        </p:sp>
        <p:grpSp>
          <p:nvGrpSpPr>
            <p:cNvPr id="123914" name="Group 5">
              <a:extLst>
                <a:ext uri="{FF2B5EF4-FFF2-40B4-BE49-F238E27FC236}">
                  <a16:creationId xmlns:a16="http://schemas.microsoft.com/office/drawing/2014/main" id="{4F1D84C7-BA7C-4FAA-8961-5B6C3B34CF9C}"/>
                </a:ext>
              </a:extLst>
            </p:cNvPr>
            <p:cNvGrpSpPr>
              <a:grpSpLocks/>
            </p:cNvGrpSpPr>
            <p:nvPr/>
          </p:nvGrpSpPr>
          <p:grpSpPr bwMode="auto">
            <a:xfrm>
              <a:off x="0" y="0"/>
              <a:ext cx="5368" cy="1158"/>
              <a:chOff x="0" y="0"/>
              <a:chExt cx="5368" cy="1158"/>
            </a:xfrm>
          </p:grpSpPr>
          <p:sp>
            <p:nvSpPr>
              <p:cNvPr id="123958" name="Rectangle 6">
                <a:extLst>
                  <a:ext uri="{FF2B5EF4-FFF2-40B4-BE49-F238E27FC236}">
                    <a16:creationId xmlns:a16="http://schemas.microsoft.com/office/drawing/2014/main" id="{F8043477-3F73-4457-A04B-AB39DA750083}"/>
                  </a:ext>
                </a:extLst>
              </p:cNvPr>
              <p:cNvSpPr>
                <a:spLocks noChangeArrowheads="1"/>
              </p:cNvSpPr>
              <p:nvPr/>
            </p:nvSpPr>
            <p:spPr bwMode="auto">
              <a:xfrm>
                <a:off x="1908" y="0"/>
                <a:ext cx="61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35   96</a:t>
                </a:r>
              </a:p>
            </p:txBody>
          </p:sp>
          <p:sp>
            <p:nvSpPr>
              <p:cNvPr id="123959" name="Rectangle 7">
                <a:extLst>
                  <a:ext uri="{FF2B5EF4-FFF2-40B4-BE49-F238E27FC236}">
                    <a16:creationId xmlns:a16="http://schemas.microsoft.com/office/drawing/2014/main" id="{595BCA23-4F6C-4789-97BC-0A37F30D5E6F}"/>
                  </a:ext>
                </a:extLst>
              </p:cNvPr>
              <p:cNvSpPr>
                <a:spLocks noChangeArrowheads="1"/>
              </p:cNvSpPr>
              <p:nvPr/>
            </p:nvSpPr>
            <p:spPr bwMode="auto">
              <a:xfrm>
                <a:off x="906" y="469"/>
                <a:ext cx="62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17   35</a:t>
                </a:r>
              </a:p>
            </p:txBody>
          </p:sp>
          <p:sp>
            <p:nvSpPr>
              <p:cNvPr id="123960" name="Rectangle 8">
                <a:extLst>
                  <a:ext uri="{FF2B5EF4-FFF2-40B4-BE49-F238E27FC236}">
                    <a16:creationId xmlns:a16="http://schemas.microsoft.com/office/drawing/2014/main" id="{57006178-5510-4058-ADEB-3514259CB521}"/>
                  </a:ext>
                </a:extLst>
              </p:cNvPr>
              <p:cNvSpPr>
                <a:spLocks noChangeArrowheads="1"/>
              </p:cNvSpPr>
              <p:nvPr/>
            </p:nvSpPr>
            <p:spPr bwMode="auto">
              <a:xfrm>
                <a:off x="2791" y="437"/>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58   76   96</a:t>
                </a:r>
              </a:p>
            </p:txBody>
          </p:sp>
          <p:sp>
            <p:nvSpPr>
              <p:cNvPr id="123961" name="Rectangle 9">
                <a:extLst>
                  <a:ext uri="{FF2B5EF4-FFF2-40B4-BE49-F238E27FC236}">
                    <a16:creationId xmlns:a16="http://schemas.microsoft.com/office/drawing/2014/main" id="{84B2C96E-03CD-4EFF-B4FF-4B6B023F5378}"/>
                  </a:ext>
                </a:extLst>
              </p:cNvPr>
              <p:cNvSpPr>
                <a:spLocks noChangeArrowheads="1"/>
              </p:cNvSpPr>
              <p:nvPr/>
            </p:nvSpPr>
            <p:spPr bwMode="auto">
              <a:xfrm>
                <a:off x="0" y="931"/>
                <a:ext cx="83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5   12   17</a:t>
                </a:r>
              </a:p>
            </p:txBody>
          </p:sp>
          <p:sp>
            <p:nvSpPr>
              <p:cNvPr id="123962" name="Rectangle 10">
                <a:extLst>
                  <a:ext uri="{FF2B5EF4-FFF2-40B4-BE49-F238E27FC236}">
                    <a16:creationId xmlns:a16="http://schemas.microsoft.com/office/drawing/2014/main" id="{E3D4BEC9-E7D9-475D-B63A-C9338455C2CC}"/>
                  </a:ext>
                </a:extLst>
              </p:cNvPr>
              <p:cNvSpPr>
                <a:spLocks noChangeArrowheads="1"/>
              </p:cNvSpPr>
              <p:nvPr/>
            </p:nvSpPr>
            <p:spPr bwMode="auto">
              <a:xfrm>
                <a:off x="3601" y="916"/>
                <a:ext cx="61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63   76</a:t>
                </a:r>
              </a:p>
            </p:txBody>
          </p:sp>
          <p:sp>
            <p:nvSpPr>
              <p:cNvPr id="123963" name="Rectangle 11">
                <a:extLst>
                  <a:ext uri="{FF2B5EF4-FFF2-40B4-BE49-F238E27FC236}">
                    <a16:creationId xmlns:a16="http://schemas.microsoft.com/office/drawing/2014/main" id="{D659D1AE-874A-4CEB-83F4-17D7248AB3D1}"/>
                  </a:ext>
                </a:extLst>
              </p:cNvPr>
              <p:cNvSpPr>
                <a:spLocks noChangeArrowheads="1"/>
              </p:cNvSpPr>
              <p:nvPr/>
            </p:nvSpPr>
            <p:spPr bwMode="auto">
              <a:xfrm>
                <a:off x="4462" y="915"/>
                <a:ext cx="90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79   84  96</a:t>
                </a:r>
              </a:p>
            </p:txBody>
          </p:sp>
          <p:sp>
            <p:nvSpPr>
              <p:cNvPr id="123964" name="Rectangle 12">
                <a:extLst>
                  <a:ext uri="{FF2B5EF4-FFF2-40B4-BE49-F238E27FC236}">
                    <a16:creationId xmlns:a16="http://schemas.microsoft.com/office/drawing/2014/main" id="{E2811201-8FB0-43CB-BBCC-DE4FD2A8CB0A}"/>
                  </a:ext>
                </a:extLst>
              </p:cNvPr>
              <p:cNvSpPr>
                <a:spLocks noChangeArrowheads="1"/>
              </p:cNvSpPr>
              <p:nvPr/>
            </p:nvSpPr>
            <p:spPr bwMode="auto">
              <a:xfrm>
                <a:off x="1129" y="923"/>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19   23   35</a:t>
                </a:r>
              </a:p>
            </p:txBody>
          </p:sp>
          <p:sp>
            <p:nvSpPr>
              <p:cNvPr id="123965" name="Rectangle 13">
                <a:extLst>
                  <a:ext uri="{FF2B5EF4-FFF2-40B4-BE49-F238E27FC236}">
                    <a16:creationId xmlns:a16="http://schemas.microsoft.com/office/drawing/2014/main" id="{9F072D52-0C10-46A0-8DCD-336F1A147BD2}"/>
                  </a:ext>
                </a:extLst>
              </p:cNvPr>
              <p:cNvSpPr>
                <a:spLocks noChangeArrowheads="1"/>
              </p:cNvSpPr>
              <p:nvPr/>
            </p:nvSpPr>
            <p:spPr bwMode="auto">
              <a:xfrm>
                <a:off x="2313" y="916"/>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41   49   58</a:t>
                </a:r>
              </a:p>
            </p:txBody>
          </p:sp>
          <p:sp>
            <p:nvSpPr>
              <p:cNvPr id="123966" name="Line 14">
                <a:extLst>
                  <a:ext uri="{FF2B5EF4-FFF2-40B4-BE49-F238E27FC236}">
                    <a16:creationId xmlns:a16="http://schemas.microsoft.com/office/drawing/2014/main" id="{AE248394-DADA-42E0-9A8D-9E5DF8F89CA4}"/>
                  </a:ext>
                </a:extLst>
              </p:cNvPr>
              <p:cNvSpPr>
                <a:spLocks noChangeShapeType="1"/>
              </p:cNvSpPr>
              <p:nvPr/>
            </p:nvSpPr>
            <p:spPr bwMode="auto">
              <a:xfrm flipH="1">
                <a:off x="1240" y="235"/>
                <a:ext cx="77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67" name="Line 15">
                <a:extLst>
                  <a:ext uri="{FF2B5EF4-FFF2-40B4-BE49-F238E27FC236}">
                    <a16:creationId xmlns:a16="http://schemas.microsoft.com/office/drawing/2014/main" id="{97810FA5-2A67-4C53-8206-F51D2F4C083A}"/>
                  </a:ext>
                </a:extLst>
              </p:cNvPr>
              <p:cNvSpPr>
                <a:spLocks noChangeShapeType="1"/>
              </p:cNvSpPr>
              <p:nvPr/>
            </p:nvSpPr>
            <p:spPr bwMode="auto">
              <a:xfrm>
                <a:off x="2400" y="227"/>
                <a:ext cx="771"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68" name="Line 16">
                <a:extLst>
                  <a:ext uri="{FF2B5EF4-FFF2-40B4-BE49-F238E27FC236}">
                    <a16:creationId xmlns:a16="http://schemas.microsoft.com/office/drawing/2014/main" id="{A099C13C-F8BB-4950-8C18-5F35FD6A53F9}"/>
                  </a:ext>
                </a:extLst>
              </p:cNvPr>
              <p:cNvSpPr>
                <a:spLocks noChangeShapeType="1"/>
              </p:cNvSpPr>
              <p:nvPr/>
            </p:nvSpPr>
            <p:spPr bwMode="auto">
              <a:xfrm flipH="1">
                <a:off x="480" y="701"/>
                <a:ext cx="544"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69" name="Line 17">
                <a:extLst>
                  <a:ext uri="{FF2B5EF4-FFF2-40B4-BE49-F238E27FC236}">
                    <a16:creationId xmlns:a16="http://schemas.microsoft.com/office/drawing/2014/main" id="{7AF26ADC-1FB3-498B-AE00-542E8B1022A3}"/>
                  </a:ext>
                </a:extLst>
              </p:cNvPr>
              <p:cNvSpPr>
                <a:spLocks noChangeShapeType="1"/>
              </p:cNvSpPr>
              <p:nvPr/>
            </p:nvSpPr>
            <p:spPr bwMode="auto">
              <a:xfrm>
                <a:off x="1431" y="699"/>
                <a:ext cx="317"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0" name="Line 18">
                <a:extLst>
                  <a:ext uri="{FF2B5EF4-FFF2-40B4-BE49-F238E27FC236}">
                    <a16:creationId xmlns:a16="http://schemas.microsoft.com/office/drawing/2014/main" id="{4EAA6053-A8D9-4490-B62E-ED81E8CB9FEC}"/>
                  </a:ext>
                </a:extLst>
              </p:cNvPr>
              <p:cNvSpPr>
                <a:spLocks noChangeShapeType="1"/>
              </p:cNvSpPr>
              <p:nvPr/>
            </p:nvSpPr>
            <p:spPr bwMode="auto">
              <a:xfrm flipH="1">
                <a:off x="2552" y="667"/>
                <a:ext cx="40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1" name="Line 19">
                <a:extLst>
                  <a:ext uri="{FF2B5EF4-FFF2-40B4-BE49-F238E27FC236}">
                    <a16:creationId xmlns:a16="http://schemas.microsoft.com/office/drawing/2014/main" id="{E116B2AB-1243-4550-A1FD-BBADEFC8C999}"/>
                  </a:ext>
                </a:extLst>
              </p:cNvPr>
              <p:cNvSpPr>
                <a:spLocks noChangeShapeType="1"/>
              </p:cNvSpPr>
              <p:nvPr/>
            </p:nvSpPr>
            <p:spPr bwMode="auto">
              <a:xfrm>
                <a:off x="3291" y="667"/>
                <a:ext cx="667"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2" name="Line 20">
                <a:extLst>
                  <a:ext uri="{FF2B5EF4-FFF2-40B4-BE49-F238E27FC236}">
                    <a16:creationId xmlns:a16="http://schemas.microsoft.com/office/drawing/2014/main" id="{D2C0EA1C-B757-4C12-B865-7819FBCAB2A7}"/>
                  </a:ext>
                </a:extLst>
              </p:cNvPr>
              <p:cNvSpPr>
                <a:spLocks noChangeShapeType="1"/>
              </p:cNvSpPr>
              <p:nvPr/>
            </p:nvSpPr>
            <p:spPr bwMode="auto">
              <a:xfrm>
                <a:off x="3628" y="667"/>
                <a:ext cx="119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3" name="Line 21">
                <a:extLst>
                  <a:ext uri="{FF2B5EF4-FFF2-40B4-BE49-F238E27FC236}">
                    <a16:creationId xmlns:a16="http://schemas.microsoft.com/office/drawing/2014/main" id="{4969C2EC-BF59-42C1-834B-92EA99DEB0E6}"/>
                  </a:ext>
                </a:extLst>
              </p:cNvPr>
              <p:cNvSpPr>
                <a:spLocks noChangeShapeType="1"/>
              </p:cNvSpPr>
              <p:nvPr/>
            </p:nvSpPr>
            <p:spPr bwMode="auto">
              <a:xfrm>
                <a:off x="848" y="1059"/>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4" name="Line 22">
                <a:extLst>
                  <a:ext uri="{FF2B5EF4-FFF2-40B4-BE49-F238E27FC236}">
                    <a16:creationId xmlns:a16="http://schemas.microsoft.com/office/drawing/2014/main" id="{54809480-6C7F-4920-8D36-A25DB942A4A3}"/>
                  </a:ext>
                </a:extLst>
              </p:cNvPr>
              <p:cNvSpPr>
                <a:spLocks noChangeShapeType="1"/>
              </p:cNvSpPr>
              <p:nvPr/>
            </p:nvSpPr>
            <p:spPr bwMode="auto">
              <a:xfrm>
                <a:off x="2080" y="1035"/>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5" name="Line 23">
                <a:extLst>
                  <a:ext uri="{FF2B5EF4-FFF2-40B4-BE49-F238E27FC236}">
                    <a16:creationId xmlns:a16="http://schemas.microsoft.com/office/drawing/2014/main" id="{7DBC5461-C6F7-41CB-B236-CC8A235EB4FB}"/>
                  </a:ext>
                </a:extLst>
              </p:cNvPr>
              <p:cNvSpPr>
                <a:spLocks noChangeShapeType="1"/>
              </p:cNvSpPr>
              <p:nvPr/>
            </p:nvSpPr>
            <p:spPr bwMode="auto">
              <a:xfrm flipV="1">
                <a:off x="3264" y="1011"/>
                <a:ext cx="3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76" name="Line 24">
                <a:extLst>
                  <a:ext uri="{FF2B5EF4-FFF2-40B4-BE49-F238E27FC236}">
                    <a16:creationId xmlns:a16="http://schemas.microsoft.com/office/drawing/2014/main" id="{569B7EFF-D23E-44E8-93AC-306226B1ABBF}"/>
                  </a:ext>
                </a:extLst>
              </p:cNvPr>
              <p:cNvSpPr>
                <a:spLocks noChangeShapeType="1"/>
              </p:cNvSpPr>
              <p:nvPr/>
            </p:nvSpPr>
            <p:spPr bwMode="auto">
              <a:xfrm>
                <a:off x="4216" y="1019"/>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915" name="Group 25">
              <a:extLst>
                <a:ext uri="{FF2B5EF4-FFF2-40B4-BE49-F238E27FC236}">
                  <a16:creationId xmlns:a16="http://schemas.microsoft.com/office/drawing/2014/main" id="{4D122DFA-8DCC-4DE5-8300-FF7784BA2978}"/>
                </a:ext>
              </a:extLst>
            </p:cNvPr>
            <p:cNvGrpSpPr>
              <a:grpSpLocks/>
            </p:cNvGrpSpPr>
            <p:nvPr/>
          </p:nvGrpSpPr>
          <p:grpSpPr bwMode="auto">
            <a:xfrm>
              <a:off x="7" y="1118"/>
              <a:ext cx="5331" cy="475"/>
              <a:chOff x="0" y="0"/>
              <a:chExt cx="5331" cy="475"/>
            </a:xfrm>
          </p:grpSpPr>
          <p:grpSp>
            <p:nvGrpSpPr>
              <p:cNvPr id="123916" name="Group 26">
                <a:extLst>
                  <a:ext uri="{FF2B5EF4-FFF2-40B4-BE49-F238E27FC236}">
                    <a16:creationId xmlns:a16="http://schemas.microsoft.com/office/drawing/2014/main" id="{BA40E2FE-3AC2-4242-B17F-3A328663EDF8}"/>
                  </a:ext>
                </a:extLst>
              </p:cNvPr>
              <p:cNvGrpSpPr>
                <a:grpSpLocks/>
              </p:cNvGrpSpPr>
              <p:nvPr/>
            </p:nvGrpSpPr>
            <p:grpSpPr bwMode="auto">
              <a:xfrm>
                <a:off x="0" y="16"/>
                <a:ext cx="182" cy="459"/>
                <a:chOff x="0" y="0"/>
                <a:chExt cx="182" cy="459"/>
              </a:xfrm>
            </p:grpSpPr>
            <p:sp>
              <p:nvSpPr>
                <p:cNvPr id="123956" name="Line 27">
                  <a:extLst>
                    <a:ext uri="{FF2B5EF4-FFF2-40B4-BE49-F238E27FC236}">
                      <a16:creationId xmlns:a16="http://schemas.microsoft.com/office/drawing/2014/main" id="{70588173-D8E6-4D36-9FAE-3091928B272F}"/>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7" name="Rectangle 28">
                  <a:extLst>
                    <a:ext uri="{FF2B5EF4-FFF2-40B4-BE49-F238E27FC236}">
                      <a16:creationId xmlns:a16="http://schemas.microsoft.com/office/drawing/2014/main" id="{E8D0E8B0-9CBF-4B39-AE39-C394245B2DBC}"/>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17" name="Group 29">
                <a:extLst>
                  <a:ext uri="{FF2B5EF4-FFF2-40B4-BE49-F238E27FC236}">
                    <a16:creationId xmlns:a16="http://schemas.microsoft.com/office/drawing/2014/main" id="{67E9FDE2-77ED-4EC7-9591-B721AE43DB24}"/>
                  </a:ext>
                </a:extLst>
              </p:cNvPr>
              <p:cNvGrpSpPr>
                <a:grpSpLocks/>
              </p:cNvGrpSpPr>
              <p:nvPr/>
            </p:nvGrpSpPr>
            <p:grpSpPr bwMode="auto">
              <a:xfrm>
                <a:off x="280" y="16"/>
                <a:ext cx="182" cy="459"/>
                <a:chOff x="0" y="0"/>
                <a:chExt cx="182" cy="459"/>
              </a:xfrm>
            </p:grpSpPr>
            <p:sp>
              <p:nvSpPr>
                <p:cNvPr id="123954" name="Line 30">
                  <a:extLst>
                    <a:ext uri="{FF2B5EF4-FFF2-40B4-BE49-F238E27FC236}">
                      <a16:creationId xmlns:a16="http://schemas.microsoft.com/office/drawing/2014/main" id="{C35A76D9-1889-4F9A-93BC-26CC5561A0CA}"/>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5" name="Rectangle 31">
                  <a:extLst>
                    <a:ext uri="{FF2B5EF4-FFF2-40B4-BE49-F238E27FC236}">
                      <a16:creationId xmlns:a16="http://schemas.microsoft.com/office/drawing/2014/main" id="{33088C21-9131-48A3-A0D2-A50F877E95AF}"/>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18" name="Group 32">
                <a:extLst>
                  <a:ext uri="{FF2B5EF4-FFF2-40B4-BE49-F238E27FC236}">
                    <a16:creationId xmlns:a16="http://schemas.microsoft.com/office/drawing/2014/main" id="{A25A2205-08F0-443E-B306-A08C1EF09262}"/>
                  </a:ext>
                </a:extLst>
              </p:cNvPr>
              <p:cNvGrpSpPr>
                <a:grpSpLocks/>
              </p:cNvGrpSpPr>
              <p:nvPr/>
            </p:nvGrpSpPr>
            <p:grpSpPr bwMode="auto">
              <a:xfrm>
                <a:off x="627" y="16"/>
                <a:ext cx="182" cy="459"/>
                <a:chOff x="0" y="0"/>
                <a:chExt cx="182" cy="459"/>
              </a:xfrm>
            </p:grpSpPr>
            <p:sp>
              <p:nvSpPr>
                <p:cNvPr id="123952" name="Line 33">
                  <a:extLst>
                    <a:ext uri="{FF2B5EF4-FFF2-40B4-BE49-F238E27FC236}">
                      <a16:creationId xmlns:a16="http://schemas.microsoft.com/office/drawing/2014/main" id="{C6DA5CAD-E18B-4DED-BBBE-B3A490FDFC08}"/>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3" name="Rectangle 34">
                  <a:extLst>
                    <a:ext uri="{FF2B5EF4-FFF2-40B4-BE49-F238E27FC236}">
                      <a16:creationId xmlns:a16="http://schemas.microsoft.com/office/drawing/2014/main" id="{5BBAFBD8-D795-40D9-9027-AC6EC80D738A}"/>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19" name="Group 35">
                <a:extLst>
                  <a:ext uri="{FF2B5EF4-FFF2-40B4-BE49-F238E27FC236}">
                    <a16:creationId xmlns:a16="http://schemas.microsoft.com/office/drawing/2014/main" id="{E9A730D7-8A39-4EC1-AB26-F284345F4E66}"/>
                  </a:ext>
                </a:extLst>
              </p:cNvPr>
              <p:cNvGrpSpPr>
                <a:grpSpLocks/>
              </p:cNvGrpSpPr>
              <p:nvPr/>
            </p:nvGrpSpPr>
            <p:grpSpPr bwMode="auto">
              <a:xfrm>
                <a:off x="1195" y="0"/>
                <a:ext cx="182" cy="459"/>
                <a:chOff x="0" y="0"/>
                <a:chExt cx="182" cy="459"/>
              </a:xfrm>
            </p:grpSpPr>
            <p:sp>
              <p:nvSpPr>
                <p:cNvPr id="123950" name="Line 36">
                  <a:extLst>
                    <a:ext uri="{FF2B5EF4-FFF2-40B4-BE49-F238E27FC236}">
                      <a16:creationId xmlns:a16="http://schemas.microsoft.com/office/drawing/2014/main" id="{63F89662-7AFE-4286-9335-741EADCC9D84}"/>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51" name="Rectangle 37">
                  <a:extLst>
                    <a:ext uri="{FF2B5EF4-FFF2-40B4-BE49-F238E27FC236}">
                      <a16:creationId xmlns:a16="http://schemas.microsoft.com/office/drawing/2014/main" id="{A2B0843A-9432-4923-931C-2685CF9AAA4B}"/>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0" name="Group 38">
                <a:extLst>
                  <a:ext uri="{FF2B5EF4-FFF2-40B4-BE49-F238E27FC236}">
                    <a16:creationId xmlns:a16="http://schemas.microsoft.com/office/drawing/2014/main" id="{FB3CC1AA-813F-4899-85B5-28067E359BC0}"/>
                  </a:ext>
                </a:extLst>
              </p:cNvPr>
              <p:cNvGrpSpPr>
                <a:grpSpLocks/>
              </p:cNvGrpSpPr>
              <p:nvPr/>
            </p:nvGrpSpPr>
            <p:grpSpPr bwMode="auto">
              <a:xfrm>
                <a:off x="1504" y="0"/>
                <a:ext cx="182" cy="459"/>
                <a:chOff x="0" y="0"/>
                <a:chExt cx="182" cy="459"/>
              </a:xfrm>
            </p:grpSpPr>
            <p:sp>
              <p:nvSpPr>
                <p:cNvPr id="123948" name="Line 39">
                  <a:extLst>
                    <a:ext uri="{FF2B5EF4-FFF2-40B4-BE49-F238E27FC236}">
                      <a16:creationId xmlns:a16="http://schemas.microsoft.com/office/drawing/2014/main" id="{BCAD5CE1-0C01-4D18-9D5E-D91EDF104F2A}"/>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9" name="Rectangle 40">
                  <a:extLst>
                    <a:ext uri="{FF2B5EF4-FFF2-40B4-BE49-F238E27FC236}">
                      <a16:creationId xmlns:a16="http://schemas.microsoft.com/office/drawing/2014/main" id="{EBA0DC3F-9523-4BA7-9870-4AF9C24B0CD0}"/>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1" name="Group 41">
                <a:extLst>
                  <a:ext uri="{FF2B5EF4-FFF2-40B4-BE49-F238E27FC236}">
                    <a16:creationId xmlns:a16="http://schemas.microsoft.com/office/drawing/2014/main" id="{AADED2BF-903D-4591-A68E-9D4DEB7548DD}"/>
                  </a:ext>
                </a:extLst>
              </p:cNvPr>
              <p:cNvGrpSpPr>
                <a:grpSpLocks/>
              </p:cNvGrpSpPr>
              <p:nvPr/>
            </p:nvGrpSpPr>
            <p:grpSpPr bwMode="auto">
              <a:xfrm>
                <a:off x="1822" y="0"/>
                <a:ext cx="182" cy="459"/>
                <a:chOff x="0" y="0"/>
                <a:chExt cx="182" cy="459"/>
              </a:xfrm>
            </p:grpSpPr>
            <p:sp>
              <p:nvSpPr>
                <p:cNvPr id="123946" name="Line 42">
                  <a:extLst>
                    <a:ext uri="{FF2B5EF4-FFF2-40B4-BE49-F238E27FC236}">
                      <a16:creationId xmlns:a16="http://schemas.microsoft.com/office/drawing/2014/main" id="{92357620-7204-4574-83BF-69F74CA75907}"/>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7" name="Rectangle 43">
                  <a:extLst>
                    <a:ext uri="{FF2B5EF4-FFF2-40B4-BE49-F238E27FC236}">
                      <a16:creationId xmlns:a16="http://schemas.microsoft.com/office/drawing/2014/main" id="{C1780D8F-1511-4093-B439-883E2B3AD9D9}"/>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2" name="Group 44">
                <a:extLst>
                  <a:ext uri="{FF2B5EF4-FFF2-40B4-BE49-F238E27FC236}">
                    <a16:creationId xmlns:a16="http://schemas.microsoft.com/office/drawing/2014/main" id="{762F612E-4A6C-4276-9293-05BE1C9A48D8}"/>
                  </a:ext>
                </a:extLst>
              </p:cNvPr>
              <p:cNvGrpSpPr>
                <a:grpSpLocks/>
              </p:cNvGrpSpPr>
              <p:nvPr/>
            </p:nvGrpSpPr>
            <p:grpSpPr bwMode="auto">
              <a:xfrm>
                <a:off x="2374" y="3"/>
                <a:ext cx="182" cy="459"/>
                <a:chOff x="0" y="0"/>
                <a:chExt cx="182" cy="459"/>
              </a:xfrm>
            </p:grpSpPr>
            <p:sp>
              <p:nvSpPr>
                <p:cNvPr id="123944" name="Line 45">
                  <a:extLst>
                    <a:ext uri="{FF2B5EF4-FFF2-40B4-BE49-F238E27FC236}">
                      <a16:creationId xmlns:a16="http://schemas.microsoft.com/office/drawing/2014/main" id="{924E98A0-3814-4DF7-875E-A00EC3DE3DDE}"/>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5" name="Rectangle 46">
                  <a:extLst>
                    <a:ext uri="{FF2B5EF4-FFF2-40B4-BE49-F238E27FC236}">
                      <a16:creationId xmlns:a16="http://schemas.microsoft.com/office/drawing/2014/main" id="{5EDBABFD-F7FA-470D-BC6E-AB9EC00528FA}"/>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3" name="Group 47">
                <a:extLst>
                  <a:ext uri="{FF2B5EF4-FFF2-40B4-BE49-F238E27FC236}">
                    <a16:creationId xmlns:a16="http://schemas.microsoft.com/office/drawing/2014/main" id="{527EFFC2-EAB4-42D8-BF6E-45B80811AA35}"/>
                  </a:ext>
                </a:extLst>
              </p:cNvPr>
              <p:cNvGrpSpPr>
                <a:grpSpLocks/>
              </p:cNvGrpSpPr>
              <p:nvPr/>
            </p:nvGrpSpPr>
            <p:grpSpPr bwMode="auto">
              <a:xfrm>
                <a:off x="2707" y="3"/>
                <a:ext cx="182" cy="459"/>
                <a:chOff x="0" y="0"/>
                <a:chExt cx="182" cy="459"/>
              </a:xfrm>
            </p:grpSpPr>
            <p:sp>
              <p:nvSpPr>
                <p:cNvPr id="123942" name="Line 48">
                  <a:extLst>
                    <a:ext uri="{FF2B5EF4-FFF2-40B4-BE49-F238E27FC236}">
                      <a16:creationId xmlns:a16="http://schemas.microsoft.com/office/drawing/2014/main" id="{97665165-0D2B-4E5E-869C-237359D2FA91}"/>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3" name="Rectangle 49">
                  <a:extLst>
                    <a:ext uri="{FF2B5EF4-FFF2-40B4-BE49-F238E27FC236}">
                      <a16:creationId xmlns:a16="http://schemas.microsoft.com/office/drawing/2014/main" id="{2322C982-4601-4BE0-8E6E-AD9992DB2137}"/>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4" name="Group 50">
                <a:extLst>
                  <a:ext uri="{FF2B5EF4-FFF2-40B4-BE49-F238E27FC236}">
                    <a16:creationId xmlns:a16="http://schemas.microsoft.com/office/drawing/2014/main" id="{AB1424EA-D76E-4903-BFD2-144F978912E1}"/>
                  </a:ext>
                </a:extLst>
              </p:cNvPr>
              <p:cNvGrpSpPr>
                <a:grpSpLocks/>
              </p:cNvGrpSpPr>
              <p:nvPr/>
            </p:nvGrpSpPr>
            <p:grpSpPr bwMode="auto">
              <a:xfrm>
                <a:off x="3041" y="3"/>
                <a:ext cx="182" cy="459"/>
                <a:chOff x="0" y="0"/>
                <a:chExt cx="182" cy="459"/>
              </a:xfrm>
            </p:grpSpPr>
            <p:sp>
              <p:nvSpPr>
                <p:cNvPr id="123940" name="Line 51">
                  <a:extLst>
                    <a:ext uri="{FF2B5EF4-FFF2-40B4-BE49-F238E27FC236}">
                      <a16:creationId xmlns:a16="http://schemas.microsoft.com/office/drawing/2014/main" id="{79B95A1D-DC82-4EBD-B17D-B3F3102F34E6}"/>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41" name="Rectangle 52">
                  <a:extLst>
                    <a:ext uri="{FF2B5EF4-FFF2-40B4-BE49-F238E27FC236}">
                      <a16:creationId xmlns:a16="http://schemas.microsoft.com/office/drawing/2014/main" id="{B4AF5564-B2A2-4563-BED4-9A17350D3AFF}"/>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5" name="Group 53">
                <a:extLst>
                  <a:ext uri="{FF2B5EF4-FFF2-40B4-BE49-F238E27FC236}">
                    <a16:creationId xmlns:a16="http://schemas.microsoft.com/office/drawing/2014/main" id="{05C771D7-6C30-4097-AED7-81685219FC98}"/>
                  </a:ext>
                </a:extLst>
              </p:cNvPr>
              <p:cNvGrpSpPr>
                <a:grpSpLocks/>
              </p:cNvGrpSpPr>
              <p:nvPr/>
            </p:nvGrpSpPr>
            <p:grpSpPr bwMode="auto">
              <a:xfrm>
                <a:off x="4506" y="0"/>
                <a:ext cx="182" cy="459"/>
                <a:chOff x="0" y="0"/>
                <a:chExt cx="182" cy="459"/>
              </a:xfrm>
            </p:grpSpPr>
            <p:sp>
              <p:nvSpPr>
                <p:cNvPr id="123938" name="Line 54">
                  <a:extLst>
                    <a:ext uri="{FF2B5EF4-FFF2-40B4-BE49-F238E27FC236}">
                      <a16:creationId xmlns:a16="http://schemas.microsoft.com/office/drawing/2014/main" id="{835781F3-BD37-4D0F-8D09-A4C394064249}"/>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39" name="Rectangle 55">
                  <a:extLst>
                    <a:ext uri="{FF2B5EF4-FFF2-40B4-BE49-F238E27FC236}">
                      <a16:creationId xmlns:a16="http://schemas.microsoft.com/office/drawing/2014/main" id="{D815813E-C69E-4822-B0E3-84D51CDB68CA}"/>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6" name="Group 56">
                <a:extLst>
                  <a:ext uri="{FF2B5EF4-FFF2-40B4-BE49-F238E27FC236}">
                    <a16:creationId xmlns:a16="http://schemas.microsoft.com/office/drawing/2014/main" id="{7A2B03F0-2132-49E9-8CA3-E9C625182717}"/>
                  </a:ext>
                </a:extLst>
              </p:cNvPr>
              <p:cNvGrpSpPr>
                <a:grpSpLocks/>
              </p:cNvGrpSpPr>
              <p:nvPr/>
            </p:nvGrpSpPr>
            <p:grpSpPr bwMode="auto">
              <a:xfrm>
                <a:off x="4847" y="0"/>
                <a:ext cx="182" cy="459"/>
                <a:chOff x="0" y="0"/>
                <a:chExt cx="182" cy="459"/>
              </a:xfrm>
            </p:grpSpPr>
            <p:sp>
              <p:nvSpPr>
                <p:cNvPr id="123936" name="Line 57">
                  <a:extLst>
                    <a:ext uri="{FF2B5EF4-FFF2-40B4-BE49-F238E27FC236}">
                      <a16:creationId xmlns:a16="http://schemas.microsoft.com/office/drawing/2014/main" id="{4DEC33EA-50BF-480B-832A-4F36C24F759E}"/>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37" name="Rectangle 58">
                  <a:extLst>
                    <a:ext uri="{FF2B5EF4-FFF2-40B4-BE49-F238E27FC236}">
                      <a16:creationId xmlns:a16="http://schemas.microsoft.com/office/drawing/2014/main" id="{1F76DBA7-F867-4E8D-B338-CD0C8C3883D8}"/>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7" name="Group 59">
                <a:extLst>
                  <a:ext uri="{FF2B5EF4-FFF2-40B4-BE49-F238E27FC236}">
                    <a16:creationId xmlns:a16="http://schemas.microsoft.com/office/drawing/2014/main" id="{EABE5987-F1B9-4985-A53E-2AFFC7F0D086}"/>
                  </a:ext>
                </a:extLst>
              </p:cNvPr>
              <p:cNvGrpSpPr>
                <a:grpSpLocks/>
              </p:cNvGrpSpPr>
              <p:nvPr/>
            </p:nvGrpSpPr>
            <p:grpSpPr bwMode="auto">
              <a:xfrm>
                <a:off x="5149" y="0"/>
                <a:ext cx="182" cy="459"/>
                <a:chOff x="0" y="0"/>
                <a:chExt cx="182" cy="459"/>
              </a:xfrm>
            </p:grpSpPr>
            <p:sp>
              <p:nvSpPr>
                <p:cNvPr id="123934" name="Line 60">
                  <a:extLst>
                    <a:ext uri="{FF2B5EF4-FFF2-40B4-BE49-F238E27FC236}">
                      <a16:creationId xmlns:a16="http://schemas.microsoft.com/office/drawing/2014/main" id="{43904FF6-EC97-4667-A91F-A4C50829E329}"/>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35" name="Rectangle 61">
                  <a:extLst>
                    <a:ext uri="{FF2B5EF4-FFF2-40B4-BE49-F238E27FC236}">
                      <a16:creationId xmlns:a16="http://schemas.microsoft.com/office/drawing/2014/main" id="{BDFEA926-97F9-4365-9A61-4C3149D6DC93}"/>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8" name="Group 62">
                <a:extLst>
                  <a:ext uri="{FF2B5EF4-FFF2-40B4-BE49-F238E27FC236}">
                    <a16:creationId xmlns:a16="http://schemas.microsoft.com/office/drawing/2014/main" id="{0AB76C08-FB20-4742-B2AC-9603FCBA53FB}"/>
                  </a:ext>
                </a:extLst>
              </p:cNvPr>
              <p:cNvGrpSpPr>
                <a:grpSpLocks/>
              </p:cNvGrpSpPr>
              <p:nvPr/>
            </p:nvGrpSpPr>
            <p:grpSpPr bwMode="auto">
              <a:xfrm>
                <a:off x="3681" y="0"/>
                <a:ext cx="182" cy="459"/>
                <a:chOff x="0" y="0"/>
                <a:chExt cx="182" cy="459"/>
              </a:xfrm>
            </p:grpSpPr>
            <p:sp>
              <p:nvSpPr>
                <p:cNvPr id="123932" name="Line 63">
                  <a:extLst>
                    <a:ext uri="{FF2B5EF4-FFF2-40B4-BE49-F238E27FC236}">
                      <a16:creationId xmlns:a16="http://schemas.microsoft.com/office/drawing/2014/main" id="{C4D6D865-15A2-4207-A9CC-4D20ABAF6841}"/>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33" name="Rectangle 64">
                  <a:extLst>
                    <a:ext uri="{FF2B5EF4-FFF2-40B4-BE49-F238E27FC236}">
                      <a16:creationId xmlns:a16="http://schemas.microsoft.com/office/drawing/2014/main" id="{0DC867B2-3C75-403C-BF44-BA90EF42C72C}"/>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3929" name="Group 65">
                <a:extLst>
                  <a:ext uri="{FF2B5EF4-FFF2-40B4-BE49-F238E27FC236}">
                    <a16:creationId xmlns:a16="http://schemas.microsoft.com/office/drawing/2014/main" id="{3DFCA947-D538-4EAB-91BB-D58CAB89813E}"/>
                  </a:ext>
                </a:extLst>
              </p:cNvPr>
              <p:cNvGrpSpPr>
                <a:grpSpLocks/>
              </p:cNvGrpSpPr>
              <p:nvPr/>
            </p:nvGrpSpPr>
            <p:grpSpPr bwMode="auto">
              <a:xfrm>
                <a:off x="3999" y="0"/>
                <a:ext cx="182" cy="459"/>
                <a:chOff x="0" y="0"/>
                <a:chExt cx="182" cy="459"/>
              </a:xfrm>
            </p:grpSpPr>
            <p:sp>
              <p:nvSpPr>
                <p:cNvPr id="123930" name="Line 66">
                  <a:extLst>
                    <a:ext uri="{FF2B5EF4-FFF2-40B4-BE49-F238E27FC236}">
                      <a16:creationId xmlns:a16="http://schemas.microsoft.com/office/drawing/2014/main" id="{164D8177-C7B3-4F72-B1F1-77699A22F7F2}"/>
                    </a:ext>
                  </a:extLst>
                </p:cNvPr>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31" name="Rectangle 67">
                  <a:extLst>
                    <a:ext uri="{FF2B5EF4-FFF2-40B4-BE49-F238E27FC236}">
                      <a16:creationId xmlns:a16="http://schemas.microsoft.com/office/drawing/2014/main" id="{04F63AB4-4D7F-4A68-A10F-66F48D8F1ED2}"/>
                    </a:ext>
                  </a:extLst>
                </p:cNvPr>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123912" name="Line 32">
            <a:extLst>
              <a:ext uri="{FF2B5EF4-FFF2-40B4-BE49-F238E27FC236}">
                <a16:creationId xmlns:a16="http://schemas.microsoft.com/office/drawing/2014/main" id="{9A0C3B9A-460A-4367-B4A1-45909A2D9EAD}"/>
              </a:ext>
            </a:extLst>
          </p:cNvPr>
          <p:cNvSpPr>
            <a:spLocks noChangeShapeType="1"/>
          </p:cNvSpPr>
          <p:nvPr/>
        </p:nvSpPr>
        <p:spPr bwMode="auto">
          <a:xfrm>
            <a:off x="77788" y="5187950"/>
            <a:ext cx="287337" cy="7938"/>
          </a:xfrm>
          <a:prstGeom prst="line">
            <a:avLst/>
          </a:prstGeom>
          <a:noFill/>
          <a:ln w="190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left)">
                                      <p:cBhvr>
                                        <p:cTn id="12"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4F37A5C1-2EFD-461D-8BDA-AEC220CADCCF}"/>
              </a:ext>
            </a:extLst>
          </p:cNvPr>
          <p:cNvSpPr>
            <a:spLocks noGrp="1"/>
          </p:cNvSpPr>
          <p:nvPr>
            <p:ph type="title"/>
          </p:nvPr>
        </p:nvSpPr>
        <p:spPr/>
        <p:txBody>
          <a:bodyPr/>
          <a:lstStyle/>
          <a:p>
            <a:pPr>
              <a:defRPr/>
            </a:pPr>
            <a:r>
              <a:rPr lang="zh-CN" altLang="en-US"/>
              <a:t>第</a:t>
            </a:r>
            <a:r>
              <a:rPr lang="en-US" altLang="zh-CN"/>
              <a:t>9</a:t>
            </a:r>
            <a:r>
              <a:rPr lang="zh-CN" altLang="en-US"/>
              <a:t>章   排序</a:t>
            </a:r>
          </a:p>
        </p:txBody>
      </p:sp>
      <p:sp>
        <p:nvSpPr>
          <p:cNvPr id="124931" name="内容占位符 2">
            <a:extLst>
              <a:ext uri="{FF2B5EF4-FFF2-40B4-BE49-F238E27FC236}">
                <a16:creationId xmlns:a16="http://schemas.microsoft.com/office/drawing/2014/main" id="{CA9D1FD7-D4D2-48DE-AEE9-5C3D7BE21A4D}"/>
              </a:ext>
            </a:extLst>
          </p:cNvPr>
          <p:cNvSpPr>
            <a:spLocks noGrp="1"/>
          </p:cNvSpPr>
          <p:nvPr>
            <p:ph idx="1"/>
          </p:nvPr>
        </p:nvSpPr>
        <p:spPr>
          <a:xfrm>
            <a:off x="357188" y="2143125"/>
            <a:ext cx="8316912" cy="4246563"/>
          </a:xfrm>
        </p:spPr>
        <p:txBody>
          <a:bodyPr/>
          <a:lstStyle/>
          <a:p>
            <a:pPr marL="0" indent="630238">
              <a:buFont typeface="Wingdings" panose="05000000000000000000" pitchFamily="2" charset="2"/>
              <a:buNone/>
            </a:pPr>
            <a:r>
              <a:rPr lang="zh-CN" altLang="en-US" sz="2800">
                <a:solidFill>
                  <a:srgbClr val="FF0000"/>
                </a:solidFill>
              </a:rPr>
              <a:t>排序</a:t>
            </a:r>
            <a:r>
              <a:rPr lang="zh-CN" altLang="en-US" sz="2800"/>
              <a:t>：将一组数据元素（或记录）从任意序列排列成一个按关键字排序的序列。</a:t>
            </a:r>
          </a:p>
        </p:txBody>
      </p:sp>
      <p:sp>
        <p:nvSpPr>
          <p:cNvPr id="5" name="Rectangle 3">
            <a:extLst>
              <a:ext uri="{FF2B5EF4-FFF2-40B4-BE49-F238E27FC236}">
                <a16:creationId xmlns:a16="http://schemas.microsoft.com/office/drawing/2014/main" id="{55493D06-1CCA-4F5E-99DD-47F53ED7664E}"/>
              </a:ext>
            </a:extLst>
          </p:cNvPr>
          <p:cNvSpPr txBox="1">
            <a:spLocks noChangeArrowheads="1"/>
          </p:cNvSpPr>
          <p:nvPr/>
        </p:nvSpPr>
        <p:spPr bwMode="auto">
          <a:xfrm>
            <a:off x="642938" y="3286125"/>
            <a:ext cx="8204200" cy="2714625"/>
          </a:xfrm>
          <a:prstGeom prst="rect">
            <a:avLst/>
          </a:prstGeom>
          <a:noFill/>
          <a:ln w="9525">
            <a:noFill/>
            <a:miter lim="800000"/>
            <a:headEnd/>
            <a:tailEnd/>
          </a:ln>
        </p:spPr>
        <p:txBody>
          <a:bodyPr/>
          <a:lstStyle/>
          <a:p>
            <a:pPr marL="609600" indent="-609600">
              <a:lnSpc>
                <a:spcPct val="90000"/>
              </a:lnSpc>
              <a:spcBef>
                <a:spcPct val="20000"/>
              </a:spcBef>
              <a:buClr>
                <a:schemeClr val="folHlink"/>
              </a:buClr>
              <a:buSzPct val="80000"/>
              <a:buFont typeface="Wingdings" pitchFamily="2" charset="2"/>
              <a:buAutoNum type="arabicPeriod"/>
              <a:defRPr/>
            </a:pPr>
            <a:endParaRPr lang="zh-CN" altLang="en-US" sz="2800" b="1" kern="0" dirty="0">
              <a:latin typeface="+mn-lt"/>
              <a:ea typeface="+mn-ea"/>
            </a:endParaRPr>
          </a:p>
        </p:txBody>
      </p:sp>
      <p:sp>
        <p:nvSpPr>
          <p:cNvPr id="2" name="灯片编号占位符 1">
            <a:extLst>
              <a:ext uri="{FF2B5EF4-FFF2-40B4-BE49-F238E27FC236}">
                <a16:creationId xmlns:a16="http://schemas.microsoft.com/office/drawing/2014/main" id="{C9CB8A62-A1F5-485B-9B68-D62A417ED413}"/>
              </a:ext>
            </a:extLst>
          </p:cNvPr>
          <p:cNvSpPr>
            <a:spLocks noGrp="1"/>
          </p:cNvSpPr>
          <p:nvPr>
            <p:ph type="sldNum" sz="quarter" idx="12"/>
          </p:nvPr>
        </p:nvSpPr>
        <p:spPr/>
        <p:txBody>
          <a:bodyPr/>
          <a:lstStyle/>
          <a:p>
            <a:fld id="{76DEC0BF-4056-45FE-A558-BFEC82C564A3}" type="slidenum">
              <a:rPr lang="zh-CN" altLang="en-US" smtClean="0"/>
              <a:pPr/>
              <a:t>118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to="" calcmode="lin" valueType="num">
                                      <p:cBhvr>
                                        <p:cTn id="7" dur="1" fill="hold"/>
                                        <p:tgtEl>
                                          <p:spTgt spid="5">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93ED21A-AD0F-41C7-AC02-99E67A75D22D}"/>
              </a:ext>
            </a:extLst>
          </p:cNvPr>
          <p:cNvSpPr>
            <a:spLocks noGrp="1" noChangeArrowheads="1"/>
          </p:cNvSpPr>
          <p:nvPr>
            <p:ph type="title"/>
          </p:nvPr>
        </p:nvSpPr>
        <p:spPr/>
        <p:txBody>
          <a:bodyPr/>
          <a:lstStyle/>
          <a:p>
            <a:pPr eaLnBrk="1" hangingPunct="1">
              <a:defRPr/>
            </a:pPr>
            <a:r>
              <a:rPr lang="en-US" altLang="zh-CN"/>
              <a:t>1 </a:t>
            </a:r>
            <a:r>
              <a:rPr lang="zh-CN" altLang="en-US"/>
              <a:t>插入排序</a:t>
            </a:r>
          </a:p>
        </p:txBody>
      </p:sp>
      <p:sp>
        <p:nvSpPr>
          <p:cNvPr id="8196" name="Rectangle 3">
            <a:extLst>
              <a:ext uri="{FF2B5EF4-FFF2-40B4-BE49-F238E27FC236}">
                <a16:creationId xmlns:a16="http://schemas.microsoft.com/office/drawing/2014/main" id="{BA7B9C01-AC0B-4BB0-8C2F-85BFC3038BB5}"/>
              </a:ext>
            </a:extLst>
          </p:cNvPr>
          <p:cNvSpPr>
            <a:spLocks noGrp="1" noChangeArrowheads="1"/>
          </p:cNvSpPr>
          <p:nvPr>
            <p:ph type="body" idx="1"/>
          </p:nvPr>
        </p:nvSpPr>
        <p:spPr/>
        <p:txBody>
          <a:bodyPr/>
          <a:lstStyle/>
          <a:p>
            <a:pPr eaLnBrk="1" hangingPunct="1">
              <a:buFont typeface="Wingdings" pitchFamily="2" charset="2"/>
              <a:buNone/>
              <a:defRPr/>
            </a:pPr>
            <a:r>
              <a:rPr lang="zh-CN" altLang="en-US" sz="2800" dirty="0"/>
              <a:t>（</a:t>
            </a:r>
            <a:r>
              <a:rPr lang="en-US" altLang="zh-CN" sz="2800" dirty="0"/>
              <a:t>1</a:t>
            </a:r>
            <a:r>
              <a:rPr lang="zh-CN" altLang="en-US" sz="2800" dirty="0"/>
              <a:t>）直接插入排序</a:t>
            </a:r>
            <a:endParaRPr lang="en-US" altLang="zh-CN" sz="2800" dirty="0"/>
          </a:p>
          <a:p>
            <a:pPr marL="0" indent="715963" eaLnBrk="1" hangingPunct="1">
              <a:buFont typeface="Wingdings" pitchFamily="2" charset="2"/>
              <a:buNone/>
              <a:defRPr/>
            </a:pPr>
            <a:r>
              <a:rPr lang="en-US" altLang="zh-CN" sz="2800" dirty="0"/>
              <a:t>	</a:t>
            </a:r>
            <a:r>
              <a:rPr lang="zh-CN" altLang="en-US" sz="2800" dirty="0"/>
              <a:t>将数据直接按关键字大小插入已排好序的序列中合适的位置，每次插入一个元素，循环，直到所有的元素都插入完成。</a:t>
            </a:r>
            <a:endParaRPr lang="en-US" altLang="zh-CN" sz="2800" dirty="0"/>
          </a:p>
          <a:p>
            <a:pPr marL="0" indent="715963" eaLnBrk="1" hangingPunct="1">
              <a:buFont typeface="Wingdings" pitchFamily="2" charset="2"/>
              <a:buNone/>
              <a:defRPr/>
            </a:pPr>
            <a:r>
              <a:rPr lang="zh-CN" altLang="en-US" sz="2800" dirty="0"/>
              <a:t>比如</a:t>
            </a:r>
            <a:endParaRPr lang="en-US" altLang="zh-CN" sz="2800" dirty="0"/>
          </a:p>
          <a:p>
            <a:pPr marL="0" indent="715963" eaLnBrk="1" hangingPunct="1">
              <a:buFont typeface="Wingdings" pitchFamily="2" charset="2"/>
              <a:buNone/>
              <a:defRPr/>
            </a:pPr>
            <a:r>
              <a:rPr lang="en-US" altLang="zh-CN" sz="2800" dirty="0"/>
              <a:t>    </a:t>
            </a:r>
            <a:r>
              <a:rPr lang="zh-CN" altLang="en-US" sz="2800" dirty="0"/>
              <a:t>玩扑克牌时抓牌后排列手中牌的过程</a:t>
            </a:r>
            <a:endParaRPr lang="en-US" altLang="zh-CN" sz="2800" dirty="0"/>
          </a:p>
        </p:txBody>
      </p:sp>
      <p:sp>
        <p:nvSpPr>
          <p:cNvPr id="2" name="灯片编号占位符 1">
            <a:extLst>
              <a:ext uri="{FF2B5EF4-FFF2-40B4-BE49-F238E27FC236}">
                <a16:creationId xmlns:a16="http://schemas.microsoft.com/office/drawing/2014/main" id="{5F3AEF05-0F77-4DB9-9E97-F13F61CD4F29}"/>
              </a:ext>
            </a:extLst>
          </p:cNvPr>
          <p:cNvSpPr>
            <a:spLocks noGrp="1"/>
          </p:cNvSpPr>
          <p:nvPr>
            <p:ph type="sldNum" sz="quarter" idx="12"/>
          </p:nvPr>
        </p:nvSpPr>
        <p:spPr/>
        <p:txBody>
          <a:bodyPr/>
          <a:lstStyle/>
          <a:p>
            <a:fld id="{76DEC0BF-4056-45FE-A558-BFEC82C564A3}" type="slidenum">
              <a:rPr lang="zh-CN" altLang="en-US" smtClean="0"/>
              <a:pPr/>
              <a:t>119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linds(horizontal)">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2" dur="500"/>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blinds(horizontal)">
                                      <p:cBhvr>
                                        <p:cTn id="17" dur="500"/>
                                        <p:tgtEl>
                                          <p:spTgt spid="81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blinds(horizontal)">
                                      <p:cBhvr>
                                        <p:cTn id="22" dur="500"/>
                                        <p:tgtEl>
                                          <p:spTgt spid="81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8CC6B41-036C-482B-BFA0-6ECB23163AE0}"/>
              </a:ext>
            </a:extLst>
          </p:cNvPr>
          <p:cNvSpPr>
            <a:spLocks noGrp="1"/>
          </p:cNvSpPr>
          <p:nvPr>
            <p:ph idx="1"/>
          </p:nvPr>
        </p:nvSpPr>
        <p:spPr>
          <a:xfrm>
            <a:off x="428625" y="1357313"/>
            <a:ext cx="8229600" cy="2305050"/>
          </a:xfrm>
        </p:spPr>
        <p:txBody>
          <a:bodyPr>
            <a:normAutofit/>
          </a:bodyPr>
          <a:lstStyle/>
          <a:p>
            <a:pPr marL="0" indent="0" algn="just" eaLnBrk="1" fontAlgn="auto" hangingPunct="1">
              <a:spcAft>
                <a:spcPts val="0"/>
              </a:spcAft>
              <a:buFont typeface="Wingdings" pitchFamily="2" charset="2"/>
              <a:buChar char="p"/>
              <a:defRPr/>
            </a:pPr>
            <a:endParaRPr lang="en-US" altLang="zh-CN" sz="2800" dirty="0"/>
          </a:p>
          <a:p>
            <a:pPr marL="0" indent="0" algn="just" eaLnBrk="1" fontAlgn="auto" hangingPunct="1">
              <a:spcAft>
                <a:spcPts val="0"/>
              </a:spcAft>
              <a:buFont typeface="Wingdings" pitchFamily="2" charset="2"/>
              <a:buChar char="p"/>
              <a:defRPr/>
            </a:pPr>
            <a:r>
              <a:rPr lang="zh-CN" altLang="en-US" sz="2800" dirty="0"/>
              <a:t>结点：</a:t>
            </a:r>
            <a:endParaRPr lang="en-US" altLang="zh-CN" sz="2800" dirty="0"/>
          </a:p>
          <a:p>
            <a:pPr marL="365760" indent="-256032" eaLnBrk="1" fontAlgn="auto" hangingPunct="1">
              <a:spcAft>
                <a:spcPts val="0"/>
              </a:spcAft>
              <a:buFont typeface="Wingdings 3"/>
              <a:buChar char=""/>
              <a:defRPr/>
            </a:pPr>
            <a:endParaRPr lang="zh-CN" altLang="en-US" dirty="0"/>
          </a:p>
        </p:txBody>
      </p:sp>
      <p:sp>
        <p:nvSpPr>
          <p:cNvPr id="3" name="标题 2">
            <a:extLst>
              <a:ext uri="{FF2B5EF4-FFF2-40B4-BE49-F238E27FC236}">
                <a16:creationId xmlns:a16="http://schemas.microsoft.com/office/drawing/2014/main" id="{5DF179A9-B24A-4F9B-B392-70C9AD9920FC}"/>
              </a:ext>
            </a:extLst>
          </p:cNvPr>
          <p:cNvSpPr>
            <a:spLocks noGrp="1"/>
          </p:cNvSpPr>
          <p:nvPr>
            <p:ph type="title"/>
          </p:nvPr>
        </p:nvSpPr>
        <p:spPr/>
        <p:txBody>
          <a:bodyPr/>
          <a:lstStyle/>
          <a:p>
            <a:pPr eaLnBrk="1" fontAlgn="auto" hangingPunct="1">
              <a:spcAft>
                <a:spcPts val="0"/>
              </a:spcAft>
              <a:defRPr/>
            </a:pPr>
            <a:r>
              <a:rPr lang="zh-CN" altLang="en-US" dirty="0"/>
              <a:t>链表</a:t>
            </a:r>
          </a:p>
        </p:txBody>
      </p:sp>
      <p:grpSp>
        <p:nvGrpSpPr>
          <p:cNvPr id="4" name="组合 8">
            <a:extLst>
              <a:ext uri="{FF2B5EF4-FFF2-40B4-BE49-F238E27FC236}">
                <a16:creationId xmlns:a16="http://schemas.microsoft.com/office/drawing/2014/main" id="{68C704B6-CDF0-4107-879F-66CF0F52B0BA}"/>
              </a:ext>
            </a:extLst>
          </p:cNvPr>
          <p:cNvGrpSpPr>
            <a:grpSpLocks/>
          </p:cNvGrpSpPr>
          <p:nvPr/>
        </p:nvGrpSpPr>
        <p:grpSpPr bwMode="auto">
          <a:xfrm>
            <a:off x="2571750" y="2357438"/>
            <a:ext cx="3429000" cy="1042987"/>
            <a:chOff x="2643174" y="5214950"/>
            <a:chExt cx="3429024" cy="1043052"/>
          </a:xfrm>
        </p:grpSpPr>
        <p:sp>
          <p:nvSpPr>
            <p:cNvPr id="20487" name="TextBox 4">
              <a:extLst>
                <a:ext uri="{FF2B5EF4-FFF2-40B4-BE49-F238E27FC236}">
                  <a16:creationId xmlns:a16="http://schemas.microsoft.com/office/drawing/2014/main" id="{74F09104-45E7-4EF9-A82A-D745E3C752E3}"/>
                </a:ext>
              </a:extLst>
            </p:cNvPr>
            <p:cNvSpPr txBox="1">
              <a:spLocks noChangeArrowheads="1"/>
            </p:cNvSpPr>
            <p:nvPr/>
          </p:nvSpPr>
          <p:spPr bwMode="auto">
            <a:xfrm>
              <a:off x="2786050" y="5214950"/>
              <a:ext cx="278608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Lucida Sans Unicode" panose="020B0602030504020204" pitchFamily="34" charset="0"/>
                  <a:ea typeface="黑体" panose="02010609060101010101" pitchFamily="49" charset="-122"/>
                </a:rPr>
                <a:t>   Data            Next</a:t>
              </a:r>
              <a:endParaRPr lang="zh-CN" altLang="en-US">
                <a:latin typeface="Lucida Sans Unicode" panose="020B0602030504020204" pitchFamily="34" charset="0"/>
                <a:ea typeface="黑体" panose="02010609060101010101" pitchFamily="49" charset="-122"/>
              </a:endParaRPr>
            </a:p>
          </p:txBody>
        </p:sp>
        <p:cxnSp>
          <p:nvCxnSpPr>
            <p:cNvPr id="6" name="直接连接符 5">
              <a:extLst>
                <a:ext uri="{FF2B5EF4-FFF2-40B4-BE49-F238E27FC236}">
                  <a16:creationId xmlns:a16="http://schemas.microsoft.com/office/drawing/2014/main" id="{E39B494E-8E74-4F70-BD91-A8392DFF7B58}"/>
                </a:ext>
              </a:extLst>
            </p:cNvPr>
            <p:cNvCxnSpPr>
              <a:stCxn id="20487" idx="0"/>
              <a:endCxn id="20487" idx="2"/>
            </p:cNvCxnSpPr>
            <p:nvPr/>
          </p:nvCxnSpPr>
          <p:spPr>
            <a:xfrm rot="16200000" flipH="1">
              <a:off x="3948096" y="5445151"/>
              <a:ext cx="46199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89" name="TextBox 7">
              <a:extLst>
                <a:ext uri="{FF2B5EF4-FFF2-40B4-BE49-F238E27FC236}">
                  <a16:creationId xmlns:a16="http://schemas.microsoft.com/office/drawing/2014/main" id="{69FE3CBD-9558-4905-9AC1-5DB73460D2E7}"/>
                </a:ext>
              </a:extLst>
            </p:cNvPr>
            <p:cNvSpPr txBox="1">
              <a:spLocks noChangeArrowheads="1"/>
            </p:cNvSpPr>
            <p:nvPr/>
          </p:nvSpPr>
          <p:spPr bwMode="auto">
            <a:xfrm>
              <a:off x="2643174" y="5857892"/>
              <a:ext cx="3429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Lucida Sans Unicode" panose="020B0602030504020204" pitchFamily="34" charset="0"/>
                  <a:ea typeface="黑体" panose="02010609060101010101" pitchFamily="49" charset="-122"/>
                </a:rPr>
                <a:t>     </a:t>
              </a:r>
              <a:r>
                <a:rPr lang="zh-CN" altLang="en-US" sz="2000">
                  <a:latin typeface="Lucida Sans Unicode" panose="020B0602030504020204" pitchFamily="34" charset="0"/>
                  <a:ea typeface="黑体" panose="02010609060101010101" pitchFamily="49" charset="-122"/>
                </a:rPr>
                <a:t>数据域        地址域</a:t>
              </a:r>
              <a:r>
                <a:rPr lang="en-US" altLang="zh-CN" sz="2000">
                  <a:latin typeface="Lucida Sans Unicode" panose="020B0602030504020204" pitchFamily="34" charset="0"/>
                  <a:ea typeface="黑体" panose="02010609060101010101" pitchFamily="49" charset="-122"/>
                </a:rPr>
                <a:t>(</a:t>
              </a:r>
              <a:r>
                <a:rPr lang="zh-CN" altLang="en-US" sz="2000">
                  <a:latin typeface="Lucida Sans Unicode" panose="020B0602030504020204" pitchFamily="34" charset="0"/>
                  <a:ea typeface="黑体" panose="02010609060101010101" pitchFamily="49" charset="-122"/>
                </a:rPr>
                <a:t>链</a:t>
              </a:r>
              <a:r>
                <a:rPr lang="en-US" altLang="zh-CN" sz="2000">
                  <a:latin typeface="Lucida Sans Unicode" panose="020B0602030504020204" pitchFamily="34" charset="0"/>
                  <a:ea typeface="黑体" panose="02010609060101010101" pitchFamily="49" charset="-122"/>
                </a:rPr>
                <a:t>)</a:t>
              </a:r>
              <a:endParaRPr lang="zh-CN" altLang="en-US" sz="2000">
                <a:latin typeface="Lucida Sans Unicode" panose="020B0602030504020204" pitchFamily="34" charset="0"/>
                <a:ea typeface="黑体" panose="02010609060101010101" pitchFamily="49" charset="-122"/>
              </a:endParaRPr>
            </a:p>
          </p:txBody>
        </p:sp>
      </p:grpSp>
      <p:sp>
        <p:nvSpPr>
          <p:cNvPr id="8" name="矩形 7">
            <a:extLst>
              <a:ext uri="{FF2B5EF4-FFF2-40B4-BE49-F238E27FC236}">
                <a16:creationId xmlns:a16="http://schemas.microsoft.com/office/drawing/2014/main" id="{F0B0EF79-0867-4C1A-905E-3CEBF9203910}"/>
              </a:ext>
            </a:extLst>
          </p:cNvPr>
          <p:cNvSpPr>
            <a:spLocks noChangeArrowheads="1"/>
          </p:cNvSpPr>
          <p:nvPr/>
        </p:nvSpPr>
        <p:spPr bwMode="auto">
          <a:xfrm>
            <a:off x="357188" y="3571875"/>
            <a:ext cx="8429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2800">
                <a:latin typeface="Lucida Sans Unicode" panose="020B0602030504020204" pitchFamily="34" charset="0"/>
                <a:ea typeface="黑体" panose="02010609060101010101" pitchFamily="49" charset="-122"/>
              </a:rPr>
              <a:t>这</a:t>
            </a:r>
            <a:r>
              <a:rPr lang="en-US" altLang="zh-CN" sz="2800">
                <a:latin typeface="Lucida Sans Unicode" panose="020B0602030504020204" pitchFamily="34" charset="0"/>
                <a:ea typeface="黑体" panose="02010609060101010101" pitchFamily="49" charset="-122"/>
              </a:rPr>
              <a:t>n</a:t>
            </a:r>
            <a:r>
              <a:rPr lang="zh-CN" altLang="en-US" sz="2800">
                <a:latin typeface="Lucida Sans Unicode" panose="020B0602030504020204" pitchFamily="34" charset="0"/>
                <a:ea typeface="黑体" panose="02010609060101010101" pitchFamily="49" charset="-122"/>
              </a:rPr>
              <a:t>个结点链结成一个</a:t>
            </a:r>
            <a:r>
              <a:rPr lang="zh-CN" altLang="en-US" sz="2800">
                <a:solidFill>
                  <a:schemeClr val="folHlink"/>
                </a:solidFill>
                <a:latin typeface="Lucida Sans Unicode" panose="020B0602030504020204" pitchFamily="34" charset="0"/>
                <a:ea typeface="黑体" panose="02010609060101010101" pitchFamily="49" charset="-122"/>
              </a:rPr>
              <a:t>链表</a:t>
            </a:r>
            <a:r>
              <a:rPr lang="zh-CN" altLang="en-US" sz="2800">
                <a:latin typeface="Lucida Sans Unicode" panose="020B0602030504020204" pitchFamily="34" charset="0"/>
                <a:ea typeface="黑体" panose="02010609060101010101" pitchFamily="49" charset="-122"/>
              </a:rPr>
              <a:t>，即为线性表</a:t>
            </a:r>
            <a:endParaRPr lang="en-US" altLang="zh-CN" sz="2800">
              <a:latin typeface="Lucida Sans Unicode" panose="020B0602030504020204" pitchFamily="34" charset="0"/>
              <a:ea typeface="黑体" panose="02010609060101010101" pitchFamily="49" charset="-122"/>
            </a:endParaRPr>
          </a:p>
          <a:p>
            <a:pPr eaLnBrk="1" hangingPunct="1"/>
            <a:r>
              <a:rPr lang="en-US" altLang="zh-CN" sz="2800">
                <a:latin typeface="Lucida Sans Unicode" panose="020B0602030504020204" pitchFamily="34" charset="0"/>
                <a:ea typeface="黑体" panose="02010609060101010101" pitchFamily="49" charset="-122"/>
              </a:rPr>
              <a:t>	</a:t>
            </a:r>
            <a:r>
              <a:rPr lang="zh-CN" altLang="en-US" sz="2800">
                <a:latin typeface="Lucida Sans Unicode" panose="020B0602030504020204" pitchFamily="34" charset="0"/>
                <a:ea typeface="黑体" panose="02010609060101010101" pitchFamily="49" charset="-122"/>
              </a:rPr>
              <a:t>(</a:t>
            </a:r>
            <a:r>
              <a:rPr lang="en-US" altLang="zh-CN" sz="2800">
                <a:latin typeface="Lucida Sans Unicode" panose="020B0602030504020204" pitchFamily="34" charset="0"/>
                <a:ea typeface="黑体" panose="02010609060101010101" pitchFamily="49" charset="-122"/>
              </a:rPr>
              <a:t>a</a:t>
            </a:r>
            <a:r>
              <a:rPr lang="en-US" altLang="zh-CN" sz="2800" baseline="-25000">
                <a:latin typeface="Lucida Sans Unicode" panose="020B0602030504020204" pitchFamily="34" charset="0"/>
                <a:ea typeface="黑体" panose="02010609060101010101" pitchFamily="49" charset="-122"/>
              </a:rPr>
              <a:t>0</a:t>
            </a:r>
            <a:r>
              <a:rPr lang="zh-CN" altLang="en-US" sz="2800">
                <a:latin typeface="Lucida Sans Unicode" panose="020B0602030504020204" pitchFamily="34" charset="0"/>
                <a:ea typeface="黑体" panose="02010609060101010101" pitchFamily="49" charset="-122"/>
              </a:rPr>
              <a:t> ， </a:t>
            </a:r>
            <a:r>
              <a:rPr lang="en-US" altLang="zh-CN" sz="2800">
                <a:latin typeface="Lucida Sans Unicode" panose="020B0602030504020204" pitchFamily="34" charset="0"/>
                <a:ea typeface="黑体" panose="02010609060101010101" pitchFamily="49" charset="-122"/>
              </a:rPr>
              <a:t>a</a:t>
            </a:r>
            <a:r>
              <a:rPr lang="en-US" altLang="zh-CN" sz="2800" baseline="-25000">
                <a:latin typeface="Lucida Sans Unicode" panose="020B0602030504020204" pitchFamily="34" charset="0"/>
                <a:ea typeface="黑体" panose="02010609060101010101" pitchFamily="49" charset="-122"/>
              </a:rPr>
              <a:t>1 </a:t>
            </a:r>
            <a:r>
              <a:rPr lang="en-US" altLang="zh-CN" sz="2800">
                <a:latin typeface="Lucida Sans Unicode" panose="020B0602030504020204" pitchFamily="34" charset="0"/>
                <a:ea typeface="黑体" panose="02010609060101010101" pitchFamily="49" charset="-122"/>
              </a:rPr>
              <a:t>，</a:t>
            </a:r>
            <a:r>
              <a:rPr lang="en-US" altLang="zh-CN" sz="2800">
                <a:latin typeface="Times New Roman" panose="02020603050405020304" pitchFamily="18" charset="0"/>
                <a:ea typeface="黑体" panose="02010609060101010101" pitchFamily="49" charset="-122"/>
              </a:rPr>
              <a:t>…</a:t>
            </a:r>
            <a:r>
              <a:rPr lang="en-US" altLang="zh-CN" sz="2800">
                <a:latin typeface="Lucida Sans Unicode" panose="020B0602030504020204" pitchFamily="34" charset="0"/>
                <a:ea typeface="黑体" panose="02010609060101010101" pitchFamily="49" charset="-122"/>
              </a:rPr>
              <a:t> ， a</a:t>
            </a:r>
            <a:r>
              <a:rPr lang="en-US" altLang="zh-CN" sz="2800" baseline="-25000">
                <a:latin typeface="Lucida Sans Unicode" panose="020B0602030504020204" pitchFamily="34" charset="0"/>
                <a:ea typeface="黑体" panose="02010609060101010101" pitchFamily="49" charset="-122"/>
              </a:rPr>
              <a:t>n-1 </a:t>
            </a:r>
            <a:r>
              <a:rPr lang="en-US" altLang="zh-CN" sz="2800">
                <a:latin typeface="Lucida Sans Unicode" panose="020B0602030504020204" pitchFamily="34" charset="0"/>
                <a:ea typeface="黑体" panose="02010609060101010101" pitchFamily="49" charset="-122"/>
              </a:rPr>
              <a:t> )</a:t>
            </a:r>
          </a:p>
          <a:p>
            <a:pPr eaLnBrk="1" hangingPunct="1"/>
            <a:r>
              <a:rPr lang="zh-CN" altLang="en-US" sz="2800">
                <a:latin typeface="Lucida Sans Unicode" panose="020B0602030504020204" pitchFamily="34" charset="0"/>
                <a:ea typeface="黑体" panose="02010609060101010101" pitchFamily="49" charset="-122"/>
              </a:rPr>
              <a:t>的链式存储结构</a:t>
            </a:r>
            <a:r>
              <a:rPr lang="en-US" altLang="zh-CN" sz="2800">
                <a:latin typeface="Lucida Sans Unicode" panose="020B0602030504020204" pitchFamily="34" charset="0"/>
                <a:ea typeface="黑体" panose="02010609060101010101" pitchFamily="49" charset="-122"/>
              </a:rPr>
              <a:t>:</a:t>
            </a:r>
          </a:p>
        </p:txBody>
      </p:sp>
      <p:pic>
        <p:nvPicPr>
          <p:cNvPr id="9" name="Picture 4" descr="2d6">
            <a:extLst>
              <a:ext uri="{FF2B5EF4-FFF2-40B4-BE49-F238E27FC236}">
                <a16:creationId xmlns:a16="http://schemas.microsoft.com/office/drawing/2014/main" id="{59B0646B-10C0-411B-A21E-C6E3C02D5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5143500"/>
            <a:ext cx="84963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a:extLst>
              <a:ext uri="{FF2B5EF4-FFF2-40B4-BE49-F238E27FC236}">
                <a16:creationId xmlns:a16="http://schemas.microsoft.com/office/drawing/2014/main" id="{DC3B3754-B621-44D1-AE29-412A9FBF6464}"/>
              </a:ext>
            </a:extLst>
          </p:cNvPr>
          <p:cNvSpPr>
            <a:spLocks noGrp="1"/>
          </p:cNvSpPr>
          <p:nvPr>
            <p:ph type="sldNum" sz="quarter" idx="12"/>
          </p:nvPr>
        </p:nvSpPr>
        <p:spPr/>
        <p:txBody>
          <a:bodyPr/>
          <a:lstStyle/>
          <a:p>
            <a:fld id="{76DEC0BF-4056-45FE-A558-BFEC82C564A3}"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F3A4F43-E755-478F-9AEB-0187F70845A3}"/>
              </a:ext>
            </a:extLst>
          </p:cNvPr>
          <p:cNvSpPr>
            <a:spLocks noGrp="1" noChangeArrowheads="1"/>
          </p:cNvSpPr>
          <p:nvPr>
            <p:ph type="title"/>
          </p:nvPr>
        </p:nvSpPr>
        <p:spPr/>
        <p:txBody>
          <a:bodyPr/>
          <a:lstStyle/>
          <a:p>
            <a:pPr eaLnBrk="1" hangingPunct="1">
              <a:defRPr/>
            </a:pPr>
            <a:r>
              <a:rPr lang="zh-CN" altLang="en-US"/>
              <a:t>插入排序动画 </a:t>
            </a:r>
          </a:p>
        </p:txBody>
      </p:sp>
      <p:sp>
        <p:nvSpPr>
          <p:cNvPr id="1004547" name="Rectangle 3">
            <a:extLst>
              <a:ext uri="{FF2B5EF4-FFF2-40B4-BE49-F238E27FC236}">
                <a16:creationId xmlns:a16="http://schemas.microsoft.com/office/drawing/2014/main" id="{6963F156-C9AC-45B2-AECE-047E8ABA7836}"/>
              </a:ext>
            </a:extLst>
          </p:cNvPr>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p>
        </p:txBody>
      </p:sp>
      <p:sp>
        <p:nvSpPr>
          <p:cNvPr id="1004548" name="Rectangle 4">
            <a:extLst>
              <a:ext uri="{FF2B5EF4-FFF2-40B4-BE49-F238E27FC236}">
                <a16:creationId xmlns:a16="http://schemas.microsoft.com/office/drawing/2014/main" id="{28F93EAC-FDD6-4D5A-BA2A-A56B0EC4A2AB}"/>
              </a:ext>
            </a:extLst>
          </p:cNvPr>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FF3300"/>
                </a:solidFill>
                <a:latin typeface="Tahoma" panose="020B0604030504040204" pitchFamily="34" charset="0"/>
              </a:rPr>
              <a:t>’</a:t>
            </a:r>
          </a:p>
        </p:txBody>
      </p:sp>
      <p:sp>
        <p:nvSpPr>
          <p:cNvPr id="1004549" name="Rectangle 5">
            <a:extLst>
              <a:ext uri="{FF2B5EF4-FFF2-40B4-BE49-F238E27FC236}">
                <a16:creationId xmlns:a16="http://schemas.microsoft.com/office/drawing/2014/main" id="{45E1BAC9-5CC1-4E99-ADC6-3EAC77C51FA8}"/>
              </a:ext>
            </a:extLst>
          </p:cNvPr>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p>
        </p:txBody>
      </p:sp>
      <p:sp>
        <p:nvSpPr>
          <p:cNvPr id="1004550" name="Rectangle 6">
            <a:extLst>
              <a:ext uri="{FF2B5EF4-FFF2-40B4-BE49-F238E27FC236}">
                <a16:creationId xmlns:a16="http://schemas.microsoft.com/office/drawing/2014/main" id="{240936F7-B197-49D2-A48E-6286DA9882C3}"/>
              </a:ext>
            </a:extLst>
          </p:cNvPr>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p>
        </p:txBody>
      </p:sp>
      <p:sp>
        <p:nvSpPr>
          <p:cNvPr id="1004551" name="Rectangle 7">
            <a:extLst>
              <a:ext uri="{FF2B5EF4-FFF2-40B4-BE49-F238E27FC236}">
                <a16:creationId xmlns:a16="http://schemas.microsoft.com/office/drawing/2014/main" id="{171F77F4-2034-4DD2-8F17-9A377FD0285A}"/>
              </a:ext>
            </a:extLst>
          </p:cNvPr>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p>
        </p:txBody>
      </p:sp>
      <p:sp>
        <p:nvSpPr>
          <p:cNvPr id="1004552" name="Rectangle 8">
            <a:extLst>
              <a:ext uri="{FF2B5EF4-FFF2-40B4-BE49-F238E27FC236}">
                <a16:creationId xmlns:a16="http://schemas.microsoft.com/office/drawing/2014/main" id="{C312F270-678B-4EC4-82A9-0C8A1699E6E6}"/>
              </a:ext>
            </a:extLst>
          </p:cNvPr>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p>
        </p:txBody>
      </p:sp>
      <p:sp>
        <p:nvSpPr>
          <p:cNvPr id="1004553" name="Rectangle 9">
            <a:extLst>
              <a:ext uri="{FF2B5EF4-FFF2-40B4-BE49-F238E27FC236}">
                <a16:creationId xmlns:a16="http://schemas.microsoft.com/office/drawing/2014/main" id="{BB1406AC-43F4-4822-AD23-15C575E45381}"/>
              </a:ext>
            </a:extLst>
          </p:cNvPr>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p>
        </p:txBody>
      </p:sp>
      <p:sp>
        <p:nvSpPr>
          <p:cNvPr id="1004554" name="Rectangle 10">
            <a:extLst>
              <a:ext uri="{FF2B5EF4-FFF2-40B4-BE49-F238E27FC236}">
                <a16:creationId xmlns:a16="http://schemas.microsoft.com/office/drawing/2014/main" id="{F0AAC93D-DFC5-4726-A888-61DB88FA17DC}"/>
              </a:ext>
            </a:extLst>
          </p:cNvPr>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p>
        </p:txBody>
      </p:sp>
      <p:sp>
        <p:nvSpPr>
          <p:cNvPr id="11" name="矩形 10">
            <a:extLst>
              <a:ext uri="{FF2B5EF4-FFF2-40B4-BE49-F238E27FC236}">
                <a16:creationId xmlns:a16="http://schemas.microsoft.com/office/drawing/2014/main" id="{10F89E94-4428-42C0-B7C0-ED94D3B1AE1D}"/>
              </a:ext>
            </a:extLst>
          </p:cNvPr>
          <p:cNvSpPr>
            <a:spLocks noChangeArrowheads="1"/>
          </p:cNvSpPr>
          <p:nvPr/>
        </p:nvSpPr>
        <p:spPr bwMode="auto">
          <a:xfrm>
            <a:off x="428625" y="3857625"/>
            <a:ext cx="8286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      开始时，把第一个记录看成是已经排好序的子序，这时子序中只有一个记录。</a:t>
            </a:r>
            <a:endParaRPr lang="en-US" altLang="zh-CN" sz="2800" b="1"/>
          </a:p>
        </p:txBody>
      </p:sp>
      <p:sp>
        <p:nvSpPr>
          <p:cNvPr id="12" name="矩形 11">
            <a:extLst>
              <a:ext uri="{FF2B5EF4-FFF2-40B4-BE49-F238E27FC236}">
                <a16:creationId xmlns:a16="http://schemas.microsoft.com/office/drawing/2014/main" id="{8E3E9F3C-23F1-4AC4-9F65-EFEA435EDBB3}"/>
              </a:ext>
            </a:extLst>
          </p:cNvPr>
          <p:cNvSpPr>
            <a:spLocks noChangeArrowheads="1"/>
          </p:cNvSpPr>
          <p:nvPr/>
        </p:nvSpPr>
        <p:spPr bwMode="auto">
          <a:xfrm>
            <a:off x="428625" y="4929188"/>
            <a:ext cx="8429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      从第二个记录起到最后一个记录，依次将记录和前面子序中的记录比较，确定记录插入的位置，然后将记录插入到子序中，子序记录个数加</a:t>
            </a:r>
            <a:r>
              <a:rPr lang="en-US" altLang="zh-CN" sz="2800" b="1"/>
              <a:t>1</a:t>
            </a:r>
            <a:r>
              <a:rPr lang="zh-CN" altLang="en-US" sz="2800" b="1"/>
              <a:t>，直至子序长度和原来待排序列长度一致时结束。</a:t>
            </a:r>
            <a:endParaRPr lang="zh-CN" altLang="en-US" sz="2800"/>
          </a:p>
        </p:txBody>
      </p:sp>
      <p:sp>
        <p:nvSpPr>
          <p:cNvPr id="2" name="灯片编号占位符 1">
            <a:extLst>
              <a:ext uri="{FF2B5EF4-FFF2-40B4-BE49-F238E27FC236}">
                <a16:creationId xmlns:a16="http://schemas.microsoft.com/office/drawing/2014/main" id="{0F67A117-7597-4C10-B752-87E80FF60B97}"/>
              </a:ext>
            </a:extLst>
          </p:cNvPr>
          <p:cNvSpPr>
            <a:spLocks noGrp="1"/>
          </p:cNvSpPr>
          <p:nvPr>
            <p:ph type="sldNum" sz="quarter" idx="12"/>
          </p:nvPr>
        </p:nvSpPr>
        <p:spPr/>
        <p:txBody>
          <a:bodyPr/>
          <a:lstStyle/>
          <a:p>
            <a:fld id="{76DEC0BF-4056-45FE-A558-BFEC82C564A3}" type="slidenum">
              <a:rPr lang="zh-CN" altLang="en-US" smtClean="0"/>
              <a:pPr/>
              <a:t>120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1004552"/>
                                        </p:tgtEl>
                                        <p:attrNameLst>
                                          <p:attrName>fillcolor</p:attrName>
                                        </p:attrNameLst>
                                      </p:cBhvr>
                                      <p:to>
                                        <a:srgbClr val="FFCCFF"/>
                                      </p:to>
                                    </p:animClr>
                                    <p:set>
                                      <p:cBhvr>
                                        <p:cTn id="7" dur="500" fill="hold"/>
                                        <p:tgtEl>
                                          <p:spTgt spid="1004552"/>
                                        </p:tgtEl>
                                        <p:attrNameLst>
                                          <p:attrName>fill.type</p:attrName>
                                        </p:attrNameLst>
                                      </p:cBhvr>
                                      <p:to>
                                        <p:strVal val="solid"/>
                                      </p:to>
                                    </p:set>
                                    <p:set>
                                      <p:cBhvr>
                                        <p:cTn id="8" dur="500" fill="hold"/>
                                        <p:tgtEl>
                                          <p:spTgt spid="1004552"/>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mph" presetSubtype="0" fill="hold" grpId="4" nodeType="clickEffect">
                                  <p:stCondLst>
                                    <p:cond delay="0"/>
                                  </p:stCondLst>
                                  <p:childTnLst>
                                    <p:animRot by="21600000">
                                      <p:cBhvr>
                                        <p:cTn id="17" dur="500" fill="hold"/>
                                        <p:tgtEl>
                                          <p:spTgt spid="1004553"/>
                                        </p:tgtEl>
                                        <p:attrNameLst>
                                          <p:attrName>r</p:attrName>
                                        </p:attrNameLst>
                                      </p:cBhvr>
                                    </p:animRo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0" nodeType="clickEffect">
                                  <p:stCondLst>
                                    <p:cond delay="0"/>
                                  </p:stCondLst>
                                  <p:childTnLst>
                                    <p:animMotion origin="layout" path="M -3.88889E-6 7.40741E-7 L 0.12188 7.40741E-7 " pathEditMode="relative" rAng="0" ptsTypes="AA">
                                      <p:cBhvr>
                                        <p:cTn id="26" dur="500" fill="hold"/>
                                        <p:tgtEl>
                                          <p:spTgt spid="1004552"/>
                                        </p:tgtEl>
                                        <p:attrNameLst>
                                          <p:attrName>ppt_x</p:attrName>
                                          <p:attrName>ppt_y</p:attrName>
                                        </p:attrNameLst>
                                      </p:cBhvr>
                                      <p:rCtr x="6100" y="0"/>
                                    </p:animMotion>
                                  </p:childTnLst>
                                </p:cTn>
                              </p:par>
                              <p:par>
                                <p:cTn id="27" presetID="0" presetClass="path" presetSubtype="0" accel="50000" decel="50000" fill="hold" grpId="2" nodeType="withEffect">
                                  <p:stCondLst>
                                    <p:cond delay="0"/>
                                  </p:stCondLst>
                                  <p:childTnLst>
                                    <p:animMotion origin="layout" path="M -3.05556E-6 -1.85185E-6 L -0.11788 -0.00324 " pathEditMode="relative" rAng="0" ptsTypes="AA">
                                      <p:cBhvr>
                                        <p:cTn id="28" dur="500" fill="hold"/>
                                        <p:tgtEl>
                                          <p:spTgt spid="1004553"/>
                                        </p:tgtEl>
                                        <p:attrNameLst>
                                          <p:attrName>ppt_x</p:attrName>
                                          <p:attrName>ppt_y</p:attrName>
                                        </p:attrNameLst>
                                      </p:cBhvr>
                                      <p:rCtr x="-5900" y="-200"/>
                                    </p:animMotion>
                                  </p:childTnLst>
                                </p:cTn>
                              </p:par>
                            </p:childTnLst>
                          </p:cTn>
                        </p:par>
                        <p:par>
                          <p:cTn id="29" fill="hold" nodeType="afterGroup">
                            <p:stCondLst>
                              <p:cond delay="500"/>
                            </p:stCondLst>
                            <p:childTnLst>
                              <p:par>
                                <p:cTn id="30" presetID="1" presetClass="emph" presetSubtype="2" fill="hold" nodeType="afterEffect">
                                  <p:stCondLst>
                                    <p:cond delay="0"/>
                                  </p:stCondLst>
                                  <p:childTnLst>
                                    <p:animClr clrSpc="rgb" dir="cw">
                                      <p:cBhvr>
                                        <p:cTn id="31" dur="500" fill="hold"/>
                                        <p:tgtEl>
                                          <p:spTgt spid="1004553"/>
                                        </p:tgtEl>
                                        <p:attrNameLst>
                                          <p:attrName>fillcolor</p:attrName>
                                        </p:attrNameLst>
                                      </p:cBhvr>
                                      <p:to>
                                        <a:srgbClr val="FFCCFF"/>
                                      </p:to>
                                    </p:animClr>
                                    <p:set>
                                      <p:cBhvr>
                                        <p:cTn id="32" dur="500" fill="hold"/>
                                        <p:tgtEl>
                                          <p:spTgt spid="1004553"/>
                                        </p:tgtEl>
                                        <p:attrNameLst>
                                          <p:attrName>fill.type</p:attrName>
                                        </p:attrNameLst>
                                      </p:cBhvr>
                                      <p:to>
                                        <p:strVal val="solid"/>
                                      </p:to>
                                    </p:set>
                                    <p:set>
                                      <p:cBhvr>
                                        <p:cTn id="33" dur="500" fill="hold"/>
                                        <p:tgtEl>
                                          <p:spTgt spid="1004553"/>
                                        </p:tgtEl>
                                        <p:attrNameLst>
                                          <p:attrName>fill.on</p:attrName>
                                        </p:attrNameLst>
                                      </p:cBhvr>
                                      <p:to>
                                        <p:strVal val="tru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mph" presetSubtype="0" fill="hold" grpId="5" nodeType="clickEffect">
                                  <p:stCondLst>
                                    <p:cond delay="0"/>
                                  </p:stCondLst>
                                  <p:childTnLst>
                                    <p:animRot by="21600000">
                                      <p:cBhvr>
                                        <p:cTn id="37" dur="500" fill="hold"/>
                                        <p:tgtEl>
                                          <p:spTgt spid="1004554"/>
                                        </p:tgtEl>
                                        <p:attrNameLst>
                                          <p:attrName>r</p:attrName>
                                        </p:attrNameLst>
                                      </p:cBhvr>
                                    </p:animRo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mph" presetSubtype="2" fill="hold" nodeType="clickEffect">
                                  <p:stCondLst>
                                    <p:cond delay="0"/>
                                  </p:stCondLst>
                                  <p:childTnLst>
                                    <p:animClr clrSpc="rgb" dir="cw">
                                      <p:cBhvr>
                                        <p:cTn id="41" dur="500" fill="hold"/>
                                        <p:tgtEl>
                                          <p:spTgt spid="1004554"/>
                                        </p:tgtEl>
                                        <p:attrNameLst>
                                          <p:attrName>fillcolor</p:attrName>
                                        </p:attrNameLst>
                                      </p:cBhvr>
                                      <p:to>
                                        <a:srgbClr val="FFCCFF"/>
                                      </p:to>
                                    </p:animClr>
                                    <p:set>
                                      <p:cBhvr>
                                        <p:cTn id="42" dur="500" fill="hold"/>
                                        <p:tgtEl>
                                          <p:spTgt spid="1004554"/>
                                        </p:tgtEl>
                                        <p:attrNameLst>
                                          <p:attrName>fill.type</p:attrName>
                                        </p:attrNameLst>
                                      </p:cBhvr>
                                      <p:to>
                                        <p:strVal val="solid"/>
                                      </p:to>
                                    </p:set>
                                    <p:set>
                                      <p:cBhvr>
                                        <p:cTn id="43" dur="500" fill="hold"/>
                                        <p:tgtEl>
                                          <p:spTgt spid="1004554"/>
                                        </p:tgtEl>
                                        <p:attrNameLst>
                                          <p:attrName>fill.on</p:attrName>
                                        </p:attrNameLst>
                                      </p:cBhvr>
                                      <p:to>
                                        <p:strVal val="tru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mph" presetSubtype="0" fill="hold" grpId="1" nodeType="clickEffect">
                                  <p:stCondLst>
                                    <p:cond delay="0"/>
                                  </p:stCondLst>
                                  <p:childTnLst>
                                    <p:animRot by="21600000">
                                      <p:cBhvr>
                                        <p:cTn id="47" dur="500" fill="hold"/>
                                        <p:tgtEl>
                                          <p:spTgt spid="1004547"/>
                                        </p:tgtEl>
                                        <p:attrNameLst>
                                          <p:attrName>r</p:attrName>
                                        </p:attrNameLst>
                                      </p:cBhvr>
                                    </p:animRot>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0" nodeType="clickEffect">
                                  <p:stCondLst>
                                    <p:cond delay="0"/>
                                  </p:stCondLst>
                                  <p:childTnLst>
                                    <p:animMotion origin="layout" path="M 2.22222E-6 7.40741E-7 L -0.35851 7.40741E-7 " pathEditMode="relative" rAng="0" ptsTypes="AA">
                                      <p:cBhvr>
                                        <p:cTn id="51" dur="500" fill="hold"/>
                                        <p:tgtEl>
                                          <p:spTgt spid="1004547"/>
                                        </p:tgtEl>
                                        <p:attrNameLst>
                                          <p:attrName>ppt_x</p:attrName>
                                          <p:attrName>ppt_y</p:attrName>
                                        </p:attrNameLst>
                                      </p:cBhvr>
                                      <p:rCtr x="-17900" y="0"/>
                                    </p:animMotion>
                                  </p:childTnLst>
                                </p:cTn>
                              </p:par>
                              <p:par>
                                <p:cTn id="52" presetID="0" presetClass="path" presetSubtype="0" accel="50000" decel="50000" fill="hold" grpId="1" nodeType="withEffect">
                                  <p:stCondLst>
                                    <p:cond delay="0"/>
                                  </p:stCondLst>
                                  <p:childTnLst>
                                    <p:animMotion origin="layout" path="M 0.12187 -2.96296E-6 L 0.2401 -2.96296E-6 " pathEditMode="relative" rAng="0" ptsTypes="AA">
                                      <p:cBhvr>
                                        <p:cTn id="53" dur="500" fill="hold"/>
                                        <p:tgtEl>
                                          <p:spTgt spid="1004552"/>
                                        </p:tgtEl>
                                        <p:attrNameLst>
                                          <p:attrName>ppt_x</p:attrName>
                                          <p:attrName>ppt_y</p:attrName>
                                        </p:attrNameLst>
                                      </p:cBhvr>
                                      <p:rCtr x="5900" y="0"/>
                                    </p:animMotion>
                                  </p:childTnLst>
                                </p:cTn>
                              </p:par>
                              <p:par>
                                <p:cTn id="54" presetID="0" presetClass="path" presetSubtype="0" accel="50000" decel="50000" fill="hold" grpId="3" nodeType="withEffect">
                                  <p:stCondLst>
                                    <p:cond delay="0"/>
                                  </p:stCondLst>
                                  <p:childTnLst>
                                    <p:animMotion origin="layout" path="M -0.11372 3.7037E-7 L 5.55556E-7 3.7037E-7 " pathEditMode="relative" rAng="0" ptsTypes="AA">
                                      <p:cBhvr>
                                        <p:cTn id="55" dur="500" fill="hold"/>
                                        <p:tgtEl>
                                          <p:spTgt spid="1004553"/>
                                        </p:tgtEl>
                                        <p:attrNameLst>
                                          <p:attrName>ppt_x</p:attrName>
                                          <p:attrName>ppt_y</p:attrName>
                                        </p:attrNameLst>
                                      </p:cBhvr>
                                      <p:rCtr x="5700" y="0"/>
                                    </p:animMotion>
                                  </p:childTnLst>
                                </p:cTn>
                              </p:par>
                              <p:par>
                                <p:cTn id="56" presetID="0" presetClass="path" presetSubtype="0" accel="50000" decel="50000" fill="hold" grpId="0" nodeType="withEffect">
                                  <p:stCondLst>
                                    <p:cond delay="0"/>
                                  </p:stCondLst>
                                  <p:childTnLst>
                                    <p:animMotion origin="layout" path="M -3.88889E-6 7.40741E-7 L 0.12188 7.40741E-7 " pathEditMode="relative" rAng="0" ptsTypes="AA">
                                      <p:cBhvr>
                                        <p:cTn id="57" dur="500" fill="hold"/>
                                        <p:tgtEl>
                                          <p:spTgt spid="1004554"/>
                                        </p:tgtEl>
                                        <p:attrNameLst>
                                          <p:attrName>ppt_x</p:attrName>
                                          <p:attrName>ppt_y</p:attrName>
                                        </p:attrNameLst>
                                      </p:cBhvr>
                                      <p:rCtr x="6100" y="0"/>
                                    </p:animMotion>
                                  </p:childTnLst>
                                </p:cTn>
                              </p:par>
                            </p:childTnLst>
                          </p:cTn>
                        </p:par>
                        <p:par>
                          <p:cTn id="58" fill="hold" nodeType="afterGroup">
                            <p:stCondLst>
                              <p:cond delay="500"/>
                            </p:stCondLst>
                            <p:childTnLst>
                              <p:par>
                                <p:cTn id="59" presetID="1" presetClass="emph" presetSubtype="2" fill="hold" nodeType="afterEffect">
                                  <p:stCondLst>
                                    <p:cond delay="0"/>
                                  </p:stCondLst>
                                  <p:childTnLst>
                                    <p:animClr clrSpc="rgb" dir="cw">
                                      <p:cBhvr>
                                        <p:cTn id="60" dur="500" fill="hold"/>
                                        <p:tgtEl>
                                          <p:spTgt spid="1004547"/>
                                        </p:tgtEl>
                                        <p:attrNameLst>
                                          <p:attrName>fillcolor</p:attrName>
                                        </p:attrNameLst>
                                      </p:cBhvr>
                                      <p:to>
                                        <a:srgbClr val="FFCCFF"/>
                                      </p:to>
                                    </p:animClr>
                                    <p:set>
                                      <p:cBhvr>
                                        <p:cTn id="61" dur="500" fill="hold"/>
                                        <p:tgtEl>
                                          <p:spTgt spid="1004547"/>
                                        </p:tgtEl>
                                        <p:attrNameLst>
                                          <p:attrName>fill.type</p:attrName>
                                        </p:attrNameLst>
                                      </p:cBhvr>
                                      <p:to>
                                        <p:strVal val="solid"/>
                                      </p:to>
                                    </p:set>
                                    <p:set>
                                      <p:cBhvr>
                                        <p:cTn id="62" dur="500" fill="hold"/>
                                        <p:tgtEl>
                                          <p:spTgt spid="1004547"/>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mph" presetSubtype="0" fill="hold" grpId="3" nodeType="clickEffect">
                                  <p:stCondLst>
                                    <p:cond delay="0"/>
                                  </p:stCondLst>
                                  <p:childTnLst>
                                    <p:animRot by="21600000">
                                      <p:cBhvr>
                                        <p:cTn id="66" dur="500" fill="hold"/>
                                        <p:tgtEl>
                                          <p:spTgt spid="1004548"/>
                                        </p:tgtEl>
                                        <p:attrNameLst>
                                          <p:attrName>r</p:attrName>
                                        </p:attrNameLst>
                                      </p:cBhvr>
                                    </p:animRo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0" nodeType="clickEffect">
                                  <p:stCondLst>
                                    <p:cond delay="0"/>
                                  </p:stCondLst>
                                  <p:childTnLst>
                                    <p:animMotion origin="layout" path="M -2.5E-6 -4.44444E-6 L -0.23854 0.0051 " pathEditMode="relative" rAng="0" ptsTypes="AA">
                                      <p:cBhvr>
                                        <p:cTn id="70" dur="500" fill="hold"/>
                                        <p:tgtEl>
                                          <p:spTgt spid="1004548"/>
                                        </p:tgtEl>
                                        <p:attrNameLst>
                                          <p:attrName>ppt_x</p:attrName>
                                          <p:attrName>ppt_y</p:attrName>
                                        </p:attrNameLst>
                                      </p:cBhvr>
                                      <p:rCtr x="-11900" y="300"/>
                                    </p:animMotion>
                                  </p:childTnLst>
                                </p:cTn>
                              </p:par>
                              <p:par>
                                <p:cTn id="71" presetID="0" presetClass="path" presetSubtype="0" accel="50000" decel="50000" fill="hold" grpId="2" nodeType="withEffect">
                                  <p:stCondLst>
                                    <p:cond delay="0"/>
                                  </p:stCondLst>
                                  <p:childTnLst>
                                    <p:animMotion origin="layout" path="M 0.2401 -2.59259E-6 L 0.35816 -2.59259E-6 " pathEditMode="relative" rAng="0" ptsTypes="AA">
                                      <p:cBhvr>
                                        <p:cTn id="72" dur="500" fill="hold"/>
                                        <p:tgtEl>
                                          <p:spTgt spid="1004552"/>
                                        </p:tgtEl>
                                        <p:attrNameLst>
                                          <p:attrName>ppt_x</p:attrName>
                                          <p:attrName>ppt_y</p:attrName>
                                        </p:attrNameLst>
                                      </p:cBhvr>
                                      <p:rCtr x="5900" y="0"/>
                                    </p:animMotion>
                                  </p:childTnLst>
                                </p:cTn>
                              </p:par>
                              <p:par>
                                <p:cTn id="73" presetID="0" presetClass="path" presetSubtype="0" accel="50000" decel="50000" fill="hold" grpId="1" nodeType="withEffect">
                                  <p:stCondLst>
                                    <p:cond delay="0"/>
                                  </p:stCondLst>
                                  <p:childTnLst>
                                    <p:animMotion origin="layout" path="M 0.12187 -2.96296E-6 L 0.2401 -2.96296E-6 " pathEditMode="relative" rAng="0" ptsTypes="AA">
                                      <p:cBhvr>
                                        <p:cTn id="74" dur="500" fill="hold"/>
                                        <p:tgtEl>
                                          <p:spTgt spid="1004554"/>
                                        </p:tgtEl>
                                        <p:attrNameLst>
                                          <p:attrName>ppt_x</p:attrName>
                                          <p:attrName>ppt_y</p:attrName>
                                        </p:attrNameLst>
                                      </p:cBhvr>
                                      <p:rCtr x="5900" y="0"/>
                                    </p:animMotion>
                                  </p:childTnLst>
                                </p:cTn>
                              </p:par>
                            </p:childTnLst>
                          </p:cTn>
                        </p:par>
                        <p:par>
                          <p:cTn id="75" fill="hold" nodeType="afterGroup">
                            <p:stCondLst>
                              <p:cond delay="500"/>
                            </p:stCondLst>
                            <p:childTnLst>
                              <p:par>
                                <p:cTn id="76" presetID="1" presetClass="emph" presetSubtype="2" fill="hold" nodeType="afterEffect">
                                  <p:stCondLst>
                                    <p:cond delay="0"/>
                                  </p:stCondLst>
                                  <p:childTnLst>
                                    <p:animClr clrSpc="rgb" dir="cw">
                                      <p:cBhvr>
                                        <p:cTn id="77" dur="500" fill="hold"/>
                                        <p:tgtEl>
                                          <p:spTgt spid="1004548"/>
                                        </p:tgtEl>
                                        <p:attrNameLst>
                                          <p:attrName>fillcolor</p:attrName>
                                        </p:attrNameLst>
                                      </p:cBhvr>
                                      <p:to>
                                        <a:srgbClr val="71DAFF"/>
                                      </p:to>
                                    </p:animClr>
                                    <p:set>
                                      <p:cBhvr>
                                        <p:cTn id="78" dur="500" fill="hold"/>
                                        <p:tgtEl>
                                          <p:spTgt spid="1004548"/>
                                        </p:tgtEl>
                                        <p:attrNameLst>
                                          <p:attrName>fill.type</p:attrName>
                                        </p:attrNameLst>
                                      </p:cBhvr>
                                      <p:to>
                                        <p:strVal val="solid"/>
                                      </p:to>
                                    </p:set>
                                    <p:set>
                                      <p:cBhvr>
                                        <p:cTn id="79" dur="500" fill="hold"/>
                                        <p:tgtEl>
                                          <p:spTgt spid="1004548"/>
                                        </p:tgtEl>
                                        <p:attrNameLst>
                                          <p:attrName>fill.on</p:attrName>
                                        </p:attrNameLst>
                                      </p:cBhvr>
                                      <p:to>
                                        <p:strVal val="tru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8" presetClass="emph" presetSubtype="0" fill="hold" grpId="2" nodeType="clickEffect">
                                  <p:stCondLst>
                                    <p:cond delay="0"/>
                                  </p:stCondLst>
                                  <p:childTnLst>
                                    <p:animRot by="21600000">
                                      <p:cBhvr>
                                        <p:cTn id="83" dur="500" fill="hold"/>
                                        <p:tgtEl>
                                          <p:spTgt spid="1004549"/>
                                        </p:tgtEl>
                                        <p:attrNameLst>
                                          <p:attrName>r</p:attrName>
                                        </p:attrNameLst>
                                      </p:cBhvr>
                                    </p:animRot>
                                  </p:childTnLst>
                                </p:cTn>
                              </p:par>
                            </p:childTnLst>
                          </p:cTn>
                        </p:par>
                      </p:childTnLst>
                    </p:cTn>
                  </p:par>
                  <p:par>
                    <p:cTn id="84" fill="hold" nodeType="clickPar">
                      <p:stCondLst>
                        <p:cond delay="indefinite"/>
                      </p:stCondLst>
                      <p:childTnLst>
                        <p:par>
                          <p:cTn id="85" fill="hold" nodeType="withGroup">
                            <p:stCondLst>
                              <p:cond delay="0"/>
                            </p:stCondLst>
                            <p:childTnLst>
                              <p:par>
                                <p:cTn id="86" presetID="35" presetClass="path" presetSubtype="0" accel="50000" decel="50000" fill="hold" grpId="0" nodeType="clickEffect">
                                  <p:stCondLst>
                                    <p:cond delay="0"/>
                                  </p:stCondLst>
                                  <p:childTnLst>
                                    <p:animMotion origin="layout" path="M 5.55556E-7 7.40741E-7 L -0.4691 7.40741E-7 " pathEditMode="relative" rAng="0" ptsTypes="AA">
                                      <p:cBhvr>
                                        <p:cTn id="87" dur="500" fill="hold"/>
                                        <p:tgtEl>
                                          <p:spTgt spid="1004549"/>
                                        </p:tgtEl>
                                        <p:attrNameLst>
                                          <p:attrName>ppt_x</p:attrName>
                                          <p:attrName>ppt_y</p:attrName>
                                        </p:attrNameLst>
                                      </p:cBhvr>
                                      <p:rCtr x="-23500" y="0"/>
                                    </p:animMotion>
                                  </p:childTnLst>
                                </p:cTn>
                              </p:par>
                              <p:par>
                                <p:cTn id="88" presetID="0" presetClass="path" presetSubtype="0" accel="50000" decel="50000" fill="hold" grpId="0" nodeType="withEffect">
                                  <p:stCondLst>
                                    <p:cond delay="0"/>
                                  </p:stCondLst>
                                  <p:childTnLst>
                                    <p:animMotion origin="layout" path="M -3.88889E-6 7.40741E-7 L 0.12188 7.40741E-7 " pathEditMode="relative" rAng="0" ptsTypes="AA">
                                      <p:cBhvr>
                                        <p:cTn id="89" dur="500" fill="hold"/>
                                        <p:tgtEl>
                                          <p:spTgt spid="1004553"/>
                                        </p:tgtEl>
                                        <p:attrNameLst>
                                          <p:attrName>ppt_x</p:attrName>
                                          <p:attrName>ppt_y</p:attrName>
                                        </p:attrNameLst>
                                      </p:cBhvr>
                                      <p:rCtr x="6100" y="0"/>
                                    </p:animMotion>
                                  </p:childTnLst>
                                </p:cTn>
                              </p:par>
                              <p:par>
                                <p:cTn id="90" presetID="0" presetClass="path" presetSubtype="0" accel="50000" decel="50000" fill="hold" grpId="1" nodeType="withEffect">
                                  <p:stCondLst>
                                    <p:cond delay="0"/>
                                  </p:stCondLst>
                                  <p:childTnLst>
                                    <p:animMotion origin="layout" path="M -0.23854 0.0051 L -0.11649 0.00301 " pathEditMode="relative" rAng="0" ptsTypes="AA">
                                      <p:cBhvr>
                                        <p:cTn id="91" dur="500" fill="hold"/>
                                        <p:tgtEl>
                                          <p:spTgt spid="1004548"/>
                                        </p:tgtEl>
                                        <p:attrNameLst>
                                          <p:attrName>ppt_x</p:attrName>
                                          <p:attrName>ppt_y</p:attrName>
                                        </p:attrNameLst>
                                      </p:cBhvr>
                                      <p:rCtr x="6100" y="-100"/>
                                    </p:animMotion>
                                  </p:childTnLst>
                                </p:cTn>
                              </p:par>
                              <p:par>
                                <p:cTn id="92" presetID="0" presetClass="path" presetSubtype="0" accel="50000" decel="50000" fill="hold" grpId="3" nodeType="withEffect">
                                  <p:stCondLst>
                                    <p:cond delay="0"/>
                                  </p:stCondLst>
                                  <p:childTnLst>
                                    <p:animMotion origin="layout" path="M 0.35816 7.40741E-7 L 0.4783 7.40741E-7 " pathEditMode="relative" rAng="0" ptsTypes="AA">
                                      <p:cBhvr>
                                        <p:cTn id="93" dur="500" fill="hold"/>
                                        <p:tgtEl>
                                          <p:spTgt spid="1004552"/>
                                        </p:tgtEl>
                                        <p:attrNameLst>
                                          <p:attrName>ppt_x</p:attrName>
                                          <p:attrName>ppt_y</p:attrName>
                                        </p:attrNameLst>
                                      </p:cBhvr>
                                      <p:rCtr x="6000" y="0"/>
                                    </p:animMotion>
                                  </p:childTnLst>
                                </p:cTn>
                              </p:par>
                              <p:par>
                                <p:cTn id="94" presetID="0" presetClass="path" presetSubtype="0" accel="50000" decel="50000" fill="hold" grpId="2" nodeType="withEffect">
                                  <p:stCondLst>
                                    <p:cond delay="0"/>
                                  </p:stCondLst>
                                  <p:childTnLst>
                                    <p:animMotion origin="layout" path="M 0.2401 -2.59259E-6 L 0.35816 -2.59259E-6 " pathEditMode="relative" rAng="0" ptsTypes="AA">
                                      <p:cBhvr>
                                        <p:cTn id="95" dur="500" fill="hold"/>
                                        <p:tgtEl>
                                          <p:spTgt spid="1004554"/>
                                        </p:tgtEl>
                                        <p:attrNameLst>
                                          <p:attrName>ppt_x</p:attrName>
                                          <p:attrName>ppt_y</p:attrName>
                                        </p:attrNameLst>
                                      </p:cBhvr>
                                      <p:rCtr x="5900" y="0"/>
                                    </p:animMotion>
                                  </p:childTnLst>
                                </p:cTn>
                              </p:par>
                            </p:childTnLst>
                          </p:cTn>
                        </p:par>
                        <p:par>
                          <p:cTn id="96" fill="hold" nodeType="afterGroup">
                            <p:stCondLst>
                              <p:cond delay="500"/>
                            </p:stCondLst>
                            <p:childTnLst>
                              <p:par>
                                <p:cTn id="97" presetID="1" presetClass="emph" presetSubtype="2" fill="hold" nodeType="afterEffect">
                                  <p:stCondLst>
                                    <p:cond delay="0"/>
                                  </p:stCondLst>
                                  <p:childTnLst>
                                    <p:animClr clrSpc="rgb" dir="cw">
                                      <p:cBhvr>
                                        <p:cTn id="98" dur="500" fill="hold"/>
                                        <p:tgtEl>
                                          <p:spTgt spid="1004549"/>
                                        </p:tgtEl>
                                        <p:attrNameLst>
                                          <p:attrName>fillcolor</p:attrName>
                                        </p:attrNameLst>
                                      </p:cBhvr>
                                      <p:to>
                                        <a:srgbClr val="FFCCFF"/>
                                      </p:to>
                                    </p:animClr>
                                    <p:set>
                                      <p:cBhvr>
                                        <p:cTn id="99" dur="500" fill="hold"/>
                                        <p:tgtEl>
                                          <p:spTgt spid="1004549"/>
                                        </p:tgtEl>
                                        <p:attrNameLst>
                                          <p:attrName>fill.type</p:attrName>
                                        </p:attrNameLst>
                                      </p:cBhvr>
                                      <p:to>
                                        <p:strVal val="solid"/>
                                      </p:to>
                                    </p:set>
                                    <p:set>
                                      <p:cBhvr>
                                        <p:cTn id="100" dur="500" fill="hold"/>
                                        <p:tgtEl>
                                          <p:spTgt spid="1004549"/>
                                        </p:tgtEl>
                                        <p:attrNameLst>
                                          <p:attrName>fill.on</p:attrName>
                                        </p:attrNameLst>
                                      </p:cBhvr>
                                      <p:to>
                                        <p:strVal val="tru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8" presetClass="emph" presetSubtype="0" fill="hold" grpId="1" nodeType="clickEffect">
                                  <p:stCondLst>
                                    <p:cond delay="0"/>
                                  </p:stCondLst>
                                  <p:childTnLst>
                                    <p:animRot by="21600000">
                                      <p:cBhvr>
                                        <p:cTn id="104" dur="500" fill="hold"/>
                                        <p:tgtEl>
                                          <p:spTgt spid="1004550"/>
                                        </p:tgtEl>
                                        <p:attrNameLst>
                                          <p:attrName>r</p:attrName>
                                        </p:attrNameLst>
                                      </p:cBhvr>
                                    </p:animRo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5" presetClass="path" presetSubtype="0" accel="50000" decel="50000" fill="hold" grpId="0" nodeType="clickEffect">
                                  <p:stCondLst>
                                    <p:cond delay="0"/>
                                  </p:stCondLst>
                                  <p:childTnLst>
                                    <p:animMotion origin="layout" path="M -0.0026 7.40741E-7 L -0.58715 7.40741E-7 " pathEditMode="relative" rAng="0" ptsTypes="AA">
                                      <p:cBhvr>
                                        <p:cTn id="108" dur="500" fill="hold"/>
                                        <p:tgtEl>
                                          <p:spTgt spid="1004550"/>
                                        </p:tgtEl>
                                        <p:attrNameLst>
                                          <p:attrName>ppt_x</p:attrName>
                                          <p:attrName>ppt_y</p:attrName>
                                        </p:attrNameLst>
                                      </p:cBhvr>
                                      <p:rCtr x="-29200" y="0"/>
                                    </p:animMotion>
                                  </p:childTnLst>
                                </p:cTn>
                              </p:par>
                              <p:par>
                                <p:cTn id="109" presetID="0" presetClass="path" presetSubtype="0" accel="50000" decel="50000" fill="hold" grpId="4" nodeType="withEffect">
                                  <p:stCondLst>
                                    <p:cond delay="0"/>
                                  </p:stCondLst>
                                  <p:childTnLst>
                                    <p:animMotion origin="layout" path="M 0.4783 7.40741E-7 L 0.59201 7.40741E-7 " pathEditMode="relative" rAng="0" ptsTypes="AA">
                                      <p:cBhvr>
                                        <p:cTn id="110" dur="500" fill="hold"/>
                                        <p:tgtEl>
                                          <p:spTgt spid="1004552"/>
                                        </p:tgtEl>
                                        <p:attrNameLst>
                                          <p:attrName>ppt_x</p:attrName>
                                          <p:attrName>ppt_y</p:attrName>
                                        </p:attrNameLst>
                                      </p:cBhvr>
                                      <p:rCtr x="5700" y="0"/>
                                    </p:animMotion>
                                  </p:childTnLst>
                                </p:cTn>
                              </p:par>
                              <p:par>
                                <p:cTn id="111" presetID="0" presetClass="path" presetSubtype="0" accel="50000" decel="50000" fill="hold" grpId="1" nodeType="withEffect">
                                  <p:stCondLst>
                                    <p:cond delay="0"/>
                                  </p:stCondLst>
                                  <p:childTnLst>
                                    <p:animMotion origin="layout" path="M 0.12187 -2.96296E-6 L 0.2401 -2.96296E-6 " pathEditMode="relative" rAng="0" ptsTypes="AA">
                                      <p:cBhvr>
                                        <p:cTn id="112" dur="500" fill="hold"/>
                                        <p:tgtEl>
                                          <p:spTgt spid="1004553"/>
                                        </p:tgtEl>
                                        <p:attrNameLst>
                                          <p:attrName>ppt_x</p:attrName>
                                          <p:attrName>ppt_y</p:attrName>
                                        </p:attrNameLst>
                                      </p:cBhvr>
                                      <p:rCtr x="5900" y="0"/>
                                    </p:animMotion>
                                  </p:childTnLst>
                                </p:cTn>
                              </p:par>
                              <p:par>
                                <p:cTn id="113" presetID="0" presetClass="path" presetSubtype="0" accel="50000" decel="50000" fill="hold" grpId="2" nodeType="withEffect">
                                  <p:stCondLst>
                                    <p:cond delay="0"/>
                                  </p:stCondLst>
                                  <p:childTnLst>
                                    <p:animMotion origin="layout" path="M -0.11649 0.00301 L 0.0066 -0.00208 " pathEditMode="relative" rAng="0" ptsTypes="AA">
                                      <p:cBhvr>
                                        <p:cTn id="114" dur="500" fill="hold"/>
                                        <p:tgtEl>
                                          <p:spTgt spid="1004548"/>
                                        </p:tgtEl>
                                        <p:attrNameLst>
                                          <p:attrName>ppt_x</p:attrName>
                                          <p:attrName>ppt_y</p:attrName>
                                        </p:attrNameLst>
                                      </p:cBhvr>
                                      <p:rCtr x="6100" y="-300"/>
                                    </p:animMotion>
                                  </p:childTnLst>
                                </p:cTn>
                              </p:par>
                              <p:par>
                                <p:cTn id="115" presetID="0" presetClass="path" presetSubtype="0" accel="50000" decel="50000" fill="hold" grpId="3" nodeType="withEffect">
                                  <p:stCondLst>
                                    <p:cond delay="0"/>
                                  </p:stCondLst>
                                  <p:childTnLst>
                                    <p:animMotion origin="layout" path="M 0.35816 7.40741E-7 L 0.4783 7.40741E-7 " pathEditMode="relative" rAng="0" ptsTypes="AA">
                                      <p:cBhvr>
                                        <p:cTn id="116" dur="500" fill="hold"/>
                                        <p:tgtEl>
                                          <p:spTgt spid="1004554"/>
                                        </p:tgtEl>
                                        <p:attrNameLst>
                                          <p:attrName>ppt_x</p:attrName>
                                          <p:attrName>ppt_y</p:attrName>
                                        </p:attrNameLst>
                                      </p:cBhvr>
                                      <p:rCtr x="6000" y="0"/>
                                    </p:animMotion>
                                  </p:childTnLst>
                                </p:cTn>
                              </p:par>
                              <p:par>
                                <p:cTn id="117" presetID="63" presetClass="path" presetSubtype="0" accel="50000" decel="50000" fill="hold" grpId="1" nodeType="withEffect">
                                  <p:stCondLst>
                                    <p:cond delay="0"/>
                                  </p:stCondLst>
                                  <p:childTnLst>
                                    <p:animMotion origin="layout" path="M -0.4691 7.40741E-7 L -0.34618 -0.00023 " pathEditMode="relative" rAng="0" ptsTypes="AA">
                                      <p:cBhvr>
                                        <p:cTn id="118" dur="500" fill="hold"/>
                                        <p:tgtEl>
                                          <p:spTgt spid="1004549"/>
                                        </p:tgtEl>
                                        <p:attrNameLst>
                                          <p:attrName>ppt_x</p:attrName>
                                          <p:attrName>ppt_y</p:attrName>
                                        </p:attrNameLst>
                                      </p:cBhvr>
                                      <p:rCtr x="6100" y="0"/>
                                    </p:animMotion>
                                  </p:childTnLst>
                                </p:cTn>
                              </p:par>
                            </p:childTnLst>
                          </p:cTn>
                        </p:par>
                        <p:par>
                          <p:cTn id="119" fill="hold" nodeType="afterGroup">
                            <p:stCondLst>
                              <p:cond delay="500"/>
                            </p:stCondLst>
                            <p:childTnLst>
                              <p:par>
                                <p:cTn id="120" presetID="1" presetClass="emph" presetSubtype="2" fill="hold" nodeType="afterEffect">
                                  <p:stCondLst>
                                    <p:cond delay="0"/>
                                  </p:stCondLst>
                                  <p:childTnLst>
                                    <p:animClr clrSpc="rgb" dir="cw">
                                      <p:cBhvr>
                                        <p:cTn id="121" dur="500" fill="hold"/>
                                        <p:tgtEl>
                                          <p:spTgt spid="1004550"/>
                                        </p:tgtEl>
                                        <p:attrNameLst>
                                          <p:attrName>fillcolor</p:attrName>
                                        </p:attrNameLst>
                                      </p:cBhvr>
                                      <p:to>
                                        <a:srgbClr val="FFCCFF"/>
                                      </p:to>
                                    </p:animClr>
                                    <p:set>
                                      <p:cBhvr>
                                        <p:cTn id="122" dur="500" fill="hold"/>
                                        <p:tgtEl>
                                          <p:spTgt spid="1004550"/>
                                        </p:tgtEl>
                                        <p:attrNameLst>
                                          <p:attrName>fill.type</p:attrName>
                                        </p:attrNameLst>
                                      </p:cBhvr>
                                      <p:to>
                                        <p:strVal val="solid"/>
                                      </p:to>
                                    </p:set>
                                    <p:set>
                                      <p:cBhvr>
                                        <p:cTn id="123" dur="500" fill="hold"/>
                                        <p:tgtEl>
                                          <p:spTgt spid="1004550"/>
                                        </p:tgtEl>
                                        <p:attrNameLst>
                                          <p:attrName>fill.on</p:attrName>
                                        </p:attrNameLst>
                                      </p:cBhvr>
                                      <p:to>
                                        <p:strVal val="tru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8" presetClass="emph" presetSubtype="0" fill="hold" grpId="1" nodeType="clickEffect">
                                  <p:stCondLst>
                                    <p:cond delay="0"/>
                                  </p:stCondLst>
                                  <p:childTnLst>
                                    <p:animRot by="21600000">
                                      <p:cBhvr>
                                        <p:cTn id="127" dur="500" fill="hold"/>
                                        <p:tgtEl>
                                          <p:spTgt spid="1004551"/>
                                        </p:tgtEl>
                                        <p:attrNameLst>
                                          <p:attrName>r</p:attrName>
                                        </p:attrNameLst>
                                      </p:cBhvr>
                                    </p:animRo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0" presetClass="path" presetSubtype="0" accel="50000" decel="50000" fill="hold" grpId="4" nodeType="clickEffect">
                                  <p:stCondLst>
                                    <p:cond delay="0"/>
                                  </p:stCondLst>
                                  <p:childTnLst>
                                    <p:animMotion origin="layout" path="M 0.4783 7.40741E-7 L 0.59201 7.40741E-7 " pathEditMode="relative" rAng="0" ptsTypes="AA">
                                      <p:cBhvr>
                                        <p:cTn id="131" dur="500" fill="hold"/>
                                        <p:tgtEl>
                                          <p:spTgt spid="1004554"/>
                                        </p:tgtEl>
                                        <p:attrNameLst>
                                          <p:attrName>ppt_x</p:attrName>
                                          <p:attrName>ppt_y</p:attrName>
                                        </p:attrNameLst>
                                      </p:cBhvr>
                                      <p:rCtr x="5700" y="0"/>
                                    </p:animMotion>
                                  </p:childTnLst>
                                </p:cTn>
                              </p:par>
                              <p:par>
                                <p:cTn id="132" presetID="35" presetClass="path" presetSubtype="0" accel="50000" decel="50000" fill="hold" grpId="0" nodeType="withEffect">
                                  <p:stCondLst>
                                    <p:cond delay="0"/>
                                  </p:stCondLst>
                                  <p:childTnLst>
                                    <p:animMotion origin="layout" path="M -0.00139 7.40741E-7 L -0.12066 7.40741E-7 " pathEditMode="relative" rAng="0" ptsTypes="AA">
                                      <p:cBhvr>
                                        <p:cTn id="133" dur="500" fill="hold"/>
                                        <p:tgtEl>
                                          <p:spTgt spid="1004551"/>
                                        </p:tgtEl>
                                        <p:attrNameLst>
                                          <p:attrName>ppt_x</p:attrName>
                                          <p:attrName>ppt_y</p:attrName>
                                        </p:attrNameLst>
                                      </p:cBhvr>
                                      <p:rCtr x="-6000" y="0"/>
                                    </p:animMotion>
                                  </p:childTnLst>
                                </p:cTn>
                              </p:par>
                            </p:childTnLst>
                          </p:cTn>
                        </p:par>
                        <p:par>
                          <p:cTn id="134" fill="hold" nodeType="afterGroup">
                            <p:stCondLst>
                              <p:cond delay="500"/>
                            </p:stCondLst>
                            <p:childTnLst>
                              <p:par>
                                <p:cTn id="135" presetID="1" presetClass="emph" presetSubtype="2" fill="hold" nodeType="afterEffect">
                                  <p:stCondLst>
                                    <p:cond delay="0"/>
                                  </p:stCondLst>
                                  <p:childTnLst>
                                    <p:animClr clrSpc="rgb" dir="cw">
                                      <p:cBhvr>
                                        <p:cTn id="136" dur="500" fill="hold"/>
                                        <p:tgtEl>
                                          <p:spTgt spid="1004551"/>
                                        </p:tgtEl>
                                        <p:attrNameLst>
                                          <p:attrName>fillcolor</p:attrName>
                                        </p:attrNameLst>
                                      </p:cBhvr>
                                      <p:to>
                                        <a:srgbClr val="FFCCFF"/>
                                      </p:to>
                                    </p:animClr>
                                    <p:set>
                                      <p:cBhvr>
                                        <p:cTn id="137" dur="500" fill="hold"/>
                                        <p:tgtEl>
                                          <p:spTgt spid="1004551"/>
                                        </p:tgtEl>
                                        <p:attrNameLst>
                                          <p:attrName>fill.type</p:attrName>
                                        </p:attrNameLst>
                                      </p:cBhvr>
                                      <p:to>
                                        <p:strVal val="solid"/>
                                      </p:to>
                                    </p:set>
                                    <p:set>
                                      <p:cBhvr>
                                        <p:cTn id="138" dur="500" fill="hold"/>
                                        <p:tgtEl>
                                          <p:spTgt spid="10045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animBg="1"/>
      <p:bldP spid="1004547" grpId="1" animBg="1"/>
      <p:bldP spid="1004548" grpId="0" animBg="1"/>
      <p:bldP spid="1004548" grpId="1" animBg="1"/>
      <p:bldP spid="1004548" grpId="2" animBg="1"/>
      <p:bldP spid="1004548" grpId="3" animBg="1"/>
      <p:bldP spid="1004549" grpId="0" animBg="1"/>
      <p:bldP spid="1004549" grpId="1" animBg="1"/>
      <p:bldP spid="1004549" grpId="2" animBg="1"/>
      <p:bldP spid="1004550" grpId="0" animBg="1"/>
      <p:bldP spid="1004550" grpId="1" animBg="1"/>
      <p:bldP spid="1004551" grpId="0" animBg="1"/>
      <p:bldP spid="1004551" grpId="1" animBg="1"/>
      <p:bldP spid="1004552" grpId="0" animBg="1"/>
      <p:bldP spid="1004552" grpId="1" animBg="1"/>
      <p:bldP spid="1004552" grpId="2" animBg="1"/>
      <p:bldP spid="1004552" grpId="3" animBg="1"/>
      <p:bldP spid="1004552" grpId="4" animBg="1"/>
      <p:bldP spid="1004553" grpId="0" animBg="1"/>
      <p:bldP spid="1004553" grpId="1" animBg="1"/>
      <p:bldP spid="1004553" grpId="2" animBg="1"/>
      <p:bldP spid="1004553" grpId="3" animBg="1"/>
      <p:bldP spid="1004553" grpId="4" animBg="1"/>
      <p:bldP spid="1004554" grpId="0" animBg="1"/>
      <p:bldP spid="1004554" grpId="1" animBg="1"/>
      <p:bldP spid="1004554" grpId="2" animBg="1"/>
      <p:bldP spid="1004554" grpId="3" animBg="1"/>
      <p:bldP spid="1004554" grpId="4" animBg="1"/>
      <p:bldP spid="1004554" grpId="5" animBg="1"/>
      <p:bldP spid="11" grpId="0"/>
      <p:bldP spid="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8D626B8-3C27-4AEA-9CFC-E45CCF436B46}"/>
              </a:ext>
            </a:extLst>
          </p:cNvPr>
          <p:cNvSpPr>
            <a:spLocks noGrp="1"/>
          </p:cNvSpPr>
          <p:nvPr>
            <p:ph type="title"/>
          </p:nvPr>
        </p:nvSpPr>
        <p:spPr/>
        <p:txBody>
          <a:bodyPr/>
          <a:lstStyle/>
          <a:p>
            <a:pPr>
              <a:defRPr/>
            </a:pPr>
            <a:r>
              <a:rPr lang="zh-CN" altLang="en-US"/>
              <a:t>直接插入排序效率分析</a:t>
            </a:r>
          </a:p>
        </p:txBody>
      </p:sp>
      <p:sp>
        <p:nvSpPr>
          <p:cNvPr id="1029" name="内容占位符 2">
            <a:extLst>
              <a:ext uri="{FF2B5EF4-FFF2-40B4-BE49-F238E27FC236}">
                <a16:creationId xmlns:a16="http://schemas.microsoft.com/office/drawing/2014/main" id="{A2392B5E-116B-4F50-B8CE-35E66099A04F}"/>
              </a:ext>
            </a:extLst>
          </p:cNvPr>
          <p:cNvSpPr>
            <a:spLocks noGrp="1"/>
          </p:cNvSpPr>
          <p:nvPr>
            <p:ph idx="1"/>
          </p:nvPr>
        </p:nvSpPr>
        <p:spPr>
          <a:xfrm>
            <a:off x="571500" y="1857375"/>
            <a:ext cx="8388350" cy="4246563"/>
          </a:xfrm>
        </p:spPr>
        <p:txBody>
          <a:bodyPr/>
          <a:lstStyle/>
          <a:p>
            <a:pPr eaLnBrk="1" hangingPunct="1">
              <a:lnSpc>
                <a:spcPct val="90000"/>
              </a:lnSpc>
            </a:pPr>
            <a:r>
              <a:rPr lang="zh-CN" altLang="en-US" sz="2800"/>
              <a:t>空间代价：</a:t>
            </a:r>
            <a:r>
              <a:rPr lang="en-US" altLang="zh-CN" sz="2800"/>
              <a:t>O(1)  ——temp</a:t>
            </a:r>
            <a:r>
              <a:rPr lang="zh-CN" altLang="en-US" sz="2800"/>
              <a:t>占用的空间</a:t>
            </a:r>
            <a:endParaRPr lang="en-US" altLang="zh-CN" sz="2800"/>
          </a:p>
          <a:p>
            <a:pPr eaLnBrk="1" hangingPunct="1">
              <a:lnSpc>
                <a:spcPct val="90000"/>
              </a:lnSpc>
            </a:pPr>
            <a:r>
              <a:rPr lang="zh-CN" altLang="en-US" sz="2800"/>
              <a:t>时间代价：时间复杂度为</a:t>
            </a:r>
            <a:r>
              <a:rPr lang="en-US" altLang="zh-CN" sz="2800"/>
              <a:t>O(n</a:t>
            </a:r>
            <a:r>
              <a:rPr lang="en-US" altLang="zh-CN" sz="2800" baseline="30000"/>
              <a:t>2</a:t>
            </a:r>
            <a:r>
              <a:rPr lang="en-US" altLang="zh-CN" sz="2800"/>
              <a:t>) </a:t>
            </a:r>
          </a:p>
          <a:p>
            <a:pPr eaLnBrk="1" hangingPunct="1">
              <a:lnSpc>
                <a:spcPct val="90000"/>
              </a:lnSpc>
            </a:pPr>
            <a:r>
              <a:rPr lang="zh-CN" altLang="en-US" sz="2800"/>
              <a:t>稳定性：稳定的排序算法</a:t>
            </a:r>
            <a:endParaRPr lang="zh-CN" altLang="en-US" sz="2400"/>
          </a:p>
          <a:p>
            <a:pPr lvl="1" eaLnBrk="1" hangingPunct="1">
              <a:lnSpc>
                <a:spcPct val="90000"/>
              </a:lnSpc>
            </a:pPr>
            <a:endParaRPr lang="zh-CN" altLang="en-US" sz="2400"/>
          </a:p>
          <a:p>
            <a:pPr lvl="1" eaLnBrk="1" hangingPunct="1">
              <a:lnSpc>
                <a:spcPct val="90000"/>
              </a:lnSpc>
            </a:pPr>
            <a:endParaRPr lang="zh-CN" altLang="en-US" sz="2400"/>
          </a:p>
          <a:p>
            <a:pPr lvl="1" eaLnBrk="1" hangingPunct="1">
              <a:lnSpc>
                <a:spcPct val="90000"/>
              </a:lnSpc>
            </a:pPr>
            <a:endParaRPr lang="zh-CN" altLang="en-US" sz="2400"/>
          </a:p>
          <a:p>
            <a:pPr lvl="1" eaLnBrk="1" hangingPunct="1">
              <a:lnSpc>
                <a:spcPct val="90000"/>
              </a:lnSpc>
            </a:pPr>
            <a:endParaRPr lang="zh-CN" altLang="en-US" sz="2400"/>
          </a:p>
          <a:p>
            <a:pPr>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093DDB49-D6CA-4D9F-9B64-98D5356D14D4}"/>
              </a:ext>
            </a:extLst>
          </p:cNvPr>
          <p:cNvSpPr>
            <a:spLocks noGrp="1"/>
          </p:cNvSpPr>
          <p:nvPr>
            <p:ph type="sldNum" sz="quarter" idx="12"/>
          </p:nvPr>
        </p:nvSpPr>
        <p:spPr/>
        <p:txBody>
          <a:bodyPr/>
          <a:lstStyle/>
          <a:p>
            <a:fld id="{76DEC0BF-4056-45FE-A558-BFEC82C564A3}" type="slidenum">
              <a:rPr lang="zh-CN" altLang="en-US" smtClean="0"/>
              <a:pPr/>
              <a:t>121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blinds(horizontal)">
                                      <p:cBhvr>
                                        <p:cTn id="7" dur="500"/>
                                        <p:tgtEl>
                                          <p:spTgt spid="10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blinds(horizontal)">
                                      <p:cBhvr>
                                        <p:cTn id="12" dur="500"/>
                                        <p:tgtEl>
                                          <p:spTgt spid="10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blinds(horizontal)">
                                      <p:cBhvr>
                                        <p:cTn id="17" dur="500"/>
                                        <p:tgtEl>
                                          <p:spTgt spid="10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93C3BBE-A60C-4315-8CA9-112D67FB17BF}"/>
              </a:ext>
            </a:extLst>
          </p:cNvPr>
          <p:cNvSpPr>
            <a:spLocks noGrp="1"/>
          </p:cNvSpPr>
          <p:nvPr>
            <p:ph type="title"/>
          </p:nvPr>
        </p:nvSpPr>
        <p:spPr/>
        <p:txBody>
          <a:bodyPr/>
          <a:lstStyle/>
          <a:p>
            <a:pPr>
              <a:defRPr/>
            </a:pPr>
            <a:r>
              <a:rPr lang="zh-CN" altLang="en-US"/>
              <a:t>（</a:t>
            </a:r>
            <a:r>
              <a:rPr lang="en-US" altLang="zh-CN"/>
              <a:t>2</a:t>
            </a:r>
            <a:r>
              <a:rPr lang="zh-CN" altLang="en-US"/>
              <a:t>）希尔排序</a:t>
            </a:r>
          </a:p>
        </p:txBody>
      </p:sp>
      <p:sp>
        <p:nvSpPr>
          <p:cNvPr id="3" name="内容占位符 2">
            <a:extLst>
              <a:ext uri="{FF2B5EF4-FFF2-40B4-BE49-F238E27FC236}">
                <a16:creationId xmlns:a16="http://schemas.microsoft.com/office/drawing/2014/main" id="{8417928D-0B96-424A-BDF4-B29B0032554D}"/>
              </a:ext>
            </a:extLst>
          </p:cNvPr>
          <p:cNvSpPr>
            <a:spLocks noGrp="1"/>
          </p:cNvSpPr>
          <p:nvPr>
            <p:ph idx="1"/>
          </p:nvPr>
        </p:nvSpPr>
        <p:spPr>
          <a:xfrm>
            <a:off x="857250" y="1928813"/>
            <a:ext cx="8102600" cy="4175125"/>
          </a:xfrm>
        </p:spPr>
        <p:txBody>
          <a:bodyPr/>
          <a:lstStyle/>
          <a:p>
            <a:pPr eaLnBrk="1" hangingPunct="1">
              <a:lnSpc>
                <a:spcPct val="90000"/>
              </a:lnSpc>
            </a:pPr>
            <a:r>
              <a:rPr lang="zh-CN" altLang="en-US" sz="2800"/>
              <a:t>先将序列转化为若干小序列，在这些小序列内进行插入排序</a:t>
            </a:r>
          </a:p>
          <a:p>
            <a:pPr eaLnBrk="1" hangingPunct="1">
              <a:lnSpc>
                <a:spcPct val="90000"/>
              </a:lnSpc>
            </a:pPr>
            <a:r>
              <a:rPr lang="zh-CN" altLang="en-US" sz="2800"/>
              <a:t>逐渐扩大小序列的规模，而减少小序列个数，使得待排序序列逐渐处于更有序的状态</a:t>
            </a:r>
          </a:p>
          <a:p>
            <a:pPr eaLnBrk="1" hangingPunct="1">
              <a:lnSpc>
                <a:spcPct val="90000"/>
              </a:lnSpc>
            </a:pPr>
            <a:r>
              <a:rPr lang="zh-CN" altLang="en-US" sz="2800"/>
              <a:t>最后对整个序列进行扫描，进行直接插入排序，从而完成排序</a:t>
            </a:r>
          </a:p>
        </p:txBody>
      </p:sp>
      <p:sp>
        <p:nvSpPr>
          <p:cNvPr id="2" name="灯片编号占位符 1">
            <a:extLst>
              <a:ext uri="{FF2B5EF4-FFF2-40B4-BE49-F238E27FC236}">
                <a16:creationId xmlns:a16="http://schemas.microsoft.com/office/drawing/2014/main" id="{33A717A4-FCC7-45E4-9AEA-2B76EF434AEB}"/>
              </a:ext>
            </a:extLst>
          </p:cNvPr>
          <p:cNvSpPr>
            <a:spLocks noGrp="1"/>
          </p:cNvSpPr>
          <p:nvPr>
            <p:ph type="sldNum" sz="quarter" idx="12"/>
          </p:nvPr>
        </p:nvSpPr>
        <p:spPr/>
        <p:txBody>
          <a:bodyPr/>
          <a:lstStyle/>
          <a:p>
            <a:fld id="{76DEC0BF-4056-45FE-A558-BFEC82C564A3}" type="slidenum">
              <a:rPr lang="zh-CN" altLang="en-US" smtClean="0"/>
              <a:pPr/>
              <a:t>122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3046016-DB2D-47DF-8AE9-9A6360C12686}"/>
              </a:ext>
            </a:extLst>
          </p:cNvPr>
          <p:cNvSpPr>
            <a:spLocks noGrp="1" noChangeArrowheads="1"/>
          </p:cNvSpPr>
          <p:nvPr>
            <p:ph type="title" idx="4294967295"/>
          </p:nvPr>
        </p:nvSpPr>
        <p:spPr/>
        <p:txBody>
          <a:bodyPr/>
          <a:lstStyle/>
          <a:p>
            <a:pPr eaLnBrk="1" hangingPunct="1">
              <a:defRPr/>
            </a:pPr>
            <a:r>
              <a:rPr lang="en-US" altLang="zh-CN"/>
              <a:t>shell</a:t>
            </a:r>
            <a:r>
              <a:rPr lang="zh-CN" altLang="en-US"/>
              <a:t>排序动画 </a:t>
            </a:r>
          </a:p>
        </p:txBody>
      </p:sp>
      <p:sp>
        <p:nvSpPr>
          <p:cNvPr id="732163" name="Rectangle 3">
            <a:extLst>
              <a:ext uri="{FF2B5EF4-FFF2-40B4-BE49-F238E27FC236}">
                <a16:creationId xmlns:a16="http://schemas.microsoft.com/office/drawing/2014/main" id="{B91478CF-F668-495C-AFED-753F6F475F27}"/>
              </a:ext>
            </a:extLst>
          </p:cNvPr>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p>
        </p:txBody>
      </p:sp>
      <p:sp>
        <p:nvSpPr>
          <p:cNvPr id="732164" name="Rectangle 4">
            <a:extLst>
              <a:ext uri="{FF2B5EF4-FFF2-40B4-BE49-F238E27FC236}">
                <a16:creationId xmlns:a16="http://schemas.microsoft.com/office/drawing/2014/main" id="{16AD3EB5-E62B-484A-AA3D-15CC817D2EE5}"/>
              </a:ext>
            </a:extLst>
          </p:cNvPr>
          <p:cNvSpPr>
            <a:spLocks noChangeArrowheads="1"/>
          </p:cNvSpPr>
          <p:nvPr/>
        </p:nvSpPr>
        <p:spPr bwMode="auto">
          <a:xfrm>
            <a:off x="4932363" y="3068638"/>
            <a:ext cx="719137" cy="504825"/>
          </a:xfrm>
          <a:prstGeom prst="rect">
            <a:avLst/>
          </a:prstGeom>
          <a:solidFill>
            <a:srgbClr val="99CCFF">
              <a:alpha val="32941"/>
            </a:srgbClr>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chemeClr val="hlink"/>
                </a:solidFill>
                <a:latin typeface="Tahoma" panose="020B0604030504040204" pitchFamily="34" charset="0"/>
              </a:rPr>
              <a:t>’</a:t>
            </a:r>
          </a:p>
        </p:txBody>
      </p:sp>
      <p:sp>
        <p:nvSpPr>
          <p:cNvPr id="732165" name="Rectangle 5">
            <a:extLst>
              <a:ext uri="{FF2B5EF4-FFF2-40B4-BE49-F238E27FC236}">
                <a16:creationId xmlns:a16="http://schemas.microsoft.com/office/drawing/2014/main" id="{58CF9F31-3631-46AC-862C-FBB7D4BEB1E2}"/>
              </a:ext>
            </a:extLst>
          </p:cNvPr>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p>
        </p:txBody>
      </p:sp>
      <p:sp>
        <p:nvSpPr>
          <p:cNvPr id="732166" name="Rectangle 6">
            <a:extLst>
              <a:ext uri="{FF2B5EF4-FFF2-40B4-BE49-F238E27FC236}">
                <a16:creationId xmlns:a16="http://schemas.microsoft.com/office/drawing/2014/main" id="{6E9296CE-3C42-425C-8611-2EC7E436FFF1}"/>
              </a:ext>
            </a:extLst>
          </p:cNvPr>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p>
        </p:txBody>
      </p:sp>
      <p:sp>
        <p:nvSpPr>
          <p:cNvPr id="732167" name="Rectangle 7">
            <a:extLst>
              <a:ext uri="{FF2B5EF4-FFF2-40B4-BE49-F238E27FC236}">
                <a16:creationId xmlns:a16="http://schemas.microsoft.com/office/drawing/2014/main" id="{3191D26F-AEF8-4A86-819C-E9909C6AA82D}"/>
              </a:ext>
            </a:extLst>
          </p:cNvPr>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p>
        </p:txBody>
      </p:sp>
      <p:sp>
        <p:nvSpPr>
          <p:cNvPr id="732168" name="Rectangle 8">
            <a:extLst>
              <a:ext uri="{FF2B5EF4-FFF2-40B4-BE49-F238E27FC236}">
                <a16:creationId xmlns:a16="http://schemas.microsoft.com/office/drawing/2014/main" id="{7B51BB32-1955-438F-8364-66EE7280E92E}"/>
              </a:ext>
            </a:extLst>
          </p:cNvPr>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p>
        </p:txBody>
      </p:sp>
      <p:sp>
        <p:nvSpPr>
          <p:cNvPr id="732169" name="Rectangle 9">
            <a:extLst>
              <a:ext uri="{FF2B5EF4-FFF2-40B4-BE49-F238E27FC236}">
                <a16:creationId xmlns:a16="http://schemas.microsoft.com/office/drawing/2014/main" id="{B447A8E3-2730-45A2-B1E6-38CFC4E80518}"/>
              </a:ext>
            </a:extLst>
          </p:cNvPr>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p>
        </p:txBody>
      </p:sp>
      <p:sp>
        <p:nvSpPr>
          <p:cNvPr id="732170" name="Rectangle 10">
            <a:extLst>
              <a:ext uri="{FF2B5EF4-FFF2-40B4-BE49-F238E27FC236}">
                <a16:creationId xmlns:a16="http://schemas.microsoft.com/office/drawing/2014/main" id="{6EC136FA-91F1-4C71-8FC3-A0355DAD0278}"/>
              </a:ext>
            </a:extLst>
          </p:cNvPr>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p>
        </p:txBody>
      </p:sp>
      <p:grpSp>
        <p:nvGrpSpPr>
          <p:cNvPr id="2" name="Group 21">
            <a:extLst>
              <a:ext uri="{FF2B5EF4-FFF2-40B4-BE49-F238E27FC236}">
                <a16:creationId xmlns:a16="http://schemas.microsoft.com/office/drawing/2014/main" id="{081555C2-67F9-4C1F-A94B-431385CA446D}"/>
              </a:ext>
            </a:extLst>
          </p:cNvPr>
          <p:cNvGrpSpPr>
            <a:grpSpLocks/>
          </p:cNvGrpSpPr>
          <p:nvPr/>
        </p:nvGrpSpPr>
        <p:grpSpPr bwMode="auto">
          <a:xfrm>
            <a:off x="839788" y="2528888"/>
            <a:ext cx="4319587" cy="360362"/>
            <a:chOff x="529" y="1593"/>
            <a:chExt cx="2721" cy="227"/>
          </a:xfrm>
        </p:grpSpPr>
        <p:sp>
          <p:nvSpPr>
            <p:cNvPr id="130091" name="Line 18">
              <a:extLst>
                <a:ext uri="{FF2B5EF4-FFF2-40B4-BE49-F238E27FC236}">
                  <a16:creationId xmlns:a16="http://schemas.microsoft.com/office/drawing/2014/main" id="{99D76B00-1B9A-466F-8D8A-5D6D71D559FA}"/>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92" name="Line 19">
              <a:extLst>
                <a:ext uri="{FF2B5EF4-FFF2-40B4-BE49-F238E27FC236}">
                  <a16:creationId xmlns:a16="http://schemas.microsoft.com/office/drawing/2014/main" id="{FB939239-D759-4334-AF26-B15EB1D426D6}"/>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93" name="Line 20">
              <a:extLst>
                <a:ext uri="{FF2B5EF4-FFF2-40B4-BE49-F238E27FC236}">
                  <a16:creationId xmlns:a16="http://schemas.microsoft.com/office/drawing/2014/main" id="{16E7E96B-2E24-4F63-A637-C6F0C9E7DA3F}"/>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4">
            <a:extLst>
              <a:ext uri="{FF2B5EF4-FFF2-40B4-BE49-F238E27FC236}">
                <a16:creationId xmlns:a16="http://schemas.microsoft.com/office/drawing/2014/main" id="{A3294810-1612-41C1-8513-F0147FC138E3}"/>
              </a:ext>
            </a:extLst>
          </p:cNvPr>
          <p:cNvGrpSpPr>
            <a:grpSpLocks/>
          </p:cNvGrpSpPr>
          <p:nvPr/>
        </p:nvGrpSpPr>
        <p:grpSpPr bwMode="auto">
          <a:xfrm>
            <a:off x="792163" y="2528888"/>
            <a:ext cx="6480175" cy="360362"/>
            <a:chOff x="560" y="2614"/>
            <a:chExt cx="4082" cy="227"/>
          </a:xfrm>
        </p:grpSpPr>
        <p:grpSp>
          <p:nvGrpSpPr>
            <p:cNvPr id="130083" name="Group 26">
              <a:extLst>
                <a:ext uri="{FF2B5EF4-FFF2-40B4-BE49-F238E27FC236}">
                  <a16:creationId xmlns:a16="http://schemas.microsoft.com/office/drawing/2014/main" id="{5C301A0B-FA01-4014-84B1-A489BECC5805}"/>
                </a:ext>
              </a:extLst>
            </p:cNvPr>
            <p:cNvGrpSpPr>
              <a:grpSpLocks/>
            </p:cNvGrpSpPr>
            <p:nvPr/>
          </p:nvGrpSpPr>
          <p:grpSpPr bwMode="auto">
            <a:xfrm>
              <a:off x="560" y="2614"/>
              <a:ext cx="2721" cy="227"/>
              <a:chOff x="529" y="1593"/>
              <a:chExt cx="2721" cy="227"/>
            </a:xfrm>
          </p:grpSpPr>
          <p:sp>
            <p:nvSpPr>
              <p:cNvPr id="130088" name="Line 27">
                <a:extLst>
                  <a:ext uri="{FF2B5EF4-FFF2-40B4-BE49-F238E27FC236}">
                    <a16:creationId xmlns:a16="http://schemas.microsoft.com/office/drawing/2014/main" id="{FB890781-C309-46C5-A32A-AC033612DF60}"/>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9" name="Line 28">
                <a:extLst>
                  <a:ext uri="{FF2B5EF4-FFF2-40B4-BE49-F238E27FC236}">
                    <a16:creationId xmlns:a16="http://schemas.microsoft.com/office/drawing/2014/main" id="{C461F8D8-ED57-4418-B1F9-CCC31B31A1A8}"/>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90" name="Line 29">
                <a:extLst>
                  <a:ext uri="{FF2B5EF4-FFF2-40B4-BE49-F238E27FC236}">
                    <a16:creationId xmlns:a16="http://schemas.microsoft.com/office/drawing/2014/main" id="{DA989810-D092-438A-9CFA-9E03079DE528}"/>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0084" name="Group 30">
              <a:extLst>
                <a:ext uri="{FF2B5EF4-FFF2-40B4-BE49-F238E27FC236}">
                  <a16:creationId xmlns:a16="http://schemas.microsoft.com/office/drawing/2014/main" id="{55849081-E064-4032-AEEE-2F4964BF033A}"/>
                </a:ext>
              </a:extLst>
            </p:cNvPr>
            <p:cNvGrpSpPr>
              <a:grpSpLocks/>
            </p:cNvGrpSpPr>
            <p:nvPr/>
          </p:nvGrpSpPr>
          <p:grpSpPr bwMode="auto">
            <a:xfrm>
              <a:off x="1921" y="2614"/>
              <a:ext cx="2721" cy="227"/>
              <a:chOff x="529" y="1593"/>
              <a:chExt cx="2721" cy="227"/>
            </a:xfrm>
          </p:grpSpPr>
          <p:sp>
            <p:nvSpPr>
              <p:cNvPr id="130085" name="Line 31">
                <a:extLst>
                  <a:ext uri="{FF2B5EF4-FFF2-40B4-BE49-F238E27FC236}">
                    <a16:creationId xmlns:a16="http://schemas.microsoft.com/office/drawing/2014/main" id="{C27765A9-82E5-461B-859D-2D5B5943C02E}"/>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6" name="Line 32">
                <a:extLst>
                  <a:ext uri="{FF2B5EF4-FFF2-40B4-BE49-F238E27FC236}">
                    <a16:creationId xmlns:a16="http://schemas.microsoft.com/office/drawing/2014/main" id="{F7C6E840-5B54-4E9A-AFF4-22575F839BC9}"/>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87" name="Line 33">
                <a:extLst>
                  <a:ext uri="{FF2B5EF4-FFF2-40B4-BE49-F238E27FC236}">
                    <a16:creationId xmlns:a16="http://schemas.microsoft.com/office/drawing/2014/main" id="{AF2AC609-F28E-4A4E-82FF-F34B8526DF18}"/>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53">
            <a:extLst>
              <a:ext uri="{FF2B5EF4-FFF2-40B4-BE49-F238E27FC236}">
                <a16:creationId xmlns:a16="http://schemas.microsoft.com/office/drawing/2014/main" id="{8ED035A3-2278-4DBC-9BCF-9C3A3666AFE8}"/>
              </a:ext>
            </a:extLst>
          </p:cNvPr>
          <p:cNvGrpSpPr>
            <a:grpSpLocks/>
          </p:cNvGrpSpPr>
          <p:nvPr/>
        </p:nvGrpSpPr>
        <p:grpSpPr bwMode="auto">
          <a:xfrm>
            <a:off x="792163" y="2528888"/>
            <a:ext cx="7559675" cy="360362"/>
            <a:chOff x="499" y="2954"/>
            <a:chExt cx="4762" cy="227"/>
          </a:xfrm>
        </p:grpSpPr>
        <p:grpSp>
          <p:nvGrpSpPr>
            <p:cNvPr id="130065" name="Group 35">
              <a:extLst>
                <a:ext uri="{FF2B5EF4-FFF2-40B4-BE49-F238E27FC236}">
                  <a16:creationId xmlns:a16="http://schemas.microsoft.com/office/drawing/2014/main" id="{74F9C846-6873-4ED4-BE05-FE3076A094D9}"/>
                </a:ext>
              </a:extLst>
            </p:cNvPr>
            <p:cNvGrpSpPr>
              <a:grpSpLocks/>
            </p:cNvGrpSpPr>
            <p:nvPr/>
          </p:nvGrpSpPr>
          <p:grpSpPr bwMode="auto">
            <a:xfrm>
              <a:off x="499" y="2954"/>
              <a:ext cx="4082" cy="227"/>
              <a:chOff x="560" y="2614"/>
              <a:chExt cx="4082" cy="227"/>
            </a:xfrm>
          </p:grpSpPr>
          <p:grpSp>
            <p:nvGrpSpPr>
              <p:cNvPr id="130075" name="Group 36">
                <a:extLst>
                  <a:ext uri="{FF2B5EF4-FFF2-40B4-BE49-F238E27FC236}">
                    <a16:creationId xmlns:a16="http://schemas.microsoft.com/office/drawing/2014/main" id="{29A16DC4-2BE0-4C82-BC3C-CB6D80BC78D8}"/>
                  </a:ext>
                </a:extLst>
              </p:cNvPr>
              <p:cNvGrpSpPr>
                <a:grpSpLocks/>
              </p:cNvGrpSpPr>
              <p:nvPr/>
            </p:nvGrpSpPr>
            <p:grpSpPr bwMode="auto">
              <a:xfrm>
                <a:off x="560" y="2614"/>
                <a:ext cx="2721" cy="227"/>
                <a:chOff x="529" y="1593"/>
                <a:chExt cx="2721" cy="227"/>
              </a:xfrm>
            </p:grpSpPr>
            <p:sp>
              <p:nvSpPr>
                <p:cNvPr id="130080" name="Line 37">
                  <a:extLst>
                    <a:ext uri="{FF2B5EF4-FFF2-40B4-BE49-F238E27FC236}">
                      <a16:creationId xmlns:a16="http://schemas.microsoft.com/office/drawing/2014/main" id="{D4DF6E4A-9DE6-4565-94C1-403F4C386D86}"/>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81" name="Line 38">
                  <a:extLst>
                    <a:ext uri="{FF2B5EF4-FFF2-40B4-BE49-F238E27FC236}">
                      <a16:creationId xmlns:a16="http://schemas.microsoft.com/office/drawing/2014/main" id="{3713206F-BA4F-454E-8117-C5C92AF02A40}"/>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82" name="Line 39">
                  <a:extLst>
                    <a:ext uri="{FF2B5EF4-FFF2-40B4-BE49-F238E27FC236}">
                      <a16:creationId xmlns:a16="http://schemas.microsoft.com/office/drawing/2014/main" id="{AF55D614-440E-481E-8F9D-EF76C7831732}"/>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0076" name="Group 40">
                <a:extLst>
                  <a:ext uri="{FF2B5EF4-FFF2-40B4-BE49-F238E27FC236}">
                    <a16:creationId xmlns:a16="http://schemas.microsoft.com/office/drawing/2014/main" id="{C461DA02-D940-4FE6-BCF5-38DA72F4BBD1}"/>
                  </a:ext>
                </a:extLst>
              </p:cNvPr>
              <p:cNvGrpSpPr>
                <a:grpSpLocks/>
              </p:cNvGrpSpPr>
              <p:nvPr/>
            </p:nvGrpSpPr>
            <p:grpSpPr bwMode="auto">
              <a:xfrm>
                <a:off x="1921" y="2614"/>
                <a:ext cx="2721" cy="227"/>
                <a:chOff x="529" y="1593"/>
                <a:chExt cx="2721" cy="227"/>
              </a:xfrm>
            </p:grpSpPr>
            <p:sp>
              <p:nvSpPr>
                <p:cNvPr id="130077" name="Line 41">
                  <a:extLst>
                    <a:ext uri="{FF2B5EF4-FFF2-40B4-BE49-F238E27FC236}">
                      <a16:creationId xmlns:a16="http://schemas.microsoft.com/office/drawing/2014/main" id="{B8362441-E3E0-403A-A013-D0FAEA8D57C9}"/>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8" name="Line 42">
                  <a:extLst>
                    <a:ext uri="{FF2B5EF4-FFF2-40B4-BE49-F238E27FC236}">
                      <a16:creationId xmlns:a16="http://schemas.microsoft.com/office/drawing/2014/main" id="{3CFBE04F-DCBD-425F-9058-789807BD0C55}"/>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9" name="Line 43">
                  <a:extLst>
                    <a:ext uri="{FF2B5EF4-FFF2-40B4-BE49-F238E27FC236}">
                      <a16:creationId xmlns:a16="http://schemas.microsoft.com/office/drawing/2014/main" id="{EC9A7FC8-606F-4640-9B8E-917AB2B72657}"/>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0066" name="Group 44">
              <a:extLst>
                <a:ext uri="{FF2B5EF4-FFF2-40B4-BE49-F238E27FC236}">
                  <a16:creationId xmlns:a16="http://schemas.microsoft.com/office/drawing/2014/main" id="{16927A62-C9FE-4382-856A-B73BE384C2CB}"/>
                </a:ext>
              </a:extLst>
            </p:cNvPr>
            <p:cNvGrpSpPr>
              <a:grpSpLocks/>
            </p:cNvGrpSpPr>
            <p:nvPr/>
          </p:nvGrpSpPr>
          <p:grpSpPr bwMode="auto">
            <a:xfrm>
              <a:off x="1179" y="2954"/>
              <a:ext cx="4082" cy="227"/>
              <a:chOff x="560" y="2614"/>
              <a:chExt cx="4082" cy="227"/>
            </a:xfrm>
          </p:grpSpPr>
          <p:grpSp>
            <p:nvGrpSpPr>
              <p:cNvPr id="130067" name="Group 45">
                <a:extLst>
                  <a:ext uri="{FF2B5EF4-FFF2-40B4-BE49-F238E27FC236}">
                    <a16:creationId xmlns:a16="http://schemas.microsoft.com/office/drawing/2014/main" id="{00BFDF72-FE18-4A13-A6B5-E7D15A0753E4}"/>
                  </a:ext>
                </a:extLst>
              </p:cNvPr>
              <p:cNvGrpSpPr>
                <a:grpSpLocks/>
              </p:cNvGrpSpPr>
              <p:nvPr/>
            </p:nvGrpSpPr>
            <p:grpSpPr bwMode="auto">
              <a:xfrm>
                <a:off x="560" y="2614"/>
                <a:ext cx="2721" cy="227"/>
                <a:chOff x="529" y="1593"/>
                <a:chExt cx="2721" cy="227"/>
              </a:xfrm>
            </p:grpSpPr>
            <p:sp>
              <p:nvSpPr>
                <p:cNvPr id="130072" name="Line 46">
                  <a:extLst>
                    <a:ext uri="{FF2B5EF4-FFF2-40B4-BE49-F238E27FC236}">
                      <a16:creationId xmlns:a16="http://schemas.microsoft.com/office/drawing/2014/main" id="{1E51BD85-163D-45EC-8CB9-B69674049F95}"/>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3" name="Line 47">
                  <a:extLst>
                    <a:ext uri="{FF2B5EF4-FFF2-40B4-BE49-F238E27FC236}">
                      <a16:creationId xmlns:a16="http://schemas.microsoft.com/office/drawing/2014/main" id="{327AC354-ED62-4174-A47E-4CBED71B9D1B}"/>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4" name="Line 48">
                  <a:extLst>
                    <a:ext uri="{FF2B5EF4-FFF2-40B4-BE49-F238E27FC236}">
                      <a16:creationId xmlns:a16="http://schemas.microsoft.com/office/drawing/2014/main" id="{44A48D0A-BBBE-4978-A803-BB71CA6562FF}"/>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0068" name="Group 49">
                <a:extLst>
                  <a:ext uri="{FF2B5EF4-FFF2-40B4-BE49-F238E27FC236}">
                    <a16:creationId xmlns:a16="http://schemas.microsoft.com/office/drawing/2014/main" id="{63C4DE90-84B6-4099-A1AA-7F722A5ED957}"/>
                  </a:ext>
                </a:extLst>
              </p:cNvPr>
              <p:cNvGrpSpPr>
                <a:grpSpLocks/>
              </p:cNvGrpSpPr>
              <p:nvPr/>
            </p:nvGrpSpPr>
            <p:grpSpPr bwMode="auto">
              <a:xfrm>
                <a:off x="1921" y="2614"/>
                <a:ext cx="2721" cy="227"/>
                <a:chOff x="529" y="1593"/>
                <a:chExt cx="2721" cy="227"/>
              </a:xfrm>
            </p:grpSpPr>
            <p:sp>
              <p:nvSpPr>
                <p:cNvPr id="130069" name="Line 50">
                  <a:extLst>
                    <a:ext uri="{FF2B5EF4-FFF2-40B4-BE49-F238E27FC236}">
                      <a16:creationId xmlns:a16="http://schemas.microsoft.com/office/drawing/2014/main" id="{F76C2E5E-A3B4-40A4-9EEB-FD34EF4A0F29}"/>
                    </a:ext>
                  </a:extLst>
                </p:cNvPr>
                <p:cNvSpPr>
                  <a:spLocks noChangeShapeType="1"/>
                </p:cNvSpPr>
                <p:nvPr/>
              </p:nvSpPr>
              <p:spPr bwMode="auto">
                <a:xfrm>
                  <a:off x="529" y="1593"/>
                  <a:ext cx="27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0" name="Line 51">
                  <a:extLst>
                    <a:ext uri="{FF2B5EF4-FFF2-40B4-BE49-F238E27FC236}">
                      <a16:creationId xmlns:a16="http://schemas.microsoft.com/office/drawing/2014/main" id="{55CD1ED4-576E-4F8C-A89A-6BD8FAF13ACE}"/>
                    </a:ext>
                  </a:extLst>
                </p:cNvPr>
                <p:cNvSpPr>
                  <a:spLocks noChangeShapeType="1"/>
                </p:cNvSpPr>
                <p:nvPr/>
              </p:nvSpPr>
              <p:spPr bwMode="auto">
                <a:xfrm>
                  <a:off x="529"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1" name="Line 52">
                  <a:extLst>
                    <a:ext uri="{FF2B5EF4-FFF2-40B4-BE49-F238E27FC236}">
                      <a16:creationId xmlns:a16="http://schemas.microsoft.com/office/drawing/2014/main" id="{6210A7ED-0277-4035-8ADE-376A0C2941B5}"/>
                    </a:ext>
                  </a:extLst>
                </p:cNvPr>
                <p:cNvSpPr>
                  <a:spLocks noChangeShapeType="1"/>
                </p:cNvSpPr>
                <p:nvPr/>
              </p:nvSpPr>
              <p:spPr bwMode="auto">
                <a:xfrm>
                  <a:off x="3250" y="1593"/>
                  <a:ext cx="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30062" name="AutoShape 54">
            <a:hlinkClick r:id="" action="ppaction://hlinkshowjump?jump=nextslide"/>
            <a:extLst>
              <a:ext uri="{FF2B5EF4-FFF2-40B4-BE49-F238E27FC236}">
                <a16:creationId xmlns:a16="http://schemas.microsoft.com/office/drawing/2014/main" id="{1C9C4552-284E-4D12-A044-D134D112E92F}"/>
              </a:ext>
            </a:extLst>
          </p:cNvPr>
          <p:cNvSpPr>
            <a:spLocks noChangeArrowheads="1"/>
          </p:cNvSpPr>
          <p:nvPr/>
        </p:nvSpPr>
        <p:spPr bwMode="auto">
          <a:xfrm>
            <a:off x="8172450" y="368300"/>
            <a:ext cx="720725" cy="539750"/>
          </a:xfrm>
          <a:prstGeom prst="rightArrow">
            <a:avLst>
              <a:gd name="adj1" fmla="val 50000"/>
              <a:gd name="adj2" fmla="val 33382"/>
            </a:avLst>
          </a:prstGeom>
          <a:solidFill>
            <a:srgbClr val="66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b="1">
                <a:solidFill>
                  <a:schemeClr val="bg1"/>
                </a:solidFill>
                <a:latin typeface="Tahoma" panose="020B0604030504040204" pitchFamily="34" charset="0"/>
                <a:hlinkClick r:id="rId3" action="ppaction://hlinksldjump"/>
              </a:rPr>
              <a:t>next</a:t>
            </a:r>
            <a:endParaRPr lang="en-US" altLang="zh-CN" b="1">
              <a:solidFill>
                <a:schemeClr val="bg1"/>
              </a:solidFill>
              <a:latin typeface="Tahoma" panose="020B0604030504040204" pitchFamily="34" charset="0"/>
            </a:endParaRPr>
          </a:p>
        </p:txBody>
      </p:sp>
      <p:sp>
        <p:nvSpPr>
          <p:cNvPr id="45" name="TextBox 44">
            <a:extLst>
              <a:ext uri="{FF2B5EF4-FFF2-40B4-BE49-F238E27FC236}">
                <a16:creationId xmlns:a16="http://schemas.microsoft.com/office/drawing/2014/main" id="{619477AD-1B59-4721-84AB-D80F22226589}"/>
              </a:ext>
            </a:extLst>
          </p:cNvPr>
          <p:cNvSpPr txBox="1">
            <a:spLocks noChangeArrowheads="1"/>
          </p:cNvSpPr>
          <p:nvPr/>
        </p:nvSpPr>
        <p:spPr bwMode="auto">
          <a:xfrm>
            <a:off x="642938" y="4071938"/>
            <a:ext cx="80724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      首先对序列长度为</a:t>
            </a:r>
            <a:r>
              <a:rPr lang="en-US" altLang="zh-CN" sz="2800" b="1">
                <a:latin typeface="Times New Roman" panose="02020603050405020304" pitchFamily="18" charset="0"/>
              </a:rPr>
              <a:t>2</a:t>
            </a:r>
            <a:r>
              <a:rPr lang="zh-CN" altLang="en-US" sz="2800" b="1">
                <a:latin typeface="Times New Roman" panose="02020603050405020304" pitchFamily="18" charset="0"/>
              </a:rPr>
              <a:t>的小序列进行简单插入排序，序列的选取时选择前半部分一个元素，后半部分一个元素。</a:t>
            </a:r>
            <a:endParaRPr lang="en-US" altLang="zh-CN" sz="2800" b="1">
              <a:latin typeface="Times New Roman" panose="02020603050405020304" pitchFamily="18" charset="0"/>
            </a:endParaRPr>
          </a:p>
        </p:txBody>
      </p:sp>
      <p:sp>
        <p:nvSpPr>
          <p:cNvPr id="46" name="矩形 45">
            <a:extLst>
              <a:ext uri="{FF2B5EF4-FFF2-40B4-BE49-F238E27FC236}">
                <a16:creationId xmlns:a16="http://schemas.microsoft.com/office/drawing/2014/main" id="{8B53672E-E369-4E24-BF96-CFC1B684E9B9}"/>
              </a:ext>
            </a:extLst>
          </p:cNvPr>
          <p:cNvSpPr>
            <a:spLocks noChangeArrowheads="1"/>
          </p:cNvSpPr>
          <p:nvPr/>
        </p:nvSpPr>
        <p:spPr bwMode="auto">
          <a:xfrm>
            <a:off x="714375" y="5500688"/>
            <a:ext cx="79295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      然后逐步增长序列长度，对部分有序的长的序列进行直接插入排序，直到整个序列排序完成。</a:t>
            </a:r>
            <a:endParaRPr lang="zh-CN" altLang="en-US" sz="2800"/>
          </a:p>
        </p:txBody>
      </p:sp>
      <p:sp>
        <p:nvSpPr>
          <p:cNvPr id="4" name="灯片编号占位符 3">
            <a:extLst>
              <a:ext uri="{FF2B5EF4-FFF2-40B4-BE49-F238E27FC236}">
                <a16:creationId xmlns:a16="http://schemas.microsoft.com/office/drawing/2014/main" id="{0E734B1A-59F6-4CC7-A1D5-96B6CF47FFDD}"/>
              </a:ext>
            </a:extLst>
          </p:cNvPr>
          <p:cNvSpPr>
            <a:spLocks noGrp="1"/>
          </p:cNvSpPr>
          <p:nvPr>
            <p:ph type="sldNum" sz="quarter" idx="12"/>
          </p:nvPr>
        </p:nvSpPr>
        <p:spPr/>
        <p:txBody>
          <a:bodyPr/>
          <a:lstStyle/>
          <a:p>
            <a:fld id="{A36B855B-549A-412E-B3DE-0F49D55EE692}" type="slidenum">
              <a:rPr lang="zh-CN" altLang="en-US" smtClean="0"/>
              <a:pPr/>
              <a:t>123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0" presetClass="path" presetSubtype="0" accel="50000" decel="50000" fill="hold" grpId="0" nodeType="afterEffect">
                                  <p:stCondLst>
                                    <p:cond delay="0"/>
                                  </p:stCondLst>
                                  <p:childTnLst>
                                    <p:animMotion origin="layout" path="M 3.88889E-6 -5.37572E-6 L 0.47257 -5.37572E-6 " pathEditMode="relative" ptsTypes="AA">
                                      <p:cBhvr>
                                        <p:cTn id="10" dur="500" fill="hold"/>
                                        <p:tgtEl>
                                          <p:spTgt spid="732168"/>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3.64162E-6 L -0.47448 -0.00254 " pathEditMode="relative" ptsTypes="AA">
                                      <p:cBhvr>
                                        <p:cTn id="12" dur="500" fill="hold"/>
                                        <p:tgtEl>
                                          <p:spTgt spid="732164"/>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nodeType="clickEffect">
                                  <p:stCondLst>
                                    <p:cond delay="0"/>
                                  </p:stCondLst>
                                  <p:childTnLst>
                                    <p:animMotion origin="layout" path="M 0.00729 -8.67052E-7 L 0.12552 -8.67052E-7 " pathEditMode="relative" rAng="0" ptsTypes="AA">
                                      <p:cBhvr>
                                        <p:cTn id="21" dur="500" fill="hold"/>
                                        <p:tgtEl>
                                          <p:spTgt spid="2"/>
                                        </p:tgtEl>
                                        <p:attrNameLst>
                                          <p:attrName>ppt_x</p:attrName>
                                          <p:attrName>ppt_y</p:attrName>
                                        </p:attrNameLst>
                                      </p:cBhvr>
                                      <p:rCtr x="5900" y="0"/>
                                    </p:animMotion>
                                  </p:childTnLst>
                                </p:cTn>
                              </p:par>
                            </p:childTnLst>
                          </p:cTn>
                        </p:par>
                        <p:par>
                          <p:cTn id="22" fill="hold" nodeType="afterGroup">
                            <p:stCondLst>
                              <p:cond delay="500"/>
                            </p:stCondLst>
                            <p:childTnLst>
                              <p:par>
                                <p:cTn id="23" presetID="0" presetClass="path" presetSubtype="0" accel="50000" decel="50000" fill="hold" grpId="1" nodeType="afterEffect">
                                  <p:stCondLst>
                                    <p:cond delay="0"/>
                                  </p:stCondLst>
                                  <p:childTnLst>
                                    <p:animMotion origin="layout" path="M 0 0 L -0.4691 0 " pathEditMode="relative" ptsTypes="AA">
                                      <p:cBhvr>
                                        <p:cTn id="24" dur="500" fill="hold"/>
                                        <p:tgtEl>
                                          <p:spTgt spid="732165"/>
                                        </p:tgtEl>
                                        <p:attrNameLst>
                                          <p:attrName>ppt_x</p:attrName>
                                          <p:attrName>ppt_y</p:attrName>
                                        </p:attrNameLst>
                                      </p:cBhvr>
                                    </p:animMotion>
                                  </p:childTnLst>
                                </p:cTn>
                              </p:par>
                              <p:par>
                                <p:cTn id="25" presetID="63" presetClass="path" presetSubtype="0" accel="50000" decel="50000" fill="hold" grpId="0" nodeType="withEffect">
                                  <p:stCondLst>
                                    <p:cond delay="0"/>
                                  </p:stCondLst>
                                  <p:childTnLst>
                                    <p:animMotion origin="layout" path="M -3.05556E-6 5.78035E-7 L 0.46823 5.78035E-7 " pathEditMode="relative" rAng="0" ptsTypes="AA">
                                      <p:cBhvr>
                                        <p:cTn id="26" dur="500" fill="hold"/>
                                        <p:tgtEl>
                                          <p:spTgt spid="732169"/>
                                        </p:tgtEl>
                                        <p:attrNameLst>
                                          <p:attrName>ppt_x</p:attrName>
                                          <p:attrName>ppt_y</p:attrName>
                                        </p:attrNameLst>
                                      </p:cBhvr>
                                      <p:rCtr x="23400" y="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63" presetClass="path" presetSubtype="0" accel="50000" decel="50000" fill="hold" nodeType="clickEffect">
                                  <p:stCondLst>
                                    <p:cond delay="0"/>
                                  </p:stCondLst>
                                  <p:childTnLst>
                                    <p:animMotion origin="layout" path="M 0.12552 -8.67052E-7 L 0.24271 -8.67052E-7 " pathEditMode="relative" rAng="0" ptsTypes="AA">
                                      <p:cBhvr>
                                        <p:cTn id="30" dur="500" fill="hold"/>
                                        <p:tgtEl>
                                          <p:spTgt spid="2"/>
                                        </p:tgtEl>
                                        <p:attrNameLst>
                                          <p:attrName>ppt_x</p:attrName>
                                          <p:attrName>ppt_y</p:attrName>
                                        </p:attrNameLst>
                                      </p:cBhvr>
                                      <p:rCtr x="5900" y="0"/>
                                    </p:animMotion>
                                  </p:childTnLst>
                                </p:cTn>
                              </p:par>
                            </p:childTnLst>
                          </p:cTn>
                        </p:par>
                        <p:par>
                          <p:cTn id="31" fill="hold" nodeType="afterGroup">
                            <p:stCondLst>
                              <p:cond delay="500"/>
                            </p:stCondLst>
                            <p:childTnLst>
                              <p:par>
                                <p:cTn id="32" presetID="0" presetClass="path" presetSubtype="0" accel="50000" decel="50000" fill="hold" grpId="0" nodeType="afterEffect">
                                  <p:stCondLst>
                                    <p:cond delay="0"/>
                                  </p:stCondLst>
                                  <p:childTnLst>
                                    <p:animMotion origin="layout" path="M -6.11111E-6 -2.89017E-7 L 0.46736 -0.00231 " pathEditMode="relative" ptsTypes="AA">
                                      <p:cBhvr>
                                        <p:cTn id="33" dur="500" fill="hold"/>
                                        <p:tgtEl>
                                          <p:spTgt spid="732170"/>
                                        </p:tgtEl>
                                        <p:attrNameLst>
                                          <p:attrName>ppt_x</p:attrName>
                                          <p:attrName>ppt_y</p:attrName>
                                        </p:attrNameLst>
                                      </p:cBhvr>
                                    </p:animMotion>
                                  </p:childTnLst>
                                </p:cTn>
                              </p:par>
                              <p:par>
                                <p:cTn id="34" presetID="0" presetClass="path" presetSubtype="0" accel="50000" decel="50000" fill="hold" grpId="0" nodeType="withEffect">
                                  <p:stCondLst>
                                    <p:cond delay="0"/>
                                  </p:stCondLst>
                                  <p:childTnLst>
                                    <p:animMotion origin="layout" path="M 9.16667E-6 -2.89017E-7 L -0.4691 -0.00231 " pathEditMode="relative" ptsTypes="AA">
                                      <p:cBhvr>
                                        <p:cTn id="35" dur="500" fill="hold"/>
                                        <p:tgtEl>
                                          <p:spTgt spid="732166"/>
                                        </p:tgtEl>
                                        <p:attrNameLst>
                                          <p:attrName>ppt_x</p:attrName>
                                          <p:attrName>ppt_y</p:attrName>
                                        </p:attrNameLst>
                                      </p:cBhvr>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63" presetClass="path" presetSubtype="0" accel="50000" decel="50000" fill="hold" nodeType="clickEffect">
                                  <p:stCondLst>
                                    <p:cond delay="0"/>
                                  </p:stCondLst>
                                  <p:childTnLst>
                                    <p:animMotion origin="layout" path="M 0.24271 1.27168E-6 L 0.3566 0.00231 " pathEditMode="relative" rAng="0" ptsTypes="AA">
                                      <p:cBhvr>
                                        <p:cTn id="39" dur="500" fill="hold"/>
                                        <p:tgtEl>
                                          <p:spTgt spid="2"/>
                                        </p:tgtEl>
                                        <p:attrNameLst>
                                          <p:attrName>ppt_x</p:attrName>
                                          <p:attrName>ppt_y</p:attrName>
                                        </p:attrNameLst>
                                      </p:cBhvr>
                                      <p:rCtr x="5700" y="100"/>
                                    </p:animMotion>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linds(horizontal)">
                                      <p:cBhvr>
                                        <p:cTn id="49" dur="500"/>
                                        <p:tgtEl>
                                          <p:spTgt spid="3"/>
                                        </p:tgtEl>
                                      </p:cBhvr>
                                    </p:animEffect>
                                  </p:childTnLst>
                                </p:cTn>
                              </p:par>
                            </p:childTnLst>
                          </p:cTn>
                        </p:par>
                        <p:par>
                          <p:cTn id="50" fill="hold" nodeType="afterGroup">
                            <p:stCondLst>
                              <p:cond delay="500"/>
                            </p:stCondLst>
                            <p:childTnLst>
                              <p:par>
                                <p:cTn id="51" presetID="0" presetClass="path" presetSubtype="0" accel="50000" decel="50000" fill="hold" grpId="1" nodeType="afterEffect">
                                  <p:stCondLst>
                                    <p:cond delay="0"/>
                                  </p:stCondLst>
                                  <p:childTnLst>
                                    <p:animMotion origin="layout" path="M -0.47448 -0.00254 L -0.23629 -0.00509 " pathEditMode="relative" rAng="0" ptsTypes="AA">
                                      <p:cBhvr>
                                        <p:cTn id="52" dur="500" fill="hold"/>
                                        <p:tgtEl>
                                          <p:spTgt spid="732164"/>
                                        </p:tgtEl>
                                        <p:attrNameLst>
                                          <p:attrName>ppt_x</p:attrName>
                                          <p:attrName>ppt_y</p:attrName>
                                        </p:attrNameLst>
                                      </p:cBhvr>
                                      <p:rCtr x="11900" y="-100"/>
                                    </p:animMotion>
                                  </p:childTnLst>
                                </p:cTn>
                              </p:par>
                              <p:par>
                                <p:cTn id="53" presetID="0" presetClass="path" presetSubtype="0" accel="50000" decel="50000" fill="hold" grpId="1" nodeType="withEffect">
                                  <p:stCondLst>
                                    <p:cond delay="0"/>
                                  </p:stCondLst>
                                  <p:childTnLst>
                                    <p:animMotion origin="layout" path="M -0.4691 -0.00231 L -0.70174 -0.00231 " pathEditMode="relative" rAng="0" ptsTypes="AA">
                                      <p:cBhvr>
                                        <p:cTn id="54" dur="500" fill="hold"/>
                                        <p:tgtEl>
                                          <p:spTgt spid="732166"/>
                                        </p:tgtEl>
                                        <p:attrNameLst>
                                          <p:attrName>ppt_x</p:attrName>
                                          <p:attrName>ppt_y</p:attrName>
                                        </p:attrNameLst>
                                      </p:cBhvr>
                                      <p:rCtr x="-11600" y="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2.5E-6 -2.31214E-7 L 0.12118 -0.00092 " pathEditMode="relative" rAng="0" ptsTypes="AA">
                                      <p:cBhvr>
                                        <p:cTn id="58" dur="500" fill="hold"/>
                                        <p:tgtEl>
                                          <p:spTgt spid="3"/>
                                        </p:tgtEl>
                                        <p:attrNameLst>
                                          <p:attrName>ppt_x</p:attrName>
                                          <p:attrName>ppt_y</p:attrName>
                                        </p:attrNameLst>
                                      </p:cBhvr>
                                      <p:rCtr x="6100" y="0"/>
                                    </p:animMotion>
                                  </p:childTnLst>
                                </p:cTn>
                              </p:par>
                            </p:childTnLst>
                          </p:cTn>
                        </p:par>
                        <p:par>
                          <p:cTn id="59" fill="hold" nodeType="afterGroup">
                            <p:stCondLst>
                              <p:cond delay="500"/>
                            </p:stCondLst>
                            <p:childTnLst>
                              <p:par>
                                <p:cTn id="60" presetID="0" presetClass="path" presetSubtype="0" accel="50000" decel="50000" fill="hold" grpId="0" nodeType="afterEffect">
                                  <p:stCondLst>
                                    <p:cond delay="0"/>
                                  </p:stCondLst>
                                  <p:childTnLst>
                                    <p:animMotion origin="layout" path="M -6.11111E-6 1.84971E-6 L -0.23629 1.84971E-6 " pathEditMode="relative" ptsTypes="AA">
                                      <p:cBhvr>
                                        <p:cTn id="61" dur="500" fill="hold"/>
                                        <p:tgtEl>
                                          <p:spTgt spid="732163"/>
                                        </p:tgtEl>
                                        <p:attrNameLst>
                                          <p:attrName>ppt_x</p:attrName>
                                          <p:attrName>ppt_y</p:attrName>
                                        </p:attrNameLst>
                                      </p:cBhvr>
                                    </p:animMotion>
                                  </p:childTnLst>
                                </p:cTn>
                              </p:par>
                              <p:par>
                                <p:cTn id="62" presetID="0" presetClass="path" presetSubtype="0" accel="50000" decel="50000" fill="hold" grpId="0" nodeType="withEffect">
                                  <p:stCondLst>
                                    <p:cond delay="0"/>
                                  </p:stCondLst>
                                  <p:childTnLst>
                                    <p:animMotion origin="layout" path="M -0.46858 -2.89017E-7 L -0.2323 -2.89017E-7 " pathEditMode="relative" ptsTypes="AA">
                                      <p:cBhvr>
                                        <p:cTn id="63" dur="500" fill="hold"/>
                                        <p:tgtEl>
                                          <p:spTgt spid="732165"/>
                                        </p:tgtEl>
                                        <p:attrNameLst>
                                          <p:attrName>ppt_x</p:attrName>
                                          <p:attrName>ppt_y</p:attrName>
                                        </p:attrNameLst>
                                      </p:cBhvr>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3"/>
                                        </p:tgtEl>
                                        <p:attrNameLst>
                                          <p:attrName>style.visibility</p:attrName>
                                        </p:attrNameLst>
                                      </p:cBhvr>
                                      <p:to>
                                        <p:strVal val="hidden"/>
                                      </p:to>
                                    </p:set>
                                  </p:childTnLst>
                                </p:cTn>
                              </p:par>
                              <p:par>
                                <p:cTn id="68" presetID="3" presetClass="entr" presetSubtype="1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linds(horizontal)">
                                      <p:cBhvr>
                                        <p:cTn id="70" dur="500"/>
                                        <p:tgtEl>
                                          <p:spTgt spid="6"/>
                                        </p:tgtEl>
                                      </p:cBhvr>
                                    </p:animEffect>
                                  </p:childTnLst>
                                </p:cTn>
                              </p:par>
                            </p:childTnLst>
                          </p:cTn>
                        </p:par>
                        <p:par>
                          <p:cTn id="71" fill="hold" nodeType="afterGroup">
                            <p:stCondLst>
                              <p:cond delay="500"/>
                            </p:stCondLst>
                            <p:childTnLst>
                              <p:par>
                                <p:cTn id="72" presetID="0" presetClass="path" presetSubtype="0" accel="50000" decel="50000" fill="hold" grpId="1" nodeType="afterEffect">
                                  <p:stCondLst>
                                    <p:cond delay="0"/>
                                  </p:stCondLst>
                                  <p:childTnLst>
                                    <p:animMotion origin="layout" path="M -0.2368 2.36994E-6 L -0.35677 -0.00231 " pathEditMode="relative" rAng="0" ptsTypes="AA">
                                      <p:cBhvr>
                                        <p:cTn id="73" dur="500" fill="hold"/>
                                        <p:tgtEl>
                                          <p:spTgt spid="732163"/>
                                        </p:tgtEl>
                                        <p:attrNameLst>
                                          <p:attrName>ppt_x</p:attrName>
                                          <p:attrName>ppt_y</p:attrName>
                                        </p:attrNameLst>
                                      </p:cBhvr>
                                      <p:rCtr x="-6000" y="-100"/>
                                    </p:animMotion>
                                  </p:childTnLst>
                                </p:cTn>
                              </p:par>
                              <p:par>
                                <p:cTn id="74" presetID="0" presetClass="path" presetSubtype="0" accel="50000" decel="50000" fill="hold" grpId="2" nodeType="withEffect">
                                  <p:stCondLst>
                                    <p:cond delay="0"/>
                                  </p:stCondLst>
                                  <p:childTnLst>
                                    <p:animMotion origin="layout" path="M -0.70677 -0.00254 L -0.59045 -0.00023 " pathEditMode="relative" rAng="0" ptsTypes="AA">
                                      <p:cBhvr>
                                        <p:cTn id="75" dur="500" fill="hold"/>
                                        <p:tgtEl>
                                          <p:spTgt spid="732166"/>
                                        </p:tgtEl>
                                        <p:attrNameLst>
                                          <p:attrName>ppt_x</p:attrName>
                                          <p:attrName>ppt_y</p:attrName>
                                        </p:attrNameLst>
                                      </p:cBhvr>
                                      <p:rCtr x="5800" y="100"/>
                                    </p:animMotion>
                                  </p:childTnLst>
                                </p:cTn>
                              </p:par>
                            </p:childTnLst>
                          </p:cTn>
                        </p:par>
                        <p:par>
                          <p:cTn id="76" fill="hold" nodeType="afterGroup">
                            <p:stCondLst>
                              <p:cond delay="1000"/>
                            </p:stCondLst>
                            <p:childTnLst>
                              <p:par>
                                <p:cTn id="77" presetID="0" presetClass="path" presetSubtype="0" accel="50000" decel="50000" fill="hold" grpId="2" nodeType="afterEffect">
                                  <p:stCondLst>
                                    <p:cond delay="0"/>
                                  </p:stCondLst>
                                  <p:childTnLst>
                                    <p:animMotion origin="layout" path="M -0.23229 -6.35838E-7 L -0.34757 -0.00069 " pathEditMode="relative" rAng="0" ptsTypes="AA">
                                      <p:cBhvr>
                                        <p:cTn id="78" dur="500" fill="hold"/>
                                        <p:tgtEl>
                                          <p:spTgt spid="732165"/>
                                        </p:tgtEl>
                                        <p:attrNameLst>
                                          <p:attrName>ppt_x</p:attrName>
                                          <p:attrName>ppt_y</p:attrName>
                                        </p:attrNameLst>
                                      </p:cBhvr>
                                      <p:rCtr x="-5800" y="0"/>
                                    </p:animMotion>
                                  </p:childTnLst>
                                </p:cTn>
                              </p:par>
                              <p:par>
                                <p:cTn id="79" presetID="0" presetClass="path" presetSubtype="0" accel="50000" decel="50000" fill="hold" grpId="2" nodeType="withEffect">
                                  <p:stCondLst>
                                    <p:cond delay="0"/>
                                  </p:stCondLst>
                                  <p:childTnLst>
                                    <p:animMotion origin="layout" path="M -0.23681 -0.00231 L -0.12049 5.78035E-7 " pathEditMode="relative" rAng="0" ptsTypes="AA">
                                      <p:cBhvr>
                                        <p:cTn id="80" dur="500" fill="hold"/>
                                        <p:tgtEl>
                                          <p:spTgt spid="732164"/>
                                        </p:tgtEl>
                                        <p:attrNameLst>
                                          <p:attrName>ppt_x</p:attrName>
                                          <p:attrName>ppt_y</p:attrName>
                                        </p:attrNameLst>
                                      </p:cBhvr>
                                      <p:rCtr x="5800" y="100"/>
                                    </p:animMotion>
                                  </p:childTnLst>
                                </p:cTn>
                              </p:par>
                            </p:childTnLst>
                          </p:cTn>
                        </p:par>
                        <p:par>
                          <p:cTn id="81" fill="hold" nodeType="afterGroup">
                            <p:stCondLst>
                              <p:cond delay="1500"/>
                            </p:stCondLst>
                            <p:childTnLst>
                              <p:par>
                                <p:cTn id="82" presetID="0" presetClass="path" presetSubtype="0" accel="50000" decel="50000" fill="hold" grpId="1" nodeType="afterEffect">
                                  <p:stCondLst>
                                    <p:cond delay="0"/>
                                  </p:stCondLst>
                                  <p:childTnLst>
                                    <p:animMotion origin="layout" path="M 0.46823 1.79191E-6 L 0.35017 1.79191E-6 " pathEditMode="relative" rAng="0" ptsTypes="AA">
                                      <p:cBhvr>
                                        <p:cTn id="83" dur="500" fill="hold"/>
                                        <p:tgtEl>
                                          <p:spTgt spid="732169"/>
                                        </p:tgtEl>
                                        <p:attrNameLst>
                                          <p:attrName>ppt_x</p:attrName>
                                          <p:attrName>ppt_y</p:attrName>
                                        </p:attrNameLst>
                                      </p:cBhvr>
                                      <p:rCtr x="-5900" y="0"/>
                                    </p:animMotion>
                                  </p:childTnLst>
                                </p:cTn>
                              </p:par>
                              <p:par>
                                <p:cTn id="84" presetID="0" presetClass="path" presetSubtype="0" accel="50000" decel="50000" fill="hold" grpId="1" nodeType="withEffect">
                                  <p:stCondLst>
                                    <p:cond delay="0"/>
                                  </p:stCondLst>
                                  <p:childTnLst>
                                    <p:animMotion origin="layout" path="M 0.47257 -4.85549E-6 L 0.59254 -0.00231 " pathEditMode="relative" rAng="0" ptsTypes="AA">
                                      <p:cBhvr>
                                        <p:cTn id="85" dur="500" fill="hold"/>
                                        <p:tgtEl>
                                          <p:spTgt spid="732168"/>
                                        </p:tgtEl>
                                        <p:attrNameLst>
                                          <p:attrName>ppt_x</p:attrName>
                                          <p:attrName>ppt_y</p:attrName>
                                        </p:attrNameLst>
                                      </p:cBhvr>
                                      <p:rCtr x="6000" y="-100"/>
                                    </p:animMotion>
                                  </p:childTnLst>
                                </p:cTn>
                              </p:par>
                            </p:childTnLst>
                          </p:cTn>
                        </p:par>
                        <p:par>
                          <p:cTn id="86" fill="hold" nodeType="afterGroup">
                            <p:stCondLst>
                              <p:cond delay="2000"/>
                            </p:stCondLst>
                            <p:childTnLst>
                              <p:par>
                                <p:cTn id="87" presetID="0" presetClass="path" presetSubtype="0" accel="50000" decel="50000" fill="hold" grpId="1" nodeType="afterEffect">
                                  <p:stCondLst>
                                    <p:cond delay="0"/>
                                  </p:stCondLst>
                                  <p:childTnLst>
                                    <p:animMotion origin="layout" path="M 0.46736 -0.00231 L 0.58195 -0.00231 " pathEditMode="relative" rAng="0" ptsTypes="AA">
                                      <p:cBhvr>
                                        <p:cTn id="88" dur="500" fill="hold"/>
                                        <p:tgtEl>
                                          <p:spTgt spid="732170"/>
                                        </p:tgtEl>
                                        <p:attrNameLst>
                                          <p:attrName>ppt_x</p:attrName>
                                          <p:attrName>ppt_y</p:attrName>
                                        </p:attrNameLst>
                                      </p:cBhvr>
                                      <p:rCtr x="5700" y="0"/>
                                    </p:animMotion>
                                  </p:childTnLst>
                                </p:cTn>
                              </p:par>
                              <p:par>
                                <p:cTn id="89" presetID="0" presetClass="path" presetSubtype="0" accel="50000" decel="50000" fill="hold" grpId="0" nodeType="withEffect">
                                  <p:stCondLst>
                                    <p:cond delay="0"/>
                                  </p:stCondLst>
                                  <p:childTnLst>
                                    <p:animMotion origin="layout" path="M -0.00468 -0.00232 L -0.12291 -0.00717 " pathEditMode="relative" ptsTypes="AA">
                                      <p:cBhvr>
                                        <p:cTn id="90" dur="500" fill="hold"/>
                                        <p:tgtEl>
                                          <p:spTgt spid="7321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animBg="1"/>
      <p:bldP spid="732163" grpId="1" animBg="1"/>
      <p:bldP spid="732164" grpId="0" animBg="1"/>
      <p:bldP spid="732164" grpId="1" animBg="1"/>
      <p:bldP spid="732164" grpId="2" animBg="1"/>
      <p:bldP spid="732165" grpId="0" animBg="1"/>
      <p:bldP spid="732165" grpId="1" animBg="1"/>
      <p:bldP spid="732165" grpId="2" animBg="1"/>
      <p:bldP spid="732166" grpId="0" animBg="1"/>
      <p:bldP spid="732166" grpId="1" animBg="1"/>
      <p:bldP spid="732166" grpId="2" animBg="1"/>
      <p:bldP spid="732167" grpId="0" animBg="1"/>
      <p:bldP spid="732168" grpId="0" animBg="1"/>
      <p:bldP spid="732168" grpId="1" animBg="1"/>
      <p:bldP spid="732169" grpId="0" animBg="1"/>
      <p:bldP spid="732169" grpId="1" animBg="1"/>
      <p:bldP spid="732170" grpId="0" animBg="1"/>
      <p:bldP spid="732170" grpId="1" animBg="1"/>
      <p:bldP spid="45" grpId="0"/>
      <p:bldP spid="4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013752A-D14E-4A91-A11B-99F454EAA673}"/>
              </a:ext>
            </a:extLst>
          </p:cNvPr>
          <p:cNvSpPr>
            <a:spLocks noGrp="1" noChangeArrowheads="1"/>
          </p:cNvSpPr>
          <p:nvPr>
            <p:ph type="title" idx="4294967295"/>
          </p:nvPr>
        </p:nvSpPr>
        <p:spPr/>
        <p:txBody>
          <a:bodyPr/>
          <a:lstStyle/>
          <a:p>
            <a:pPr eaLnBrk="1" hangingPunct="1">
              <a:defRPr/>
            </a:pPr>
            <a:r>
              <a:rPr lang="en-US" altLang="zh-CN"/>
              <a:t>shell</a:t>
            </a:r>
            <a:r>
              <a:rPr lang="zh-CN" altLang="en-US"/>
              <a:t>算法分析</a:t>
            </a:r>
          </a:p>
        </p:txBody>
      </p:sp>
      <p:sp>
        <p:nvSpPr>
          <p:cNvPr id="36867" name="Rectangle 3">
            <a:extLst>
              <a:ext uri="{FF2B5EF4-FFF2-40B4-BE49-F238E27FC236}">
                <a16:creationId xmlns:a16="http://schemas.microsoft.com/office/drawing/2014/main" id="{3BC06757-3756-4335-BFF9-95D110753A15}"/>
              </a:ext>
            </a:extLst>
          </p:cNvPr>
          <p:cNvSpPr>
            <a:spLocks noGrp="1" noChangeArrowheads="1"/>
          </p:cNvSpPr>
          <p:nvPr>
            <p:ph type="body" idx="4294967295"/>
          </p:nvPr>
        </p:nvSpPr>
        <p:spPr>
          <a:xfrm>
            <a:off x="642938" y="1989138"/>
            <a:ext cx="8316912" cy="4114800"/>
          </a:xfrm>
        </p:spPr>
        <p:txBody>
          <a:bodyPr/>
          <a:lstStyle/>
          <a:p>
            <a:pPr eaLnBrk="1" hangingPunct="1">
              <a:lnSpc>
                <a:spcPct val="90000"/>
              </a:lnSpc>
            </a:pPr>
            <a:r>
              <a:rPr lang="zh-CN" altLang="en-US" sz="2800"/>
              <a:t>不稳定：当元素值相同时，排序过程中有可能</a:t>
            </a:r>
            <a:r>
              <a:rPr lang="zh-CN" altLang="en-US" sz="2800">
                <a:hlinkClick r:id="rId3" action="ppaction://hlinksldjump"/>
              </a:rPr>
              <a:t>原来在后的元素排在前面</a:t>
            </a:r>
            <a:r>
              <a:rPr lang="zh-CN" altLang="en-US" sz="2800"/>
              <a:t>。</a:t>
            </a:r>
          </a:p>
          <a:p>
            <a:pPr eaLnBrk="1" hangingPunct="1">
              <a:lnSpc>
                <a:spcPct val="90000"/>
              </a:lnSpc>
            </a:pPr>
            <a:r>
              <a:rPr lang="zh-CN" altLang="en-US" sz="2800"/>
              <a:t>空间复杂度：</a:t>
            </a:r>
            <a:r>
              <a:rPr lang="en-US" altLang="zh-CN" sz="2800"/>
              <a:t>O(1) ——</a:t>
            </a:r>
            <a:r>
              <a:rPr lang="zh-CN" altLang="en-US" sz="2800"/>
              <a:t>辅助存储空间</a:t>
            </a:r>
            <a:r>
              <a:rPr lang="en-US" altLang="zh-CN" sz="2800"/>
              <a:t>temp</a:t>
            </a:r>
          </a:p>
          <a:p>
            <a:pPr eaLnBrk="1" hangingPunct="1">
              <a:lnSpc>
                <a:spcPct val="90000"/>
              </a:lnSpc>
            </a:pPr>
            <a:r>
              <a:rPr lang="zh-CN" altLang="en-US" sz="2800"/>
              <a:t>增量每次除以</a:t>
            </a:r>
            <a:r>
              <a:rPr lang="en-US" altLang="zh-CN" sz="2800"/>
              <a:t>2</a:t>
            </a:r>
            <a:r>
              <a:rPr lang="zh-CN" altLang="en-US" sz="2800"/>
              <a:t>方式递减，时间复杂度：</a:t>
            </a:r>
            <a:r>
              <a:rPr lang="en-US" altLang="zh-CN" sz="2800"/>
              <a:t>O(n</a:t>
            </a:r>
            <a:r>
              <a:rPr lang="en-US" altLang="zh-CN" sz="2800" baseline="30000"/>
              <a:t>2</a:t>
            </a:r>
            <a:r>
              <a:rPr lang="en-US" altLang="zh-CN" sz="2800"/>
              <a:t>)</a:t>
            </a:r>
          </a:p>
          <a:p>
            <a:pPr eaLnBrk="1" hangingPunct="1">
              <a:lnSpc>
                <a:spcPct val="90000"/>
              </a:lnSpc>
              <a:buFont typeface="Wingdings" panose="05000000000000000000" pitchFamily="2" charset="2"/>
              <a:buNone/>
            </a:pPr>
            <a:r>
              <a:rPr lang="zh-CN" altLang="en-US" sz="2800"/>
              <a:t>       选择适当的增量序列，可以使得时间复杂度更低，时间代价接近</a:t>
            </a:r>
            <a:r>
              <a:rPr lang="en-US" altLang="zh-CN" sz="2800"/>
              <a:t>O(n) </a:t>
            </a:r>
          </a:p>
        </p:txBody>
      </p:sp>
      <p:sp>
        <p:nvSpPr>
          <p:cNvPr id="2" name="灯片编号占位符 1">
            <a:extLst>
              <a:ext uri="{FF2B5EF4-FFF2-40B4-BE49-F238E27FC236}">
                <a16:creationId xmlns:a16="http://schemas.microsoft.com/office/drawing/2014/main" id="{0C46BB0B-262B-4DB3-97A5-03037BA49E2D}"/>
              </a:ext>
            </a:extLst>
          </p:cNvPr>
          <p:cNvSpPr>
            <a:spLocks noGrp="1"/>
          </p:cNvSpPr>
          <p:nvPr>
            <p:ph type="sldNum" sz="quarter" idx="12"/>
          </p:nvPr>
        </p:nvSpPr>
        <p:spPr/>
        <p:txBody>
          <a:bodyPr/>
          <a:lstStyle/>
          <a:p>
            <a:fld id="{A36B855B-549A-412E-B3DE-0F49D55EE692}" type="slidenum">
              <a:rPr lang="zh-CN" altLang="en-US" smtClean="0"/>
              <a:pPr/>
              <a:t>124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22"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97117A7-C110-47D9-8EF6-2A740F2CF0BC}"/>
              </a:ext>
            </a:extLst>
          </p:cNvPr>
          <p:cNvSpPr>
            <a:spLocks noGrp="1" noChangeArrowheads="1"/>
          </p:cNvSpPr>
          <p:nvPr>
            <p:ph type="title"/>
          </p:nvPr>
        </p:nvSpPr>
        <p:spPr/>
        <p:txBody>
          <a:bodyPr/>
          <a:lstStyle/>
          <a:p>
            <a:pPr eaLnBrk="1" hangingPunct="1">
              <a:defRPr/>
            </a:pPr>
            <a:r>
              <a:rPr lang="en-US" altLang="zh-CN" sz="4000"/>
              <a:t>2 </a:t>
            </a:r>
            <a:r>
              <a:rPr lang="zh-CN" altLang="en-US" sz="4000"/>
              <a:t>交换排序</a:t>
            </a:r>
          </a:p>
        </p:txBody>
      </p:sp>
      <p:sp>
        <p:nvSpPr>
          <p:cNvPr id="22532" name="Rectangle 3">
            <a:extLst>
              <a:ext uri="{FF2B5EF4-FFF2-40B4-BE49-F238E27FC236}">
                <a16:creationId xmlns:a16="http://schemas.microsoft.com/office/drawing/2014/main" id="{9FEF8ECB-BBFE-4A7E-BCC6-AEE06A3DB31F}"/>
              </a:ext>
            </a:extLst>
          </p:cNvPr>
          <p:cNvSpPr>
            <a:spLocks noGrp="1" noChangeArrowheads="1"/>
          </p:cNvSpPr>
          <p:nvPr>
            <p:ph type="body" idx="1"/>
          </p:nvPr>
        </p:nvSpPr>
        <p:spPr>
          <a:xfrm>
            <a:off x="857250" y="1989138"/>
            <a:ext cx="8102600" cy="4114800"/>
          </a:xfrm>
        </p:spPr>
        <p:txBody>
          <a:bodyPr/>
          <a:lstStyle/>
          <a:p>
            <a:pPr marL="0" indent="539750" eaLnBrk="1" hangingPunct="1">
              <a:buFont typeface="Wingdings" pitchFamily="2" charset="2"/>
              <a:buNone/>
              <a:defRPr/>
            </a:pPr>
            <a:r>
              <a:rPr lang="zh-CN" altLang="en-US" sz="2800" dirty="0"/>
              <a:t>通过元素比较和交换来进行排序的过程</a:t>
            </a:r>
            <a:r>
              <a:rPr lang="en-US" altLang="zh-CN" sz="2800" dirty="0"/>
              <a:t>——</a:t>
            </a:r>
            <a:r>
              <a:rPr lang="zh-CN" altLang="en-US" sz="2800" dirty="0"/>
              <a:t>交换排序。</a:t>
            </a:r>
            <a:endParaRPr lang="en-US" altLang="zh-CN" sz="2800" dirty="0"/>
          </a:p>
          <a:p>
            <a:pPr eaLnBrk="1" hangingPunct="1">
              <a:buFont typeface="Wingdings" pitchFamily="2" charset="2"/>
              <a:buNone/>
              <a:defRPr/>
            </a:pPr>
            <a:endParaRPr lang="en-US" altLang="zh-CN" sz="2800" dirty="0"/>
          </a:p>
          <a:p>
            <a:pPr eaLnBrk="1" hangingPunct="1">
              <a:buFont typeface="Wingdings" pitchFamily="2" charset="2"/>
              <a:buNone/>
              <a:defRPr/>
            </a:pPr>
            <a:r>
              <a:rPr lang="zh-CN" altLang="en-US" sz="2800" dirty="0"/>
              <a:t>（</a:t>
            </a:r>
            <a:r>
              <a:rPr lang="en-US" altLang="zh-CN" sz="2800" dirty="0"/>
              <a:t>1</a:t>
            </a:r>
            <a:r>
              <a:rPr lang="zh-CN" altLang="en-US" sz="2800" dirty="0"/>
              <a:t>）</a:t>
            </a:r>
            <a:r>
              <a:rPr lang="en-US" altLang="zh-CN" sz="2800" dirty="0"/>
              <a:t>   </a:t>
            </a:r>
            <a:r>
              <a:rPr lang="zh-CN" altLang="en-US" sz="2800" dirty="0"/>
              <a:t>冒泡排序</a:t>
            </a:r>
          </a:p>
          <a:p>
            <a:pPr eaLnBrk="1" hangingPunct="1">
              <a:buFont typeface="Wingdings" pitchFamily="2" charset="2"/>
              <a:buNone/>
              <a:defRPr/>
            </a:pPr>
            <a:r>
              <a:rPr lang="zh-CN" altLang="en-US" sz="2800" dirty="0"/>
              <a:t>（</a:t>
            </a:r>
            <a:r>
              <a:rPr lang="en-US" altLang="zh-CN" sz="2800" dirty="0"/>
              <a:t>2</a:t>
            </a:r>
            <a:r>
              <a:rPr lang="zh-CN" altLang="en-US" sz="2800" dirty="0"/>
              <a:t>）</a:t>
            </a:r>
            <a:r>
              <a:rPr lang="en-US" altLang="zh-CN" sz="2800" dirty="0"/>
              <a:t>   </a:t>
            </a:r>
            <a:r>
              <a:rPr lang="zh-CN" altLang="en-US" sz="2800" dirty="0"/>
              <a:t>快速排序</a:t>
            </a:r>
          </a:p>
        </p:txBody>
      </p:sp>
      <p:sp>
        <p:nvSpPr>
          <p:cNvPr id="2" name="灯片编号占位符 1">
            <a:extLst>
              <a:ext uri="{FF2B5EF4-FFF2-40B4-BE49-F238E27FC236}">
                <a16:creationId xmlns:a16="http://schemas.microsoft.com/office/drawing/2014/main" id="{168B5B53-C5B9-4945-A3E7-DEABC20B4EDD}"/>
              </a:ext>
            </a:extLst>
          </p:cNvPr>
          <p:cNvSpPr>
            <a:spLocks noGrp="1"/>
          </p:cNvSpPr>
          <p:nvPr>
            <p:ph type="sldNum" sz="quarter" idx="12"/>
          </p:nvPr>
        </p:nvSpPr>
        <p:spPr/>
        <p:txBody>
          <a:bodyPr/>
          <a:lstStyle/>
          <a:p>
            <a:fld id="{76DEC0BF-4056-45FE-A558-BFEC82C564A3}" type="slidenum">
              <a:rPr lang="zh-CN" altLang="en-US" smtClean="0"/>
              <a:pPr/>
              <a:t>125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blinds(horizontal)">
                                      <p:cBhvr>
                                        <p:cTn id="7" dur="500"/>
                                        <p:tgtEl>
                                          <p:spTgt spid="22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blinds(horizontal)">
                                      <p:cBhvr>
                                        <p:cTn id="12" dur="500"/>
                                        <p:tgtEl>
                                          <p:spTgt spid="225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2">
                                            <p:txEl>
                                              <p:pRg st="3" end="3"/>
                                            </p:txEl>
                                          </p:spTgt>
                                        </p:tgtEl>
                                        <p:attrNameLst>
                                          <p:attrName>style.visibility</p:attrName>
                                        </p:attrNameLst>
                                      </p:cBhvr>
                                      <p:to>
                                        <p:strVal val="visible"/>
                                      </p:to>
                                    </p:set>
                                    <p:animEffect transition="in" filter="blinds(horizontal)">
                                      <p:cBhvr>
                                        <p:cTn id="17" dur="500"/>
                                        <p:tgtEl>
                                          <p:spTgt spid="22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12AE3972-C3D8-49D4-8C40-374CB59424E7}"/>
              </a:ext>
            </a:extLst>
          </p:cNvPr>
          <p:cNvSpPr>
            <a:spLocks noGrp="1"/>
          </p:cNvSpPr>
          <p:nvPr>
            <p:ph type="title"/>
          </p:nvPr>
        </p:nvSpPr>
        <p:spPr/>
        <p:txBody>
          <a:bodyPr/>
          <a:lstStyle/>
          <a:p>
            <a:pPr>
              <a:defRPr/>
            </a:pPr>
            <a:r>
              <a:rPr lang="zh-CN" altLang="en-US"/>
              <a:t>（</a:t>
            </a:r>
            <a:r>
              <a:rPr lang="en-US" altLang="zh-CN"/>
              <a:t>1</a:t>
            </a:r>
            <a:r>
              <a:rPr lang="zh-CN" altLang="en-US"/>
              <a:t>）</a:t>
            </a:r>
            <a:r>
              <a:rPr lang="en-US" altLang="zh-CN"/>
              <a:t>   </a:t>
            </a:r>
            <a:r>
              <a:rPr lang="zh-CN" altLang="en-US"/>
              <a:t>冒泡排序</a:t>
            </a:r>
          </a:p>
        </p:txBody>
      </p:sp>
      <p:sp>
        <p:nvSpPr>
          <p:cNvPr id="3" name="内容占位符 2">
            <a:extLst>
              <a:ext uri="{FF2B5EF4-FFF2-40B4-BE49-F238E27FC236}">
                <a16:creationId xmlns:a16="http://schemas.microsoft.com/office/drawing/2014/main" id="{720D7C2B-C97C-4D71-91F6-D25979BC84A7}"/>
              </a:ext>
            </a:extLst>
          </p:cNvPr>
          <p:cNvSpPr>
            <a:spLocks noGrp="1"/>
          </p:cNvSpPr>
          <p:nvPr>
            <p:ph idx="1"/>
          </p:nvPr>
        </p:nvSpPr>
        <p:spPr>
          <a:xfrm>
            <a:off x="714375" y="1857375"/>
            <a:ext cx="8245475" cy="4246563"/>
          </a:xfrm>
        </p:spPr>
        <p:txBody>
          <a:bodyPr/>
          <a:lstStyle/>
          <a:p>
            <a:pPr marL="0" lvl="1" indent="539750">
              <a:buClr>
                <a:schemeClr val="folHlink"/>
              </a:buClr>
              <a:buSzPct val="80000"/>
              <a:buFont typeface="Wingdings" panose="05000000000000000000" pitchFamily="2" charset="2"/>
              <a:buNone/>
            </a:pPr>
            <a:r>
              <a:rPr lang="zh-CN" altLang="en-US"/>
              <a:t>又称简单交换排序，不停地比较相邻的记录，如果不满足排序要求（反序），就交换相邻记录，经过从尾到头的一趟扫描后，最小的元素就排到了最头，好像气泡从水中冒出，所以称为冒泡排序；</a:t>
            </a:r>
            <a:endParaRPr lang="en-US" altLang="zh-CN"/>
          </a:p>
          <a:p>
            <a:pPr marL="0" lvl="1" indent="539750">
              <a:buClr>
                <a:schemeClr val="folHlink"/>
              </a:buClr>
              <a:buSzPct val="80000"/>
              <a:buFont typeface="Wingdings" panose="05000000000000000000" pitchFamily="2" charset="2"/>
              <a:buNone/>
            </a:pPr>
            <a:r>
              <a:rPr lang="zh-CN" altLang="en-US"/>
              <a:t>如此再从尾到第二个元素进行第二趟扫描，次小的元素排到第二位；继续第三、四</a:t>
            </a:r>
            <a:r>
              <a:rPr lang="en-US" altLang="zh-CN"/>
              <a:t>…</a:t>
            </a:r>
            <a:r>
              <a:rPr lang="zh-CN" altLang="en-US"/>
              <a:t>趟扫描，直到所有的记录都已经排好序。</a:t>
            </a:r>
          </a:p>
          <a:p>
            <a:pPr marL="0" indent="539750">
              <a:buFont typeface="Wingdings" panose="05000000000000000000" pitchFamily="2" charset="2"/>
              <a:buNone/>
            </a:pPr>
            <a:endParaRPr lang="zh-CN" altLang="en-US"/>
          </a:p>
        </p:txBody>
      </p:sp>
      <p:sp>
        <p:nvSpPr>
          <p:cNvPr id="5" name="Rectangle 3">
            <a:extLst>
              <a:ext uri="{FF2B5EF4-FFF2-40B4-BE49-F238E27FC236}">
                <a16:creationId xmlns:a16="http://schemas.microsoft.com/office/drawing/2014/main" id="{13387F64-8DCE-4F70-AAB7-7415B2F2D827}"/>
              </a:ext>
            </a:extLst>
          </p:cNvPr>
          <p:cNvSpPr>
            <a:spLocks noChangeArrowheads="1"/>
          </p:cNvSpPr>
          <p:nvPr/>
        </p:nvSpPr>
        <p:spPr bwMode="auto">
          <a:xfrm>
            <a:off x="3992563" y="5429250"/>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p>
        </p:txBody>
      </p:sp>
      <p:sp>
        <p:nvSpPr>
          <p:cNvPr id="6" name="Rectangle 4">
            <a:extLst>
              <a:ext uri="{FF2B5EF4-FFF2-40B4-BE49-F238E27FC236}">
                <a16:creationId xmlns:a16="http://schemas.microsoft.com/office/drawing/2014/main" id="{320B93D8-5F8B-40D5-95E9-05EE984DC18C}"/>
              </a:ext>
            </a:extLst>
          </p:cNvPr>
          <p:cNvSpPr>
            <a:spLocks noChangeArrowheads="1"/>
          </p:cNvSpPr>
          <p:nvPr/>
        </p:nvSpPr>
        <p:spPr bwMode="auto">
          <a:xfrm>
            <a:off x="5072063" y="5429250"/>
            <a:ext cx="719137"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ED1370"/>
                </a:solidFill>
                <a:latin typeface="Tahoma" panose="020B0604030504040204" pitchFamily="34" charset="0"/>
              </a:rPr>
              <a:t>’</a:t>
            </a:r>
          </a:p>
        </p:txBody>
      </p:sp>
      <p:sp>
        <p:nvSpPr>
          <p:cNvPr id="7" name="Rectangle 5">
            <a:extLst>
              <a:ext uri="{FF2B5EF4-FFF2-40B4-BE49-F238E27FC236}">
                <a16:creationId xmlns:a16="http://schemas.microsoft.com/office/drawing/2014/main" id="{09CB8346-6CA9-4EB1-854B-013956C7BBAC}"/>
              </a:ext>
            </a:extLst>
          </p:cNvPr>
          <p:cNvSpPr>
            <a:spLocks noChangeArrowheads="1"/>
          </p:cNvSpPr>
          <p:nvPr/>
        </p:nvSpPr>
        <p:spPr bwMode="auto">
          <a:xfrm>
            <a:off x="6116638" y="5429250"/>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p>
        </p:txBody>
      </p:sp>
      <p:sp>
        <p:nvSpPr>
          <p:cNvPr id="8" name="Rectangle 6">
            <a:extLst>
              <a:ext uri="{FF2B5EF4-FFF2-40B4-BE49-F238E27FC236}">
                <a16:creationId xmlns:a16="http://schemas.microsoft.com/office/drawing/2014/main" id="{D972DA90-DECA-4687-8BDA-55F1985B6654}"/>
              </a:ext>
            </a:extLst>
          </p:cNvPr>
          <p:cNvSpPr>
            <a:spLocks noChangeArrowheads="1"/>
          </p:cNvSpPr>
          <p:nvPr/>
        </p:nvSpPr>
        <p:spPr bwMode="auto">
          <a:xfrm>
            <a:off x="7196138" y="5429250"/>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p>
        </p:txBody>
      </p:sp>
      <p:sp>
        <p:nvSpPr>
          <p:cNvPr id="9" name="Rectangle 7">
            <a:extLst>
              <a:ext uri="{FF2B5EF4-FFF2-40B4-BE49-F238E27FC236}">
                <a16:creationId xmlns:a16="http://schemas.microsoft.com/office/drawing/2014/main" id="{7B160FD8-153E-43BB-85EB-2EA4595AF2C9}"/>
              </a:ext>
            </a:extLst>
          </p:cNvPr>
          <p:cNvSpPr>
            <a:spLocks noChangeArrowheads="1"/>
          </p:cNvSpPr>
          <p:nvPr/>
        </p:nvSpPr>
        <p:spPr bwMode="auto">
          <a:xfrm>
            <a:off x="8275638" y="5429250"/>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p>
        </p:txBody>
      </p:sp>
      <p:sp>
        <p:nvSpPr>
          <p:cNvPr id="10" name="Rectangle 10">
            <a:extLst>
              <a:ext uri="{FF2B5EF4-FFF2-40B4-BE49-F238E27FC236}">
                <a16:creationId xmlns:a16="http://schemas.microsoft.com/office/drawing/2014/main" id="{D8290F07-3884-411F-A033-CD7EC3423821}"/>
              </a:ext>
            </a:extLst>
          </p:cNvPr>
          <p:cNvSpPr>
            <a:spLocks noChangeArrowheads="1"/>
          </p:cNvSpPr>
          <p:nvPr/>
        </p:nvSpPr>
        <p:spPr bwMode="auto">
          <a:xfrm>
            <a:off x="2911475" y="5429250"/>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p>
        </p:txBody>
      </p:sp>
      <p:grpSp>
        <p:nvGrpSpPr>
          <p:cNvPr id="2" name="Group 23">
            <a:extLst>
              <a:ext uri="{FF2B5EF4-FFF2-40B4-BE49-F238E27FC236}">
                <a16:creationId xmlns:a16="http://schemas.microsoft.com/office/drawing/2014/main" id="{B99E8FF4-6BBF-4D99-961A-BAF67D67850D}"/>
              </a:ext>
            </a:extLst>
          </p:cNvPr>
          <p:cNvGrpSpPr>
            <a:grpSpLocks/>
          </p:cNvGrpSpPr>
          <p:nvPr/>
        </p:nvGrpSpPr>
        <p:grpSpPr bwMode="auto">
          <a:xfrm>
            <a:off x="7412038" y="4891088"/>
            <a:ext cx="1260475" cy="358775"/>
            <a:chOff x="4581" y="1480"/>
            <a:chExt cx="794" cy="226"/>
          </a:xfrm>
        </p:grpSpPr>
        <p:sp>
          <p:nvSpPr>
            <p:cNvPr id="133157" name="Line 20">
              <a:extLst>
                <a:ext uri="{FF2B5EF4-FFF2-40B4-BE49-F238E27FC236}">
                  <a16:creationId xmlns:a16="http://schemas.microsoft.com/office/drawing/2014/main" id="{266B1D85-C762-4987-8CA9-2270BBE5BE6C}"/>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8" name="Line 21">
              <a:extLst>
                <a:ext uri="{FF2B5EF4-FFF2-40B4-BE49-F238E27FC236}">
                  <a16:creationId xmlns:a16="http://schemas.microsoft.com/office/drawing/2014/main" id="{5124DDFA-2403-4F7A-8D6D-6681B80445FF}"/>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9" name="Line 22">
              <a:extLst>
                <a:ext uri="{FF2B5EF4-FFF2-40B4-BE49-F238E27FC236}">
                  <a16:creationId xmlns:a16="http://schemas.microsoft.com/office/drawing/2014/main" id="{E70CAC6D-ED67-4A4E-907D-44E0AD4A0DB2}"/>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26">
            <a:extLst>
              <a:ext uri="{FF2B5EF4-FFF2-40B4-BE49-F238E27FC236}">
                <a16:creationId xmlns:a16="http://schemas.microsoft.com/office/drawing/2014/main" id="{033A06BE-7801-46FB-A473-D21A911A265C}"/>
              </a:ext>
            </a:extLst>
          </p:cNvPr>
          <p:cNvSpPr>
            <a:spLocks noChangeArrowheads="1"/>
          </p:cNvSpPr>
          <p:nvPr/>
        </p:nvSpPr>
        <p:spPr bwMode="auto">
          <a:xfrm>
            <a:off x="1831975" y="5429250"/>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p>
        </p:txBody>
      </p:sp>
      <p:sp>
        <p:nvSpPr>
          <p:cNvPr id="16" name="Rectangle 27">
            <a:extLst>
              <a:ext uri="{FF2B5EF4-FFF2-40B4-BE49-F238E27FC236}">
                <a16:creationId xmlns:a16="http://schemas.microsoft.com/office/drawing/2014/main" id="{F4246EC8-772D-4E47-8032-F538796CE18E}"/>
              </a:ext>
            </a:extLst>
          </p:cNvPr>
          <p:cNvSpPr>
            <a:spLocks noChangeArrowheads="1"/>
          </p:cNvSpPr>
          <p:nvPr/>
        </p:nvSpPr>
        <p:spPr bwMode="auto">
          <a:xfrm>
            <a:off x="750888" y="5429250"/>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p>
        </p:txBody>
      </p:sp>
      <p:grpSp>
        <p:nvGrpSpPr>
          <p:cNvPr id="4" name="Group 28">
            <a:extLst>
              <a:ext uri="{FF2B5EF4-FFF2-40B4-BE49-F238E27FC236}">
                <a16:creationId xmlns:a16="http://schemas.microsoft.com/office/drawing/2014/main" id="{FE323011-E50B-401A-B071-116122A574A9}"/>
              </a:ext>
            </a:extLst>
          </p:cNvPr>
          <p:cNvGrpSpPr>
            <a:grpSpLocks/>
          </p:cNvGrpSpPr>
          <p:nvPr/>
        </p:nvGrpSpPr>
        <p:grpSpPr bwMode="auto">
          <a:xfrm>
            <a:off x="7412038" y="4891088"/>
            <a:ext cx="1260475" cy="358775"/>
            <a:chOff x="4581" y="1480"/>
            <a:chExt cx="794" cy="226"/>
          </a:xfrm>
        </p:grpSpPr>
        <p:sp>
          <p:nvSpPr>
            <p:cNvPr id="133154" name="Line 29">
              <a:extLst>
                <a:ext uri="{FF2B5EF4-FFF2-40B4-BE49-F238E27FC236}">
                  <a16:creationId xmlns:a16="http://schemas.microsoft.com/office/drawing/2014/main" id="{3A106420-6C25-4A22-9B03-9B22D20913C4}"/>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5" name="Line 30">
              <a:extLst>
                <a:ext uri="{FF2B5EF4-FFF2-40B4-BE49-F238E27FC236}">
                  <a16:creationId xmlns:a16="http://schemas.microsoft.com/office/drawing/2014/main" id="{50143FDE-8A0F-4344-8624-4D59A207158D}"/>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6" name="Line 31">
              <a:extLst>
                <a:ext uri="{FF2B5EF4-FFF2-40B4-BE49-F238E27FC236}">
                  <a16:creationId xmlns:a16="http://schemas.microsoft.com/office/drawing/2014/main" id="{39B84761-DFAD-4252-955B-D75556F38BD2}"/>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2">
            <a:extLst>
              <a:ext uri="{FF2B5EF4-FFF2-40B4-BE49-F238E27FC236}">
                <a16:creationId xmlns:a16="http://schemas.microsoft.com/office/drawing/2014/main" id="{905CB5E2-9A3B-4F93-B38C-D798802C67A1}"/>
              </a:ext>
            </a:extLst>
          </p:cNvPr>
          <p:cNvGrpSpPr>
            <a:grpSpLocks/>
          </p:cNvGrpSpPr>
          <p:nvPr/>
        </p:nvGrpSpPr>
        <p:grpSpPr bwMode="auto">
          <a:xfrm>
            <a:off x="7412038" y="4891088"/>
            <a:ext cx="1260475" cy="358775"/>
            <a:chOff x="4581" y="1480"/>
            <a:chExt cx="794" cy="226"/>
          </a:xfrm>
        </p:grpSpPr>
        <p:sp>
          <p:nvSpPr>
            <p:cNvPr id="133151" name="Line 33">
              <a:extLst>
                <a:ext uri="{FF2B5EF4-FFF2-40B4-BE49-F238E27FC236}">
                  <a16:creationId xmlns:a16="http://schemas.microsoft.com/office/drawing/2014/main" id="{210C6E68-C5B9-4E5B-A27C-6D44BDB8B187}"/>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2" name="Line 34">
              <a:extLst>
                <a:ext uri="{FF2B5EF4-FFF2-40B4-BE49-F238E27FC236}">
                  <a16:creationId xmlns:a16="http://schemas.microsoft.com/office/drawing/2014/main" id="{EE406FE2-8623-492C-B2CA-BB288EC7BC4A}"/>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3" name="Line 35">
              <a:extLst>
                <a:ext uri="{FF2B5EF4-FFF2-40B4-BE49-F238E27FC236}">
                  <a16:creationId xmlns:a16="http://schemas.microsoft.com/office/drawing/2014/main" id="{1EE06C17-F1EB-42E4-A45B-1F9A6FC52A0D}"/>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36">
            <a:extLst>
              <a:ext uri="{FF2B5EF4-FFF2-40B4-BE49-F238E27FC236}">
                <a16:creationId xmlns:a16="http://schemas.microsoft.com/office/drawing/2014/main" id="{16EFD79E-EB27-4D2E-B855-ADA6837DC755}"/>
              </a:ext>
            </a:extLst>
          </p:cNvPr>
          <p:cNvGrpSpPr>
            <a:grpSpLocks/>
          </p:cNvGrpSpPr>
          <p:nvPr/>
        </p:nvGrpSpPr>
        <p:grpSpPr bwMode="auto">
          <a:xfrm>
            <a:off x="7412038" y="4889500"/>
            <a:ext cx="1260475" cy="358775"/>
            <a:chOff x="4581" y="1480"/>
            <a:chExt cx="794" cy="226"/>
          </a:xfrm>
        </p:grpSpPr>
        <p:sp>
          <p:nvSpPr>
            <p:cNvPr id="133148" name="Line 37">
              <a:extLst>
                <a:ext uri="{FF2B5EF4-FFF2-40B4-BE49-F238E27FC236}">
                  <a16:creationId xmlns:a16="http://schemas.microsoft.com/office/drawing/2014/main" id="{9DDA471B-4FD2-4B1F-A395-F578FEE171DB}"/>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9" name="Line 38">
              <a:extLst>
                <a:ext uri="{FF2B5EF4-FFF2-40B4-BE49-F238E27FC236}">
                  <a16:creationId xmlns:a16="http://schemas.microsoft.com/office/drawing/2014/main" id="{A0E9D0EA-2F3A-4F26-9789-F5855801D1C4}"/>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50" name="Line 39">
              <a:extLst>
                <a:ext uri="{FF2B5EF4-FFF2-40B4-BE49-F238E27FC236}">
                  <a16:creationId xmlns:a16="http://schemas.microsoft.com/office/drawing/2014/main" id="{5CA240DE-0175-467D-844E-5A295F4F28D5}"/>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40">
            <a:extLst>
              <a:ext uri="{FF2B5EF4-FFF2-40B4-BE49-F238E27FC236}">
                <a16:creationId xmlns:a16="http://schemas.microsoft.com/office/drawing/2014/main" id="{EDFE9E13-A62D-4AB0-A4E0-EC10CF54B804}"/>
              </a:ext>
            </a:extLst>
          </p:cNvPr>
          <p:cNvGrpSpPr>
            <a:grpSpLocks/>
          </p:cNvGrpSpPr>
          <p:nvPr/>
        </p:nvGrpSpPr>
        <p:grpSpPr bwMode="auto">
          <a:xfrm>
            <a:off x="7412038" y="4889500"/>
            <a:ext cx="1260475" cy="358775"/>
            <a:chOff x="4581" y="1480"/>
            <a:chExt cx="794" cy="226"/>
          </a:xfrm>
        </p:grpSpPr>
        <p:sp>
          <p:nvSpPr>
            <p:cNvPr id="133145" name="Line 41">
              <a:extLst>
                <a:ext uri="{FF2B5EF4-FFF2-40B4-BE49-F238E27FC236}">
                  <a16:creationId xmlns:a16="http://schemas.microsoft.com/office/drawing/2014/main" id="{D4793885-9846-4862-A544-B89331E974F9}"/>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6" name="Line 42">
              <a:extLst>
                <a:ext uri="{FF2B5EF4-FFF2-40B4-BE49-F238E27FC236}">
                  <a16:creationId xmlns:a16="http://schemas.microsoft.com/office/drawing/2014/main" id="{CC777F5B-032E-4C54-A841-C900C06857DE}"/>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7" name="Line 43">
              <a:extLst>
                <a:ext uri="{FF2B5EF4-FFF2-40B4-BE49-F238E27FC236}">
                  <a16:creationId xmlns:a16="http://schemas.microsoft.com/office/drawing/2014/main" id="{53792899-D87B-43A8-90CD-491DDABFB505}"/>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4">
            <a:extLst>
              <a:ext uri="{FF2B5EF4-FFF2-40B4-BE49-F238E27FC236}">
                <a16:creationId xmlns:a16="http://schemas.microsoft.com/office/drawing/2014/main" id="{C6EB1D8C-ABBB-4A20-9732-44299BE275CC}"/>
              </a:ext>
            </a:extLst>
          </p:cNvPr>
          <p:cNvGrpSpPr>
            <a:grpSpLocks/>
          </p:cNvGrpSpPr>
          <p:nvPr/>
        </p:nvGrpSpPr>
        <p:grpSpPr bwMode="auto">
          <a:xfrm>
            <a:off x="7412038" y="4889500"/>
            <a:ext cx="1260475" cy="358775"/>
            <a:chOff x="4581" y="1480"/>
            <a:chExt cx="794" cy="226"/>
          </a:xfrm>
        </p:grpSpPr>
        <p:sp>
          <p:nvSpPr>
            <p:cNvPr id="133142" name="Line 45">
              <a:extLst>
                <a:ext uri="{FF2B5EF4-FFF2-40B4-BE49-F238E27FC236}">
                  <a16:creationId xmlns:a16="http://schemas.microsoft.com/office/drawing/2014/main" id="{B15B7826-8AD2-4830-A1FC-250B5946304A}"/>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3" name="Line 46">
              <a:extLst>
                <a:ext uri="{FF2B5EF4-FFF2-40B4-BE49-F238E27FC236}">
                  <a16:creationId xmlns:a16="http://schemas.microsoft.com/office/drawing/2014/main" id="{2E5B72F8-BB4C-4B69-BA89-50993252B065}"/>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4" name="Line 47">
              <a:extLst>
                <a:ext uri="{FF2B5EF4-FFF2-40B4-BE49-F238E27FC236}">
                  <a16:creationId xmlns:a16="http://schemas.microsoft.com/office/drawing/2014/main" id="{C680A15C-718F-4B67-B726-E94FEEEA3D94}"/>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48">
            <a:extLst>
              <a:ext uri="{FF2B5EF4-FFF2-40B4-BE49-F238E27FC236}">
                <a16:creationId xmlns:a16="http://schemas.microsoft.com/office/drawing/2014/main" id="{9AD5724C-0E18-42D6-A43B-3952809F3754}"/>
              </a:ext>
            </a:extLst>
          </p:cNvPr>
          <p:cNvGrpSpPr>
            <a:grpSpLocks/>
          </p:cNvGrpSpPr>
          <p:nvPr/>
        </p:nvGrpSpPr>
        <p:grpSpPr bwMode="auto">
          <a:xfrm>
            <a:off x="7412038" y="4891088"/>
            <a:ext cx="1260475" cy="358775"/>
            <a:chOff x="4581" y="1480"/>
            <a:chExt cx="794" cy="226"/>
          </a:xfrm>
        </p:grpSpPr>
        <p:sp>
          <p:nvSpPr>
            <p:cNvPr id="133139" name="Line 49">
              <a:extLst>
                <a:ext uri="{FF2B5EF4-FFF2-40B4-BE49-F238E27FC236}">
                  <a16:creationId xmlns:a16="http://schemas.microsoft.com/office/drawing/2014/main" id="{F19CF9C6-2BE6-404A-9284-122D18820BE2}"/>
                </a:ext>
              </a:extLst>
            </p:cNvPr>
            <p:cNvSpPr>
              <a:spLocks noChangeShapeType="1"/>
            </p:cNvSpPr>
            <p:nvPr/>
          </p:nvSpPr>
          <p:spPr bwMode="auto">
            <a:xfrm>
              <a:off x="4581" y="1480"/>
              <a:ext cx="7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0" name="Line 50">
              <a:extLst>
                <a:ext uri="{FF2B5EF4-FFF2-40B4-BE49-F238E27FC236}">
                  <a16:creationId xmlns:a16="http://schemas.microsoft.com/office/drawing/2014/main" id="{C8E3D89D-8C64-4FCE-B068-7EE8171756F4}"/>
                </a:ext>
              </a:extLst>
            </p:cNvPr>
            <p:cNvSpPr>
              <a:spLocks noChangeShapeType="1"/>
            </p:cNvSpPr>
            <p:nvPr/>
          </p:nvSpPr>
          <p:spPr bwMode="auto">
            <a:xfrm>
              <a:off x="4581"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1" name="Line 51">
              <a:extLst>
                <a:ext uri="{FF2B5EF4-FFF2-40B4-BE49-F238E27FC236}">
                  <a16:creationId xmlns:a16="http://schemas.microsoft.com/office/drawing/2014/main" id="{7752245A-F7F7-435D-B841-4742DB8D83F4}"/>
                </a:ext>
              </a:extLst>
            </p:cNvPr>
            <p:cNvSpPr>
              <a:spLocks noChangeShapeType="1"/>
            </p:cNvSpPr>
            <p:nvPr/>
          </p:nvSpPr>
          <p:spPr bwMode="auto">
            <a:xfrm>
              <a:off x="5375" y="1480"/>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 name="灯片编号占位符 17">
            <a:extLst>
              <a:ext uri="{FF2B5EF4-FFF2-40B4-BE49-F238E27FC236}">
                <a16:creationId xmlns:a16="http://schemas.microsoft.com/office/drawing/2014/main" id="{18B1F47C-5E9C-4E3C-B1A6-5D4A5128715B}"/>
              </a:ext>
            </a:extLst>
          </p:cNvPr>
          <p:cNvSpPr>
            <a:spLocks noGrp="1"/>
          </p:cNvSpPr>
          <p:nvPr>
            <p:ph type="sldNum" sz="quarter" idx="12"/>
          </p:nvPr>
        </p:nvSpPr>
        <p:spPr/>
        <p:txBody>
          <a:bodyPr/>
          <a:lstStyle/>
          <a:p>
            <a:fld id="{76DEC0BF-4056-45FE-A558-BFEC82C564A3}" type="slidenum">
              <a:rPr lang="zh-CN" altLang="en-US" smtClean="0"/>
              <a:pPr/>
              <a:t>126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1.94444E-6 -8.67052E-7 L -0.11805 -8.67052E-7 " pathEditMode="relative" rAng="0" ptsTypes="AA">
                                      <p:cBhvr>
                                        <p:cTn id="16" dur="500" fill="hold"/>
                                        <p:tgtEl>
                                          <p:spTgt spid="2"/>
                                        </p:tgtEl>
                                        <p:attrNameLst>
                                          <p:attrName>ppt_x</p:attrName>
                                          <p:attrName>ppt_y</p:attrName>
                                        </p:attrNameLst>
                                      </p:cBhvr>
                                      <p:rCtr x="-5900" y="0"/>
                                    </p:animMotion>
                                  </p:childTnLst>
                                </p:cTn>
                              </p:par>
                            </p:childTnLst>
                          </p:cTn>
                        </p:par>
                        <p:par>
                          <p:cTn id="17" fill="hold" nodeType="afterGroup">
                            <p:stCondLst>
                              <p:cond delay="500"/>
                            </p:stCondLst>
                            <p:childTnLst>
                              <p:par>
                                <p:cTn id="18" presetID="0" presetClass="path" presetSubtype="0" accel="50000" decel="50000" fill="hold" grpId="0" nodeType="afterEffect">
                                  <p:stCondLst>
                                    <p:cond delay="0"/>
                                  </p:stCondLst>
                                  <p:childTnLst>
                                    <p:animMotion origin="layout" path="M -7.5E-6 -2.54335E-6 L -0.11806 -2.54335E-6 " pathEditMode="relative" ptsTypes="AA">
                                      <p:cBhvr>
                                        <p:cTn id="19" dur="500" fill="hold"/>
                                        <p:tgtEl>
                                          <p:spTgt spid="8"/>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2.5E-6 -2.54335E-6 L 0.11805 -2.54335E-6 " pathEditMode="relative" ptsTypes="AA">
                                      <p:cBhvr>
                                        <p:cTn id="21" dur="500" fill="hold"/>
                                        <p:tgtEl>
                                          <p:spTgt spid="7"/>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nodeType="clickEffect">
                                  <p:stCondLst>
                                    <p:cond delay="0"/>
                                  </p:stCondLst>
                                  <p:childTnLst>
                                    <p:animMotion origin="layout" path="M -0.11806 1.21387E-6 L -0.23611 1.21387E-6 " pathEditMode="relative" ptsTypes="AA">
                                      <p:cBhvr>
                                        <p:cTn id="25" dur="500" fill="hold"/>
                                        <p:tgtEl>
                                          <p:spTgt spid="2"/>
                                        </p:tgtEl>
                                        <p:attrNameLst>
                                          <p:attrName>ppt_x</p:attrName>
                                          <p:attrName>ppt_y</p:attrName>
                                        </p:attrNameLst>
                                      </p:cBhvr>
                                    </p:animMotion>
                                  </p:childTnLst>
                                </p:cTn>
                              </p:par>
                            </p:childTnLst>
                          </p:cTn>
                        </p:par>
                        <p:par>
                          <p:cTn id="26" fill="hold" nodeType="afterGroup">
                            <p:stCondLst>
                              <p:cond delay="500"/>
                            </p:stCondLst>
                            <p:childTnLst>
                              <p:par>
                                <p:cTn id="27" presetID="0" presetClass="path" presetSubtype="0" accel="50000" decel="50000" fill="hold" grpId="1" nodeType="afterEffect">
                                  <p:stCondLst>
                                    <p:cond delay="0"/>
                                  </p:stCondLst>
                                  <p:childTnLst>
                                    <p:animMotion origin="layout" path="M -0.11806 5.78035E-7 L -0.23039 0.00069 " pathEditMode="relative" rAng="0" ptsTypes="AA">
                                      <p:cBhvr>
                                        <p:cTn id="28" dur="500" fill="hold"/>
                                        <p:tgtEl>
                                          <p:spTgt spid="8"/>
                                        </p:tgtEl>
                                        <p:attrNameLst>
                                          <p:attrName>ppt_x</p:attrName>
                                          <p:attrName>ppt_y</p:attrName>
                                        </p:attrNameLst>
                                      </p:cBhvr>
                                      <p:rCtr x="-5600" y="0"/>
                                    </p:animMotion>
                                  </p:childTnLst>
                                </p:cTn>
                              </p:par>
                              <p:par>
                                <p:cTn id="29" presetID="0" presetClass="path" presetSubtype="0" accel="50000" decel="50000" fill="hold" grpId="0" nodeType="withEffect">
                                  <p:stCondLst>
                                    <p:cond delay="0"/>
                                  </p:stCondLst>
                                  <p:childTnLst>
                                    <p:animMotion origin="layout" path="M 3.88889E-6 -5.37572E-6 L 0.11806 -5.37572E-6 " pathEditMode="relative" ptsTypes="AA">
                                      <p:cBhvr>
                                        <p:cTn id="30" dur="500" fill="hold"/>
                                        <p:tgtEl>
                                          <p:spTgt spid="6"/>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23611 1.21387E-6 L -0.35434 1.21387E-6 " pathEditMode="relative" ptsTypes="AA">
                                      <p:cBhvr>
                                        <p:cTn id="34" dur="500" fill="hold"/>
                                        <p:tgtEl>
                                          <p:spTgt spid="2"/>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35434 -2.08092E-6 L -0.46268 -0.00023 " pathEditMode="relative" rAng="0" ptsTypes="AA">
                                      <p:cBhvr>
                                        <p:cTn id="38" dur="500" fill="hold"/>
                                        <p:tgtEl>
                                          <p:spTgt spid="2"/>
                                        </p:tgtEl>
                                        <p:attrNameLst>
                                          <p:attrName>ppt_x</p:attrName>
                                          <p:attrName>ppt_y</p:attrName>
                                        </p:attrNameLst>
                                      </p:cBhvr>
                                      <p:rCtr x="-5400" y="0"/>
                                    </p:animMotion>
                                  </p:childTnLst>
                                </p:cTn>
                              </p:par>
                            </p:childTnLst>
                          </p:cTn>
                        </p:par>
                        <p:par>
                          <p:cTn id="39" fill="hold" nodeType="afterGroup">
                            <p:stCondLst>
                              <p:cond delay="500"/>
                            </p:stCondLst>
                            <p:childTnLst>
                              <p:par>
                                <p:cTn id="40" presetID="0" presetClass="path" presetSubtype="0" accel="50000" decel="50000" fill="hold" grpId="0" nodeType="afterEffect">
                                  <p:stCondLst>
                                    <p:cond delay="0"/>
                                  </p:stCondLst>
                                  <p:childTnLst>
                                    <p:animMotion origin="layout" path="M -2.5E-6 -5.37572E-6 L -0.11806 -5.37572E-6 " pathEditMode="relative" ptsTypes="AA">
                                      <p:cBhvr>
                                        <p:cTn id="41" dur="500" fill="hold"/>
                                        <p:tgtEl>
                                          <p:spTgt spid="5"/>
                                        </p:tgtEl>
                                        <p:attrNameLst>
                                          <p:attrName>ppt_x</p:attrName>
                                          <p:attrName>ppt_y</p:attrName>
                                        </p:attrNameLst>
                                      </p:cBhvr>
                                    </p:animMotion>
                                  </p:childTnLst>
                                </p:cTn>
                              </p:par>
                              <p:par>
                                <p:cTn id="42" presetID="0" presetClass="path" presetSubtype="0" accel="50000" decel="50000" fill="hold" grpId="0" nodeType="withEffect">
                                  <p:stCondLst>
                                    <p:cond delay="0"/>
                                  </p:stCondLst>
                                  <p:childTnLst>
                                    <p:animMotion origin="layout" path="M -6.11111E-6 -5.37572E-6 L 0.11805 -5.37572E-6 " pathEditMode="relative" ptsTypes="AA">
                                      <p:cBhvr>
                                        <p:cTn id="43" dur="500" fill="hold"/>
                                        <p:tgtEl>
                                          <p:spTgt spid="10"/>
                                        </p:tgtEl>
                                        <p:attrNameLst>
                                          <p:attrName>ppt_x</p:attrName>
                                          <p:attrName>ppt_y</p:attrName>
                                        </p:attrNameLst>
                                      </p:cBhvr>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0.46268 -0.00023 L -0.58785 -2.08092E-6 " pathEditMode="relative" rAng="0" ptsTypes="AA">
                                      <p:cBhvr>
                                        <p:cTn id="47" dur="500" fill="hold"/>
                                        <p:tgtEl>
                                          <p:spTgt spid="2"/>
                                        </p:tgtEl>
                                        <p:attrNameLst>
                                          <p:attrName>ppt_x</p:attrName>
                                          <p:attrName>ppt_y</p:attrName>
                                        </p:attrNameLst>
                                      </p:cBhvr>
                                      <p:rCtr x="-6300" y="0"/>
                                    </p:animMotion>
                                  </p:childTnLst>
                                </p:cTn>
                              </p:par>
                            </p:childTnLst>
                          </p:cTn>
                        </p:par>
                        <p:par>
                          <p:cTn id="48" fill="hold" nodeType="afterGroup">
                            <p:stCondLst>
                              <p:cond delay="500"/>
                            </p:stCondLst>
                            <p:childTnLst>
                              <p:par>
                                <p:cTn id="49" presetID="0" presetClass="path" presetSubtype="0" accel="50000" decel="50000" fill="hold" grpId="1" nodeType="afterEffect">
                                  <p:stCondLst>
                                    <p:cond delay="0"/>
                                  </p:stCondLst>
                                  <p:childTnLst>
                                    <p:animMotion origin="layout" path="M -0.11805 -4.79769E-6 L -0.23628 -4.79769E-6 " pathEditMode="relative" rAng="0" ptsTypes="AA">
                                      <p:cBhvr>
                                        <p:cTn id="50" dur="1000" fill="hold"/>
                                        <p:tgtEl>
                                          <p:spTgt spid="5"/>
                                        </p:tgtEl>
                                        <p:attrNameLst>
                                          <p:attrName>ppt_x</p:attrName>
                                          <p:attrName>ppt_y</p:attrName>
                                        </p:attrNameLst>
                                      </p:cBhvr>
                                      <p:rCtr x="-5900" y="0"/>
                                    </p:animMotion>
                                  </p:childTnLst>
                                </p:cTn>
                              </p:par>
                              <p:par>
                                <p:cTn id="51" presetID="0" presetClass="path" presetSubtype="0" accel="50000" decel="50000" fill="hold" grpId="0" nodeType="withEffect">
                                  <p:stCondLst>
                                    <p:cond delay="0"/>
                                  </p:stCondLst>
                                  <p:childTnLst>
                                    <p:animMotion origin="layout" path="M -6.11111E-6 -5.37572E-6 L 0.11805 -5.37572E-6 " pathEditMode="relative" ptsTypes="AA">
                                      <p:cBhvr>
                                        <p:cTn id="52" dur="500" fill="hold"/>
                                        <p:tgtEl>
                                          <p:spTgt spid="15"/>
                                        </p:tgtEl>
                                        <p:attrNameLst>
                                          <p:attrName>ppt_x</p:attrName>
                                          <p:attrName>ppt_y</p:attrName>
                                        </p:attrNameLst>
                                      </p:cBhvr>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58785 1.21387E-6 L -0.70608 1.21387E-6 " pathEditMode="relative" ptsTypes="AA">
                                      <p:cBhvr>
                                        <p:cTn id="56" dur="500" fill="hold"/>
                                        <p:tgtEl>
                                          <p:spTgt spid="2"/>
                                        </p:tgtEl>
                                        <p:attrNameLst>
                                          <p:attrName>ppt_x</p:attrName>
                                          <p:attrName>ppt_y</p:attrName>
                                        </p:attrNameLst>
                                      </p:cBhvr>
                                    </p:animMotion>
                                  </p:childTnLst>
                                </p:cTn>
                              </p:par>
                            </p:childTnLst>
                          </p:cTn>
                        </p:par>
                        <p:par>
                          <p:cTn id="57" fill="hold" nodeType="afterGroup">
                            <p:stCondLst>
                              <p:cond delay="500"/>
                            </p:stCondLst>
                            <p:childTnLst>
                              <p:par>
                                <p:cTn id="58" presetID="0" presetClass="path" presetSubtype="0" accel="50000" decel="50000" fill="hold" grpId="2" nodeType="afterEffect">
                                  <p:stCondLst>
                                    <p:cond delay="0"/>
                                  </p:stCondLst>
                                  <p:childTnLst>
                                    <p:animMotion origin="layout" path="M -0.23629 5.78035E-7 L -0.35174 -0.00116 " pathEditMode="relative" rAng="0" ptsTypes="AA">
                                      <p:cBhvr>
                                        <p:cTn id="59" dur="500" fill="hold"/>
                                        <p:tgtEl>
                                          <p:spTgt spid="5"/>
                                        </p:tgtEl>
                                        <p:attrNameLst>
                                          <p:attrName>ppt_x</p:attrName>
                                          <p:attrName>ppt_y</p:attrName>
                                        </p:attrNameLst>
                                      </p:cBhvr>
                                      <p:rCtr x="-5800" y="-100"/>
                                    </p:animMotion>
                                  </p:childTnLst>
                                </p:cTn>
                              </p:par>
                              <p:par>
                                <p:cTn id="60" presetID="0" presetClass="path" presetSubtype="0" accel="50000" decel="50000" fill="hold" grpId="0" nodeType="withEffect">
                                  <p:stCondLst>
                                    <p:cond delay="0"/>
                                  </p:stCondLst>
                                  <p:childTnLst>
                                    <p:animMotion origin="layout" path="M -6.11111E-6 -5.37572E-6 L 0.11805 -5.37572E-6 " pathEditMode="relative" ptsTypes="AA">
                                      <p:cBhvr>
                                        <p:cTn id="61" dur="500" fill="hold"/>
                                        <p:tgtEl>
                                          <p:spTgt spid="16"/>
                                        </p:tgtEl>
                                        <p:attrNameLst>
                                          <p:attrName>ppt_x</p:attrName>
                                          <p:attrName>ppt_y</p:attrName>
                                        </p:attrNameLst>
                                      </p:cBhvr>
                                    </p:animMotion>
                                  </p:childTnLst>
                                </p:cTn>
                              </p:par>
                            </p:childTnLst>
                          </p:cTn>
                        </p:par>
                        <p:par>
                          <p:cTn id="62" fill="hold" nodeType="afterGroup">
                            <p:stCondLst>
                              <p:cond delay="1000"/>
                            </p:stCondLst>
                            <p:childTnLst>
                              <p:par>
                                <p:cTn id="63" presetID="3" presetClass="exit" presetSubtype="10" fill="hold" nodeType="afterEffect">
                                  <p:stCondLst>
                                    <p:cond delay="0"/>
                                  </p:stCondLst>
                                  <p:childTnLst>
                                    <p:animEffect transition="out" filter="blinds(horizontal)">
                                      <p:cBhvr>
                                        <p:cTn id="64" dur="500"/>
                                        <p:tgtEl>
                                          <p:spTgt spid="2"/>
                                        </p:tgtEl>
                                      </p:cBhvr>
                                    </p:animEffect>
                                    <p:set>
                                      <p:cBhvr>
                                        <p:cTn id="65" dur="1" fill="hold">
                                          <p:stCondLst>
                                            <p:cond delay="499"/>
                                          </p:stCondLst>
                                        </p:cTn>
                                        <p:tgtEl>
                                          <p:spTgt spid="2"/>
                                        </p:tgtEl>
                                        <p:attrNameLst>
                                          <p:attrName>style.visibility</p:attrName>
                                        </p:attrNameLst>
                                      </p:cBhvr>
                                      <p:to>
                                        <p:strVal val="hidden"/>
                                      </p:to>
                                    </p:set>
                                  </p:childTnLst>
                                </p:cTn>
                              </p:par>
                              <p:par>
                                <p:cTn id="66" presetID="1" presetClass="emph" presetSubtype="2" fill="hold" nodeType="withEffect">
                                  <p:stCondLst>
                                    <p:cond delay="0"/>
                                  </p:stCondLst>
                                  <p:childTnLst>
                                    <p:animClr clrSpc="rgb" dir="cw">
                                      <p:cBhvr>
                                        <p:cTn id="67" dur="500" fill="hold"/>
                                        <p:tgtEl>
                                          <p:spTgt spid="5"/>
                                        </p:tgtEl>
                                        <p:attrNameLst>
                                          <p:attrName>fillcolor</p:attrName>
                                        </p:attrNameLst>
                                      </p:cBhvr>
                                      <p:to>
                                        <a:srgbClr val="FFCCFF"/>
                                      </p:to>
                                    </p:animClr>
                                    <p:set>
                                      <p:cBhvr>
                                        <p:cTn id="68" dur="500" fill="hold"/>
                                        <p:tgtEl>
                                          <p:spTgt spid="5"/>
                                        </p:tgtEl>
                                        <p:attrNameLst>
                                          <p:attrName>fill.type</p:attrName>
                                        </p:attrNameLst>
                                      </p:cBhvr>
                                      <p:to>
                                        <p:strVal val="solid"/>
                                      </p:to>
                                    </p:set>
                                    <p:set>
                                      <p:cBhvr>
                                        <p:cTn id="69" dur="500" fill="hold"/>
                                        <p:tgtEl>
                                          <p:spTgt spid="5"/>
                                        </p:tgtEl>
                                        <p:attrNameLst>
                                          <p:attrName>fill.on</p:attrName>
                                        </p:attrNameLst>
                                      </p:cBhvr>
                                      <p:to>
                                        <p:strVal val="tru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blinds(horizontal)">
                                      <p:cBhvr>
                                        <p:cTn id="74" dur="500"/>
                                        <p:tgtEl>
                                          <p:spTgt spid="3">
                                            <p:txEl>
                                              <p:pRg st="1" end="1"/>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linds(horizontal)">
                                      <p:cBhvr>
                                        <p:cTn id="79" dur="500"/>
                                        <p:tgtEl>
                                          <p:spTgt spid="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0" presetClass="path" presetSubtype="0" accel="50000" decel="50000" fill="hold" nodeType="clickEffect">
                                  <p:stCondLst>
                                    <p:cond delay="0"/>
                                  </p:stCondLst>
                                  <p:childTnLst>
                                    <p:animMotion origin="layout" path="M -1.94444E-6 -8.67052E-7 L -0.11805 -8.67052E-7 " pathEditMode="relative" rAng="0" ptsTypes="AA">
                                      <p:cBhvr>
                                        <p:cTn id="83" dur="500" fill="hold"/>
                                        <p:tgtEl>
                                          <p:spTgt spid="4"/>
                                        </p:tgtEl>
                                        <p:attrNameLst>
                                          <p:attrName>ppt_x</p:attrName>
                                          <p:attrName>ppt_y</p:attrName>
                                        </p:attrNameLst>
                                      </p:cBhvr>
                                      <p:rCtr x="-5900" y="0"/>
                                    </p:animMotion>
                                  </p:childTnLst>
                                </p:cTn>
                              </p:par>
                            </p:childTnLst>
                          </p:cTn>
                        </p:par>
                        <p:par>
                          <p:cTn id="84" fill="hold" nodeType="afterGroup">
                            <p:stCondLst>
                              <p:cond delay="500"/>
                            </p:stCondLst>
                            <p:childTnLst>
                              <p:par>
                                <p:cTn id="85" presetID="0" presetClass="path" presetSubtype="0" accel="50000" decel="50000" fill="hold" grpId="1" nodeType="afterEffect">
                                  <p:stCondLst>
                                    <p:cond delay="0"/>
                                  </p:stCondLst>
                                  <p:childTnLst>
                                    <p:animMotion origin="layout" path="M 0.11805 -2.31214E-7 L 3.05556E-6 -2.31214E-7 " pathEditMode="relative" rAng="0" ptsTypes="AA">
                                      <p:cBhvr>
                                        <p:cTn id="86" dur="500" fill="hold"/>
                                        <p:tgtEl>
                                          <p:spTgt spid="7"/>
                                        </p:tgtEl>
                                        <p:attrNameLst>
                                          <p:attrName>ppt_x</p:attrName>
                                          <p:attrName>ppt_y</p:attrName>
                                        </p:attrNameLst>
                                      </p:cBhvr>
                                      <p:rCtr x="-5900" y="0"/>
                                    </p:animMotion>
                                  </p:childTnLst>
                                </p:cTn>
                              </p:par>
                              <p:par>
                                <p:cTn id="87" presetID="0" presetClass="path" presetSubtype="0" accel="50000" decel="50000" fill="hold" grpId="2" nodeType="withEffect">
                                  <p:stCondLst>
                                    <p:cond delay="0"/>
                                  </p:stCondLst>
                                  <p:childTnLst>
                                    <p:animMotion origin="layout" path="M 0.11806 -4.39306E-6 L 0.23021 -0.00115 " pathEditMode="relative" rAng="0" ptsTypes="AA">
                                      <p:cBhvr>
                                        <p:cTn id="88" dur="500" fill="hold"/>
                                        <p:tgtEl>
                                          <p:spTgt spid="6"/>
                                        </p:tgtEl>
                                        <p:attrNameLst>
                                          <p:attrName>ppt_x</p:attrName>
                                          <p:attrName>ppt_y</p:attrName>
                                        </p:attrNameLst>
                                      </p:cBhvr>
                                      <p:rCtr x="5600" y="-100"/>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11806 1.21387E-6 L -0.23611 1.21387E-6 " pathEditMode="relative" ptsTypes="AA">
                                      <p:cBhvr>
                                        <p:cTn id="92" dur="500" fill="hold"/>
                                        <p:tgtEl>
                                          <p:spTgt spid="4"/>
                                        </p:tgtEl>
                                        <p:attrNameLst>
                                          <p:attrName>ppt_x</p:attrName>
                                          <p:attrName>ppt_y</p:attrName>
                                        </p:attrNameLst>
                                      </p:cBhvr>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23611 1.21387E-6 L -0.35434 1.21387E-6 " pathEditMode="relative" ptsTypes="AA">
                                      <p:cBhvr>
                                        <p:cTn id="96" dur="500" fill="hold"/>
                                        <p:tgtEl>
                                          <p:spTgt spid="4"/>
                                        </p:tgtEl>
                                        <p:attrNameLst>
                                          <p:attrName>ppt_x</p:attrName>
                                          <p:attrName>ppt_y</p:attrName>
                                        </p:attrNameLst>
                                      </p:cBhvr>
                                    </p:animMotion>
                                  </p:childTnLst>
                                </p:cTn>
                              </p:par>
                            </p:childTnLst>
                          </p:cTn>
                        </p:par>
                        <p:par>
                          <p:cTn id="97" fill="hold" nodeType="afterGroup">
                            <p:stCondLst>
                              <p:cond delay="500"/>
                            </p:stCondLst>
                            <p:childTnLst>
                              <p:par>
                                <p:cTn id="98" presetID="0" presetClass="path" presetSubtype="0" accel="50000" decel="50000" fill="hold" grpId="2" nodeType="afterEffect">
                                  <p:stCondLst>
                                    <p:cond delay="0"/>
                                  </p:stCondLst>
                                  <p:childTnLst>
                                    <p:animMotion origin="layout" path="M -0.23038 0.00069 L -0.34861 0.00069 " pathEditMode="relative" rAng="0" ptsTypes="AA">
                                      <p:cBhvr>
                                        <p:cTn id="99" dur="500" fill="hold"/>
                                        <p:tgtEl>
                                          <p:spTgt spid="8"/>
                                        </p:tgtEl>
                                        <p:attrNameLst>
                                          <p:attrName>ppt_x</p:attrName>
                                          <p:attrName>ppt_y</p:attrName>
                                        </p:attrNameLst>
                                      </p:cBhvr>
                                      <p:rCtr x="-5900" y="0"/>
                                    </p:animMotion>
                                  </p:childTnLst>
                                </p:cTn>
                              </p:par>
                              <p:par>
                                <p:cTn id="100" presetID="0" presetClass="path" presetSubtype="0" accel="50000" decel="50000" fill="hold" grpId="1" nodeType="withEffect">
                                  <p:stCondLst>
                                    <p:cond delay="0"/>
                                  </p:stCondLst>
                                  <p:childTnLst>
                                    <p:animMotion origin="layout" path="M 0.11806 -2.31214E-7 L 0.23612 -2.31214E-7 " pathEditMode="relative" rAng="0" ptsTypes="AA">
                                      <p:cBhvr>
                                        <p:cTn id="101" dur="500" fill="hold"/>
                                        <p:tgtEl>
                                          <p:spTgt spid="10"/>
                                        </p:tgtEl>
                                        <p:attrNameLst>
                                          <p:attrName>ppt_x</p:attrName>
                                          <p:attrName>ppt_y</p:attrName>
                                        </p:attrNameLst>
                                      </p:cBhvr>
                                      <p:rCtr x="5900" y="0"/>
                                    </p:animMotion>
                                  </p:childTnLst>
                                </p:cTn>
                              </p:par>
                            </p:childTnLst>
                          </p:cTn>
                        </p:par>
                      </p:childTnLst>
                    </p:cTn>
                  </p:par>
                  <p:par>
                    <p:cTn id="102" fill="hold" nodeType="clickPar">
                      <p:stCondLst>
                        <p:cond delay="indefinite"/>
                      </p:stCondLst>
                      <p:childTnLst>
                        <p:par>
                          <p:cTn id="103" fill="hold" nodeType="withGroup">
                            <p:stCondLst>
                              <p:cond delay="0"/>
                            </p:stCondLst>
                            <p:childTnLst>
                              <p:par>
                                <p:cTn id="104" presetID="0" presetClass="path" presetSubtype="0" accel="50000" decel="50000" fill="hold" nodeType="clickEffect">
                                  <p:stCondLst>
                                    <p:cond delay="0"/>
                                  </p:stCondLst>
                                  <p:childTnLst>
                                    <p:animMotion origin="layout" path="M -0.35434 -2.08092E-6 L -0.46268 -0.00023 " pathEditMode="relative" rAng="0" ptsTypes="AA">
                                      <p:cBhvr>
                                        <p:cTn id="105" dur="500" fill="hold"/>
                                        <p:tgtEl>
                                          <p:spTgt spid="4"/>
                                        </p:tgtEl>
                                        <p:attrNameLst>
                                          <p:attrName>ppt_x</p:attrName>
                                          <p:attrName>ppt_y</p:attrName>
                                        </p:attrNameLst>
                                      </p:cBhvr>
                                      <p:rCtr x="-5400" y="0"/>
                                    </p:animMotion>
                                  </p:childTnLst>
                                </p:cTn>
                              </p:par>
                            </p:childTnLst>
                          </p:cTn>
                        </p:par>
                        <p:par>
                          <p:cTn id="106" fill="hold" nodeType="afterGroup">
                            <p:stCondLst>
                              <p:cond delay="500"/>
                            </p:stCondLst>
                            <p:childTnLst>
                              <p:par>
                                <p:cTn id="107" presetID="0" presetClass="path" presetSubtype="0" accel="50000" decel="50000" fill="hold" grpId="3" nodeType="afterEffect">
                                  <p:stCondLst>
                                    <p:cond delay="0"/>
                                  </p:stCondLst>
                                  <p:childTnLst>
                                    <p:animMotion origin="layout" path="M -0.34861 0.00069 L -0.46667 0.00069 " pathEditMode="relative" rAng="0" ptsTypes="AA">
                                      <p:cBhvr>
                                        <p:cTn id="108" dur="500" fill="hold"/>
                                        <p:tgtEl>
                                          <p:spTgt spid="8"/>
                                        </p:tgtEl>
                                        <p:attrNameLst>
                                          <p:attrName>ppt_x</p:attrName>
                                          <p:attrName>ppt_y</p:attrName>
                                        </p:attrNameLst>
                                      </p:cBhvr>
                                      <p:rCtr x="-5900" y="0"/>
                                    </p:animMotion>
                                  </p:childTnLst>
                                </p:cTn>
                              </p:par>
                              <p:par>
                                <p:cTn id="109" presetID="0" presetClass="path" presetSubtype="0" accel="50000" decel="50000" fill="hold" grpId="1" nodeType="withEffect">
                                  <p:stCondLst>
                                    <p:cond delay="0"/>
                                  </p:stCondLst>
                                  <p:childTnLst>
                                    <p:animMotion origin="layout" path="M 0.11806 -2.31214E-7 L 0.23612 -2.31214E-7 " pathEditMode="relative" rAng="0" ptsTypes="AA">
                                      <p:cBhvr>
                                        <p:cTn id="110" dur="500" fill="hold"/>
                                        <p:tgtEl>
                                          <p:spTgt spid="15"/>
                                        </p:tgtEl>
                                        <p:attrNameLst>
                                          <p:attrName>ppt_x</p:attrName>
                                          <p:attrName>ppt_y</p:attrName>
                                        </p:attrNameLst>
                                      </p:cBhvr>
                                      <p:rCtr x="5900" y="0"/>
                                    </p:animMotion>
                                  </p:childTnLst>
                                </p:cTn>
                              </p:par>
                            </p:childTnLst>
                          </p:cTn>
                        </p:par>
                      </p:childTnLst>
                    </p:cTn>
                  </p:par>
                  <p:par>
                    <p:cTn id="111" fill="hold" nodeType="clickPar">
                      <p:stCondLst>
                        <p:cond delay="indefinite"/>
                      </p:stCondLst>
                      <p:childTnLst>
                        <p:par>
                          <p:cTn id="112" fill="hold" nodeType="withGroup">
                            <p:stCondLst>
                              <p:cond delay="0"/>
                            </p:stCondLst>
                            <p:childTnLst>
                              <p:par>
                                <p:cTn id="113" presetID="0" presetClass="path" presetSubtype="0" accel="50000" decel="50000" fill="hold" nodeType="clickEffect">
                                  <p:stCondLst>
                                    <p:cond delay="0"/>
                                  </p:stCondLst>
                                  <p:childTnLst>
                                    <p:animMotion origin="layout" path="M -0.46268 -0.00023 L -0.58785 -2.08092E-6 " pathEditMode="relative" rAng="0" ptsTypes="AA">
                                      <p:cBhvr>
                                        <p:cTn id="114" dur="500" fill="hold"/>
                                        <p:tgtEl>
                                          <p:spTgt spid="4"/>
                                        </p:tgtEl>
                                        <p:attrNameLst>
                                          <p:attrName>ppt_x</p:attrName>
                                          <p:attrName>ppt_y</p:attrName>
                                        </p:attrNameLst>
                                      </p:cBhvr>
                                      <p:rCtr x="-6300" y="0"/>
                                    </p:animMotion>
                                  </p:childTnLst>
                                </p:cTn>
                              </p:par>
                            </p:childTnLst>
                          </p:cTn>
                        </p:par>
                        <p:par>
                          <p:cTn id="115" fill="hold" nodeType="afterGroup">
                            <p:stCondLst>
                              <p:cond delay="500"/>
                            </p:stCondLst>
                            <p:childTnLst>
                              <p:par>
                                <p:cTn id="116" presetID="0" presetClass="path" presetSubtype="0" accel="50000" decel="50000" fill="hold" grpId="4" nodeType="afterEffect">
                                  <p:stCondLst>
                                    <p:cond delay="0"/>
                                  </p:stCondLst>
                                  <p:childTnLst>
                                    <p:animMotion origin="layout" path="M -0.46666 0.00069 L -0.58489 0.00069 " pathEditMode="relative" rAng="0" ptsTypes="AA">
                                      <p:cBhvr>
                                        <p:cTn id="117" dur="500" fill="hold"/>
                                        <p:tgtEl>
                                          <p:spTgt spid="8"/>
                                        </p:tgtEl>
                                        <p:attrNameLst>
                                          <p:attrName>ppt_x</p:attrName>
                                          <p:attrName>ppt_y</p:attrName>
                                        </p:attrNameLst>
                                      </p:cBhvr>
                                      <p:rCtr x="-5900" y="0"/>
                                    </p:animMotion>
                                  </p:childTnLst>
                                </p:cTn>
                              </p:par>
                              <p:par>
                                <p:cTn id="118" presetID="0" presetClass="path" presetSubtype="0" accel="50000" decel="50000" fill="hold" grpId="1" nodeType="withEffect">
                                  <p:stCondLst>
                                    <p:cond delay="0"/>
                                  </p:stCondLst>
                                  <p:childTnLst>
                                    <p:animMotion origin="layout" path="M 0.11806 -2.31214E-7 L 0.23612 -2.31214E-7 " pathEditMode="relative" rAng="0" ptsTypes="AA">
                                      <p:cBhvr>
                                        <p:cTn id="119" dur="500" fill="hold"/>
                                        <p:tgtEl>
                                          <p:spTgt spid="16"/>
                                        </p:tgtEl>
                                        <p:attrNameLst>
                                          <p:attrName>ppt_x</p:attrName>
                                          <p:attrName>ppt_y</p:attrName>
                                        </p:attrNameLst>
                                      </p:cBhvr>
                                      <p:rCtr x="5900" y="0"/>
                                    </p:animMotion>
                                  </p:childTnLst>
                                </p:cTn>
                              </p:par>
                            </p:childTnLst>
                          </p:cTn>
                        </p:par>
                        <p:par>
                          <p:cTn id="120" fill="hold" nodeType="afterGroup">
                            <p:stCondLst>
                              <p:cond delay="1000"/>
                            </p:stCondLst>
                            <p:childTnLst>
                              <p:par>
                                <p:cTn id="121" presetID="3" presetClass="exit" presetSubtype="10" fill="hold" nodeType="afterEffect">
                                  <p:stCondLst>
                                    <p:cond delay="0"/>
                                  </p:stCondLst>
                                  <p:childTnLst>
                                    <p:animEffect transition="out" filter="blinds(horizontal)">
                                      <p:cBhvr>
                                        <p:cTn id="122" dur="500"/>
                                        <p:tgtEl>
                                          <p:spTgt spid="4"/>
                                        </p:tgtEl>
                                      </p:cBhvr>
                                    </p:animEffect>
                                    <p:set>
                                      <p:cBhvr>
                                        <p:cTn id="123" dur="1" fill="hold">
                                          <p:stCondLst>
                                            <p:cond delay="499"/>
                                          </p:stCondLst>
                                        </p:cTn>
                                        <p:tgtEl>
                                          <p:spTgt spid="4"/>
                                        </p:tgtEl>
                                        <p:attrNameLst>
                                          <p:attrName>style.visibility</p:attrName>
                                        </p:attrNameLst>
                                      </p:cBhvr>
                                      <p:to>
                                        <p:strVal val="hidden"/>
                                      </p:to>
                                    </p:set>
                                  </p:childTnLst>
                                </p:cTn>
                              </p:par>
                              <p:par>
                                <p:cTn id="124" presetID="1" presetClass="emph" presetSubtype="2" fill="hold" nodeType="withEffect">
                                  <p:stCondLst>
                                    <p:cond delay="0"/>
                                  </p:stCondLst>
                                  <p:childTnLst>
                                    <p:animClr clrSpc="rgb" dir="cw">
                                      <p:cBhvr>
                                        <p:cTn id="125" dur="500" fill="hold"/>
                                        <p:tgtEl>
                                          <p:spTgt spid="8"/>
                                        </p:tgtEl>
                                        <p:attrNameLst>
                                          <p:attrName>fillcolor</p:attrName>
                                        </p:attrNameLst>
                                      </p:cBhvr>
                                      <p:to>
                                        <a:srgbClr val="FFCCFF"/>
                                      </p:to>
                                    </p:animClr>
                                    <p:set>
                                      <p:cBhvr>
                                        <p:cTn id="126" dur="500" fill="hold"/>
                                        <p:tgtEl>
                                          <p:spTgt spid="8"/>
                                        </p:tgtEl>
                                        <p:attrNameLst>
                                          <p:attrName>fill.type</p:attrName>
                                        </p:attrNameLst>
                                      </p:cBhvr>
                                      <p:to>
                                        <p:strVal val="solid"/>
                                      </p:to>
                                    </p:set>
                                    <p:set>
                                      <p:cBhvr>
                                        <p:cTn id="127" dur="500" fill="hold"/>
                                        <p:tgtEl>
                                          <p:spTgt spid="8"/>
                                        </p:tgtEl>
                                        <p:attrNameLst>
                                          <p:attrName>fill.on</p:attrName>
                                        </p:attrNameLst>
                                      </p:cBhvr>
                                      <p:to>
                                        <p:strVal val="tru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nodeType="clickEffect">
                                  <p:stCondLst>
                                    <p:cond delay="0"/>
                                  </p:stCondLst>
                                  <p:childTnLst>
                                    <p:set>
                                      <p:cBhvr>
                                        <p:cTn id="131" dur="1" fill="hold">
                                          <p:stCondLst>
                                            <p:cond delay="0"/>
                                          </p:stCondLst>
                                        </p:cTn>
                                        <p:tgtEl>
                                          <p:spTgt spid="11"/>
                                        </p:tgtEl>
                                        <p:attrNameLst>
                                          <p:attrName>style.visibility</p:attrName>
                                        </p:attrNameLst>
                                      </p:cBhvr>
                                      <p:to>
                                        <p:strVal val="visible"/>
                                      </p:to>
                                    </p:set>
                                    <p:animEffect transition="in" filter="blinds(horizontal)">
                                      <p:cBhvr>
                                        <p:cTn id="132" dur="500"/>
                                        <p:tgtEl>
                                          <p:spTgt spid="1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nodeType="clickEffect">
                                  <p:stCondLst>
                                    <p:cond delay="0"/>
                                  </p:stCondLst>
                                  <p:childTnLst>
                                    <p:animMotion origin="layout" path="M -1.94444E-6 -8.67052E-7 L -0.11805 -8.67052E-7 " pathEditMode="relative" rAng="0" ptsTypes="AA">
                                      <p:cBhvr>
                                        <p:cTn id="136" dur="500" fill="hold"/>
                                        <p:tgtEl>
                                          <p:spTgt spid="11"/>
                                        </p:tgtEl>
                                        <p:attrNameLst>
                                          <p:attrName>ppt_x</p:attrName>
                                          <p:attrName>ppt_y</p:attrName>
                                        </p:attrNameLst>
                                      </p:cBhvr>
                                      <p:rCtr x="-5900" y="0"/>
                                    </p:animMotion>
                                  </p:childTnLst>
                                </p:cTn>
                              </p:par>
                            </p:childTnLst>
                          </p:cTn>
                        </p:par>
                      </p:childTnLst>
                    </p:cTn>
                  </p:par>
                  <p:par>
                    <p:cTn id="137" fill="hold" nodeType="clickPar">
                      <p:stCondLst>
                        <p:cond delay="indefinite"/>
                      </p:stCondLst>
                      <p:childTnLst>
                        <p:par>
                          <p:cTn id="138" fill="hold" nodeType="withGroup">
                            <p:stCondLst>
                              <p:cond delay="0"/>
                            </p:stCondLst>
                            <p:childTnLst>
                              <p:par>
                                <p:cTn id="139" presetID="0" presetClass="path" presetSubtype="0" accel="50000" decel="50000" fill="hold" nodeType="clickEffect">
                                  <p:stCondLst>
                                    <p:cond delay="0"/>
                                  </p:stCondLst>
                                  <p:childTnLst>
                                    <p:animMotion origin="layout" path="M -0.11806 1.21387E-6 L -0.23611 1.21387E-6 " pathEditMode="relative" ptsTypes="AA">
                                      <p:cBhvr>
                                        <p:cTn id="140" dur="500" fill="hold"/>
                                        <p:tgtEl>
                                          <p:spTgt spid="11"/>
                                        </p:tgtEl>
                                        <p:attrNameLst>
                                          <p:attrName>ppt_x</p:attrName>
                                          <p:attrName>ppt_y</p:attrName>
                                        </p:attrNameLst>
                                      </p:cBhvr>
                                    </p:animMotion>
                                  </p:childTnLst>
                                </p:cTn>
                              </p:par>
                            </p:childTnLst>
                          </p:cTn>
                        </p:par>
                        <p:par>
                          <p:cTn id="141" fill="hold" nodeType="afterGroup">
                            <p:stCondLst>
                              <p:cond delay="500"/>
                            </p:stCondLst>
                            <p:childTnLst>
                              <p:par>
                                <p:cTn id="142" presetID="0" presetClass="path" presetSubtype="0" accel="50000" decel="50000" fill="hold" grpId="2" nodeType="afterEffect">
                                  <p:stCondLst>
                                    <p:cond delay="0"/>
                                  </p:stCondLst>
                                  <p:childTnLst>
                                    <p:animMotion origin="layout" path="M 5.55556E-7 -4.39306E-6 L -0.10938 -4.39306E-6 " pathEditMode="relative" rAng="0" ptsTypes="AA">
                                      <p:cBhvr>
                                        <p:cTn id="143" dur="500" fill="hold"/>
                                        <p:tgtEl>
                                          <p:spTgt spid="7"/>
                                        </p:tgtEl>
                                        <p:attrNameLst>
                                          <p:attrName>ppt_x</p:attrName>
                                          <p:attrName>ppt_y</p:attrName>
                                        </p:attrNameLst>
                                      </p:cBhvr>
                                      <p:rCtr x="-5500" y="0"/>
                                    </p:animMotion>
                                  </p:childTnLst>
                                </p:cTn>
                              </p:par>
                              <p:par>
                                <p:cTn id="144" presetID="0" presetClass="path" presetSubtype="0" accel="50000" decel="50000" fill="hold" grpId="2" nodeType="withEffect">
                                  <p:stCondLst>
                                    <p:cond delay="0"/>
                                  </p:stCondLst>
                                  <p:childTnLst>
                                    <p:animMotion origin="layout" path="M 0.23611 -4.39306E-6 L 0.35 -0.00069 " pathEditMode="relative" rAng="0" ptsTypes="AA">
                                      <p:cBhvr>
                                        <p:cTn id="145" dur="500" fill="hold"/>
                                        <p:tgtEl>
                                          <p:spTgt spid="10"/>
                                        </p:tgtEl>
                                        <p:attrNameLst>
                                          <p:attrName>ppt_x</p:attrName>
                                          <p:attrName>ppt_y</p:attrName>
                                        </p:attrNameLst>
                                      </p:cBhvr>
                                      <p:rCtr x="5700" y="0"/>
                                    </p:animMotion>
                                  </p:childTnLst>
                                </p:cTn>
                              </p:par>
                            </p:childTnLst>
                          </p:cTn>
                        </p:par>
                      </p:childTnLst>
                    </p:cTn>
                  </p:par>
                  <p:par>
                    <p:cTn id="146" fill="hold" nodeType="clickPar">
                      <p:stCondLst>
                        <p:cond delay="indefinite"/>
                      </p:stCondLst>
                      <p:childTnLst>
                        <p:par>
                          <p:cTn id="147" fill="hold" nodeType="withGroup">
                            <p:stCondLst>
                              <p:cond delay="0"/>
                            </p:stCondLst>
                            <p:childTnLst>
                              <p:par>
                                <p:cTn id="148" presetID="0" presetClass="path" presetSubtype="0" accel="50000" decel="50000" fill="hold" nodeType="clickEffect">
                                  <p:stCondLst>
                                    <p:cond delay="0"/>
                                  </p:stCondLst>
                                  <p:childTnLst>
                                    <p:animMotion origin="layout" path="M -0.23611 1.21387E-6 L -0.35434 1.21387E-6 " pathEditMode="relative" ptsTypes="AA">
                                      <p:cBhvr>
                                        <p:cTn id="149" dur="500" fill="hold"/>
                                        <p:tgtEl>
                                          <p:spTgt spid="11"/>
                                        </p:tgtEl>
                                        <p:attrNameLst>
                                          <p:attrName>ppt_x</p:attrName>
                                          <p:attrName>ppt_y</p:attrName>
                                        </p:attrNameLst>
                                      </p:cBhvr>
                                    </p:animMotion>
                                  </p:childTnLst>
                                </p:cTn>
                              </p:par>
                            </p:childTnLst>
                          </p:cTn>
                        </p:par>
                        <p:par>
                          <p:cTn id="150" fill="hold" nodeType="afterGroup">
                            <p:stCondLst>
                              <p:cond delay="500"/>
                            </p:stCondLst>
                            <p:childTnLst>
                              <p:par>
                                <p:cTn id="151" presetID="0" presetClass="path" presetSubtype="0" accel="50000" decel="50000" fill="hold" grpId="3" nodeType="afterEffect">
                                  <p:stCondLst>
                                    <p:cond delay="0"/>
                                  </p:stCondLst>
                                  <p:childTnLst>
                                    <p:animMotion origin="layout" path="M -0.10938 -2.31214E-7 L -0.22761 -2.31214E-7 " pathEditMode="relative" rAng="0" ptsTypes="AA">
                                      <p:cBhvr>
                                        <p:cTn id="152" dur="1000" fill="hold"/>
                                        <p:tgtEl>
                                          <p:spTgt spid="7"/>
                                        </p:tgtEl>
                                        <p:attrNameLst>
                                          <p:attrName>ppt_x</p:attrName>
                                          <p:attrName>ppt_y</p:attrName>
                                        </p:attrNameLst>
                                      </p:cBhvr>
                                      <p:rCtr x="-5900" y="0"/>
                                    </p:animMotion>
                                  </p:childTnLst>
                                </p:cTn>
                              </p:par>
                              <p:par>
                                <p:cTn id="153" presetID="0" presetClass="path" presetSubtype="0" accel="50000" decel="50000" fill="hold" grpId="2" nodeType="withEffect">
                                  <p:stCondLst>
                                    <p:cond delay="0"/>
                                  </p:stCondLst>
                                  <p:childTnLst>
                                    <p:animMotion origin="layout" path="M 0.23611 -4.39306E-6 L 0.35 -0.00069 " pathEditMode="relative" rAng="0" ptsTypes="AA">
                                      <p:cBhvr>
                                        <p:cTn id="154" dur="500" fill="hold"/>
                                        <p:tgtEl>
                                          <p:spTgt spid="15"/>
                                        </p:tgtEl>
                                        <p:attrNameLst>
                                          <p:attrName>ppt_x</p:attrName>
                                          <p:attrName>ppt_y</p:attrName>
                                        </p:attrNameLst>
                                      </p:cBhvr>
                                      <p:rCtr x="5700" y="0"/>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0.35434 -2.08092E-6 L -0.46268 -0.00023 " pathEditMode="relative" rAng="0" ptsTypes="AA">
                                      <p:cBhvr>
                                        <p:cTn id="158" dur="500" fill="hold"/>
                                        <p:tgtEl>
                                          <p:spTgt spid="11"/>
                                        </p:tgtEl>
                                        <p:attrNameLst>
                                          <p:attrName>ppt_x</p:attrName>
                                          <p:attrName>ppt_y</p:attrName>
                                        </p:attrNameLst>
                                      </p:cBhvr>
                                      <p:rCtr x="-5400" y="0"/>
                                    </p:animMotion>
                                  </p:childTnLst>
                                </p:cTn>
                              </p:par>
                            </p:childTnLst>
                          </p:cTn>
                        </p:par>
                        <p:par>
                          <p:cTn id="159" fill="hold" nodeType="afterGroup">
                            <p:stCondLst>
                              <p:cond delay="500"/>
                            </p:stCondLst>
                            <p:childTnLst>
                              <p:par>
                                <p:cTn id="160" presetID="0" presetClass="path" presetSubtype="0" accel="50000" decel="50000" fill="hold" grpId="4" nodeType="afterEffect">
                                  <p:stCondLst>
                                    <p:cond delay="0"/>
                                  </p:stCondLst>
                                  <p:childTnLst>
                                    <p:animMotion origin="layout" path="M -0.2276 -2.31214E-7 L -0.34566 -2.31214E-7 " pathEditMode="relative" rAng="0" ptsTypes="AA">
                                      <p:cBhvr>
                                        <p:cTn id="161" dur="500" fill="hold"/>
                                        <p:tgtEl>
                                          <p:spTgt spid="7"/>
                                        </p:tgtEl>
                                        <p:attrNameLst>
                                          <p:attrName>ppt_x</p:attrName>
                                          <p:attrName>ppt_y</p:attrName>
                                        </p:attrNameLst>
                                      </p:cBhvr>
                                      <p:rCtr x="-5900" y="0"/>
                                    </p:animMotion>
                                  </p:childTnLst>
                                </p:cTn>
                              </p:par>
                              <p:par>
                                <p:cTn id="162" presetID="0" presetClass="path" presetSubtype="0" accel="50000" decel="50000" fill="hold" grpId="2" nodeType="withEffect">
                                  <p:stCondLst>
                                    <p:cond delay="0"/>
                                  </p:stCondLst>
                                  <p:childTnLst>
                                    <p:animMotion origin="layout" path="M 0.23611 -4.39306E-6 L 0.35 -0.00069 " pathEditMode="relative" rAng="0" ptsTypes="AA">
                                      <p:cBhvr>
                                        <p:cTn id="163" dur="500" fill="hold"/>
                                        <p:tgtEl>
                                          <p:spTgt spid="16"/>
                                        </p:tgtEl>
                                        <p:attrNameLst>
                                          <p:attrName>ppt_x</p:attrName>
                                          <p:attrName>ppt_y</p:attrName>
                                        </p:attrNameLst>
                                      </p:cBhvr>
                                      <p:rCtr x="5700" y="0"/>
                                    </p:animMotion>
                                  </p:childTnLst>
                                </p:cTn>
                              </p:par>
                            </p:childTnLst>
                          </p:cTn>
                        </p:par>
                        <p:par>
                          <p:cTn id="164" fill="hold" nodeType="afterGroup">
                            <p:stCondLst>
                              <p:cond delay="1000"/>
                            </p:stCondLst>
                            <p:childTnLst>
                              <p:par>
                                <p:cTn id="165" presetID="3" presetClass="exit" presetSubtype="10" fill="hold" nodeType="afterEffect">
                                  <p:stCondLst>
                                    <p:cond delay="0"/>
                                  </p:stCondLst>
                                  <p:childTnLst>
                                    <p:animEffect transition="out" filter="blinds(horizontal)">
                                      <p:cBhvr>
                                        <p:cTn id="166" dur="500"/>
                                        <p:tgtEl>
                                          <p:spTgt spid="11"/>
                                        </p:tgtEl>
                                      </p:cBhvr>
                                    </p:animEffect>
                                    <p:set>
                                      <p:cBhvr>
                                        <p:cTn id="167" dur="1" fill="hold">
                                          <p:stCondLst>
                                            <p:cond delay="499"/>
                                          </p:stCondLst>
                                        </p:cTn>
                                        <p:tgtEl>
                                          <p:spTgt spid="11"/>
                                        </p:tgtEl>
                                        <p:attrNameLst>
                                          <p:attrName>style.visibility</p:attrName>
                                        </p:attrNameLst>
                                      </p:cBhvr>
                                      <p:to>
                                        <p:strVal val="hidden"/>
                                      </p:to>
                                    </p:set>
                                  </p:childTnLst>
                                </p:cTn>
                              </p:par>
                              <p:par>
                                <p:cTn id="168" presetID="1" presetClass="emph" presetSubtype="2" fill="hold" nodeType="withEffect">
                                  <p:stCondLst>
                                    <p:cond delay="0"/>
                                  </p:stCondLst>
                                  <p:childTnLst>
                                    <p:animClr clrSpc="rgb" dir="cw">
                                      <p:cBhvr>
                                        <p:cTn id="169" dur="500" fill="hold"/>
                                        <p:tgtEl>
                                          <p:spTgt spid="7"/>
                                        </p:tgtEl>
                                        <p:attrNameLst>
                                          <p:attrName>fillcolor</p:attrName>
                                        </p:attrNameLst>
                                      </p:cBhvr>
                                      <p:to>
                                        <a:srgbClr val="FFCCFF"/>
                                      </p:to>
                                    </p:animClr>
                                    <p:set>
                                      <p:cBhvr>
                                        <p:cTn id="170" dur="500" fill="hold"/>
                                        <p:tgtEl>
                                          <p:spTgt spid="7"/>
                                        </p:tgtEl>
                                        <p:attrNameLst>
                                          <p:attrName>fill.type</p:attrName>
                                        </p:attrNameLst>
                                      </p:cBhvr>
                                      <p:to>
                                        <p:strVal val="solid"/>
                                      </p:to>
                                    </p:set>
                                    <p:set>
                                      <p:cBhvr>
                                        <p:cTn id="171" dur="500" fill="hold"/>
                                        <p:tgtEl>
                                          <p:spTgt spid="7"/>
                                        </p:tgtEl>
                                        <p:attrNameLst>
                                          <p:attrName>fill.on</p:attrName>
                                        </p:attrNameLst>
                                      </p:cBhvr>
                                      <p:to>
                                        <p:strVal val="tru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ntr" presetSubtype="10" fill="hold" nodeType="clickEffect">
                                  <p:stCondLst>
                                    <p:cond delay="0"/>
                                  </p:stCondLst>
                                  <p:childTnLst>
                                    <p:set>
                                      <p:cBhvr>
                                        <p:cTn id="175" dur="1" fill="hold">
                                          <p:stCondLst>
                                            <p:cond delay="0"/>
                                          </p:stCondLst>
                                        </p:cTn>
                                        <p:tgtEl>
                                          <p:spTgt spid="12"/>
                                        </p:tgtEl>
                                        <p:attrNameLst>
                                          <p:attrName>style.visibility</p:attrName>
                                        </p:attrNameLst>
                                      </p:cBhvr>
                                      <p:to>
                                        <p:strVal val="visible"/>
                                      </p:to>
                                    </p:set>
                                    <p:animEffect transition="in" filter="blinds(horizontal)">
                                      <p:cBhvr>
                                        <p:cTn id="176" dur="500"/>
                                        <p:tgtEl>
                                          <p:spTgt spid="12"/>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0" presetClass="path" presetSubtype="0" accel="50000" decel="50000" fill="hold" nodeType="clickEffect">
                                  <p:stCondLst>
                                    <p:cond delay="0"/>
                                  </p:stCondLst>
                                  <p:childTnLst>
                                    <p:animMotion origin="layout" path="M -1.94444E-6 -8.67052E-7 L -0.11805 -8.67052E-7 " pathEditMode="relative" rAng="0" ptsTypes="AA">
                                      <p:cBhvr>
                                        <p:cTn id="180" dur="500" fill="hold"/>
                                        <p:tgtEl>
                                          <p:spTgt spid="12"/>
                                        </p:tgtEl>
                                        <p:attrNameLst>
                                          <p:attrName>ppt_x</p:attrName>
                                          <p:attrName>ppt_y</p:attrName>
                                        </p:attrNameLst>
                                      </p:cBhvr>
                                      <p:rCtr x="-5900" y="0"/>
                                    </p:animMotion>
                                  </p:childTnLst>
                                </p:cTn>
                              </p:par>
                            </p:childTnLst>
                          </p:cTn>
                        </p:par>
                        <p:par>
                          <p:cTn id="181" fill="hold" nodeType="afterGroup">
                            <p:stCondLst>
                              <p:cond delay="500"/>
                            </p:stCondLst>
                            <p:childTnLst>
                              <p:par>
                                <p:cTn id="182" presetID="0" presetClass="path" presetSubtype="0" accel="50000" decel="50000" fill="hold" grpId="3" nodeType="afterEffect">
                                  <p:stCondLst>
                                    <p:cond delay="0"/>
                                  </p:stCondLst>
                                  <p:childTnLst>
                                    <p:animMotion origin="layout" path="M 0.23021 -0.00116 L 0.1191 -0.00116 " pathEditMode="relative" rAng="0" ptsTypes="AA">
                                      <p:cBhvr>
                                        <p:cTn id="183" dur="500" fill="hold"/>
                                        <p:tgtEl>
                                          <p:spTgt spid="6"/>
                                        </p:tgtEl>
                                        <p:attrNameLst>
                                          <p:attrName>ppt_x</p:attrName>
                                          <p:attrName>ppt_y</p:attrName>
                                        </p:attrNameLst>
                                      </p:cBhvr>
                                      <p:rCtr x="-5600" y="0"/>
                                    </p:animMotion>
                                  </p:childTnLst>
                                </p:cTn>
                              </p:par>
                              <p:par>
                                <p:cTn id="184" presetID="0" presetClass="path" presetSubtype="0" accel="50000" decel="50000" fill="hold" grpId="3" nodeType="withEffect">
                                  <p:stCondLst>
                                    <p:cond delay="0"/>
                                  </p:stCondLst>
                                  <p:childTnLst>
                                    <p:animMotion origin="layout" path="M 0.35 -0.0007 L 0.46805 -0.0007 " pathEditMode="relative" rAng="0" ptsTypes="AA">
                                      <p:cBhvr>
                                        <p:cTn id="185" dur="500" fill="hold"/>
                                        <p:tgtEl>
                                          <p:spTgt spid="10"/>
                                        </p:tgtEl>
                                        <p:attrNameLst>
                                          <p:attrName>ppt_x</p:attrName>
                                          <p:attrName>ppt_y</p:attrName>
                                        </p:attrNameLst>
                                      </p:cBhvr>
                                      <p:rCtr x="5900" y="0"/>
                                    </p:animMotion>
                                  </p:childTnLst>
                                </p:cTn>
                              </p:par>
                            </p:childTnLst>
                          </p:cTn>
                        </p:par>
                      </p:childTnLst>
                    </p:cTn>
                  </p:par>
                  <p:par>
                    <p:cTn id="186" fill="hold" nodeType="clickPar">
                      <p:stCondLst>
                        <p:cond delay="indefinite"/>
                      </p:stCondLst>
                      <p:childTnLst>
                        <p:par>
                          <p:cTn id="187" fill="hold" nodeType="withGroup">
                            <p:stCondLst>
                              <p:cond delay="0"/>
                            </p:stCondLst>
                            <p:childTnLst>
                              <p:par>
                                <p:cTn id="188" presetID="0" presetClass="path" presetSubtype="0" accel="50000" decel="50000" fill="hold" nodeType="clickEffect">
                                  <p:stCondLst>
                                    <p:cond delay="0"/>
                                  </p:stCondLst>
                                  <p:childTnLst>
                                    <p:animMotion origin="layout" path="M -0.11806 1.21387E-6 L -0.23611 1.21387E-6 " pathEditMode="relative" ptsTypes="AA">
                                      <p:cBhvr>
                                        <p:cTn id="189" dur="500" fill="hold"/>
                                        <p:tgtEl>
                                          <p:spTgt spid="12"/>
                                        </p:tgtEl>
                                        <p:attrNameLst>
                                          <p:attrName>ppt_x</p:attrName>
                                          <p:attrName>ppt_y</p:attrName>
                                        </p:attrNameLst>
                                      </p:cBhvr>
                                    </p:animMotion>
                                  </p:childTnLst>
                                </p:cTn>
                              </p:par>
                            </p:childTnLst>
                          </p:cTn>
                        </p:par>
                      </p:childTnLst>
                    </p:cTn>
                  </p:par>
                  <p:par>
                    <p:cTn id="190" fill="hold" nodeType="clickPar">
                      <p:stCondLst>
                        <p:cond delay="indefinite"/>
                      </p:stCondLst>
                      <p:childTnLst>
                        <p:par>
                          <p:cTn id="191" fill="hold" nodeType="withGroup">
                            <p:stCondLst>
                              <p:cond delay="0"/>
                            </p:stCondLst>
                            <p:childTnLst>
                              <p:par>
                                <p:cTn id="192" presetID="0" presetClass="path" presetSubtype="0" accel="50000" decel="50000" fill="hold" nodeType="clickEffect">
                                  <p:stCondLst>
                                    <p:cond delay="0"/>
                                  </p:stCondLst>
                                  <p:childTnLst>
                                    <p:animMotion origin="layout" path="M -0.23611 1.21387E-6 L -0.35434 1.21387E-6 " pathEditMode="relative" ptsTypes="AA">
                                      <p:cBhvr>
                                        <p:cTn id="193" dur="500" fill="hold"/>
                                        <p:tgtEl>
                                          <p:spTgt spid="12"/>
                                        </p:tgtEl>
                                        <p:attrNameLst>
                                          <p:attrName>ppt_x</p:attrName>
                                          <p:attrName>ppt_y</p:attrName>
                                        </p:attrNameLst>
                                      </p:cBhvr>
                                    </p:animMotion>
                                  </p:childTnLst>
                                </p:cTn>
                              </p:par>
                            </p:childTnLst>
                          </p:cTn>
                        </p:par>
                        <p:par>
                          <p:cTn id="194" fill="hold" nodeType="afterGroup">
                            <p:stCondLst>
                              <p:cond delay="500"/>
                            </p:stCondLst>
                            <p:childTnLst>
                              <p:par>
                                <p:cTn id="195" presetID="0" presetClass="path" presetSubtype="0" accel="50000" decel="50000" fill="hold" grpId="3" nodeType="afterEffect">
                                  <p:stCondLst>
                                    <p:cond delay="0"/>
                                  </p:stCondLst>
                                  <p:childTnLst>
                                    <p:animMotion origin="layout" path="M 0.35 -0.0007 L 0.2316 -0.0007 " pathEditMode="relative" rAng="0" ptsTypes="AA">
                                      <p:cBhvr>
                                        <p:cTn id="196" dur="500" fill="hold"/>
                                        <p:tgtEl>
                                          <p:spTgt spid="15"/>
                                        </p:tgtEl>
                                        <p:attrNameLst>
                                          <p:attrName>ppt_x</p:attrName>
                                          <p:attrName>ppt_y</p:attrName>
                                        </p:attrNameLst>
                                      </p:cBhvr>
                                      <p:rCtr x="-5900" y="0"/>
                                    </p:animMotion>
                                  </p:childTnLst>
                                </p:cTn>
                              </p:par>
                              <p:par>
                                <p:cTn id="197" presetID="0" presetClass="path" presetSubtype="0" accel="50000" decel="50000" fill="hold" grpId="3" nodeType="withEffect">
                                  <p:stCondLst>
                                    <p:cond delay="0"/>
                                  </p:stCondLst>
                                  <p:childTnLst>
                                    <p:animMotion origin="layout" path="M 0.35 -0.0007 L 0.46805 -0.0007 " pathEditMode="relative" rAng="0" ptsTypes="AA">
                                      <p:cBhvr>
                                        <p:cTn id="198" dur="500" fill="hold"/>
                                        <p:tgtEl>
                                          <p:spTgt spid="16"/>
                                        </p:tgtEl>
                                        <p:attrNameLst>
                                          <p:attrName>ppt_x</p:attrName>
                                          <p:attrName>ppt_y</p:attrName>
                                        </p:attrNameLst>
                                      </p:cBhvr>
                                      <p:rCtr x="5900" y="0"/>
                                    </p:animMotion>
                                  </p:childTnLst>
                                </p:cTn>
                              </p:par>
                            </p:childTnLst>
                          </p:cTn>
                        </p:par>
                        <p:par>
                          <p:cTn id="199" fill="hold" nodeType="afterGroup">
                            <p:stCondLst>
                              <p:cond delay="1000"/>
                            </p:stCondLst>
                            <p:childTnLst>
                              <p:par>
                                <p:cTn id="200" presetID="3" presetClass="exit" presetSubtype="10" fill="hold" nodeType="afterEffect">
                                  <p:stCondLst>
                                    <p:cond delay="0"/>
                                  </p:stCondLst>
                                  <p:childTnLst>
                                    <p:animEffect transition="out" filter="blinds(horizontal)">
                                      <p:cBhvr>
                                        <p:cTn id="201" dur="500"/>
                                        <p:tgtEl>
                                          <p:spTgt spid="12"/>
                                        </p:tgtEl>
                                      </p:cBhvr>
                                    </p:animEffect>
                                    <p:set>
                                      <p:cBhvr>
                                        <p:cTn id="202" dur="1" fill="hold">
                                          <p:stCondLst>
                                            <p:cond delay="499"/>
                                          </p:stCondLst>
                                        </p:cTn>
                                        <p:tgtEl>
                                          <p:spTgt spid="12"/>
                                        </p:tgtEl>
                                        <p:attrNameLst>
                                          <p:attrName>style.visibility</p:attrName>
                                        </p:attrNameLst>
                                      </p:cBhvr>
                                      <p:to>
                                        <p:strVal val="hidden"/>
                                      </p:to>
                                    </p:set>
                                  </p:childTnLst>
                                </p:cTn>
                              </p:par>
                              <p:par>
                                <p:cTn id="203" presetID="1" presetClass="emph" presetSubtype="2" fill="hold" nodeType="withEffect">
                                  <p:stCondLst>
                                    <p:cond delay="0"/>
                                  </p:stCondLst>
                                  <p:childTnLst>
                                    <p:animClr clrSpc="rgb" dir="cw">
                                      <p:cBhvr>
                                        <p:cTn id="204" dur="500" fill="hold"/>
                                        <p:tgtEl>
                                          <p:spTgt spid="15"/>
                                        </p:tgtEl>
                                        <p:attrNameLst>
                                          <p:attrName>fillcolor</p:attrName>
                                        </p:attrNameLst>
                                      </p:cBhvr>
                                      <p:to>
                                        <a:srgbClr val="FFCCFF"/>
                                      </p:to>
                                    </p:animClr>
                                    <p:set>
                                      <p:cBhvr>
                                        <p:cTn id="205" dur="500" fill="hold"/>
                                        <p:tgtEl>
                                          <p:spTgt spid="15"/>
                                        </p:tgtEl>
                                        <p:attrNameLst>
                                          <p:attrName>fill.type</p:attrName>
                                        </p:attrNameLst>
                                      </p:cBhvr>
                                      <p:to>
                                        <p:strVal val="solid"/>
                                      </p:to>
                                    </p:set>
                                    <p:set>
                                      <p:cBhvr>
                                        <p:cTn id="206" dur="500" fill="hold"/>
                                        <p:tgtEl>
                                          <p:spTgt spid="15"/>
                                        </p:tgtEl>
                                        <p:attrNameLst>
                                          <p:attrName>fill.on</p:attrName>
                                        </p:attrNameLst>
                                      </p:cBhvr>
                                      <p:to>
                                        <p:strVal val="tru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3" presetClass="entr" presetSubtype="10" fill="hold" nodeType="clickEffect">
                                  <p:stCondLst>
                                    <p:cond delay="0"/>
                                  </p:stCondLst>
                                  <p:childTnLst>
                                    <p:set>
                                      <p:cBhvr>
                                        <p:cTn id="210" dur="1" fill="hold">
                                          <p:stCondLst>
                                            <p:cond delay="0"/>
                                          </p:stCondLst>
                                        </p:cTn>
                                        <p:tgtEl>
                                          <p:spTgt spid="13"/>
                                        </p:tgtEl>
                                        <p:attrNameLst>
                                          <p:attrName>style.visibility</p:attrName>
                                        </p:attrNameLst>
                                      </p:cBhvr>
                                      <p:to>
                                        <p:strVal val="visible"/>
                                      </p:to>
                                    </p:set>
                                    <p:animEffect transition="in" filter="blinds(horizontal)">
                                      <p:cBhvr>
                                        <p:cTn id="211" dur="500"/>
                                        <p:tgtEl>
                                          <p:spTgt spid="13"/>
                                        </p:tgtEl>
                                      </p:cBhvr>
                                    </p:animEffect>
                                  </p:childTnLst>
                                </p:cTn>
                              </p:par>
                            </p:childTnLst>
                          </p:cTn>
                        </p:par>
                        <p:par>
                          <p:cTn id="212" fill="hold" nodeType="afterGroup">
                            <p:stCondLst>
                              <p:cond delay="500"/>
                            </p:stCondLst>
                            <p:childTnLst>
                              <p:par>
                                <p:cTn id="213" presetID="0" presetClass="path" presetSubtype="0" accel="50000" decel="50000" fill="hold" grpId="4" nodeType="afterEffect">
                                  <p:stCondLst>
                                    <p:cond delay="0"/>
                                  </p:stCondLst>
                                  <p:childTnLst>
                                    <p:animMotion origin="layout" path="M 0.46805 -0.00069 L 0.59132 -0.00323 " pathEditMode="relative" rAng="0" ptsTypes="AA">
                                      <p:cBhvr>
                                        <p:cTn id="214" dur="500" fill="hold"/>
                                        <p:tgtEl>
                                          <p:spTgt spid="10"/>
                                        </p:tgtEl>
                                        <p:attrNameLst>
                                          <p:attrName>ppt_x</p:attrName>
                                          <p:attrName>ppt_y</p:attrName>
                                        </p:attrNameLst>
                                      </p:cBhvr>
                                      <p:rCtr x="6200" y="-100"/>
                                    </p:animMotion>
                                  </p:childTnLst>
                                </p:cTn>
                              </p:par>
                              <p:par>
                                <p:cTn id="215" presetID="0" presetClass="path" presetSubtype="0" accel="50000" decel="50000" fill="hold" grpId="0" nodeType="withEffect">
                                  <p:stCondLst>
                                    <p:cond delay="0"/>
                                  </p:stCondLst>
                                  <p:childTnLst>
                                    <p:animMotion origin="layout" path="M 2.5E-6 -5.37572E-6 L -0.11806 -5.37572E-6 " pathEditMode="relative" ptsTypes="AA">
                                      <p:cBhvr>
                                        <p:cTn id="216" dur="500" fill="hold"/>
                                        <p:tgtEl>
                                          <p:spTgt spid="9"/>
                                        </p:tgtEl>
                                        <p:attrNameLst>
                                          <p:attrName>ppt_x</p:attrName>
                                          <p:attrName>ppt_y</p:attrName>
                                        </p:attrNameLst>
                                      </p:cBhvr>
                                    </p:animMotion>
                                  </p:childTnLst>
                                </p:cTn>
                              </p:par>
                            </p:childTnLst>
                          </p:cTn>
                        </p:par>
                      </p:childTnLst>
                    </p:cTn>
                  </p:par>
                  <p:par>
                    <p:cTn id="217" fill="hold" nodeType="clickPar">
                      <p:stCondLst>
                        <p:cond delay="indefinite"/>
                      </p:stCondLst>
                      <p:childTnLst>
                        <p:par>
                          <p:cTn id="218" fill="hold" nodeType="withGroup">
                            <p:stCondLst>
                              <p:cond delay="0"/>
                            </p:stCondLst>
                            <p:childTnLst>
                              <p:par>
                                <p:cTn id="219" presetID="0" presetClass="path" presetSubtype="0" accel="50000" decel="50000" fill="hold" nodeType="clickEffect">
                                  <p:stCondLst>
                                    <p:cond delay="0"/>
                                  </p:stCondLst>
                                  <p:childTnLst>
                                    <p:animMotion origin="layout" path="M -1.94444E-6 -8.67052E-7 L -0.11805 -8.67052E-7 " pathEditMode="relative" rAng="0" ptsTypes="AA">
                                      <p:cBhvr>
                                        <p:cTn id="220" dur="500" fill="hold"/>
                                        <p:tgtEl>
                                          <p:spTgt spid="13"/>
                                        </p:tgtEl>
                                        <p:attrNameLst>
                                          <p:attrName>ppt_x</p:attrName>
                                          <p:attrName>ppt_y</p:attrName>
                                        </p:attrNameLst>
                                      </p:cBhvr>
                                      <p:rCtr x="-5900" y="0"/>
                                    </p:animMotion>
                                  </p:childTnLst>
                                </p:cTn>
                              </p:par>
                            </p:childTnLst>
                          </p:cTn>
                        </p:par>
                      </p:childTnLst>
                    </p:cTn>
                  </p:par>
                  <p:par>
                    <p:cTn id="221" fill="hold" nodeType="clickPar">
                      <p:stCondLst>
                        <p:cond delay="indefinite"/>
                      </p:stCondLst>
                      <p:childTnLst>
                        <p:par>
                          <p:cTn id="222" fill="hold" nodeType="withGroup">
                            <p:stCondLst>
                              <p:cond delay="0"/>
                            </p:stCondLst>
                            <p:childTnLst>
                              <p:par>
                                <p:cTn id="223" presetID="0" presetClass="path" presetSubtype="0" accel="50000" decel="50000" fill="hold" nodeType="clickEffect">
                                  <p:stCondLst>
                                    <p:cond delay="0"/>
                                  </p:stCondLst>
                                  <p:childTnLst>
                                    <p:animMotion origin="layout" path="M -0.11806 1.21387E-6 L -0.23611 1.21387E-6 " pathEditMode="relative" ptsTypes="AA">
                                      <p:cBhvr>
                                        <p:cTn id="224" dur="500" fill="hold"/>
                                        <p:tgtEl>
                                          <p:spTgt spid="13"/>
                                        </p:tgtEl>
                                        <p:attrNameLst>
                                          <p:attrName>ppt_x</p:attrName>
                                          <p:attrName>ppt_y</p:attrName>
                                        </p:attrNameLst>
                                      </p:cBhvr>
                                    </p:animMotion>
                                  </p:childTnLst>
                                </p:cTn>
                              </p:par>
                            </p:childTnLst>
                          </p:cTn>
                        </p:par>
                        <p:par>
                          <p:cTn id="225" fill="hold" nodeType="afterGroup">
                            <p:stCondLst>
                              <p:cond delay="500"/>
                            </p:stCondLst>
                            <p:childTnLst>
                              <p:par>
                                <p:cTn id="226" presetID="0" presetClass="path" presetSubtype="0" accel="50000" decel="50000" fill="hold" grpId="1" nodeType="afterEffect">
                                  <p:stCondLst>
                                    <p:cond delay="0"/>
                                  </p:stCondLst>
                                  <p:childTnLst>
                                    <p:animMotion origin="layout" path="M 0.11806 2.60116E-6 L -0.00017 2.60116E-6 " pathEditMode="relative" rAng="0" ptsTypes="AA">
                                      <p:cBhvr>
                                        <p:cTn id="227" dur="500" fill="hold"/>
                                        <p:tgtEl>
                                          <p:spTgt spid="6"/>
                                        </p:tgtEl>
                                        <p:attrNameLst>
                                          <p:attrName>ppt_x</p:attrName>
                                          <p:attrName>ppt_y</p:attrName>
                                        </p:attrNameLst>
                                      </p:cBhvr>
                                      <p:rCtr x="-5900" y="0"/>
                                    </p:animMotion>
                                  </p:childTnLst>
                                </p:cTn>
                              </p:par>
                              <p:par>
                                <p:cTn id="228" presetID="0" presetClass="path" presetSubtype="0" accel="50000" decel="50000" fill="hold" grpId="4" nodeType="withEffect">
                                  <p:stCondLst>
                                    <p:cond delay="0"/>
                                  </p:stCondLst>
                                  <p:childTnLst>
                                    <p:animMotion origin="layout" path="M 0.46805 -0.00069 L 0.59132 -0.00323 " pathEditMode="relative" rAng="0" ptsTypes="AA">
                                      <p:cBhvr>
                                        <p:cTn id="229" dur="500" fill="hold"/>
                                        <p:tgtEl>
                                          <p:spTgt spid="16"/>
                                        </p:tgtEl>
                                        <p:attrNameLst>
                                          <p:attrName>ppt_x</p:attrName>
                                          <p:attrName>ppt_y</p:attrName>
                                        </p:attrNameLst>
                                      </p:cBhvr>
                                      <p:rCtr x="6200" y="-100"/>
                                    </p:animMotion>
                                  </p:childTnLst>
                                </p:cTn>
                              </p:par>
                            </p:childTnLst>
                          </p:cTn>
                        </p:par>
                        <p:par>
                          <p:cTn id="230" fill="hold" nodeType="afterGroup">
                            <p:stCondLst>
                              <p:cond delay="1000"/>
                            </p:stCondLst>
                            <p:childTnLst>
                              <p:par>
                                <p:cTn id="231" presetID="3" presetClass="exit" presetSubtype="10" fill="hold" nodeType="afterEffect">
                                  <p:stCondLst>
                                    <p:cond delay="0"/>
                                  </p:stCondLst>
                                  <p:childTnLst>
                                    <p:animEffect transition="out" filter="blinds(horizontal)">
                                      <p:cBhvr>
                                        <p:cTn id="232" dur="500"/>
                                        <p:tgtEl>
                                          <p:spTgt spid="13"/>
                                        </p:tgtEl>
                                      </p:cBhvr>
                                    </p:animEffect>
                                    <p:set>
                                      <p:cBhvr>
                                        <p:cTn id="233" dur="1" fill="hold">
                                          <p:stCondLst>
                                            <p:cond delay="499"/>
                                          </p:stCondLst>
                                        </p:cTn>
                                        <p:tgtEl>
                                          <p:spTgt spid="13"/>
                                        </p:tgtEl>
                                        <p:attrNameLst>
                                          <p:attrName>style.visibility</p:attrName>
                                        </p:attrNameLst>
                                      </p:cBhvr>
                                      <p:to>
                                        <p:strVal val="hidden"/>
                                      </p:to>
                                    </p:set>
                                  </p:childTnLst>
                                </p:cTn>
                              </p:par>
                              <p:par>
                                <p:cTn id="234" presetID="1" presetClass="emph" presetSubtype="2" fill="hold" nodeType="withEffect">
                                  <p:stCondLst>
                                    <p:cond delay="0"/>
                                  </p:stCondLst>
                                  <p:childTnLst>
                                    <p:animClr clrSpc="rgb" dir="cw">
                                      <p:cBhvr>
                                        <p:cTn id="235" dur="500" fill="hold"/>
                                        <p:tgtEl>
                                          <p:spTgt spid="6"/>
                                        </p:tgtEl>
                                        <p:attrNameLst>
                                          <p:attrName>fillcolor</p:attrName>
                                        </p:attrNameLst>
                                      </p:cBhvr>
                                      <p:to>
                                        <a:srgbClr val="71DAFF"/>
                                      </p:to>
                                    </p:animClr>
                                    <p:set>
                                      <p:cBhvr>
                                        <p:cTn id="236" dur="500" fill="hold"/>
                                        <p:tgtEl>
                                          <p:spTgt spid="6"/>
                                        </p:tgtEl>
                                        <p:attrNameLst>
                                          <p:attrName>fill.type</p:attrName>
                                        </p:attrNameLst>
                                      </p:cBhvr>
                                      <p:to>
                                        <p:strVal val="solid"/>
                                      </p:to>
                                    </p:set>
                                    <p:set>
                                      <p:cBhvr>
                                        <p:cTn id="237" dur="500" fill="hold"/>
                                        <p:tgtEl>
                                          <p:spTgt spid="6"/>
                                        </p:tgtEl>
                                        <p:attrNameLst>
                                          <p:attrName>fill.on</p:attrName>
                                        </p:attrNameLst>
                                      </p:cBhvr>
                                      <p:to>
                                        <p:strVal val="true"/>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3" presetClass="entr" presetSubtype="10" fill="hold" nodeType="clickEffect">
                                  <p:stCondLst>
                                    <p:cond delay="0"/>
                                  </p:stCondLst>
                                  <p:childTnLst>
                                    <p:set>
                                      <p:cBhvr>
                                        <p:cTn id="241" dur="1" fill="hold">
                                          <p:stCondLst>
                                            <p:cond delay="0"/>
                                          </p:stCondLst>
                                        </p:cTn>
                                        <p:tgtEl>
                                          <p:spTgt spid="14"/>
                                        </p:tgtEl>
                                        <p:attrNameLst>
                                          <p:attrName>style.visibility</p:attrName>
                                        </p:attrNameLst>
                                      </p:cBhvr>
                                      <p:to>
                                        <p:strVal val="visible"/>
                                      </p:to>
                                    </p:set>
                                    <p:animEffect transition="in" filter="blinds(horizontal)">
                                      <p:cBhvr>
                                        <p:cTn id="242" dur="500"/>
                                        <p:tgtEl>
                                          <p:spTgt spid="14"/>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0" presetClass="path" presetSubtype="0" accel="50000" decel="50000" fill="hold" nodeType="clickEffect">
                                  <p:stCondLst>
                                    <p:cond delay="0"/>
                                  </p:stCondLst>
                                  <p:childTnLst>
                                    <p:animMotion origin="layout" path="M -1.94444E-6 -8.67052E-7 L -0.11805 -8.67052E-7 " pathEditMode="relative" rAng="0" ptsTypes="AA">
                                      <p:cBhvr>
                                        <p:cTn id="246" dur="500" fill="hold"/>
                                        <p:tgtEl>
                                          <p:spTgt spid="14"/>
                                        </p:tgtEl>
                                        <p:attrNameLst>
                                          <p:attrName>ppt_x</p:attrName>
                                          <p:attrName>ppt_y</p:attrName>
                                        </p:attrNameLst>
                                      </p:cBhvr>
                                      <p:rCtr x="-5900" y="0"/>
                                    </p:animMotion>
                                  </p:childTnLst>
                                </p:cTn>
                              </p:par>
                            </p:childTnLst>
                          </p:cTn>
                        </p:par>
                        <p:par>
                          <p:cTn id="247" fill="hold" nodeType="afterGroup">
                            <p:stCondLst>
                              <p:cond delay="500"/>
                            </p:stCondLst>
                            <p:childTnLst>
                              <p:par>
                                <p:cTn id="248" presetID="3" presetClass="exit" presetSubtype="10" fill="hold" nodeType="afterEffect">
                                  <p:stCondLst>
                                    <p:cond delay="0"/>
                                  </p:stCondLst>
                                  <p:childTnLst>
                                    <p:animEffect transition="out" filter="blinds(horizontal)">
                                      <p:cBhvr>
                                        <p:cTn id="249" dur="500"/>
                                        <p:tgtEl>
                                          <p:spTgt spid="14"/>
                                        </p:tgtEl>
                                      </p:cBhvr>
                                    </p:animEffect>
                                    <p:set>
                                      <p:cBhvr>
                                        <p:cTn id="250" dur="1" fill="hold">
                                          <p:stCondLst>
                                            <p:cond delay="499"/>
                                          </p:stCondLst>
                                        </p:cTn>
                                        <p:tgtEl>
                                          <p:spTgt spid="14"/>
                                        </p:tgtEl>
                                        <p:attrNameLst>
                                          <p:attrName>style.visibility</p:attrName>
                                        </p:attrNameLst>
                                      </p:cBhvr>
                                      <p:to>
                                        <p:strVal val="hidden"/>
                                      </p:to>
                                    </p:set>
                                  </p:childTnLst>
                                </p:cTn>
                              </p:par>
                              <p:par>
                                <p:cTn id="251" presetID="1" presetClass="emph" presetSubtype="2" fill="hold" nodeType="withEffect">
                                  <p:stCondLst>
                                    <p:cond delay="0"/>
                                  </p:stCondLst>
                                  <p:childTnLst>
                                    <p:animClr clrSpc="rgb" dir="cw">
                                      <p:cBhvr>
                                        <p:cTn id="252" dur="1000" fill="hold"/>
                                        <p:tgtEl>
                                          <p:spTgt spid="16"/>
                                        </p:tgtEl>
                                        <p:attrNameLst>
                                          <p:attrName>fillcolor</p:attrName>
                                        </p:attrNameLst>
                                      </p:cBhvr>
                                      <p:to>
                                        <a:srgbClr val="FFCCFF"/>
                                      </p:to>
                                    </p:animClr>
                                    <p:set>
                                      <p:cBhvr>
                                        <p:cTn id="253" dur="1000" fill="hold"/>
                                        <p:tgtEl>
                                          <p:spTgt spid="16"/>
                                        </p:tgtEl>
                                        <p:attrNameLst>
                                          <p:attrName>fill.type</p:attrName>
                                        </p:attrNameLst>
                                      </p:cBhvr>
                                      <p:to>
                                        <p:strVal val="solid"/>
                                      </p:to>
                                    </p:set>
                                    <p:set>
                                      <p:cBhvr>
                                        <p:cTn id="254" dur="1000" fill="hold"/>
                                        <p:tgtEl>
                                          <p:spTgt spid="16"/>
                                        </p:tgtEl>
                                        <p:attrNameLst>
                                          <p:attrName>fill.on</p:attrName>
                                        </p:attrNameLst>
                                      </p:cBhvr>
                                      <p:to>
                                        <p:strVal val="tru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3" presetClass="entr" presetSubtype="10" fill="hold" nodeType="clickEffect">
                                  <p:stCondLst>
                                    <p:cond delay="0"/>
                                  </p:stCondLst>
                                  <p:childTnLst>
                                    <p:set>
                                      <p:cBhvr>
                                        <p:cTn id="258" dur="1" fill="hold">
                                          <p:stCondLst>
                                            <p:cond delay="0"/>
                                          </p:stCondLst>
                                        </p:cTn>
                                        <p:tgtEl>
                                          <p:spTgt spid="17"/>
                                        </p:tgtEl>
                                        <p:attrNameLst>
                                          <p:attrName>style.visibility</p:attrName>
                                        </p:attrNameLst>
                                      </p:cBhvr>
                                      <p:to>
                                        <p:strVal val="visible"/>
                                      </p:to>
                                    </p:set>
                                    <p:animEffect transition="in" filter="blinds(horizontal)">
                                      <p:cBhvr>
                                        <p:cTn id="259" dur="500"/>
                                        <p:tgtEl>
                                          <p:spTgt spid="17"/>
                                        </p:tgtEl>
                                      </p:cBhvr>
                                    </p:animEffect>
                                  </p:childTnLst>
                                </p:cTn>
                              </p:par>
                            </p:childTnLst>
                          </p:cTn>
                        </p:par>
                        <p:par>
                          <p:cTn id="260" fill="hold" nodeType="afterGroup">
                            <p:stCondLst>
                              <p:cond delay="500"/>
                            </p:stCondLst>
                            <p:childTnLst>
                              <p:par>
                                <p:cTn id="261" presetID="3" presetClass="exit" presetSubtype="10" fill="hold" nodeType="afterEffect">
                                  <p:stCondLst>
                                    <p:cond delay="0"/>
                                  </p:stCondLst>
                                  <p:childTnLst>
                                    <p:animEffect transition="out" filter="blinds(horizontal)">
                                      <p:cBhvr>
                                        <p:cTn id="262" dur="500"/>
                                        <p:tgtEl>
                                          <p:spTgt spid="17"/>
                                        </p:tgtEl>
                                      </p:cBhvr>
                                    </p:animEffect>
                                    <p:set>
                                      <p:cBhvr>
                                        <p:cTn id="263" dur="1" fill="hold">
                                          <p:stCondLst>
                                            <p:cond delay="499"/>
                                          </p:stCondLst>
                                        </p:cTn>
                                        <p:tgtEl>
                                          <p:spTgt spid="17"/>
                                        </p:tgtEl>
                                        <p:attrNameLst>
                                          <p:attrName>style.visibility</p:attrName>
                                        </p:attrNameLst>
                                      </p:cBhvr>
                                      <p:to>
                                        <p:strVal val="hidden"/>
                                      </p:to>
                                    </p:set>
                                  </p:childTnLst>
                                </p:cTn>
                              </p:par>
                              <p:par>
                                <p:cTn id="264" presetID="1" presetClass="emph" presetSubtype="2" fill="hold" nodeType="withEffect">
                                  <p:stCondLst>
                                    <p:cond delay="0"/>
                                  </p:stCondLst>
                                  <p:childTnLst>
                                    <p:animClr clrSpc="rgb" dir="cw">
                                      <p:cBhvr>
                                        <p:cTn id="265" dur="500" fill="hold"/>
                                        <p:tgtEl>
                                          <p:spTgt spid="10"/>
                                        </p:tgtEl>
                                        <p:attrNameLst>
                                          <p:attrName>fillcolor</p:attrName>
                                        </p:attrNameLst>
                                      </p:cBhvr>
                                      <p:to>
                                        <a:srgbClr val="FFCCFF"/>
                                      </p:to>
                                    </p:animClr>
                                    <p:set>
                                      <p:cBhvr>
                                        <p:cTn id="266" dur="500" fill="hold"/>
                                        <p:tgtEl>
                                          <p:spTgt spid="10"/>
                                        </p:tgtEl>
                                        <p:attrNameLst>
                                          <p:attrName>fill.type</p:attrName>
                                        </p:attrNameLst>
                                      </p:cBhvr>
                                      <p:to>
                                        <p:strVal val="solid"/>
                                      </p:to>
                                    </p:set>
                                    <p:set>
                                      <p:cBhvr>
                                        <p:cTn id="267" dur="500" fill="hold"/>
                                        <p:tgtEl>
                                          <p:spTgt spid="10"/>
                                        </p:tgtEl>
                                        <p:attrNameLst>
                                          <p:attrName>fill.on</p:attrName>
                                        </p:attrNameLst>
                                      </p:cBhvr>
                                      <p:to>
                                        <p:strVal val="true"/>
                                      </p:to>
                                    </p:set>
                                  </p:childTnLst>
                                </p:cTn>
                              </p:par>
                              <p:par>
                                <p:cTn id="268" presetID="1" presetClass="emph" presetSubtype="2" fill="hold" nodeType="withEffect">
                                  <p:stCondLst>
                                    <p:cond delay="0"/>
                                  </p:stCondLst>
                                  <p:childTnLst>
                                    <p:animClr clrSpc="rgb" dir="cw">
                                      <p:cBhvr>
                                        <p:cTn id="269" dur="1000" fill="hold"/>
                                        <p:tgtEl>
                                          <p:spTgt spid="9"/>
                                        </p:tgtEl>
                                        <p:attrNameLst>
                                          <p:attrName>fillcolor</p:attrName>
                                        </p:attrNameLst>
                                      </p:cBhvr>
                                      <p:to>
                                        <a:srgbClr val="FFCCFF"/>
                                      </p:to>
                                    </p:animClr>
                                    <p:set>
                                      <p:cBhvr>
                                        <p:cTn id="270" dur="1000" fill="hold"/>
                                        <p:tgtEl>
                                          <p:spTgt spid="9"/>
                                        </p:tgtEl>
                                        <p:attrNameLst>
                                          <p:attrName>fill.type</p:attrName>
                                        </p:attrNameLst>
                                      </p:cBhvr>
                                      <p:to>
                                        <p:strVal val="solid"/>
                                      </p:to>
                                    </p:set>
                                    <p:set>
                                      <p:cBhvr>
                                        <p:cTn id="271" dur="1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6" grpId="0" animBg="1"/>
      <p:bldP spid="6" grpId="1" animBg="1"/>
      <p:bldP spid="6" grpId="2" animBg="1"/>
      <p:bldP spid="6" grpId="3"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P spid="9" grpId="0" animBg="1"/>
      <p:bldP spid="10" grpId="0" animBg="1"/>
      <p:bldP spid="10" grpId="1" animBg="1"/>
      <p:bldP spid="10" grpId="2" animBg="1"/>
      <p:bldP spid="10" grpId="3" animBg="1"/>
      <p:bldP spid="10" grpId="4" animBg="1"/>
      <p:bldP spid="15" grpId="0" animBg="1"/>
      <p:bldP spid="15" grpId="1" animBg="1"/>
      <p:bldP spid="15" grpId="2" animBg="1"/>
      <p:bldP spid="15" grpId="3" animBg="1"/>
      <p:bldP spid="16" grpId="0" animBg="1"/>
      <p:bldP spid="16" grpId="1" animBg="1"/>
      <p:bldP spid="16" grpId="2" animBg="1"/>
      <p:bldP spid="16" grpId="3" animBg="1"/>
      <p:bldP spid="16" grpId="4"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7EE1AF21-6283-410C-A5DF-31DCBA97A359}"/>
              </a:ext>
            </a:extLst>
          </p:cNvPr>
          <p:cNvSpPr>
            <a:spLocks noGrp="1"/>
          </p:cNvSpPr>
          <p:nvPr>
            <p:ph type="title"/>
          </p:nvPr>
        </p:nvSpPr>
        <p:spPr/>
        <p:txBody>
          <a:bodyPr/>
          <a:lstStyle/>
          <a:p>
            <a:pPr>
              <a:defRPr/>
            </a:pPr>
            <a:r>
              <a:rPr lang="zh-CN" altLang="en-US"/>
              <a:t>冒泡排序的效率分析</a:t>
            </a:r>
          </a:p>
        </p:txBody>
      </p:sp>
      <p:sp>
        <p:nvSpPr>
          <p:cNvPr id="3" name="内容占位符 2">
            <a:extLst>
              <a:ext uri="{FF2B5EF4-FFF2-40B4-BE49-F238E27FC236}">
                <a16:creationId xmlns:a16="http://schemas.microsoft.com/office/drawing/2014/main" id="{65079E7B-BC1E-4D22-879B-579C39390115}"/>
              </a:ext>
            </a:extLst>
          </p:cNvPr>
          <p:cNvSpPr>
            <a:spLocks noGrp="1"/>
          </p:cNvSpPr>
          <p:nvPr>
            <p:ph idx="1"/>
          </p:nvPr>
        </p:nvSpPr>
        <p:spPr/>
        <p:txBody>
          <a:bodyPr/>
          <a:lstStyle/>
          <a:p>
            <a:pPr eaLnBrk="1" hangingPunct="1">
              <a:lnSpc>
                <a:spcPct val="90000"/>
              </a:lnSpc>
            </a:pPr>
            <a:r>
              <a:rPr lang="zh-CN" altLang="en-US"/>
              <a:t>稳定的排序算法</a:t>
            </a:r>
          </a:p>
          <a:p>
            <a:pPr eaLnBrk="1" hangingPunct="1">
              <a:lnSpc>
                <a:spcPct val="90000"/>
              </a:lnSpc>
            </a:pPr>
            <a:r>
              <a:rPr lang="zh-CN" altLang="en-US"/>
              <a:t>空间代价：</a:t>
            </a:r>
            <a:r>
              <a:rPr lang="en-US" altLang="zh-CN"/>
              <a:t>O(1) </a:t>
            </a:r>
          </a:p>
          <a:p>
            <a:pPr eaLnBrk="1" hangingPunct="1">
              <a:lnSpc>
                <a:spcPct val="90000"/>
              </a:lnSpc>
            </a:pPr>
            <a:r>
              <a:rPr lang="zh-CN" altLang="en-US"/>
              <a:t>时间代价 ：时间复杂度</a:t>
            </a:r>
            <a:r>
              <a:rPr lang="en-US" altLang="zh-CN"/>
              <a:t>O(n</a:t>
            </a:r>
            <a:r>
              <a:rPr lang="en-US" altLang="zh-CN" baseline="30000"/>
              <a:t>2</a:t>
            </a:r>
            <a:r>
              <a:rPr lang="en-US" altLang="zh-CN"/>
              <a:t>)</a:t>
            </a:r>
            <a:endParaRPr lang="zh-CN" altLang="en-US"/>
          </a:p>
          <a:p>
            <a:pPr>
              <a:buFont typeface="Wingdings" panose="05000000000000000000" pitchFamily="2" charset="2"/>
              <a:buNone/>
            </a:pPr>
            <a:endParaRPr lang="zh-CN" altLang="en-US"/>
          </a:p>
        </p:txBody>
      </p:sp>
      <p:sp>
        <p:nvSpPr>
          <p:cNvPr id="5" name="椭圆 4">
            <a:extLst>
              <a:ext uri="{FF2B5EF4-FFF2-40B4-BE49-F238E27FC236}">
                <a16:creationId xmlns:a16="http://schemas.microsoft.com/office/drawing/2014/main" id="{CB8BFB84-3EA2-49D3-991B-E40277862558}"/>
              </a:ext>
            </a:extLst>
          </p:cNvPr>
          <p:cNvSpPr/>
          <p:nvPr/>
        </p:nvSpPr>
        <p:spPr>
          <a:xfrm>
            <a:off x="7929563" y="3786188"/>
            <a:ext cx="142875" cy="142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3B194FA6-B240-4B61-BB8A-873B9A464C24}"/>
              </a:ext>
            </a:extLst>
          </p:cNvPr>
          <p:cNvSpPr>
            <a:spLocks noGrp="1"/>
          </p:cNvSpPr>
          <p:nvPr>
            <p:ph type="sldNum" sz="quarter" idx="12"/>
          </p:nvPr>
        </p:nvSpPr>
        <p:spPr/>
        <p:txBody>
          <a:bodyPr/>
          <a:lstStyle/>
          <a:p>
            <a:fld id="{76DEC0BF-4056-45FE-A558-BFEC82C564A3}" type="slidenum">
              <a:rPr lang="zh-CN" altLang="en-US" smtClean="0"/>
              <a:pPr/>
              <a:t>127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B9424DB-0001-4B28-81B8-B283E495D472}"/>
              </a:ext>
            </a:extLst>
          </p:cNvPr>
          <p:cNvSpPr>
            <a:spLocks noGrp="1"/>
          </p:cNvSpPr>
          <p:nvPr>
            <p:ph type="title"/>
          </p:nvPr>
        </p:nvSpPr>
        <p:spPr/>
        <p:txBody>
          <a:bodyPr/>
          <a:lstStyle/>
          <a:p>
            <a:pPr>
              <a:defRPr/>
            </a:pPr>
            <a:r>
              <a:rPr lang="zh-CN" altLang="en-US"/>
              <a:t>（</a:t>
            </a:r>
            <a:r>
              <a:rPr lang="en-US" altLang="zh-CN"/>
              <a:t>2</a:t>
            </a:r>
            <a:r>
              <a:rPr lang="zh-CN" altLang="en-US"/>
              <a:t>）</a:t>
            </a:r>
            <a:r>
              <a:rPr lang="en-US" altLang="zh-CN"/>
              <a:t>   </a:t>
            </a:r>
            <a:r>
              <a:rPr lang="zh-CN" altLang="en-US"/>
              <a:t>快速排序</a:t>
            </a:r>
          </a:p>
        </p:txBody>
      </p:sp>
      <p:sp>
        <p:nvSpPr>
          <p:cNvPr id="3" name="内容占位符 2">
            <a:extLst>
              <a:ext uri="{FF2B5EF4-FFF2-40B4-BE49-F238E27FC236}">
                <a16:creationId xmlns:a16="http://schemas.microsoft.com/office/drawing/2014/main" id="{5B2F8ADC-93A6-489B-8ED5-66FAC414B69F}"/>
              </a:ext>
            </a:extLst>
          </p:cNvPr>
          <p:cNvSpPr>
            <a:spLocks noGrp="1"/>
          </p:cNvSpPr>
          <p:nvPr>
            <p:ph idx="1"/>
          </p:nvPr>
        </p:nvSpPr>
        <p:spPr>
          <a:xfrm>
            <a:off x="928688" y="1928813"/>
            <a:ext cx="8031162" cy="4175125"/>
          </a:xfrm>
        </p:spPr>
        <p:txBody>
          <a:bodyPr/>
          <a:lstStyle/>
          <a:p>
            <a:pPr eaLnBrk="1" hangingPunct="1"/>
            <a:r>
              <a:rPr lang="zh-CN" altLang="en-US"/>
              <a:t>算法思想：</a:t>
            </a:r>
          </a:p>
          <a:p>
            <a:pPr lvl="1" eaLnBrk="1" hangingPunct="1"/>
            <a:r>
              <a:rPr lang="zh-CN" altLang="en-US"/>
              <a:t>选择枢轴值（</a:t>
            </a:r>
            <a:r>
              <a:rPr lang="en-US" altLang="zh-CN"/>
              <a:t>pivot</a:t>
            </a:r>
            <a:r>
              <a:rPr lang="zh-CN" altLang="en-US"/>
              <a:t>）</a:t>
            </a:r>
          </a:p>
          <a:p>
            <a:pPr lvl="1" eaLnBrk="1" hangingPunct="1"/>
            <a:r>
              <a:rPr lang="zh-CN" altLang="en-US"/>
              <a:t>将序列划分为两个子序列</a:t>
            </a:r>
            <a:r>
              <a:rPr lang="en-US" altLang="zh-CN"/>
              <a:t>L</a:t>
            </a:r>
            <a:r>
              <a:rPr lang="zh-CN" altLang="en-US"/>
              <a:t>和</a:t>
            </a:r>
            <a:r>
              <a:rPr lang="en-US" altLang="zh-CN"/>
              <a:t>R</a:t>
            </a:r>
            <a:r>
              <a:rPr lang="zh-CN" altLang="en-US"/>
              <a:t>，使得</a:t>
            </a:r>
            <a:r>
              <a:rPr lang="en-US" altLang="zh-CN"/>
              <a:t>L</a:t>
            </a:r>
            <a:r>
              <a:rPr lang="zh-CN" altLang="en-US"/>
              <a:t>中所有记录都小于或等于轴值，</a:t>
            </a:r>
            <a:r>
              <a:rPr lang="en-US" altLang="zh-CN"/>
              <a:t>R</a:t>
            </a:r>
            <a:r>
              <a:rPr lang="zh-CN" altLang="en-US"/>
              <a:t>中记录都大于轴值</a:t>
            </a:r>
          </a:p>
          <a:p>
            <a:pPr lvl="1" eaLnBrk="1" hangingPunct="1"/>
            <a:r>
              <a:rPr lang="zh-CN" altLang="en-US"/>
              <a:t>对子序列</a:t>
            </a:r>
            <a:r>
              <a:rPr lang="en-US" altLang="zh-CN"/>
              <a:t>L</a:t>
            </a:r>
            <a:r>
              <a:rPr lang="zh-CN" altLang="en-US"/>
              <a:t>和</a:t>
            </a:r>
            <a:r>
              <a:rPr lang="en-US" altLang="zh-CN"/>
              <a:t>R</a:t>
            </a:r>
            <a:r>
              <a:rPr lang="zh-CN" altLang="en-US"/>
              <a:t>递归进行快速排序 </a:t>
            </a:r>
            <a:endParaRPr lang="en-US" altLang="zh-CN">
              <a:solidFill>
                <a:srgbClr val="000000"/>
              </a:solidFill>
              <a:latin typeface="Arial Unicode MS" pitchFamily="34" charset="-122"/>
            </a:endParaRPr>
          </a:p>
          <a:p>
            <a:pPr lvl="1" eaLnBrk="1" hangingPunct="1">
              <a:buFont typeface="Wingdings" panose="05000000000000000000" pitchFamily="2" charset="2"/>
              <a:buNone/>
            </a:pPr>
            <a:endParaRPr lang="zh-CN" altLang="en-US"/>
          </a:p>
          <a:p>
            <a:endParaRPr lang="zh-CN" altLang="en-US"/>
          </a:p>
        </p:txBody>
      </p:sp>
      <p:sp>
        <p:nvSpPr>
          <p:cNvPr id="2" name="灯片编号占位符 1">
            <a:extLst>
              <a:ext uri="{FF2B5EF4-FFF2-40B4-BE49-F238E27FC236}">
                <a16:creationId xmlns:a16="http://schemas.microsoft.com/office/drawing/2014/main" id="{DEFAFF35-2112-4D59-A210-CF2D3955CBFE}"/>
              </a:ext>
            </a:extLst>
          </p:cNvPr>
          <p:cNvSpPr>
            <a:spLocks noGrp="1"/>
          </p:cNvSpPr>
          <p:nvPr>
            <p:ph type="sldNum" sz="quarter" idx="12"/>
          </p:nvPr>
        </p:nvSpPr>
        <p:spPr/>
        <p:txBody>
          <a:bodyPr/>
          <a:lstStyle/>
          <a:p>
            <a:fld id="{76DEC0BF-4056-45FE-A558-BFEC82C564A3}" type="slidenum">
              <a:rPr lang="zh-CN" altLang="en-US" smtClean="0"/>
              <a:pPr/>
              <a:t>128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E4ABA88-8A52-4EE0-B740-8825B1138523}"/>
              </a:ext>
            </a:extLst>
          </p:cNvPr>
          <p:cNvSpPr>
            <a:spLocks noGrp="1"/>
          </p:cNvSpPr>
          <p:nvPr>
            <p:ph type="title"/>
          </p:nvPr>
        </p:nvSpPr>
        <p:spPr/>
        <p:txBody>
          <a:bodyPr/>
          <a:lstStyle/>
          <a:p>
            <a:pPr>
              <a:defRPr/>
            </a:pPr>
            <a:r>
              <a:rPr lang="zh-CN" altLang="en-US"/>
              <a:t>快速排序</a:t>
            </a:r>
          </a:p>
        </p:txBody>
      </p:sp>
      <p:sp>
        <p:nvSpPr>
          <p:cNvPr id="3" name="内容占位符 2">
            <a:extLst>
              <a:ext uri="{FF2B5EF4-FFF2-40B4-BE49-F238E27FC236}">
                <a16:creationId xmlns:a16="http://schemas.microsoft.com/office/drawing/2014/main" id="{215D9567-F831-443E-8BF2-404D2B15442D}"/>
              </a:ext>
            </a:extLst>
          </p:cNvPr>
          <p:cNvSpPr>
            <a:spLocks noGrp="1"/>
          </p:cNvSpPr>
          <p:nvPr>
            <p:ph idx="1"/>
          </p:nvPr>
        </p:nvSpPr>
        <p:spPr/>
        <p:txBody>
          <a:bodyPr/>
          <a:lstStyle/>
          <a:p>
            <a:pPr eaLnBrk="1" hangingPunct="1"/>
            <a:r>
              <a:rPr lang="zh-CN" altLang="en-US"/>
              <a:t>整个快速排序的关键，轴值位于正确位置，分割后使得</a:t>
            </a:r>
          </a:p>
          <a:p>
            <a:pPr lvl="1" eaLnBrk="1" hangingPunct="1"/>
            <a:r>
              <a:rPr lang="en-US" altLang="zh-CN"/>
              <a:t>L</a:t>
            </a:r>
            <a:r>
              <a:rPr lang="zh-CN" altLang="en-US"/>
              <a:t>中所有记录位于轴值左边</a:t>
            </a:r>
          </a:p>
          <a:p>
            <a:pPr lvl="1" eaLnBrk="1" hangingPunct="1"/>
            <a:r>
              <a:rPr lang="en-US" altLang="zh-CN"/>
              <a:t>R</a:t>
            </a:r>
            <a:r>
              <a:rPr lang="zh-CN" altLang="en-US"/>
              <a:t>中记录位于轴值右边</a:t>
            </a:r>
          </a:p>
          <a:p>
            <a:endParaRPr lang="zh-CN" altLang="en-US"/>
          </a:p>
        </p:txBody>
      </p:sp>
      <p:sp>
        <p:nvSpPr>
          <p:cNvPr id="2" name="灯片编号占位符 1">
            <a:extLst>
              <a:ext uri="{FF2B5EF4-FFF2-40B4-BE49-F238E27FC236}">
                <a16:creationId xmlns:a16="http://schemas.microsoft.com/office/drawing/2014/main" id="{8CD26F85-91D3-4F4A-9AE0-FB3B5DC0777C}"/>
              </a:ext>
            </a:extLst>
          </p:cNvPr>
          <p:cNvSpPr>
            <a:spLocks noGrp="1"/>
          </p:cNvSpPr>
          <p:nvPr>
            <p:ph type="sldNum" sz="quarter" idx="12"/>
          </p:nvPr>
        </p:nvSpPr>
        <p:spPr/>
        <p:txBody>
          <a:bodyPr/>
          <a:lstStyle/>
          <a:p>
            <a:fld id="{76DEC0BF-4056-45FE-A558-BFEC82C564A3}" type="slidenum">
              <a:rPr lang="zh-CN" altLang="en-US" smtClean="0"/>
              <a:pPr/>
              <a:t>129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a:extLst>
              <a:ext uri="{FF2B5EF4-FFF2-40B4-BE49-F238E27FC236}">
                <a16:creationId xmlns:a16="http://schemas.microsoft.com/office/drawing/2014/main" id="{7E47D252-5657-453A-B1BB-8C07639DA9C8}"/>
              </a:ext>
            </a:extLst>
          </p:cNvPr>
          <p:cNvSpPr>
            <a:spLocks noGrp="1"/>
          </p:cNvSpPr>
          <p:nvPr>
            <p:ph idx="1"/>
          </p:nvPr>
        </p:nvSpPr>
        <p:spPr/>
        <p:txBody>
          <a:bodyPr/>
          <a:lstStyle/>
          <a:p>
            <a:pPr eaLnBrk="1" hangingPunct="1">
              <a:buFont typeface="Wingdings 3" panose="05040102010807070707" pitchFamily="18" charset="2"/>
              <a:buNone/>
            </a:pPr>
            <a:r>
              <a:rPr lang="zh-CN" altLang="en-US"/>
              <a:t>插入：</a:t>
            </a:r>
            <a:r>
              <a:rPr lang="en-US" altLang="zh-CN" sz="2800">
                <a:solidFill>
                  <a:srgbClr val="FF0000"/>
                </a:solidFill>
              </a:rPr>
              <a:t>q.next=p.next;</a:t>
            </a:r>
          </a:p>
          <a:p>
            <a:pPr eaLnBrk="1" hangingPunct="1">
              <a:buFont typeface="Wingdings 3" panose="05040102010807070707" pitchFamily="18" charset="2"/>
              <a:buNone/>
            </a:pPr>
            <a:r>
              <a:rPr lang="en-US" altLang="zh-CN" sz="2800">
                <a:solidFill>
                  <a:srgbClr val="FF0000"/>
                </a:solidFill>
              </a:rPr>
              <a:t>    	 p.next=q;</a:t>
            </a:r>
          </a:p>
          <a:p>
            <a:endParaRPr lang="en-US" altLang="zh-CN"/>
          </a:p>
          <a:p>
            <a:endParaRPr lang="en-US" altLang="zh-CN"/>
          </a:p>
          <a:p>
            <a:pPr eaLnBrk="1" hangingPunct="1">
              <a:buFont typeface="Wingdings 3" panose="05040102010807070707" pitchFamily="18" charset="2"/>
              <a:buNone/>
            </a:pPr>
            <a:r>
              <a:rPr lang="zh-CN" altLang="en-US"/>
              <a:t>删除：</a:t>
            </a:r>
            <a:r>
              <a:rPr lang="en-US" altLang="zh-CN" sz="2800">
                <a:solidFill>
                  <a:srgbClr val="FF0000"/>
                </a:solidFill>
              </a:rPr>
              <a:t>if (p.next!=null)</a:t>
            </a:r>
          </a:p>
          <a:p>
            <a:pPr eaLnBrk="1" hangingPunct="1">
              <a:buFont typeface="Wingdings 3" panose="05040102010807070707" pitchFamily="18" charset="2"/>
              <a:buNone/>
            </a:pPr>
            <a:r>
              <a:rPr lang="en-US" altLang="zh-CN" sz="2800">
                <a:solidFill>
                  <a:srgbClr val="FF0000"/>
                </a:solidFill>
              </a:rPr>
              <a:t>        {      old = p.next.data;        //</a:t>
            </a:r>
            <a:r>
              <a:rPr lang="zh-CN" altLang="en-US" sz="2800">
                <a:solidFill>
                  <a:srgbClr val="FF0000"/>
                </a:solidFill>
              </a:rPr>
              <a:t>返回原对象</a:t>
            </a:r>
          </a:p>
          <a:p>
            <a:pPr eaLnBrk="1" hangingPunct="1">
              <a:buFont typeface="Wingdings 3" panose="05040102010807070707" pitchFamily="18" charset="2"/>
              <a:buNone/>
            </a:pPr>
            <a:r>
              <a:rPr lang="zh-CN" altLang="en-US" sz="2800">
                <a:solidFill>
                  <a:srgbClr val="FF0000"/>
                </a:solidFill>
              </a:rPr>
              <a:t>               </a:t>
            </a:r>
            <a:r>
              <a:rPr lang="en-US" altLang="zh-CN" sz="2800">
                <a:solidFill>
                  <a:srgbClr val="FF0000"/>
                </a:solidFill>
              </a:rPr>
              <a:t>p.next = p.next.next; //</a:t>
            </a:r>
            <a:r>
              <a:rPr lang="zh-CN" altLang="en-US" sz="2800">
                <a:solidFill>
                  <a:srgbClr val="FF0000"/>
                </a:solidFill>
              </a:rPr>
              <a:t>删</a:t>
            </a:r>
            <a:r>
              <a:rPr lang="en-US" altLang="zh-CN" sz="2800">
                <a:solidFill>
                  <a:srgbClr val="FF0000"/>
                </a:solidFill>
              </a:rPr>
              <a:t>p</a:t>
            </a:r>
            <a:r>
              <a:rPr lang="zh-CN" altLang="en-US" sz="2800">
                <a:solidFill>
                  <a:srgbClr val="FF0000"/>
                </a:solidFill>
              </a:rPr>
              <a:t>的后继</a:t>
            </a:r>
          </a:p>
          <a:p>
            <a:pPr eaLnBrk="1" hangingPunct="1">
              <a:buFont typeface="Wingdings 3" panose="05040102010807070707" pitchFamily="18" charset="2"/>
              <a:buNone/>
            </a:pPr>
            <a:r>
              <a:rPr lang="zh-CN" altLang="en-US" sz="2800">
                <a:solidFill>
                  <a:srgbClr val="FF0000"/>
                </a:solidFill>
              </a:rPr>
              <a:t>         </a:t>
            </a:r>
            <a:r>
              <a:rPr lang="en-US" altLang="zh-CN" sz="2800">
                <a:solidFill>
                  <a:srgbClr val="FF0000"/>
                </a:solidFill>
              </a:rPr>
              <a:t>}</a:t>
            </a:r>
            <a:endParaRPr lang="zh-CN" altLang="en-US"/>
          </a:p>
        </p:txBody>
      </p:sp>
      <p:sp>
        <p:nvSpPr>
          <p:cNvPr id="3" name="标题 2">
            <a:extLst>
              <a:ext uri="{FF2B5EF4-FFF2-40B4-BE49-F238E27FC236}">
                <a16:creationId xmlns:a16="http://schemas.microsoft.com/office/drawing/2014/main" id="{1553525B-80D7-4295-80A3-57707061FD69}"/>
              </a:ext>
            </a:extLst>
          </p:cNvPr>
          <p:cNvSpPr>
            <a:spLocks noGrp="1"/>
          </p:cNvSpPr>
          <p:nvPr>
            <p:ph type="title"/>
          </p:nvPr>
        </p:nvSpPr>
        <p:spPr/>
        <p:txBody>
          <a:bodyPr/>
          <a:lstStyle/>
          <a:p>
            <a:pPr>
              <a:defRPr/>
            </a:pPr>
            <a:r>
              <a:rPr lang="zh-CN" altLang="en-US" dirty="0"/>
              <a:t>单链表的插入删除</a:t>
            </a:r>
          </a:p>
        </p:txBody>
      </p:sp>
      <p:grpSp>
        <p:nvGrpSpPr>
          <p:cNvPr id="21508" name="Group 90">
            <a:extLst>
              <a:ext uri="{FF2B5EF4-FFF2-40B4-BE49-F238E27FC236}">
                <a16:creationId xmlns:a16="http://schemas.microsoft.com/office/drawing/2014/main" id="{E3AAE5E0-701F-4884-9D76-2053469ABEF2}"/>
              </a:ext>
            </a:extLst>
          </p:cNvPr>
          <p:cNvGrpSpPr>
            <a:grpSpLocks/>
          </p:cNvGrpSpPr>
          <p:nvPr/>
        </p:nvGrpSpPr>
        <p:grpSpPr bwMode="auto">
          <a:xfrm>
            <a:off x="5864225" y="896938"/>
            <a:ext cx="2590800" cy="1997075"/>
            <a:chOff x="3648" y="1632"/>
            <a:chExt cx="1632" cy="1258"/>
          </a:xfrm>
        </p:grpSpPr>
        <p:grpSp>
          <p:nvGrpSpPr>
            <p:cNvPr id="21544" name="Group 89">
              <a:extLst>
                <a:ext uri="{FF2B5EF4-FFF2-40B4-BE49-F238E27FC236}">
                  <a16:creationId xmlns:a16="http://schemas.microsoft.com/office/drawing/2014/main" id="{4225326A-BE64-41D5-BB27-DD52C791A31C}"/>
                </a:ext>
              </a:extLst>
            </p:cNvPr>
            <p:cNvGrpSpPr>
              <a:grpSpLocks/>
            </p:cNvGrpSpPr>
            <p:nvPr/>
          </p:nvGrpSpPr>
          <p:grpSpPr bwMode="auto">
            <a:xfrm>
              <a:off x="3648" y="1632"/>
              <a:ext cx="1632" cy="1258"/>
              <a:chOff x="3936" y="2016"/>
              <a:chExt cx="1632" cy="1258"/>
            </a:xfrm>
          </p:grpSpPr>
          <p:grpSp>
            <p:nvGrpSpPr>
              <p:cNvPr id="21547" name="Group 81">
                <a:extLst>
                  <a:ext uri="{FF2B5EF4-FFF2-40B4-BE49-F238E27FC236}">
                    <a16:creationId xmlns:a16="http://schemas.microsoft.com/office/drawing/2014/main" id="{B8DBF038-C644-4800-95A1-5B584B3AE064}"/>
                  </a:ext>
                </a:extLst>
              </p:cNvPr>
              <p:cNvGrpSpPr>
                <a:grpSpLocks/>
              </p:cNvGrpSpPr>
              <p:nvPr/>
            </p:nvGrpSpPr>
            <p:grpSpPr bwMode="auto">
              <a:xfrm>
                <a:off x="4608" y="2784"/>
                <a:ext cx="384" cy="230"/>
                <a:chOff x="4800" y="3024"/>
                <a:chExt cx="384" cy="230"/>
              </a:xfrm>
            </p:grpSpPr>
            <p:sp>
              <p:nvSpPr>
                <p:cNvPr id="21573" name="Rectangle 22">
                  <a:extLst>
                    <a:ext uri="{FF2B5EF4-FFF2-40B4-BE49-F238E27FC236}">
                      <a16:creationId xmlns:a16="http://schemas.microsoft.com/office/drawing/2014/main" id="{B3618868-0E89-4D43-9876-F1A6A5F0274F}"/>
                    </a:ext>
                  </a:extLst>
                </p:cNvPr>
                <p:cNvSpPr>
                  <a:spLocks noChangeArrowheads="1"/>
                </p:cNvSpPr>
                <p:nvPr/>
              </p:nvSpPr>
              <p:spPr bwMode="auto">
                <a:xfrm>
                  <a:off x="5015" y="3024"/>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74" name="Rectangle 23">
                  <a:extLst>
                    <a:ext uri="{FF2B5EF4-FFF2-40B4-BE49-F238E27FC236}">
                      <a16:creationId xmlns:a16="http://schemas.microsoft.com/office/drawing/2014/main" id="{40C7D23B-9F21-4F24-B98D-2445BFFBB378}"/>
                    </a:ext>
                  </a:extLst>
                </p:cNvPr>
                <p:cNvSpPr>
                  <a:spLocks noChangeArrowheads="1"/>
                </p:cNvSpPr>
                <p:nvPr/>
              </p:nvSpPr>
              <p:spPr bwMode="auto">
                <a:xfrm>
                  <a:off x="4800" y="3024"/>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x</a:t>
                  </a:r>
                </a:p>
              </p:txBody>
            </p:sp>
            <p:sp>
              <p:nvSpPr>
                <p:cNvPr id="21575" name="Line 24">
                  <a:extLst>
                    <a:ext uri="{FF2B5EF4-FFF2-40B4-BE49-F238E27FC236}">
                      <a16:creationId xmlns:a16="http://schemas.microsoft.com/office/drawing/2014/main" id="{76B83005-76AB-4282-87E0-61D3DB3007E6}"/>
                    </a:ext>
                  </a:extLst>
                </p:cNvPr>
                <p:cNvSpPr>
                  <a:spLocks noChangeShapeType="1"/>
                </p:cNvSpPr>
                <p:nvPr/>
              </p:nvSpPr>
              <p:spPr bwMode="auto">
                <a:xfrm>
                  <a:off x="4800" y="3024"/>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6" name="Line 25">
                  <a:extLst>
                    <a:ext uri="{FF2B5EF4-FFF2-40B4-BE49-F238E27FC236}">
                      <a16:creationId xmlns:a16="http://schemas.microsoft.com/office/drawing/2014/main" id="{22C2C74D-325F-44B4-982E-EF89DE3BA8D0}"/>
                    </a:ext>
                  </a:extLst>
                </p:cNvPr>
                <p:cNvSpPr>
                  <a:spLocks noChangeShapeType="1"/>
                </p:cNvSpPr>
                <p:nvPr/>
              </p:nvSpPr>
              <p:spPr bwMode="auto">
                <a:xfrm>
                  <a:off x="4800" y="3254"/>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7" name="Line 26">
                  <a:extLst>
                    <a:ext uri="{FF2B5EF4-FFF2-40B4-BE49-F238E27FC236}">
                      <a16:creationId xmlns:a16="http://schemas.microsoft.com/office/drawing/2014/main" id="{08E67880-30A7-4266-BFB7-7ED9BD286FFA}"/>
                    </a:ext>
                  </a:extLst>
                </p:cNvPr>
                <p:cNvSpPr>
                  <a:spLocks noChangeShapeType="1"/>
                </p:cNvSpPr>
                <p:nvPr/>
              </p:nvSpPr>
              <p:spPr bwMode="auto">
                <a:xfrm>
                  <a:off x="4800" y="3024"/>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8" name="Line 27">
                  <a:extLst>
                    <a:ext uri="{FF2B5EF4-FFF2-40B4-BE49-F238E27FC236}">
                      <a16:creationId xmlns:a16="http://schemas.microsoft.com/office/drawing/2014/main" id="{B5C9B8E0-D253-4F5D-869C-E4BFBFF6727A}"/>
                    </a:ext>
                  </a:extLst>
                </p:cNvPr>
                <p:cNvSpPr>
                  <a:spLocks noChangeShapeType="1"/>
                </p:cNvSpPr>
                <p:nvPr/>
              </p:nvSpPr>
              <p:spPr bwMode="auto">
                <a:xfrm>
                  <a:off x="5015" y="3024"/>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9" name="Line 28">
                  <a:extLst>
                    <a:ext uri="{FF2B5EF4-FFF2-40B4-BE49-F238E27FC236}">
                      <a16:creationId xmlns:a16="http://schemas.microsoft.com/office/drawing/2014/main" id="{90A38188-CA01-48A5-BD27-D0BBD24E3088}"/>
                    </a:ext>
                  </a:extLst>
                </p:cNvPr>
                <p:cNvSpPr>
                  <a:spLocks noChangeShapeType="1"/>
                </p:cNvSpPr>
                <p:nvPr/>
              </p:nvSpPr>
              <p:spPr bwMode="auto">
                <a:xfrm>
                  <a:off x="5184" y="3024"/>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48" name="Group 79">
                <a:extLst>
                  <a:ext uri="{FF2B5EF4-FFF2-40B4-BE49-F238E27FC236}">
                    <a16:creationId xmlns:a16="http://schemas.microsoft.com/office/drawing/2014/main" id="{0B05E7D6-3E6F-49AB-B021-A6F6A3298BA2}"/>
                  </a:ext>
                </a:extLst>
              </p:cNvPr>
              <p:cNvGrpSpPr>
                <a:grpSpLocks/>
              </p:cNvGrpSpPr>
              <p:nvPr/>
            </p:nvGrpSpPr>
            <p:grpSpPr bwMode="auto">
              <a:xfrm>
                <a:off x="4272" y="2352"/>
                <a:ext cx="384" cy="230"/>
                <a:chOff x="4464" y="2592"/>
                <a:chExt cx="384" cy="230"/>
              </a:xfrm>
            </p:grpSpPr>
            <p:sp>
              <p:nvSpPr>
                <p:cNvPr id="21566" name="Rectangle 38">
                  <a:extLst>
                    <a:ext uri="{FF2B5EF4-FFF2-40B4-BE49-F238E27FC236}">
                      <a16:creationId xmlns:a16="http://schemas.microsoft.com/office/drawing/2014/main" id="{7CC8796B-48BD-4E80-9421-F788F094FB4B}"/>
                    </a:ext>
                  </a:extLst>
                </p:cNvPr>
                <p:cNvSpPr>
                  <a:spLocks noChangeArrowheads="1"/>
                </p:cNvSpPr>
                <p:nvPr/>
              </p:nvSpPr>
              <p:spPr bwMode="auto">
                <a:xfrm>
                  <a:off x="4679" y="2592"/>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67" name="Rectangle 39">
                  <a:extLst>
                    <a:ext uri="{FF2B5EF4-FFF2-40B4-BE49-F238E27FC236}">
                      <a16:creationId xmlns:a16="http://schemas.microsoft.com/office/drawing/2014/main" id="{2143A822-72D8-42F1-915F-D6976B4B9B88}"/>
                    </a:ext>
                  </a:extLst>
                </p:cNvPr>
                <p:cNvSpPr>
                  <a:spLocks noChangeArrowheads="1"/>
                </p:cNvSpPr>
                <p:nvPr/>
              </p:nvSpPr>
              <p:spPr bwMode="auto">
                <a:xfrm>
                  <a:off x="4464" y="2592"/>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21568" name="Line 40">
                  <a:extLst>
                    <a:ext uri="{FF2B5EF4-FFF2-40B4-BE49-F238E27FC236}">
                      <a16:creationId xmlns:a16="http://schemas.microsoft.com/office/drawing/2014/main" id="{F106F978-3692-4532-ACE3-A5E9F58591BC}"/>
                    </a:ext>
                  </a:extLst>
                </p:cNvPr>
                <p:cNvSpPr>
                  <a:spLocks noChangeShapeType="1"/>
                </p:cNvSpPr>
                <p:nvPr/>
              </p:nvSpPr>
              <p:spPr bwMode="auto">
                <a:xfrm>
                  <a:off x="4464" y="259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69" name="Line 41">
                  <a:extLst>
                    <a:ext uri="{FF2B5EF4-FFF2-40B4-BE49-F238E27FC236}">
                      <a16:creationId xmlns:a16="http://schemas.microsoft.com/office/drawing/2014/main" id="{E83E757D-4BD0-4743-9F50-5F21114C96D1}"/>
                    </a:ext>
                  </a:extLst>
                </p:cNvPr>
                <p:cNvSpPr>
                  <a:spLocks noChangeShapeType="1"/>
                </p:cNvSpPr>
                <p:nvPr/>
              </p:nvSpPr>
              <p:spPr bwMode="auto">
                <a:xfrm>
                  <a:off x="4464" y="282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0" name="Line 42">
                  <a:extLst>
                    <a:ext uri="{FF2B5EF4-FFF2-40B4-BE49-F238E27FC236}">
                      <a16:creationId xmlns:a16="http://schemas.microsoft.com/office/drawing/2014/main" id="{6C2FF14A-FFA3-48BE-A4B2-C0047B6F4A01}"/>
                    </a:ext>
                  </a:extLst>
                </p:cNvPr>
                <p:cNvSpPr>
                  <a:spLocks noChangeShapeType="1"/>
                </p:cNvSpPr>
                <p:nvPr/>
              </p:nvSpPr>
              <p:spPr bwMode="auto">
                <a:xfrm>
                  <a:off x="4464"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1" name="Line 43">
                  <a:extLst>
                    <a:ext uri="{FF2B5EF4-FFF2-40B4-BE49-F238E27FC236}">
                      <a16:creationId xmlns:a16="http://schemas.microsoft.com/office/drawing/2014/main" id="{BD8EEDFF-5AE9-43BE-BEB0-2DE8109A79E3}"/>
                    </a:ext>
                  </a:extLst>
                </p:cNvPr>
                <p:cNvSpPr>
                  <a:spLocks noChangeShapeType="1"/>
                </p:cNvSpPr>
                <p:nvPr/>
              </p:nvSpPr>
              <p:spPr bwMode="auto">
                <a:xfrm>
                  <a:off x="4679" y="2592"/>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72" name="Line 44">
                  <a:extLst>
                    <a:ext uri="{FF2B5EF4-FFF2-40B4-BE49-F238E27FC236}">
                      <a16:creationId xmlns:a16="http://schemas.microsoft.com/office/drawing/2014/main" id="{A6C0CE78-C510-40B1-8FF8-2BA88520B738}"/>
                    </a:ext>
                  </a:extLst>
                </p:cNvPr>
                <p:cNvSpPr>
                  <a:spLocks noChangeShapeType="1"/>
                </p:cNvSpPr>
                <p:nvPr/>
              </p:nvSpPr>
              <p:spPr bwMode="auto">
                <a:xfrm>
                  <a:off x="4848"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49" name="Group 80">
                <a:extLst>
                  <a:ext uri="{FF2B5EF4-FFF2-40B4-BE49-F238E27FC236}">
                    <a16:creationId xmlns:a16="http://schemas.microsoft.com/office/drawing/2014/main" id="{33D47613-CF00-4F36-9AB1-39F5DBDE57DF}"/>
                  </a:ext>
                </a:extLst>
              </p:cNvPr>
              <p:cNvGrpSpPr>
                <a:grpSpLocks/>
              </p:cNvGrpSpPr>
              <p:nvPr/>
            </p:nvGrpSpPr>
            <p:grpSpPr bwMode="auto">
              <a:xfrm>
                <a:off x="4992" y="2352"/>
                <a:ext cx="384" cy="230"/>
                <a:chOff x="5184" y="2592"/>
                <a:chExt cx="384" cy="230"/>
              </a:xfrm>
            </p:grpSpPr>
            <p:sp>
              <p:nvSpPr>
                <p:cNvPr id="21559" name="Rectangle 46">
                  <a:extLst>
                    <a:ext uri="{FF2B5EF4-FFF2-40B4-BE49-F238E27FC236}">
                      <a16:creationId xmlns:a16="http://schemas.microsoft.com/office/drawing/2014/main" id="{249F4FE2-87F7-422F-AAD6-AA068C1D343E}"/>
                    </a:ext>
                  </a:extLst>
                </p:cNvPr>
                <p:cNvSpPr>
                  <a:spLocks noChangeArrowheads="1"/>
                </p:cNvSpPr>
                <p:nvPr/>
              </p:nvSpPr>
              <p:spPr bwMode="auto">
                <a:xfrm>
                  <a:off x="5399" y="2592"/>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60" name="Rectangle 47">
                  <a:extLst>
                    <a:ext uri="{FF2B5EF4-FFF2-40B4-BE49-F238E27FC236}">
                      <a16:creationId xmlns:a16="http://schemas.microsoft.com/office/drawing/2014/main" id="{39A1EE70-C5AB-4B5E-8FF1-A08B123AC3E9}"/>
                    </a:ext>
                  </a:extLst>
                </p:cNvPr>
                <p:cNvSpPr>
                  <a:spLocks noChangeArrowheads="1"/>
                </p:cNvSpPr>
                <p:nvPr/>
              </p:nvSpPr>
              <p:spPr bwMode="auto">
                <a:xfrm>
                  <a:off x="5184" y="2592"/>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21561" name="Line 48">
                  <a:extLst>
                    <a:ext uri="{FF2B5EF4-FFF2-40B4-BE49-F238E27FC236}">
                      <a16:creationId xmlns:a16="http://schemas.microsoft.com/office/drawing/2014/main" id="{55DD9FB4-9584-4818-AE28-1A463060D36E}"/>
                    </a:ext>
                  </a:extLst>
                </p:cNvPr>
                <p:cNvSpPr>
                  <a:spLocks noChangeShapeType="1"/>
                </p:cNvSpPr>
                <p:nvPr/>
              </p:nvSpPr>
              <p:spPr bwMode="auto">
                <a:xfrm>
                  <a:off x="5184" y="259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62" name="Line 49">
                  <a:extLst>
                    <a:ext uri="{FF2B5EF4-FFF2-40B4-BE49-F238E27FC236}">
                      <a16:creationId xmlns:a16="http://schemas.microsoft.com/office/drawing/2014/main" id="{C953EB5F-D1B7-4794-966A-697EF58DE7F5}"/>
                    </a:ext>
                  </a:extLst>
                </p:cNvPr>
                <p:cNvSpPr>
                  <a:spLocks noChangeShapeType="1"/>
                </p:cNvSpPr>
                <p:nvPr/>
              </p:nvSpPr>
              <p:spPr bwMode="auto">
                <a:xfrm>
                  <a:off x="5184" y="2822"/>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63" name="Line 50">
                  <a:extLst>
                    <a:ext uri="{FF2B5EF4-FFF2-40B4-BE49-F238E27FC236}">
                      <a16:creationId xmlns:a16="http://schemas.microsoft.com/office/drawing/2014/main" id="{1235D3C0-F303-42F9-AC1C-033A8233E742}"/>
                    </a:ext>
                  </a:extLst>
                </p:cNvPr>
                <p:cNvSpPr>
                  <a:spLocks noChangeShapeType="1"/>
                </p:cNvSpPr>
                <p:nvPr/>
              </p:nvSpPr>
              <p:spPr bwMode="auto">
                <a:xfrm>
                  <a:off x="5184"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64" name="Line 51">
                  <a:extLst>
                    <a:ext uri="{FF2B5EF4-FFF2-40B4-BE49-F238E27FC236}">
                      <a16:creationId xmlns:a16="http://schemas.microsoft.com/office/drawing/2014/main" id="{D1A6C512-09F9-4FE4-B808-0D9B49A7AC50}"/>
                    </a:ext>
                  </a:extLst>
                </p:cNvPr>
                <p:cNvSpPr>
                  <a:spLocks noChangeShapeType="1"/>
                </p:cNvSpPr>
                <p:nvPr/>
              </p:nvSpPr>
              <p:spPr bwMode="auto">
                <a:xfrm>
                  <a:off x="5399" y="2592"/>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65" name="Line 52">
                  <a:extLst>
                    <a:ext uri="{FF2B5EF4-FFF2-40B4-BE49-F238E27FC236}">
                      <a16:creationId xmlns:a16="http://schemas.microsoft.com/office/drawing/2014/main" id="{04EA1B4A-83DE-46E9-96A8-61AC7D0354AA}"/>
                    </a:ext>
                  </a:extLst>
                </p:cNvPr>
                <p:cNvSpPr>
                  <a:spLocks noChangeShapeType="1"/>
                </p:cNvSpPr>
                <p:nvPr/>
              </p:nvSpPr>
              <p:spPr bwMode="auto">
                <a:xfrm>
                  <a:off x="5568" y="2592"/>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1550" name="Freeform 61">
                <a:extLst>
                  <a:ext uri="{FF2B5EF4-FFF2-40B4-BE49-F238E27FC236}">
                    <a16:creationId xmlns:a16="http://schemas.microsoft.com/office/drawing/2014/main" id="{986B8344-C6B4-41FB-A326-024DE12ACFCA}"/>
                  </a:ext>
                </a:extLst>
              </p:cNvPr>
              <p:cNvSpPr>
                <a:spLocks/>
              </p:cNvSpPr>
              <p:nvPr/>
            </p:nvSpPr>
            <p:spPr bwMode="auto">
              <a:xfrm>
                <a:off x="4380" y="2472"/>
                <a:ext cx="358" cy="499"/>
              </a:xfrm>
              <a:custGeom>
                <a:avLst/>
                <a:gdLst>
                  <a:gd name="T0" fmla="*/ 168 w 358"/>
                  <a:gd name="T1" fmla="*/ 0 h 499"/>
                  <a:gd name="T2" fmla="*/ 336 w 358"/>
                  <a:gd name="T3" fmla="*/ 36 h 499"/>
                  <a:gd name="T4" fmla="*/ 300 w 358"/>
                  <a:gd name="T5" fmla="*/ 168 h 499"/>
                  <a:gd name="T6" fmla="*/ 276 w 358"/>
                  <a:gd name="T7" fmla="*/ 204 h 499"/>
                  <a:gd name="T8" fmla="*/ 60 w 358"/>
                  <a:gd name="T9" fmla="*/ 252 h 499"/>
                  <a:gd name="T10" fmla="*/ 0 w 358"/>
                  <a:gd name="T11" fmla="*/ 360 h 499"/>
                  <a:gd name="T12" fmla="*/ 12 w 358"/>
                  <a:gd name="T13" fmla="*/ 468 h 499"/>
                  <a:gd name="T14" fmla="*/ 48 w 358"/>
                  <a:gd name="T15" fmla="*/ 492 h 499"/>
                  <a:gd name="T16" fmla="*/ 144 w 358"/>
                  <a:gd name="T17" fmla="*/ 468 h 499"/>
                  <a:gd name="T18" fmla="*/ 204 w 358"/>
                  <a:gd name="T19" fmla="*/ 468 h 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8"/>
                  <a:gd name="T31" fmla="*/ 0 h 499"/>
                  <a:gd name="T32" fmla="*/ 358 w 358"/>
                  <a:gd name="T33" fmla="*/ 499 h 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8" h="499">
                    <a:moveTo>
                      <a:pt x="168" y="0"/>
                    </a:moveTo>
                    <a:cubicBezTo>
                      <a:pt x="223" y="18"/>
                      <a:pt x="279" y="26"/>
                      <a:pt x="336" y="36"/>
                    </a:cubicBezTo>
                    <a:cubicBezTo>
                      <a:pt x="357" y="100"/>
                      <a:pt x="358" y="129"/>
                      <a:pt x="300" y="168"/>
                    </a:cubicBezTo>
                    <a:cubicBezTo>
                      <a:pt x="292" y="180"/>
                      <a:pt x="288" y="196"/>
                      <a:pt x="276" y="204"/>
                    </a:cubicBezTo>
                    <a:cubicBezTo>
                      <a:pt x="240" y="228"/>
                      <a:pt x="114" y="234"/>
                      <a:pt x="60" y="252"/>
                    </a:cubicBezTo>
                    <a:cubicBezTo>
                      <a:pt x="5" y="335"/>
                      <a:pt x="21" y="297"/>
                      <a:pt x="0" y="360"/>
                    </a:cubicBezTo>
                    <a:cubicBezTo>
                      <a:pt x="4" y="396"/>
                      <a:pt x="0" y="434"/>
                      <a:pt x="12" y="468"/>
                    </a:cubicBezTo>
                    <a:cubicBezTo>
                      <a:pt x="17" y="482"/>
                      <a:pt x="34" y="490"/>
                      <a:pt x="48" y="492"/>
                    </a:cubicBezTo>
                    <a:cubicBezTo>
                      <a:pt x="101" y="499"/>
                      <a:pt x="101" y="473"/>
                      <a:pt x="144" y="468"/>
                    </a:cubicBezTo>
                    <a:cubicBezTo>
                      <a:pt x="164" y="466"/>
                      <a:pt x="184" y="468"/>
                      <a:pt x="204" y="468"/>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51" name="Freeform 62">
                <a:extLst>
                  <a:ext uri="{FF2B5EF4-FFF2-40B4-BE49-F238E27FC236}">
                    <a16:creationId xmlns:a16="http://schemas.microsoft.com/office/drawing/2014/main" id="{7E839A76-8C0B-4546-B1FD-366C62A3BCBA}"/>
                  </a:ext>
                </a:extLst>
              </p:cNvPr>
              <p:cNvSpPr>
                <a:spLocks/>
              </p:cNvSpPr>
              <p:nvPr/>
            </p:nvSpPr>
            <p:spPr bwMode="auto">
              <a:xfrm>
                <a:off x="4848" y="2544"/>
                <a:ext cx="252" cy="397"/>
              </a:xfrm>
              <a:custGeom>
                <a:avLst/>
                <a:gdLst>
                  <a:gd name="T0" fmla="*/ 29 w 258"/>
                  <a:gd name="T1" fmla="*/ 784 h 373"/>
                  <a:gd name="T2" fmla="*/ 189 w 258"/>
                  <a:gd name="T3" fmla="*/ 619 h 373"/>
                  <a:gd name="T4" fmla="*/ 181 w 258"/>
                  <a:gd name="T5" fmla="*/ 406 h 373"/>
                  <a:gd name="T6" fmla="*/ 18 w 258"/>
                  <a:gd name="T7" fmla="*/ 216 h 373"/>
                  <a:gd name="T8" fmla="*/ 6 w 258"/>
                  <a:gd name="T9" fmla="*/ 0 h 373"/>
                  <a:gd name="T10" fmla="*/ 0 60000 65536"/>
                  <a:gd name="T11" fmla="*/ 0 60000 65536"/>
                  <a:gd name="T12" fmla="*/ 0 60000 65536"/>
                  <a:gd name="T13" fmla="*/ 0 60000 65536"/>
                  <a:gd name="T14" fmla="*/ 0 60000 65536"/>
                  <a:gd name="T15" fmla="*/ 0 w 258"/>
                  <a:gd name="T16" fmla="*/ 0 h 373"/>
                  <a:gd name="T17" fmla="*/ 258 w 258"/>
                  <a:gd name="T18" fmla="*/ 373 h 373"/>
                </a:gdLst>
                <a:ahLst/>
                <a:cxnLst>
                  <a:cxn ang="T10">
                    <a:pos x="T0" y="T1"/>
                  </a:cxn>
                  <a:cxn ang="T11">
                    <a:pos x="T2" y="T3"/>
                  </a:cxn>
                  <a:cxn ang="T12">
                    <a:pos x="T4" y="T5"/>
                  </a:cxn>
                  <a:cxn ang="T13">
                    <a:pos x="T6" y="T7"/>
                  </a:cxn>
                  <a:cxn ang="T14">
                    <a:pos x="T8" y="T9"/>
                  </a:cxn>
                </a:cxnLst>
                <a:rect l="T15" t="T16" r="T17" b="T18"/>
                <a:pathLst>
                  <a:path w="258" h="373">
                    <a:moveTo>
                      <a:pt x="42" y="348"/>
                    </a:moveTo>
                    <a:cubicBezTo>
                      <a:pt x="143" y="341"/>
                      <a:pt x="226" y="373"/>
                      <a:pt x="258" y="276"/>
                    </a:cubicBezTo>
                    <a:cubicBezTo>
                      <a:pt x="254" y="244"/>
                      <a:pt x="254" y="211"/>
                      <a:pt x="246" y="180"/>
                    </a:cubicBezTo>
                    <a:cubicBezTo>
                      <a:pt x="228" y="114"/>
                      <a:pt x="77" y="116"/>
                      <a:pt x="18" y="96"/>
                    </a:cubicBezTo>
                    <a:cubicBezTo>
                      <a:pt x="0" y="41"/>
                      <a:pt x="6" y="73"/>
                      <a:pt x="6" y="0"/>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552" name="Line 67">
                <a:extLst>
                  <a:ext uri="{FF2B5EF4-FFF2-40B4-BE49-F238E27FC236}">
                    <a16:creationId xmlns:a16="http://schemas.microsoft.com/office/drawing/2014/main" id="{BA41C9EA-F58E-4688-A942-777B42936CF3}"/>
                  </a:ext>
                </a:extLst>
              </p:cNvPr>
              <p:cNvSpPr>
                <a:spLocks noChangeShapeType="1"/>
              </p:cNvSpPr>
              <p:nvPr/>
            </p:nvSpPr>
            <p:spPr bwMode="auto">
              <a:xfrm>
                <a:off x="4032" y="2256"/>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53" name="Line 68">
                <a:extLst>
                  <a:ext uri="{FF2B5EF4-FFF2-40B4-BE49-F238E27FC236}">
                    <a16:creationId xmlns:a16="http://schemas.microsoft.com/office/drawing/2014/main" id="{F17B94B0-D05B-487E-96C4-12A733C64251}"/>
                  </a:ext>
                </a:extLst>
              </p:cNvPr>
              <p:cNvSpPr>
                <a:spLocks noChangeShapeType="1"/>
              </p:cNvSpPr>
              <p:nvPr/>
            </p:nvSpPr>
            <p:spPr bwMode="auto">
              <a:xfrm>
                <a:off x="4128" y="244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54" name="Line 69">
                <a:extLst>
                  <a:ext uri="{FF2B5EF4-FFF2-40B4-BE49-F238E27FC236}">
                    <a16:creationId xmlns:a16="http://schemas.microsoft.com/office/drawing/2014/main" id="{68A36403-F6DB-4922-874C-78D1A1011F42}"/>
                  </a:ext>
                </a:extLst>
              </p:cNvPr>
              <p:cNvSpPr>
                <a:spLocks noChangeShapeType="1"/>
              </p:cNvSpPr>
              <p:nvPr/>
            </p:nvSpPr>
            <p:spPr bwMode="auto">
              <a:xfrm>
                <a:off x="4368"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55" name="Line 70">
                <a:extLst>
                  <a:ext uri="{FF2B5EF4-FFF2-40B4-BE49-F238E27FC236}">
                    <a16:creationId xmlns:a16="http://schemas.microsoft.com/office/drawing/2014/main" id="{0875B422-F89C-44C5-B592-292FEA8E8342}"/>
                  </a:ext>
                </a:extLst>
              </p:cNvPr>
              <p:cNvSpPr>
                <a:spLocks noChangeShapeType="1"/>
              </p:cNvSpPr>
              <p:nvPr/>
            </p:nvSpPr>
            <p:spPr bwMode="auto">
              <a:xfrm>
                <a:off x="5280" y="244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56" name="Text Box 72">
                <a:extLst>
                  <a:ext uri="{FF2B5EF4-FFF2-40B4-BE49-F238E27FC236}">
                    <a16:creationId xmlns:a16="http://schemas.microsoft.com/office/drawing/2014/main" id="{D70C7FE0-1773-40DE-A1CB-2981A6C9FBEA}"/>
                  </a:ext>
                </a:extLst>
              </p:cNvPr>
              <p:cNvSpPr txBox="1">
                <a:spLocks noChangeArrowheads="1"/>
              </p:cNvSpPr>
              <p:nvPr/>
            </p:nvSpPr>
            <p:spPr bwMode="auto">
              <a:xfrm>
                <a:off x="3936"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p</a:t>
                </a:r>
                <a:endParaRPr lang="zh-CN" altLang="en-US" sz="2000"/>
              </a:p>
            </p:txBody>
          </p:sp>
          <p:sp>
            <p:nvSpPr>
              <p:cNvPr id="21557" name="Text Box 74">
                <a:extLst>
                  <a:ext uri="{FF2B5EF4-FFF2-40B4-BE49-F238E27FC236}">
                    <a16:creationId xmlns:a16="http://schemas.microsoft.com/office/drawing/2014/main" id="{27AADDA9-A790-4B14-BE47-D29B1D605A8A}"/>
                  </a:ext>
                </a:extLst>
              </p:cNvPr>
              <p:cNvSpPr txBox="1">
                <a:spLocks noChangeArrowheads="1"/>
              </p:cNvSpPr>
              <p:nvPr/>
            </p:nvSpPr>
            <p:spPr bwMode="auto">
              <a:xfrm>
                <a:off x="4176" y="26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q</a:t>
                </a:r>
                <a:endParaRPr lang="zh-CN" altLang="en-US" sz="2000"/>
              </a:p>
            </p:txBody>
          </p:sp>
          <p:sp>
            <p:nvSpPr>
              <p:cNvPr id="21558" name="Text Box 87">
                <a:extLst>
                  <a:ext uri="{FF2B5EF4-FFF2-40B4-BE49-F238E27FC236}">
                    <a16:creationId xmlns:a16="http://schemas.microsoft.com/office/drawing/2014/main" id="{B7096B4B-B0F0-4C52-AFBB-B1552A528B8D}"/>
                  </a:ext>
                </a:extLst>
              </p:cNvPr>
              <p:cNvSpPr txBox="1">
                <a:spLocks noChangeArrowheads="1"/>
              </p:cNvSpPr>
              <p:nvPr/>
            </p:nvSpPr>
            <p:spPr bwMode="auto">
              <a:xfrm>
                <a:off x="4224" y="302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插入</a:t>
                </a:r>
              </a:p>
            </p:txBody>
          </p:sp>
        </p:grpSp>
        <p:sp>
          <p:nvSpPr>
            <p:cNvPr id="21545" name="Line 65">
              <a:extLst>
                <a:ext uri="{FF2B5EF4-FFF2-40B4-BE49-F238E27FC236}">
                  <a16:creationId xmlns:a16="http://schemas.microsoft.com/office/drawing/2014/main" id="{4101F85D-6539-4A93-B222-7E180E819927}"/>
                </a:ext>
              </a:extLst>
            </p:cNvPr>
            <p:cNvSpPr>
              <a:spLocks noChangeShapeType="1"/>
            </p:cNvSpPr>
            <p:nvPr/>
          </p:nvSpPr>
          <p:spPr bwMode="auto">
            <a:xfrm flipV="1">
              <a:off x="4608" y="2064"/>
              <a:ext cx="4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46" name="Line 66">
              <a:extLst>
                <a:ext uri="{FF2B5EF4-FFF2-40B4-BE49-F238E27FC236}">
                  <a16:creationId xmlns:a16="http://schemas.microsoft.com/office/drawing/2014/main" id="{32784863-FC29-4DA1-9832-F22B5E431792}"/>
                </a:ext>
              </a:extLst>
            </p:cNvPr>
            <p:cNvSpPr>
              <a:spLocks noChangeShapeType="1"/>
            </p:cNvSpPr>
            <p:nvPr/>
          </p:nvSpPr>
          <p:spPr bwMode="auto">
            <a:xfrm>
              <a:off x="4224" y="2544"/>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44">
            <a:extLst>
              <a:ext uri="{FF2B5EF4-FFF2-40B4-BE49-F238E27FC236}">
                <a16:creationId xmlns:a16="http://schemas.microsoft.com/office/drawing/2014/main" id="{2F4D655D-ADEF-444F-978B-7BCA0743B9D3}"/>
              </a:ext>
            </a:extLst>
          </p:cNvPr>
          <p:cNvGrpSpPr>
            <a:grpSpLocks/>
          </p:cNvGrpSpPr>
          <p:nvPr/>
        </p:nvGrpSpPr>
        <p:grpSpPr bwMode="auto">
          <a:xfrm>
            <a:off x="4214813" y="5214938"/>
            <a:ext cx="4572000" cy="1500187"/>
            <a:chOff x="3120" y="2256"/>
            <a:chExt cx="2160" cy="634"/>
          </a:xfrm>
        </p:grpSpPr>
        <p:sp>
          <p:nvSpPr>
            <p:cNvPr id="21510" name="Line 36">
              <a:extLst>
                <a:ext uri="{FF2B5EF4-FFF2-40B4-BE49-F238E27FC236}">
                  <a16:creationId xmlns:a16="http://schemas.microsoft.com/office/drawing/2014/main" id="{F71CC9E5-EF0E-42E1-A6B1-F1D4FE94ABAC}"/>
                </a:ext>
              </a:extLst>
            </p:cNvPr>
            <p:cNvSpPr>
              <a:spLocks noChangeShapeType="1"/>
            </p:cNvSpPr>
            <p:nvPr/>
          </p:nvSpPr>
          <p:spPr bwMode="auto">
            <a:xfrm flipV="1">
              <a:off x="4848" y="2688"/>
              <a:ext cx="4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1511" name="Group 43">
              <a:extLst>
                <a:ext uri="{FF2B5EF4-FFF2-40B4-BE49-F238E27FC236}">
                  <a16:creationId xmlns:a16="http://schemas.microsoft.com/office/drawing/2014/main" id="{DD764E11-696E-40FB-BFC5-DD5684BCDC28}"/>
                </a:ext>
              </a:extLst>
            </p:cNvPr>
            <p:cNvGrpSpPr>
              <a:grpSpLocks/>
            </p:cNvGrpSpPr>
            <p:nvPr/>
          </p:nvGrpSpPr>
          <p:grpSpPr bwMode="auto">
            <a:xfrm>
              <a:off x="3120" y="2256"/>
              <a:ext cx="2160" cy="634"/>
              <a:chOff x="2976" y="2304"/>
              <a:chExt cx="2160" cy="634"/>
            </a:xfrm>
          </p:grpSpPr>
          <p:grpSp>
            <p:nvGrpSpPr>
              <p:cNvPr id="21512" name="Group 40">
                <a:extLst>
                  <a:ext uri="{FF2B5EF4-FFF2-40B4-BE49-F238E27FC236}">
                    <a16:creationId xmlns:a16="http://schemas.microsoft.com/office/drawing/2014/main" id="{BD08FE5A-16D2-4DCD-B5A0-F9423BE0373F}"/>
                  </a:ext>
                </a:extLst>
              </p:cNvPr>
              <p:cNvGrpSpPr>
                <a:grpSpLocks/>
              </p:cNvGrpSpPr>
              <p:nvPr/>
            </p:nvGrpSpPr>
            <p:grpSpPr bwMode="auto">
              <a:xfrm>
                <a:off x="3408" y="2496"/>
                <a:ext cx="384" cy="230"/>
                <a:chOff x="3408" y="2496"/>
                <a:chExt cx="384" cy="230"/>
              </a:xfrm>
            </p:grpSpPr>
            <p:sp>
              <p:nvSpPr>
                <p:cNvPr id="21537" name="Rectangle 6">
                  <a:extLst>
                    <a:ext uri="{FF2B5EF4-FFF2-40B4-BE49-F238E27FC236}">
                      <a16:creationId xmlns:a16="http://schemas.microsoft.com/office/drawing/2014/main" id="{717705CC-F78A-46D0-B273-9CE8A21BA4F5}"/>
                    </a:ext>
                  </a:extLst>
                </p:cNvPr>
                <p:cNvSpPr>
                  <a:spLocks noChangeArrowheads="1"/>
                </p:cNvSpPr>
                <p:nvPr/>
              </p:nvSpPr>
              <p:spPr bwMode="auto">
                <a:xfrm>
                  <a:off x="3623"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38" name="Rectangle 7">
                  <a:extLst>
                    <a:ext uri="{FF2B5EF4-FFF2-40B4-BE49-F238E27FC236}">
                      <a16:creationId xmlns:a16="http://schemas.microsoft.com/office/drawing/2014/main" id="{DB4ECA5C-C4DF-475C-9E80-5D1C920F67A1}"/>
                    </a:ext>
                  </a:extLst>
                </p:cNvPr>
                <p:cNvSpPr>
                  <a:spLocks noChangeArrowheads="1"/>
                </p:cNvSpPr>
                <p:nvPr/>
              </p:nvSpPr>
              <p:spPr bwMode="auto">
                <a:xfrm>
                  <a:off x="3408"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21539" name="Line 8">
                  <a:extLst>
                    <a:ext uri="{FF2B5EF4-FFF2-40B4-BE49-F238E27FC236}">
                      <a16:creationId xmlns:a16="http://schemas.microsoft.com/office/drawing/2014/main" id="{A734E7CB-34C1-4885-9E37-2569FE354FFA}"/>
                    </a:ext>
                  </a:extLst>
                </p:cNvPr>
                <p:cNvSpPr>
                  <a:spLocks noChangeShapeType="1"/>
                </p:cNvSpPr>
                <p:nvPr/>
              </p:nvSpPr>
              <p:spPr bwMode="auto">
                <a:xfrm>
                  <a:off x="3408"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0" name="Line 9">
                  <a:extLst>
                    <a:ext uri="{FF2B5EF4-FFF2-40B4-BE49-F238E27FC236}">
                      <a16:creationId xmlns:a16="http://schemas.microsoft.com/office/drawing/2014/main" id="{A8C05480-4C96-4B5A-93A0-A1F1FFFAF7D0}"/>
                    </a:ext>
                  </a:extLst>
                </p:cNvPr>
                <p:cNvSpPr>
                  <a:spLocks noChangeShapeType="1"/>
                </p:cNvSpPr>
                <p:nvPr/>
              </p:nvSpPr>
              <p:spPr bwMode="auto">
                <a:xfrm>
                  <a:off x="3408"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1" name="Line 10">
                  <a:extLst>
                    <a:ext uri="{FF2B5EF4-FFF2-40B4-BE49-F238E27FC236}">
                      <a16:creationId xmlns:a16="http://schemas.microsoft.com/office/drawing/2014/main" id="{C24079C8-3701-485C-8145-90E49FE3CFEA}"/>
                    </a:ext>
                  </a:extLst>
                </p:cNvPr>
                <p:cNvSpPr>
                  <a:spLocks noChangeShapeType="1"/>
                </p:cNvSpPr>
                <p:nvPr/>
              </p:nvSpPr>
              <p:spPr bwMode="auto">
                <a:xfrm>
                  <a:off x="3408"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2" name="Line 11">
                  <a:extLst>
                    <a:ext uri="{FF2B5EF4-FFF2-40B4-BE49-F238E27FC236}">
                      <a16:creationId xmlns:a16="http://schemas.microsoft.com/office/drawing/2014/main" id="{8F703FEE-1A8B-4C2D-9D91-4AC1B4ECE404}"/>
                    </a:ext>
                  </a:extLst>
                </p:cNvPr>
                <p:cNvSpPr>
                  <a:spLocks noChangeShapeType="1"/>
                </p:cNvSpPr>
                <p:nvPr/>
              </p:nvSpPr>
              <p:spPr bwMode="auto">
                <a:xfrm>
                  <a:off x="3623"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43" name="Line 12">
                  <a:extLst>
                    <a:ext uri="{FF2B5EF4-FFF2-40B4-BE49-F238E27FC236}">
                      <a16:creationId xmlns:a16="http://schemas.microsoft.com/office/drawing/2014/main" id="{D1EF7271-97E3-4461-9FCE-7BBCA2A90C1D}"/>
                    </a:ext>
                  </a:extLst>
                </p:cNvPr>
                <p:cNvSpPr>
                  <a:spLocks noChangeShapeType="1"/>
                </p:cNvSpPr>
                <p:nvPr/>
              </p:nvSpPr>
              <p:spPr bwMode="auto">
                <a:xfrm>
                  <a:off x="3792"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3" name="Group 41">
                <a:extLst>
                  <a:ext uri="{FF2B5EF4-FFF2-40B4-BE49-F238E27FC236}">
                    <a16:creationId xmlns:a16="http://schemas.microsoft.com/office/drawing/2014/main" id="{CE161BDF-F9F3-49B3-AA9B-39CD27E522CE}"/>
                  </a:ext>
                </a:extLst>
              </p:cNvPr>
              <p:cNvGrpSpPr>
                <a:grpSpLocks/>
              </p:cNvGrpSpPr>
              <p:nvPr/>
            </p:nvGrpSpPr>
            <p:grpSpPr bwMode="auto">
              <a:xfrm>
                <a:off x="4080" y="2496"/>
                <a:ext cx="384" cy="230"/>
                <a:chOff x="4080" y="2496"/>
                <a:chExt cx="384" cy="230"/>
              </a:xfrm>
            </p:grpSpPr>
            <p:sp>
              <p:nvSpPr>
                <p:cNvPr id="21530" name="Rectangle 14">
                  <a:extLst>
                    <a:ext uri="{FF2B5EF4-FFF2-40B4-BE49-F238E27FC236}">
                      <a16:creationId xmlns:a16="http://schemas.microsoft.com/office/drawing/2014/main" id="{2425D677-9F46-436B-B05B-937F5CCB054A}"/>
                    </a:ext>
                  </a:extLst>
                </p:cNvPr>
                <p:cNvSpPr>
                  <a:spLocks noChangeArrowheads="1"/>
                </p:cNvSpPr>
                <p:nvPr/>
              </p:nvSpPr>
              <p:spPr bwMode="auto">
                <a:xfrm>
                  <a:off x="4295"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31" name="Rectangle 15">
                  <a:extLst>
                    <a:ext uri="{FF2B5EF4-FFF2-40B4-BE49-F238E27FC236}">
                      <a16:creationId xmlns:a16="http://schemas.microsoft.com/office/drawing/2014/main" id="{1AAD9256-3844-4873-843D-CF87431FE32B}"/>
                    </a:ext>
                  </a:extLst>
                </p:cNvPr>
                <p:cNvSpPr>
                  <a:spLocks noChangeArrowheads="1"/>
                </p:cNvSpPr>
                <p:nvPr/>
              </p:nvSpPr>
              <p:spPr bwMode="auto">
                <a:xfrm>
                  <a:off x="4080"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21532" name="Line 16">
                  <a:extLst>
                    <a:ext uri="{FF2B5EF4-FFF2-40B4-BE49-F238E27FC236}">
                      <a16:creationId xmlns:a16="http://schemas.microsoft.com/office/drawing/2014/main" id="{3F1B3168-03CC-447B-B841-B6F1D5935A65}"/>
                    </a:ext>
                  </a:extLst>
                </p:cNvPr>
                <p:cNvSpPr>
                  <a:spLocks noChangeShapeType="1"/>
                </p:cNvSpPr>
                <p:nvPr/>
              </p:nvSpPr>
              <p:spPr bwMode="auto">
                <a:xfrm>
                  <a:off x="4080"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3" name="Line 17">
                  <a:extLst>
                    <a:ext uri="{FF2B5EF4-FFF2-40B4-BE49-F238E27FC236}">
                      <a16:creationId xmlns:a16="http://schemas.microsoft.com/office/drawing/2014/main" id="{CFACDD72-FEF4-4F33-A3F1-D9FC96337B36}"/>
                    </a:ext>
                  </a:extLst>
                </p:cNvPr>
                <p:cNvSpPr>
                  <a:spLocks noChangeShapeType="1"/>
                </p:cNvSpPr>
                <p:nvPr/>
              </p:nvSpPr>
              <p:spPr bwMode="auto">
                <a:xfrm>
                  <a:off x="4080"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4" name="Line 18">
                  <a:extLst>
                    <a:ext uri="{FF2B5EF4-FFF2-40B4-BE49-F238E27FC236}">
                      <a16:creationId xmlns:a16="http://schemas.microsoft.com/office/drawing/2014/main" id="{B76B9A89-89AD-4BE0-9B19-EBAA8457E790}"/>
                    </a:ext>
                  </a:extLst>
                </p:cNvPr>
                <p:cNvSpPr>
                  <a:spLocks noChangeShapeType="1"/>
                </p:cNvSpPr>
                <p:nvPr/>
              </p:nvSpPr>
              <p:spPr bwMode="auto">
                <a:xfrm>
                  <a:off x="4080"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5" name="Line 19">
                  <a:extLst>
                    <a:ext uri="{FF2B5EF4-FFF2-40B4-BE49-F238E27FC236}">
                      <a16:creationId xmlns:a16="http://schemas.microsoft.com/office/drawing/2014/main" id="{6E244014-02FB-4C61-8909-3B80CF97434F}"/>
                    </a:ext>
                  </a:extLst>
                </p:cNvPr>
                <p:cNvSpPr>
                  <a:spLocks noChangeShapeType="1"/>
                </p:cNvSpPr>
                <p:nvPr/>
              </p:nvSpPr>
              <p:spPr bwMode="auto">
                <a:xfrm>
                  <a:off x="4295"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36" name="Line 20">
                  <a:extLst>
                    <a:ext uri="{FF2B5EF4-FFF2-40B4-BE49-F238E27FC236}">
                      <a16:creationId xmlns:a16="http://schemas.microsoft.com/office/drawing/2014/main" id="{CA838A29-E5B4-429E-BEC5-A4164DD18297}"/>
                    </a:ext>
                  </a:extLst>
                </p:cNvPr>
                <p:cNvSpPr>
                  <a:spLocks noChangeShapeType="1"/>
                </p:cNvSpPr>
                <p:nvPr/>
              </p:nvSpPr>
              <p:spPr bwMode="auto">
                <a:xfrm>
                  <a:off x="4464"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514" name="Group 42">
                <a:extLst>
                  <a:ext uri="{FF2B5EF4-FFF2-40B4-BE49-F238E27FC236}">
                    <a16:creationId xmlns:a16="http://schemas.microsoft.com/office/drawing/2014/main" id="{4E6682CF-B592-4D0B-BB37-51CED1B420B0}"/>
                  </a:ext>
                </a:extLst>
              </p:cNvPr>
              <p:cNvGrpSpPr>
                <a:grpSpLocks/>
              </p:cNvGrpSpPr>
              <p:nvPr/>
            </p:nvGrpSpPr>
            <p:grpSpPr bwMode="auto">
              <a:xfrm>
                <a:off x="4752" y="2496"/>
                <a:ext cx="384" cy="230"/>
                <a:chOff x="4752" y="2496"/>
                <a:chExt cx="384" cy="230"/>
              </a:xfrm>
            </p:grpSpPr>
            <p:sp>
              <p:nvSpPr>
                <p:cNvPr id="21523" name="Rectangle 22">
                  <a:extLst>
                    <a:ext uri="{FF2B5EF4-FFF2-40B4-BE49-F238E27FC236}">
                      <a16:creationId xmlns:a16="http://schemas.microsoft.com/office/drawing/2014/main" id="{BA5D934C-E0D1-456E-9C12-7A08D7960091}"/>
                    </a:ext>
                  </a:extLst>
                </p:cNvPr>
                <p:cNvSpPr>
                  <a:spLocks noChangeArrowheads="1"/>
                </p:cNvSpPr>
                <p:nvPr/>
              </p:nvSpPr>
              <p:spPr bwMode="auto">
                <a:xfrm>
                  <a:off x="4967" y="2496"/>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4" name="Rectangle 23">
                  <a:extLst>
                    <a:ext uri="{FF2B5EF4-FFF2-40B4-BE49-F238E27FC236}">
                      <a16:creationId xmlns:a16="http://schemas.microsoft.com/office/drawing/2014/main" id="{C0C39D36-6686-4AA6-8206-C63BB7744E91}"/>
                    </a:ext>
                  </a:extLst>
                </p:cNvPr>
                <p:cNvSpPr>
                  <a:spLocks noChangeArrowheads="1"/>
                </p:cNvSpPr>
                <p:nvPr/>
              </p:nvSpPr>
              <p:spPr bwMode="auto">
                <a:xfrm>
                  <a:off x="4752" y="2496"/>
                  <a:ext cx="2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21525" name="Line 24">
                  <a:extLst>
                    <a:ext uri="{FF2B5EF4-FFF2-40B4-BE49-F238E27FC236}">
                      <a16:creationId xmlns:a16="http://schemas.microsoft.com/office/drawing/2014/main" id="{403503FF-0FD8-4EB4-AB8E-6A20079DDA55}"/>
                    </a:ext>
                  </a:extLst>
                </p:cNvPr>
                <p:cNvSpPr>
                  <a:spLocks noChangeShapeType="1"/>
                </p:cNvSpPr>
                <p:nvPr/>
              </p:nvSpPr>
              <p:spPr bwMode="auto">
                <a:xfrm>
                  <a:off x="4752" y="249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25">
                  <a:extLst>
                    <a:ext uri="{FF2B5EF4-FFF2-40B4-BE49-F238E27FC236}">
                      <a16:creationId xmlns:a16="http://schemas.microsoft.com/office/drawing/2014/main" id="{97E45C10-1AB9-4C52-8AEB-64AD487F8DE6}"/>
                    </a:ext>
                  </a:extLst>
                </p:cNvPr>
                <p:cNvSpPr>
                  <a:spLocks noChangeShapeType="1"/>
                </p:cNvSpPr>
                <p:nvPr/>
              </p:nvSpPr>
              <p:spPr bwMode="auto">
                <a:xfrm>
                  <a:off x="4752" y="2726"/>
                  <a:ext cx="3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7" name="Line 26">
                  <a:extLst>
                    <a:ext uri="{FF2B5EF4-FFF2-40B4-BE49-F238E27FC236}">
                      <a16:creationId xmlns:a16="http://schemas.microsoft.com/office/drawing/2014/main" id="{FC6E68A2-0F48-4629-967A-8B958358F9B9}"/>
                    </a:ext>
                  </a:extLst>
                </p:cNvPr>
                <p:cNvSpPr>
                  <a:spLocks noChangeShapeType="1"/>
                </p:cNvSpPr>
                <p:nvPr/>
              </p:nvSpPr>
              <p:spPr bwMode="auto">
                <a:xfrm>
                  <a:off x="4752"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8" name="Line 27">
                  <a:extLst>
                    <a:ext uri="{FF2B5EF4-FFF2-40B4-BE49-F238E27FC236}">
                      <a16:creationId xmlns:a16="http://schemas.microsoft.com/office/drawing/2014/main" id="{AC3D8E78-95D7-4B53-9469-3D333D766664}"/>
                    </a:ext>
                  </a:extLst>
                </p:cNvPr>
                <p:cNvSpPr>
                  <a:spLocks noChangeShapeType="1"/>
                </p:cNvSpPr>
                <p:nvPr/>
              </p:nvSpPr>
              <p:spPr bwMode="auto">
                <a:xfrm>
                  <a:off x="4967" y="249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9" name="Line 28">
                  <a:extLst>
                    <a:ext uri="{FF2B5EF4-FFF2-40B4-BE49-F238E27FC236}">
                      <a16:creationId xmlns:a16="http://schemas.microsoft.com/office/drawing/2014/main" id="{8D3F2DCF-F1DE-4B0D-9958-ACBAECF8F47B}"/>
                    </a:ext>
                  </a:extLst>
                </p:cNvPr>
                <p:cNvSpPr>
                  <a:spLocks noChangeShapeType="1"/>
                </p:cNvSpPr>
                <p:nvPr/>
              </p:nvSpPr>
              <p:spPr bwMode="auto">
                <a:xfrm>
                  <a:off x="5136" y="249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5" name="Line 30">
                <a:extLst>
                  <a:ext uri="{FF2B5EF4-FFF2-40B4-BE49-F238E27FC236}">
                    <a16:creationId xmlns:a16="http://schemas.microsoft.com/office/drawing/2014/main" id="{86CB70E9-EDA0-46AA-A00B-D6029359B44D}"/>
                  </a:ext>
                </a:extLst>
              </p:cNvPr>
              <p:cNvSpPr>
                <a:spLocks noChangeShapeType="1"/>
              </p:cNvSpPr>
              <p:nvPr/>
            </p:nvSpPr>
            <p:spPr bwMode="auto">
              <a:xfrm>
                <a:off x="3696"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6" name="Line 31">
                <a:extLst>
                  <a:ext uri="{FF2B5EF4-FFF2-40B4-BE49-F238E27FC236}">
                    <a16:creationId xmlns:a16="http://schemas.microsoft.com/office/drawing/2014/main" id="{1976DF7E-4018-41E5-AB1B-E51DDCBB807F}"/>
                  </a:ext>
                </a:extLst>
              </p:cNvPr>
              <p:cNvSpPr>
                <a:spLocks noChangeShapeType="1"/>
              </p:cNvSpPr>
              <p:nvPr/>
            </p:nvSpPr>
            <p:spPr bwMode="auto">
              <a:xfrm>
                <a:off x="4368"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7" name="Freeform 34">
                <a:extLst>
                  <a:ext uri="{FF2B5EF4-FFF2-40B4-BE49-F238E27FC236}">
                    <a16:creationId xmlns:a16="http://schemas.microsoft.com/office/drawing/2014/main" id="{66C1C7CB-3D49-437B-BEB5-CFF1CE16D5BB}"/>
                  </a:ext>
                </a:extLst>
              </p:cNvPr>
              <p:cNvSpPr>
                <a:spLocks/>
              </p:cNvSpPr>
              <p:nvPr/>
            </p:nvSpPr>
            <p:spPr bwMode="auto">
              <a:xfrm>
                <a:off x="3697" y="2640"/>
                <a:ext cx="1067" cy="298"/>
              </a:xfrm>
              <a:custGeom>
                <a:avLst/>
                <a:gdLst>
                  <a:gd name="T0" fmla="*/ 11 w 1067"/>
                  <a:gd name="T1" fmla="*/ 0 h 298"/>
                  <a:gd name="T2" fmla="*/ 35 w 1067"/>
                  <a:gd name="T3" fmla="*/ 168 h 298"/>
                  <a:gd name="T4" fmla="*/ 107 w 1067"/>
                  <a:gd name="T5" fmla="*/ 204 h 298"/>
                  <a:gd name="T6" fmla="*/ 467 w 1067"/>
                  <a:gd name="T7" fmla="*/ 288 h 298"/>
                  <a:gd name="T8" fmla="*/ 839 w 1067"/>
                  <a:gd name="T9" fmla="*/ 252 h 298"/>
                  <a:gd name="T10" fmla="*/ 947 w 1067"/>
                  <a:gd name="T11" fmla="*/ 192 h 298"/>
                  <a:gd name="T12" fmla="*/ 1019 w 1067"/>
                  <a:gd name="T13" fmla="*/ 144 h 298"/>
                  <a:gd name="T14" fmla="*/ 1067 w 1067"/>
                  <a:gd name="T15" fmla="*/ 84 h 298"/>
                  <a:gd name="T16" fmla="*/ 0 60000 65536"/>
                  <a:gd name="T17" fmla="*/ 0 60000 65536"/>
                  <a:gd name="T18" fmla="*/ 0 60000 65536"/>
                  <a:gd name="T19" fmla="*/ 0 60000 65536"/>
                  <a:gd name="T20" fmla="*/ 0 60000 65536"/>
                  <a:gd name="T21" fmla="*/ 0 60000 65536"/>
                  <a:gd name="T22" fmla="*/ 0 60000 65536"/>
                  <a:gd name="T23" fmla="*/ 0 60000 65536"/>
                  <a:gd name="T24" fmla="*/ 0 w 1067"/>
                  <a:gd name="T25" fmla="*/ 0 h 298"/>
                  <a:gd name="T26" fmla="*/ 1067 w 1067"/>
                  <a:gd name="T27" fmla="*/ 298 h 2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7" h="298">
                    <a:moveTo>
                      <a:pt x="11" y="0"/>
                    </a:moveTo>
                    <a:cubicBezTo>
                      <a:pt x="16" y="56"/>
                      <a:pt x="0" y="124"/>
                      <a:pt x="35" y="168"/>
                    </a:cubicBezTo>
                    <a:cubicBezTo>
                      <a:pt x="58" y="197"/>
                      <a:pt x="78" y="190"/>
                      <a:pt x="107" y="204"/>
                    </a:cubicBezTo>
                    <a:cubicBezTo>
                      <a:pt x="228" y="264"/>
                      <a:pt x="329" y="276"/>
                      <a:pt x="467" y="288"/>
                    </a:cubicBezTo>
                    <a:cubicBezTo>
                      <a:pt x="776" y="275"/>
                      <a:pt x="654" y="298"/>
                      <a:pt x="839" y="252"/>
                    </a:cubicBezTo>
                    <a:cubicBezTo>
                      <a:pt x="890" y="239"/>
                      <a:pt x="893" y="228"/>
                      <a:pt x="947" y="192"/>
                    </a:cubicBezTo>
                    <a:cubicBezTo>
                      <a:pt x="971" y="176"/>
                      <a:pt x="1019" y="144"/>
                      <a:pt x="1019" y="144"/>
                    </a:cubicBezTo>
                    <a:cubicBezTo>
                      <a:pt x="1049" y="99"/>
                      <a:pt x="1033" y="118"/>
                      <a:pt x="1067" y="84"/>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1518" name="Group 39">
                <a:extLst>
                  <a:ext uri="{FF2B5EF4-FFF2-40B4-BE49-F238E27FC236}">
                    <a16:creationId xmlns:a16="http://schemas.microsoft.com/office/drawing/2014/main" id="{15AB260B-AB11-45A7-BF11-795318DADABC}"/>
                  </a:ext>
                </a:extLst>
              </p:cNvPr>
              <p:cNvGrpSpPr>
                <a:grpSpLocks/>
              </p:cNvGrpSpPr>
              <p:nvPr/>
            </p:nvGrpSpPr>
            <p:grpSpPr bwMode="auto">
              <a:xfrm>
                <a:off x="2976" y="2304"/>
                <a:ext cx="432" cy="375"/>
                <a:chOff x="2976" y="2304"/>
                <a:chExt cx="432" cy="375"/>
              </a:xfrm>
            </p:grpSpPr>
            <p:sp>
              <p:nvSpPr>
                <p:cNvPr id="21519" name="Line 32">
                  <a:extLst>
                    <a:ext uri="{FF2B5EF4-FFF2-40B4-BE49-F238E27FC236}">
                      <a16:creationId xmlns:a16="http://schemas.microsoft.com/office/drawing/2014/main" id="{2B89A301-E10B-48DA-B551-5A74475CB765}"/>
                    </a:ext>
                  </a:extLst>
                </p:cNvPr>
                <p:cNvSpPr>
                  <a:spLocks noChangeShapeType="1"/>
                </p:cNvSpPr>
                <p:nvPr/>
              </p:nvSpPr>
              <p:spPr bwMode="auto">
                <a:xfrm>
                  <a:off x="3120" y="244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0" name="Line 33">
                  <a:extLst>
                    <a:ext uri="{FF2B5EF4-FFF2-40B4-BE49-F238E27FC236}">
                      <a16:creationId xmlns:a16="http://schemas.microsoft.com/office/drawing/2014/main" id="{42A58427-F70C-4D38-8F6B-4E12899AF4B6}"/>
                    </a:ext>
                  </a:extLst>
                </p:cNvPr>
                <p:cNvSpPr>
                  <a:spLocks noChangeShapeType="1"/>
                </p:cNvSpPr>
                <p:nvPr/>
              </p:nvSpPr>
              <p:spPr bwMode="auto">
                <a:xfrm>
                  <a:off x="3216" y="259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1" name="Text Box 37">
                  <a:extLst>
                    <a:ext uri="{FF2B5EF4-FFF2-40B4-BE49-F238E27FC236}">
                      <a16:creationId xmlns:a16="http://schemas.microsoft.com/office/drawing/2014/main" id="{4608D09D-F5AD-4DA7-9C36-4075AF0E761A}"/>
                    </a:ext>
                  </a:extLst>
                </p:cNvPr>
                <p:cNvSpPr txBox="1">
                  <a:spLocks noChangeArrowheads="1"/>
                </p:cNvSpPr>
                <p:nvPr/>
              </p:nvSpPr>
              <p:spPr bwMode="auto">
                <a:xfrm>
                  <a:off x="2976" y="23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a:t>
                  </a:r>
                  <a:endParaRPr lang="zh-CN" altLang="en-US"/>
                </a:p>
              </p:txBody>
            </p:sp>
            <p:sp>
              <p:nvSpPr>
                <p:cNvPr id="21522" name="Text Box 38">
                  <a:extLst>
                    <a:ext uri="{FF2B5EF4-FFF2-40B4-BE49-F238E27FC236}">
                      <a16:creationId xmlns:a16="http://schemas.microsoft.com/office/drawing/2014/main" id="{242E09DF-15AA-42B3-B02E-B007A40D79D5}"/>
                    </a:ext>
                  </a:extLst>
                </p:cNvPr>
                <p:cNvSpPr txBox="1">
                  <a:spLocks noChangeArrowheads="1"/>
                </p:cNvSpPr>
                <p:nvPr/>
              </p:nvSpPr>
              <p:spPr bwMode="auto">
                <a:xfrm>
                  <a:off x="3024"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5000"/>
                  </a:pPr>
                  <a:r>
                    <a:rPr lang="zh-CN" altLang="en-US">
                      <a:latin typeface="Courier New" panose="02070309020205020404" pitchFamily="49" charset="0"/>
                    </a:rPr>
                    <a:t>…</a:t>
                  </a:r>
                  <a:endParaRPr lang="zh-CN" altLang="en-US"/>
                </a:p>
              </p:txBody>
            </p:sp>
          </p:grpSp>
        </p:grpSp>
      </p:grpSp>
      <p:sp>
        <p:nvSpPr>
          <p:cNvPr id="2" name="灯片编号占位符 1">
            <a:extLst>
              <a:ext uri="{FF2B5EF4-FFF2-40B4-BE49-F238E27FC236}">
                <a16:creationId xmlns:a16="http://schemas.microsoft.com/office/drawing/2014/main" id="{786DF12A-0470-484D-A27F-9979352B586C}"/>
              </a:ext>
            </a:extLst>
          </p:cNvPr>
          <p:cNvSpPr>
            <a:spLocks noGrp="1"/>
          </p:cNvSpPr>
          <p:nvPr>
            <p:ph type="sldNum" sz="quarter" idx="12"/>
          </p:nvPr>
        </p:nvSpPr>
        <p:spPr/>
        <p:txBody>
          <a:bodyPr/>
          <a:lstStyle/>
          <a:p>
            <a:fld id="{76DEC0BF-4056-45FE-A558-BFEC82C564A3}"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10048FF-EE90-4BAE-8932-9B730A179E2F}"/>
              </a:ext>
            </a:extLst>
          </p:cNvPr>
          <p:cNvSpPr>
            <a:spLocks noGrp="1" noChangeArrowheads="1"/>
          </p:cNvSpPr>
          <p:nvPr>
            <p:ph type="title"/>
          </p:nvPr>
        </p:nvSpPr>
        <p:spPr>
          <a:xfrm>
            <a:off x="827088" y="260350"/>
            <a:ext cx="7793037" cy="839788"/>
          </a:xfrm>
        </p:spPr>
        <p:txBody>
          <a:bodyPr/>
          <a:lstStyle/>
          <a:p>
            <a:pPr eaLnBrk="1" hangingPunct="1">
              <a:defRPr/>
            </a:pPr>
            <a:r>
              <a:rPr lang="zh-CN" altLang="en-US" sz="4000"/>
              <a:t>一趟快速排序详解</a:t>
            </a:r>
          </a:p>
        </p:txBody>
      </p:sp>
      <p:sp>
        <p:nvSpPr>
          <p:cNvPr id="137219" name="Rectangle 3">
            <a:extLst>
              <a:ext uri="{FF2B5EF4-FFF2-40B4-BE49-F238E27FC236}">
                <a16:creationId xmlns:a16="http://schemas.microsoft.com/office/drawing/2014/main" id="{BB633153-D84B-4CA4-8382-B870484F47A4}"/>
              </a:ext>
            </a:extLst>
          </p:cNvPr>
          <p:cNvSpPr>
            <a:spLocks noGrp="1" noChangeArrowheads="1"/>
          </p:cNvSpPr>
          <p:nvPr>
            <p:ph type="body" idx="1"/>
          </p:nvPr>
        </p:nvSpPr>
        <p:spPr/>
        <p:txBody>
          <a:bodyPr/>
          <a:lstStyle/>
          <a:p>
            <a:pPr eaLnBrk="1" hangingPunct="1"/>
            <a:endParaRPr lang="zh-CN" altLang="en-US"/>
          </a:p>
        </p:txBody>
      </p:sp>
      <p:pic>
        <p:nvPicPr>
          <p:cNvPr id="137220" name="Picture 4" descr="9D5">
            <a:extLst>
              <a:ext uri="{FF2B5EF4-FFF2-40B4-BE49-F238E27FC236}">
                <a16:creationId xmlns:a16="http://schemas.microsoft.com/office/drawing/2014/main" id="{BF970E74-F0E3-465B-9905-2ED78AFC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25538"/>
            <a:ext cx="61214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D2EA709-BDE1-481A-B3B4-175805625CE8}"/>
              </a:ext>
            </a:extLst>
          </p:cNvPr>
          <p:cNvSpPr>
            <a:spLocks noGrp="1"/>
          </p:cNvSpPr>
          <p:nvPr>
            <p:ph type="sldNum" sz="quarter" idx="12"/>
          </p:nvPr>
        </p:nvSpPr>
        <p:spPr/>
        <p:txBody>
          <a:bodyPr/>
          <a:lstStyle/>
          <a:p>
            <a:fld id="{76DEC0BF-4056-45FE-A558-BFEC82C564A3}" type="slidenum">
              <a:rPr lang="zh-CN" altLang="en-US" smtClean="0"/>
              <a:pPr/>
              <a:t>130</a:t>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38D6ABF-B290-4543-BDCC-D4433A03EC69}"/>
              </a:ext>
            </a:extLst>
          </p:cNvPr>
          <p:cNvSpPr>
            <a:spLocks noGrp="1"/>
          </p:cNvSpPr>
          <p:nvPr>
            <p:ph type="title"/>
          </p:nvPr>
        </p:nvSpPr>
        <p:spPr/>
        <p:txBody>
          <a:bodyPr/>
          <a:lstStyle/>
          <a:p>
            <a:pPr>
              <a:defRPr/>
            </a:pPr>
            <a:r>
              <a:rPr lang="zh-CN" altLang="en-US"/>
              <a:t>快速排序效率分析</a:t>
            </a:r>
          </a:p>
        </p:txBody>
      </p:sp>
      <p:sp>
        <p:nvSpPr>
          <p:cNvPr id="3" name="内容占位符 2">
            <a:extLst>
              <a:ext uri="{FF2B5EF4-FFF2-40B4-BE49-F238E27FC236}">
                <a16:creationId xmlns:a16="http://schemas.microsoft.com/office/drawing/2014/main" id="{80F765D6-FEE2-4E30-BB29-FD2A01553E1E}"/>
              </a:ext>
            </a:extLst>
          </p:cNvPr>
          <p:cNvSpPr>
            <a:spLocks noGrp="1"/>
          </p:cNvSpPr>
          <p:nvPr>
            <p:ph idx="1"/>
          </p:nvPr>
        </p:nvSpPr>
        <p:spPr>
          <a:xfrm>
            <a:off x="857250" y="1989138"/>
            <a:ext cx="8102600" cy="4114800"/>
          </a:xfrm>
        </p:spPr>
        <p:txBody>
          <a:bodyPr/>
          <a:lstStyle/>
          <a:p>
            <a:pPr marL="0" indent="623888">
              <a:buFont typeface="Wingdings" panose="05000000000000000000" pitchFamily="2" charset="2"/>
              <a:buNone/>
            </a:pPr>
            <a:r>
              <a:rPr lang="zh-CN" altLang="en-US" sz="2800"/>
              <a:t>时间复杂度：</a:t>
            </a:r>
            <a:r>
              <a:rPr lang="en-US" altLang="zh-CN" sz="2800"/>
              <a:t>O</a:t>
            </a:r>
            <a:r>
              <a:rPr lang="zh-CN" altLang="en-US" sz="2800"/>
              <a:t>（</a:t>
            </a:r>
            <a:r>
              <a:rPr lang="en-US" altLang="zh-CN" sz="2800"/>
              <a:t>nlog</a:t>
            </a:r>
            <a:r>
              <a:rPr lang="en-US" altLang="zh-CN" sz="2800" baseline="-25000"/>
              <a:t>2</a:t>
            </a:r>
            <a:r>
              <a:rPr lang="en-US" altLang="zh-CN" sz="2800"/>
              <a:t>n</a:t>
            </a:r>
            <a:r>
              <a:rPr lang="zh-CN" altLang="en-US" sz="2800"/>
              <a:t>）</a:t>
            </a:r>
            <a:endParaRPr lang="en-US" altLang="zh-CN" sz="2800"/>
          </a:p>
          <a:p>
            <a:pPr marL="0" indent="623888">
              <a:buFont typeface="Wingdings" panose="05000000000000000000" pitchFamily="2" charset="2"/>
              <a:buNone/>
            </a:pPr>
            <a:r>
              <a:rPr lang="zh-CN" altLang="en-US" sz="2800">
                <a:latin typeface="宋体" panose="02010600030101010101" pitchFamily="2" charset="-122"/>
              </a:rPr>
              <a:t>快速排序是不稳定的排序算法。</a:t>
            </a:r>
            <a:endParaRPr lang="en-US" altLang="zh-CN" sz="2800">
              <a:latin typeface="宋体" panose="02010600030101010101" pitchFamily="2" charset="-122"/>
            </a:endParaRPr>
          </a:p>
          <a:p>
            <a:pPr marL="0" indent="623888">
              <a:buFont typeface="Wingdings" panose="05000000000000000000" pitchFamily="2" charset="2"/>
              <a:buNone/>
            </a:pPr>
            <a:r>
              <a:rPr lang="zh-CN" altLang="en-US" sz="2800">
                <a:latin typeface="宋体" panose="02010600030101010101" pitchFamily="2" charset="-122"/>
              </a:rPr>
              <a:t>空间复杂度：</a:t>
            </a:r>
            <a:r>
              <a:rPr lang="en-US" altLang="zh-CN" sz="2800">
                <a:latin typeface="宋体" panose="02010600030101010101" pitchFamily="2" charset="-122"/>
              </a:rPr>
              <a:t>O(logn)</a:t>
            </a:r>
            <a:r>
              <a:rPr lang="zh-CN" altLang="en-US" sz="2800">
                <a:latin typeface="宋体" panose="02010600030101010101" pitchFamily="2" charset="-122"/>
              </a:rPr>
              <a:t>。</a:t>
            </a:r>
          </a:p>
          <a:p>
            <a:pPr marL="0" indent="623888"/>
            <a:endParaRPr lang="zh-CN" altLang="en-US" sz="2800"/>
          </a:p>
        </p:txBody>
      </p:sp>
      <p:sp>
        <p:nvSpPr>
          <p:cNvPr id="2" name="灯片编号占位符 1">
            <a:extLst>
              <a:ext uri="{FF2B5EF4-FFF2-40B4-BE49-F238E27FC236}">
                <a16:creationId xmlns:a16="http://schemas.microsoft.com/office/drawing/2014/main" id="{E5729AA7-24D0-4EBB-B39E-77EC882EBCB2}"/>
              </a:ext>
            </a:extLst>
          </p:cNvPr>
          <p:cNvSpPr>
            <a:spLocks noGrp="1"/>
          </p:cNvSpPr>
          <p:nvPr>
            <p:ph type="sldNum" sz="quarter" idx="12"/>
          </p:nvPr>
        </p:nvSpPr>
        <p:spPr/>
        <p:txBody>
          <a:bodyPr/>
          <a:lstStyle/>
          <a:p>
            <a:fld id="{76DEC0BF-4056-45FE-A558-BFEC82C564A3}" type="slidenum">
              <a:rPr lang="zh-CN" altLang="en-US" smtClean="0"/>
              <a:pPr/>
              <a:t>131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DE16966-7C46-48A9-A9FD-81B6930FDD9B}"/>
              </a:ext>
            </a:extLst>
          </p:cNvPr>
          <p:cNvSpPr>
            <a:spLocks noGrp="1" noChangeArrowheads="1"/>
          </p:cNvSpPr>
          <p:nvPr>
            <p:ph type="title"/>
          </p:nvPr>
        </p:nvSpPr>
        <p:spPr/>
        <p:txBody>
          <a:bodyPr/>
          <a:lstStyle/>
          <a:p>
            <a:pPr eaLnBrk="1" hangingPunct="1">
              <a:defRPr/>
            </a:pPr>
            <a:r>
              <a:rPr lang="en-US" altLang="zh-CN" sz="4000"/>
              <a:t>3  </a:t>
            </a:r>
            <a:r>
              <a:rPr lang="zh-CN" altLang="en-US" sz="4000"/>
              <a:t>选择排序</a:t>
            </a:r>
          </a:p>
        </p:txBody>
      </p:sp>
      <p:sp>
        <p:nvSpPr>
          <p:cNvPr id="43011" name="Rectangle 3">
            <a:extLst>
              <a:ext uri="{FF2B5EF4-FFF2-40B4-BE49-F238E27FC236}">
                <a16:creationId xmlns:a16="http://schemas.microsoft.com/office/drawing/2014/main" id="{8D2FE3AA-8803-4C12-BD5E-000CBB4522CB}"/>
              </a:ext>
            </a:extLst>
          </p:cNvPr>
          <p:cNvSpPr>
            <a:spLocks noGrp="1" noChangeArrowheads="1"/>
          </p:cNvSpPr>
          <p:nvPr>
            <p:ph type="body" idx="1"/>
          </p:nvPr>
        </p:nvSpPr>
        <p:spPr/>
        <p:txBody>
          <a:bodyPr/>
          <a:lstStyle/>
          <a:p>
            <a:pPr marL="0" indent="0" eaLnBrk="1" hangingPunct="1">
              <a:buFont typeface="Wingdings" pitchFamily="2" charset="2"/>
              <a:buNone/>
              <a:defRPr/>
            </a:pPr>
            <a:r>
              <a:rPr lang="en-US" altLang="zh-CN" sz="2800" dirty="0"/>
              <a:t>	</a:t>
            </a:r>
            <a:r>
              <a:rPr lang="zh-CN" altLang="en-US" sz="2800" dirty="0"/>
              <a:t>选择排序是基于选择操作的排序过程：首先从待排序列中选择最小关键字元素，排在第一个位置；然后从剩下的元素中选择次小关键字元素，排在第二个位置，依次类推，直到所有元素都排好序。</a:t>
            </a:r>
            <a:endParaRPr lang="en-US" altLang="zh-CN" sz="2800" dirty="0"/>
          </a:p>
          <a:p>
            <a:pPr eaLnBrk="1" hangingPunct="1">
              <a:buFont typeface="Wingdings" pitchFamily="2" charset="2"/>
              <a:buNone/>
              <a:defRPr/>
            </a:pPr>
            <a:endParaRPr lang="en-US" altLang="zh-CN" sz="2800" dirty="0"/>
          </a:p>
          <a:p>
            <a:pPr eaLnBrk="1" hangingPunct="1">
              <a:buFont typeface="Wingdings" pitchFamily="2" charset="2"/>
              <a:buNone/>
              <a:defRPr/>
            </a:pPr>
            <a:r>
              <a:rPr lang="zh-CN" altLang="en-US" sz="2800" dirty="0"/>
              <a:t>（</a:t>
            </a:r>
            <a:r>
              <a:rPr lang="en-US" altLang="zh-CN" sz="2800" dirty="0"/>
              <a:t>1</a:t>
            </a:r>
            <a:r>
              <a:rPr lang="zh-CN" altLang="en-US" sz="2800" dirty="0"/>
              <a:t>）</a:t>
            </a:r>
            <a:r>
              <a:rPr lang="en-US" altLang="zh-CN" sz="2800" dirty="0"/>
              <a:t>   </a:t>
            </a:r>
            <a:r>
              <a:rPr lang="zh-CN" altLang="en-US" sz="2800" dirty="0"/>
              <a:t>直接选择排序</a:t>
            </a:r>
          </a:p>
          <a:p>
            <a:pPr eaLnBrk="1" hangingPunct="1">
              <a:buFont typeface="Wingdings" pitchFamily="2" charset="2"/>
              <a:buNone/>
              <a:defRPr/>
            </a:pPr>
            <a:r>
              <a:rPr lang="zh-CN" altLang="en-US" sz="2800" dirty="0"/>
              <a:t>（</a:t>
            </a:r>
            <a:r>
              <a:rPr lang="en-US" altLang="zh-CN" sz="2800" dirty="0"/>
              <a:t>2</a:t>
            </a:r>
            <a:r>
              <a:rPr lang="zh-CN" altLang="en-US" sz="2800" dirty="0"/>
              <a:t>）</a:t>
            </a:r>
            <a:r>
              <a:rPr lang="en-US" altLang="zh-CN" sz="2800" dirty="0"/>
              <a:t>   </a:t>
            </a:r>
            <a:r>
              <a:rPr lang="zh-CN" altLang="en-US" sz="2800" dirty="0"/>
              <a:t>堆排序</a:t>
            </a:r>
          </a:p>
        </p:txBody>
      </p:sp>
      <p:sp>
        <p:nvSpPr>
          <p:cNvPr id="2" name="灯片编号占位符 1">
            <a:extLst>
              <a:ext uri="{FF2B5EF4-FFF2-40B4-BE49-F238E27FC236}">
                <a16:creationId xmlns:a16="http://schemas.microsoft.com/office/drawing/2014/main" id="{A95DC4C8-80D7-41DC-A08C-7968F62F3C90}"/>
              </a:ext>
            </a:extLst>
          </p:cNvPr>
          <p:cNvSpPr>
            <a:spLocks noGrp="1"/>
          </p:cNvSpPr>
          <p:nvPr>
            <p:ph type="sldNum" sz="quarter" idx="12"/>
          </p:nvPr>
        </p:nvSpPr>
        <p:spPr/>
        <p:txBody>
          <a:bodyPr/>
          <a:lstStyle/>
          <a:p>
            <a:fld id="{76DEC0BF-4056-45FE-A558-BFEC82C564A3}" type="slidenum">
              <a:rPr lang="zh-CN" altLang="en-US" smtClean="0"/>
              <a:pPr/>
              <a:t>132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2" dur="500"/>
                                        <p:tgtEl>
                                          <p:spTgt spid="430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17"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2F4D7A7-47A5-4F64-B432-1319E2A6157F}"/>
              </a:ext>
            </a:extLst>
          </p:cNvPr>
          <p:cNvSpPr>
            <a:spLocks noGrp="1" noChangeArrowheads="1"/>
          </p:cNvSpPr>
          <p:nvPr>
            <p:ph type="title"/>
          </p:nvPr>
        </p:nvSpPr>
        <p:spPr/>
        <p:txBody>
          <a:bodyPr/>
          <a:lstStyle/>
          <a:p>
            <a:pPr eaLnBrk="1" hangingPunct="1">
              <a:defRPr/>
            </a:pPr>
            <a:r>
              <a:rPr lang="zh-CN" altLang="en-US"/>
              <a:t>直接选择排序动画 </a:t>
            </a:r>
          </a:p>
        </p:txBody>
      </p:sp>
      <p:sp>
        <p:nvSpPr>
          <p:cNvPr id="728067" name="Rectangle 3">
            <a:extLst>
              <a:ext uri="{FF2B5EF4-FFF2-40B4-BE49-F238E27FC236}">
                <a16:creationId xmlns:a16="http://schemas.microsoft.com/office/drawing/2014/main" id="{0934C902-DE8E-4B07-865A-21A9630D9C23}"/>
              </a:ext>
            </a:extLst>
          </p:cNvPr>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p>
        </p:txBody>
      </p:sp>
      <p:sp>
        <p:nvSpPr>
          <p:cNvPr id="728068" name="Rectangle 4">
            <a:extLst>
              <a:ext uri="{FF2B5EF4-FFF2-40B4-BE49-F238E27FC236}">
                <a16:creationId xmlns:a16="http://schemas.microsoft.com/office/drawing/2014/main" id="{3497A597-9E73-4C40-B6F5-DF32ABACF99B}"/>
              </a:ext>
            </a:extLst>
          </p:cNvPr>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ED1370"/>
                </a:solidFill>
                <a:latin typeface="Tahoma" panose="020B0604030504040204" pitchFamily="34" charset="0"/>
              </a:rPr>
              <a:t>’</a:t>
            </a:r>
          </a:p>
        </p:txBody>
      </p:sp>
      <p:sp>
        <p:nvSpPr>
          <p:cNvPr id="728069" name="Rectangle 5">
            <a:extLst>
              <a:ext uri="{FF2B5EF4-FFF2-40B4-BE49-F238E27FC236}">
                <a16:creationId xmlns:a16="http://schemas.microsoft.com/office/drawing/2014/main" id="{89C9CCFB-41FB-4679-B951-9FD43F98D382}"/>
              </a:ext>
            </a:extLst>
          </p:cNvPr>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p>
        </p:txBody>
      </p:sp>
      <p:sp>
        <p:nvSpPr>
          <p:cNvPr id="728070" name="Rectangle 6">
            <a:extLst>
              <a:ext uri="{FF2B5EF4-FFF2-40B4-BE49-F238E27FC236}">
                <a16:creationId xmlns:a16="http://schemas.microsoft.com/office/drawing/2014/main" id="{BAE96A33-AB41-4D2B-B357-3BE7F6409296}"/>
              </a:ext>
            </a:extLst>
          </p:cNvPr>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p>
        </p:txBody>
      </p:sp>
      <p:sp>
        <p:nvSpPr>
          <p:cNvPr id="728071" name="Rectangle 7">
            <a:extLst>
              <a:ext uri="{FF2B5EF4-FFF2-40B4-BE49-F238E27FC236}">
                <a16:creationId xmlns:a16="http://schemas.microsoft.com/office/drawing/2014/main" id="{3036CB53-2526-4AB9-AC15-525AC9AE2CEA}"/>
              </a:ext>
            </a:extLst>
          </p:cNvPr>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p>
        </p:txBody>
      </p:sp>
      <p:sp>
        <p:nvSpPr>
          <p:cNvPr id="728072" name="Rectangle 8">
            <a:extLst>
              <a:ext uri="{FF2B5EF4-FFF2-40B4-BE49-F238E27FC236}">
                <a16:creationId xmlns:a16="http://schemas.microsoft.com/office/drawing/2014/main" id="{055C2560-936A-4FA0-BB3B-165FD9443E9C}"/>
              </a:ext>
            </a:extLst>
          </p:cNvPr>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p>
        </p:txBody>
      </p:sp>
      <p:sp>
        <p:nvSpPr>
          <p:cNvPr id="728073" name="Rectangle 9">
            <a:extLst>
              <a:ext uri="{FF2B5EF4-FFF2-40B4-BE49-F238E27FC236}">
                <a16:creationId xmlns:a16="http://schemas.microsoft.com/office/drawing/2014/main" id="{EC59E356-1241-4619-82C4-722920F100B1}"/>
              </a:ext>
            </a:extLst>
          </p:cNvPr>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p>
        </p:txBody>
      </p:sp>
      <p:sp>
        <p:nvSpPr>
          <p:cNvPr id="728074" name="Rectangle 10">
            <a:extLst>
              <a:ext uri="{FF2B5EF4-FFF2-40B4-BE49-F238E27FC236}">
                <a16:creationId xmlns:a16="http://schemas.microsoft.com/office/drawing/2014/main" id="{E08A26CD-2516-449D-9322-5C7A308D611C}"/>
              </a:ext>
            </a:extLst>
          </p:cNvPr>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p>
        </p:txBody>
      </p:sp>
      <p:sp>
        <p:nvSpPr>
          <p:cNvPr id="728075" name="AutoShape 11">
            <a:extLst>
              <a:ext uri="{FF2B5EF4-FFF2-40B4-BE49-F238E27FC236}">
                <a16:creationId xmlns:a16="http://schemas.microsoft.com/office/drawing/2014/main" id="{DB0A218C-B2C0-4F39-92FE-FAB25076B47D}"/>
              </a:ext>
            </a:extLst>
          </p:cNvPr>
          <p:cNvSpPr>
            <a:spLocks noChangeArrowheads="1"/>
          </p:cNvSpPr>
          <p:nvPr/>
        </p:nvSpPr>
        <p:spPr bwMode="auto">
          <a:xfrm>
            <a:off x="3952875" y="2268538"/>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76" name="AutoShape 12">
            <a:extLst>
              <a:ext uri="{FF2B5EF4-FFF2-40B4-BE49-F238E27FC236}">
                <a16:creationId xmlns:a16="http://schemas.microsoft.com/office/drawing/2014/main" id="{DFA634F2-BBF8-4912-A809-675FC0A0D6A3}"/>
              </a:ext>
            </a:extLst>
          </p:cNvPr>
          <p:cNvSpPr>
            <a:spLocks noChangeArrowheads="1"/>
          </p:cNvSpPr>
          <p:nvPr/>
        </p:nvSpPr>
        <p:spPr bwMode="auto">
          <a:xfrm>
            <a:off x="6051550" y="2279650"/>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78" name="AutoShape 14">
            <a:extLst>
              <a:ext uri="{FF2B5EF4-FFF2-40B4-BE49-F238E27FC236}">
                <a16:creationId xmlns:a16="http://schemas.microsoft.com/office/drawing/2014/main" id="{B9E992EA-7AA8-41D4-B820-B4551B201721}"/>
              </a:ext>
            </a:extLst>
          </p:cNvPr>
          <p:cNvSpPr>
            <a:spLocks noChangeArrowheads="1"/>
          </p:cNvSpPr>
          <p:nvPr/>
        </p:nvSpPr>
        <p:spPr bwMode="auto">
          <a:xfrm>
            <a:off x="7172325" y="2332038"/>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79" name="AutoShape 15">
            <a:extLst>
              <a:ext uri="{FF2B5EF4-FFF2-40B4-BE49-F238E27FC236}">
                <a16:creationId xmlns:a16="http://schemas.microsoft.com/office/drawing/2014/main" id="{3E9AE5A6-D9DE-4E83-866D-217435B8881C}"/>
              </a:ext>
            </a:extLst>
          </p:cNvPr>
          <p:cNvSpPr>
            <a:spLocks noChangeArrowheads="1"/>
          </p:cNvSpPr>
          <p:nvPr/>
        </p:nvSpPr>
        <p:spPr bwMode="auto">
          <a:xfrm>
            <a:off x="7162800" y="2332038"/>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80" name="AutoShape 16">
            <a:extLst>
              <a:ext uri="{FF2B5EF4-FFF2-40B4-BE49-F238E27FC236}">
                <a16:creationId xmlns:a16="http://schemas.microsoft.com/office/drawing/2014/main" id="{0EA21599-EB3E-4ED4-A3B7-C403ACD0CBC6}"/>
              </a:ext>
            </a:extLst>
          </p:cNvPr>
          <p:cNvSpPr>
            <a:spLocks noChangeArrowheads="1"/>
          </p:cNvSpPr>
          <p:nvPr/>
        </p:nvSpPr>
        <p:spPr bwMode="auto">
          <a:xfrm>
            <a:off x="5019675" y="2349500"/>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81" name="AutoShape 17">
            <a:extLst>
              <a:ext uri="{FF2B5EF4-FFF2-40B4-BE49-F238E27FC236}">
                <a16:creationId xmlns:a16="http://schemas.microsoft.com/office/drawing/2014/main" id="{6C557E3A-4CD0-499C-BF1C-F8E18FB7EBFA}"/>
              </a:ext>
            </a:extLst>
          </p:cNvPr>
          <p:cNvSpPr>
            <a:spLocks noChangeArrowheads="1"/>
          </p:cNvSpPr>
          <p:nvPr/>
        </p:nvSpPr>
        <p:spPr bwMode="auto">
          <a:xfrm>
            <a:off x="7164388" y="2324100"/>
            <a:ext cx="360362"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8082" name="AutoShape 18">
            <a:extLst>
              <a:ext uri="{FF2B5EF4-FFF2-40B4-BE49-F238E27FC236}">
                <a16:creationId xmlns:a16="http://schemas.microsoft.com/office/drawing/2014/main" id="{02210D96-780A-4866-95F1-8BAAC56331BA}"/>
              </a:ext>
            </a:extLst>
          </p:cNvPr>
          <p:cNvSpPr>
            <a:spLocks noChangeArrowheads="1"/>
          </p:cNvSpPr>
          <p:nvPr/>
        </p:nvSpPr>
        <p:spPr bwMode="auto">
          <a:xfrm>
            <a:off x="8270875" y="2300288"/>
            <a:ext cx="360363" cy="539750"/>
          </a:xfrm>
          <a:prstGeom prst="downArrow">
            <a:avLst>
              <a:gd name="adj1" fmla="val 50000"/>
              <a:gd name="adj2" fmla="val 37445"/>
            </a:avLst>
          </a:prstGeom>
          <a:solidFill>
            <a:srgbClr val="0000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矩形 18">
            <a:extLst>
              <a:ext uri="{FF2B5EF4-FFF2-40B4-BE49-F238E27FC236}">
                <a16:creationId xmlns:a16="http://schemas.microsoft.com/office/drawing/2014/main" id="{494C659C-F553-4832-A9D0-A19DF6CF8630}"/>
              </a:ext>
            </a:extLst>
          </p:cNvPr>
          <p:cNvSpPr>
            <a:spLocks noChangeArrowheads="1"/>
          </p:cNvSpPr>
          <p:nvPr/>
        </p:nvSpPr>
        <p:spPr bwMode="auto">
          <a:xfrm>
            <a:off x="285750" y="4429125"/>
            <a:ext cx="8286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en-US" sz="2800" b="1"/>
              <a:t>       选出剩下的未排序记录中的最小记录，然后直接与数组中第</a:t>
            </a:r>
            <a:r>
              <a:rPr lang="en-US" altLang="zh-CN" sz="2800" b="1"/>
              <a:t>i</a:t>
            </a:r>
            <a:r>
              <a:rPr lang="zh-CN" altLang="en-US" sz="2800" b="1"/>
              <a:t>个记录交换 ，比冒泡排序减少了移动次数</a:t>
            </a:r>
          </a:p>
        </p:txBody>
      </p:sp>
      <p:sp>
        <p:nvSpPr>
          <p:cNvPr id="2" name="灯片编号占位符 1">
            <a:extLst>
              <a:ext uri="{FF2B5EF4-FFF2-40B4-BE49-F238E27FC236}">
                <a16:creationId xmlns:a16="http://schemas.microsoft.com/office/drawing/2014/main" id="{FD517D5A-42A4-45C1-841F-654006006C98}"/>
              </a:ext>
            </a:extLst>
          </p:cNvPr>
          <p:cNvSpPr>
            <a:spLocks noGrp="1"/>
          </p:cNvSpPr>
          <p:nvPr>
            <p:ph type="sldNum" sz="quarter" idx="12"/>
          </p:nvPr>
        </p:nvSpPr>
        <p:spPr/>
        <p:txBody>
          <a:bodyPr/>
          <a:lstStyle/>
          <a:p>
            <a:fld id="{76DEC0BF-4056-45FE-A558-BFEC82C564A3}" type="slidenum">
              <a:rPr lang="zh-CN" altLang="en-US" smtClean="0"/>
              <a:pPr/>
              <a:t>133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8075"/>
                                        </p:tgtEl>
                                        <p:attrNameLst>
                                          <p:attrName>style.visibility</p:attrName>
                                        </p:attrNameLst>
                                      </p:cBhvr>
                                      <p:to>
                                        <p:strVal val="visible"/>
                                      </p:to>
                                    </p:set>
                                    <p:animEffect transition="in" filter="blinds(horizontal)">
                                      <p:cBhvr>
                                        <p:cTn id="12" dur="500"/>
                                        <p:tgtEl>
                                          <p:spTgt spid="728075"/>
                                        </p:tgtEl>
                                      </p:cBhvr>
                                    </p:animEffect>
                                  </p:childTnLst>
                                  <p:subTnLst>
                                    <p:set>
                                      <p:cBhvr override="childStyle">
                                        <p:cTn dur="1" fill="hold" display="0" masterRel="nextClick" afterEffect="1"/>
                                        <p:tgtEl>
                                          <p:spTgt spid="72807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2.22222E-6 7.40741E-7 L -0.35851 7.40741E-7 " pathEditMode="relative" rAng="0" ptsTypes="AA">
                                      <p:cBhvr>
                                        <p:cTn id="16" dur="500" fill="hold"/>
                                        <p:tgtEl>
                                          <p:spTgt spid="728067"/>
                                        </p:tgtEl>
                                        <p:attrNameLst>
                                          <p:attrName>ppt_x</p:attrName>
                                          <p:attrName>ppt_y</p:attrName>
                                        </p:attrNameLst>
                                      </p:cBhvr>
                                      <p:rCtr x="-17934" y="0"/>
                                    </p:animMotion>
                                  </p:childTnLst>
                                </p:cTn>
                              </p:par>
                              <p:par>
                                <p:cTn id="17" presetID="0" presetClass="path" presetSubtype="0" accel="50000" decel="50000" fill="hold" grpId="0" nodeType="withEffect">
                                  <p:stCondLst>
                                    <p:cond delay="0"/>
                                  </p:stCondLst>
                                  <p:childTnLst>
                                    <p:animMotion origin="layout" path="M -0.004 7.40741E-7 L 0.35434 0.00255 " pathEditMode="relative" rAng="0" ptsTypes="AA">
                                      <p:cBhvr>
                                        <p:cTn id="18" dur="500" fill="hold"/>
                                        <p:tgtEl>
                                          <p:spTgt spid="728072"/>
                                        </p:tgtEl>
                                        <p:attrNameLst>
                                          <p:attrName>ppt_x</p:attrName>
                                          <p:attrName>ppt_y</p:attrName>
                                        </p:attrNameLst>
                                      </p:cBhvr>
                                      <p:rCtr x="17917" y="116"/>
                                    </p:animMotion>
                                  </p:childTnLst>
                                </p:cTn>
                              </p:par>
                            </p:childTnLst>
                          </p:cTn>
                        </p:par>
                        <p:par>
                          <p:cTn id="19" fill="hold" nodeType="afterGroup">
                            <p:stCondLst>
                              <p:cond delay="500"/>
                            </p:stCondLst>
                            <p:childTnLst>
                              <p:par>
                                <p:cTn id="20" presetID="1" presetClass="emph" presetSubtype="2" fill="hold" nodeType="afterEffect">
                                  <p:stCondLst>
                                    <p:cond delay="0"/>
                                  </p:stCondLst>
                                  <p:childTnLst>
                                    <p:animClr clrSpc="rgb" dir="cw">
                                      <p:cBhvr>
                                        <p:cTn id="21" dur="500" fill="hold"/>
                                        <p:tgtEl>
                                          <p:spTgt spid="728067"/>
                                        </p:tgtEl>
                                        <p:attrNameLst>
                                          <p:attrName>fillcolor</p:attrName>
                                        </p:attrNameLst>
                                      </p:cBhvr>
                                      <p:to>
                                        <a:srgbClr val="FF99FF"/>
                                      </p:to>
                                    </p:animClr>
                                    <p:set>
                                      <p:cBhvr>
                                        <p:cTn id="22" dur="500" fill="hold"/>
                                        <p:tgtEl>
                                          <p:spTgt spid="728067"/>
                                        </p:tgtEl>
                                        <p:attrNameLst>
                                          <p:attrName>fill.type</p:attrName>
                                        </p:attrNameLst>
                                      </p:cBhvr>
                                      <p:to>
                                        <p:strVal val="solid"/>
                                      </p:to>
                                    </p:set>
                                    <p:set>
                                      <p:cBhvr>
                                        <p:cTn id="23" dur="500" fill="hold"/>
                                        <p:tgtEl>
                                          <p:spTgt spid="728067"/>
                                        </p:tgtEl>
                                        <p:attrNameLst>
                                          <p:attrName>fill.on</p:attrName>
                                        </p:attrNameLst>
                                      </p:cBhvr>
                                      <p:to>
                                        <p:strVal val="tru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28078"/>
                                        </p:tgtEl>
                                        <p:attrNameLst>
                                          <p:attrName>style.visibility</p:attrName>
                                        </p:attrNameLst>
                                      </p:cBhvr>
                                      <p:to>
                                        <p:strVal val="visible"/>
                                      </p:to>
                                    </p:set>
                                    <p:animEffect transition="in" filter="blinds(horizontal)">
                                      <p:cBhvr>
                                        <p:cTn id="28" dur="500"/>
                                        <p:tgtEl>
                                          <p:spTgt spid="728078"/>
                                        </p:tgtEl>
                                      </p:cBhvr>
                                    </p:animEffect>
                                  </p:childTnLst>
                                  <p:subTnLst>
                                    <p:set>
                                      <p:cBhvr override="childStyle">
                                        <p:cTn dur="1" fill="hold" display="0" masterRel="nextClick" afterEffect="1"/>
                                        <p:tgtEl>
                                          <p:spTgt spid="728078"/>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35" presetClass="path" presetSubtype="0" accel="50000" decel="50000" fill="hold" grpId="0" nodeType="clickEffect">
                                  <p:stCondLst>
                                    <p:cond delay="0"/>
                                  </p:stCondLst>
                                  <p:childTnLst>
                                    <p:animMotion origin="layout" path="M -0.0026 7.40741E-7 L -0.58715 7.40741E-7 " pathEditMode="relative" rAng="0" ptsTypes="AA">
                                      <p:cBhvr>
                                        <p:cTn id="32" dur="500" fill="hold"/>
                                        <p:tgtEl>
                                          <p:spTgt spid="728070"/>
                                        </p:tgtEl>
                                        <p:attrNameLst>
                                          <p:attrName>ppt_x</p:attrName>
                                          <p:attrName>ppt_y</p:attrName>
                                        </p:attrNameLst>
                                      </p:cBhvr>
                                      <p:rCtr x="-29236" y="0"/>
                                    </p:animMotion>
                                  </p:childTnLst>
                                </p:cTn>
                              </p:par>
                              <p:par>
                                <p:cTn id="33" presetID="0" presetClass="path" presetSubtype="0" accel="50000" decel="50000" fill="hold" grpId="0" nodeType="withEffect">
                                  <p:stCondLst>
                                    <p:cond delay="0"/>
                                  </p:stCondLst>
                                  <p:childTnLst>
                                    <p:animMotion origin="layout" path="M -0.00052 7.40741E-7 L 0.58872 -0.00278 " pathEditMode="relative" rAng="0" ptsTypes="AA">
                                      <p:cBhvr>
                                        <p:cTn id="34" dur="500" fill="hold"/>
                                        <p:tgtEl>
                                          <p:spTgt spid="728073"/>
                                        </p:tgtEl>
                                        <p:attrNameLst>
                                          <p:attrName>ppt_x</p:attrName>
                                          <p:attrName>ppt_y</p:attrName>
                                        </p:attrNameLst>
                                      </p:cBhvr>
                                      <p:rCtr x="29462" y="-139"/>
                                    </p:animMotion>
                                  </p:childTnLst>
                                </p:cTn>
                              </p:par>
                            </p:childTnLst>
                          </p:cTn>
                        </p:par>
                        <p:par>
                          <p:cTn id="35" fill="hold" nodeType="afterGroup">
                            <p:stCondLst>
                              <p:cond delay="500"/>
                            </p:stCondLst>
                            <p:childTnLst>
                              <p:par>
                                <p:cTn id="36" presetID="1" presetClass="emph" presetSubtype="2" fill="hold" nodeType="afterEffect">
                                  <p:stCondLst>
                                    <p:cond delay="0"/>
                                  </p:stCondLst>
                                  <p:childTnLst>
                                    <p:animClr clrSpc="rgb" dir="cw">
                                      <p:cBhvr>
                                        <p:cTn id="37" dur="1000" fill="hold"/>
                                        <p:tgtEl>
                                          <p:spTgt spid="728070"/>
                                        </p:tgtEl>
                                        <p:attrNameLst>
                                          <p:attrName>fillcolor</p:attrName>
                                        </p:attrNameLst>
                                      </p:cBhvr>
                                      <p:to>
                                        <a:srgbClr val="FF99FF"/>
                                      </p:to>
                                    </p:animClr>
                                    <p:set>
                                      <p:cBhvr>
                                        <p:cTn id="38" dur="1000" fill="hold"/>
                                        <p:tgtEl>
                                          <p:spTgt spid="728070"/>
                                        </p:tgtEl>
                                        <p:attrNameLst>
                                          <p:attrName>fill.type</p:attrName>
                                        </p:attrNameLst>
                                      </p:cBhvr>
                                      <p:to>
                                        <p:strVal val="solid"/>
                                      </p:to>
                                    </p:set>
                                    <p:set>
                                      <p:cBhvr>
                                        <p:cTn id="39" dur="1000" fill="hold"/>
                                        <p:tgtEl>
                                          <p:spTgt spid="728070"/>
                                        </p:tgtEl>
                                        <p:attrNameLst>
                                          <p:attrName>fill.on</p:attrName>
                                        </p:attrNameLst>
                                      </p:cBhvr>
                                      <p:to>
                                        <p:strVal val="tru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28076"/>
                                        </p:tgtEl>
                                        <p:attrNameLst>
                                          <p:attrName>style.visibility</p:attrName>
                                        </p:attrNameLst>
                                      </p:cBhvr>
                                      <p:to>
                                        <p:strVal val="visible"/>
                                      </p:to>
                                    </p:set>
                                    <p:animEffect transition="in" filter="blinds(horizontal)">
                                      <p:cBhvr>
                                        <p:cTn id="44" dur="500"/>
                                        <p:tgtEl>
                                          <p:spTgt spid="728076"/>
                                        </p:tgtEl>
                                      </p:cBhvr>
                                    </p:animEffect>
                                  </p:childTnLst>
                                  <p:subTnLst>
                                    <p:set>
                                      <p:cBhvr override="childStyle">
                                        <p:cTn dur="1" fill="hold" display="0" masterRel="nextClick" afterEffect="1"/>
                                        <p:tgtEl>
                                          <p:spTgt spid="728076"/>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5" presetClass="path" presetSubtype="0" accel="50000" decel="50000" fill="hold" grpId="0" nodeType="clickEffect">
                                  <p:stCondLst>
                                    <p:cond delay="0"/>
                                  </p:stCondLst>
                                  <p:childTnLst>
                                    <p:animMotion origin="layout" path="M 3.88889E-6 2.22222E-6 L -0.3441 2.22222E-6 " pathEditMode="relative" rAng="0" ptsTypes="AA">
                                      <p:cBhvr>
                                        <p:cTn id="48" dur="500" fill="hold"/>
                                        <p:tgtEl>
                                          <p:spTgt spid="728069"/>
                                        </p:tgtEl>
                                        <p:attrNameLst>
                                          <p:attrName>ppt_x</p:attrName>
                                          <p:attrName>ppt_y</p:attrName>
                                        </p:attrNameLst>
                                      </p:cBhvr>
                                      <p:rCtr x="-17205" y="0"/>
                                    </p:animMotion>
                                  </p:childTnLst>
                                </p:cTn>
                              </p:par>
                              <p:par>
                                <p:cTn id="49" presetID="0" presetClass="path" presetSubtype="0" accel="50000" decel="50000" fill="hold" grpId="0" nodeType="withEffect">
                                  <p:stCondLst>
                                    <p:cond delay="0"/>
                                  </p:stCondLst>
                                  <p:childTnLst>
                                    <p:animMotion origin="layout" path="M -1.94444E-6 -2.22222E-6 L 0.36233 -0.00046 " pathEditMode="relative" rAng="0" ptsTypes="AA">
                                      <p:cBhvr>
                                        <p:cTn id="50" dur="500" fill="hold"/>
                                        <p:tgtEl>
                                          <p:spTgt spid="728074"/>
                                        </p:tgtEl>
                                        <p:attrNameLst>
                                          <p:attrName>ppt_x</p:attrName>
                                          <p:attrName>ppt_y</p:attrName>
                                        </p:attrNameLst>
                                      </p:cBhvr>
                                      <p:rCtr x="18108" y="-23"/>
                                    </p:animMotion>
                                  </p:childTnLst>
                                </p:cTn>
                              </p:par>
                            </p:childTnLst>
                          </p:cTn>
                        </p:par>
                        <p:par>
                          <p:cTn id="51" fill="hold" nodeType="afterGroup">
                            <p:stCondLst>
                              <p:cond delay="500"/>
                            </p:stCondLst>
                            <p:childTnLst>
                              <p:par>
                                <p:cTn id="52" presetID="1" presetClass="emph" presetSubtype="2" fill="hold" nodeType="afterEffect">
                                  <p:stCondLst>
                                    <p:cond delay="0"/>
                                  </p:stCondLst>
                                  <p:childTnLst>
                                    <p:animClr clrSpc="rgb" dir="cw">
                                      <p:cBhvr>
                                        <p:cTn id="53" dur="500" fill="hold"/>
                                        <p:tgtEl>
                                          <p:spTgt spid="728069"/>
                                        </p:tgtEl>
                                        <p:attrNameLst>
                                          <p:attrName>fillcolor</p:attrName>
                                        </p:attrNameLst>
                                      </p:cBhvr>
                                      <p:to>
                                        <a:srgbClr val="FF99FF"/>
                                      </p:to>
                                    </p:animClr>
                                    <p:set>
                                      <p:cBhvr>
                                        <p:cTn id="54" dur="500" fill="hold"/>
                                        <p:tgtEl>
                                          <p:spTgt spid="728069"/>
                                        </p:tgtEl>
                                        <p:attrNameLst>
                                          <p:attrName>fill.type</p:attrName>
                                        </p:attrNameLst>
                                      </p:cBhvr>
                                      <p:to>
                                        <p:strVal val="solid"/>
                                      </p:to>
                                    </p:set>
                                    <p:set>
                                      <p:cBhvr>
                                        <p:cTn id="55" dur="500" fill="hold"/>
                                        <p:tgtEl>
                                          <p:spTgt spid="728069"/>
                                        </p:tgtEl>
                                        <p:attrNameLst>
                                          <p:attrName>fill.on</p:attrName>
                                        </p:attrNameLst>
                                      </p:cBhvr>
                                      <p:to>
                                        <p:strVal val="tru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728080"/>
                                        </p:tgtEl>
                                        <p:attrNameLst>
                                          <p:attrName>style.visibility</p:attrName>
                                        </p:attrNameLst>
                                      </p:cBhvr>
                                      <p:to>
                                        <p:strVal val="visible"/>
                                      </p:to>
                                    </p:set>
                                    <p:animEffect transition="in" filter="blinds(horizontal)">
                                      <p:cBhvr>
                                        <p:cTn id="60" dur="500"/>
                                        <p:tgtEl>
                                          <p:spTgt spid="728080"/>
                                        </p:tgtEl>
                                      </p:cBhvr>
                                    </p:animEffect>
                                  </p:childTnLst>
                                  <p:subTnLst>
                                    <p:set>
                                      <p:cBhvr override="childStyle">
                                        <p:cTn dur="1" fill="hold" display="0" masterRel="nextClick" afterEffect="1"/>
                                        <p:tgtEl>
                                          <p:spTgt spid="728080"/>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0" nodeType="clickEffect">
                                  <p:stCondLst>
                                    <p:cond delay="0"/>
                                  </p:stCondLst>
                                  <p:childTnLst>
                                    <p:animMotion origin="layout" path="M 5.55556E-7 2.22222E-6 L -0.11701 0.00023 " pathEditMode="relative" rAng="0" ptsTypes="AA">
                                      <p:cBhvr>
                                        <p:cTn id="64" dur="1000" fill="hold"/>
                                        <p:tgtEl>
                                          <p:spTgt spid="728068"/>
                                        </p:tgtEl>
                                        <p:attrNameLst>
                                          <p:attrName>ppt_x</p:attrName>
                                          <p:attrName>ppt_y</p:attrName>
                                        </p:attrNameLst>
                                      </p:cBhvr>
                                      <p:rCtr x="-5851" y="0"/>
                                    </p:animMotion>
                                  </p:childTnLst>
                                </p:cTn>
                              </p:par>
                              <p:par>
                                <p:cTn id="65" presetID="0" presetClass="path" presetSubtype="0" accel="50000" decel="50000" fill="hold" grpId="2" nodeType="withEffect">
                                  <p:stCondLst>
                                    <p:cond delay="0"/>
                                  </p:stCondLst>
                                  <p:childTnLst>
                                    <p:animMotion origin="layout" path="M 0.36233 0.00255 L 0.47605 0.00255 " pathEditMode="relative" rAng="0" ptsTypes="AA">
                                      <p:cBhvr>
                                        <p:cTn id="66" dur="1000" fill="hold"/>
                                        <p:tgtEl>
                                          <p:spTgt spid="728072"/>
                                        </p:tgtEl>
                                        <p:attrNameLst>
                                          <p:attrName>ppt_x</p:attrName>
                                          <p:attrName>ppt_y</p:attrName>
                                        </p:attrNameLst>
                                      </p:cBhvr>
                                      <p:rCtr x="5677" y="0"/>
                                    </p:animMotion>
                                  </p:childTnLst>
                                </p:cTn>
                              </p:par>
                            </p:childTnLst>
                          </p:cTn>
                        </p:par>
                        <p:par>
                          <p:cTn id="67" fill="hold" nodeType="afterGroup">
                            <p:stCondLst>
                              <p:cond delay="1000"/>
                            </p:stCondLst>
                            <p:childTnLst>
                              <p:par>
                                <p:cTn id="68" presetID="1" presetClass="emph" presetSubtype="2" fill="hold" nodeType="afterEffect">
                                  <p:stCondLst>
                                    <p:cond delay="0"/>
                                  </p:stCondLst>
                                  <p:childTnLst>
                                    <p:animClr clrSpc="rgb" dir="cw">
                                      <p:cBhvr>
                                        <p:cTn id="69" dur="1000" fill="hold"/>
                                        <p:tgtEl>
                                          <p:spTgt spid="728068"/>
                                        </p:tgtEl>
                                        <p:attrNameLst>
                                          <p:attrName>fillcolor</p:attrName>
                                        </p:attrNameLst>
                                      </p:cBhvr>
                                      <p:to>
                                        <a:srgbClr val="33CCFF"/>
                                      </p:to>
                                    </p:animClr>
                                    <p:set>
                                      <p:cBhvr>
                                        <p:cTn id="70" dur="1000" fill="hold"/>
                                        <p:tgtEl>
                                          <p:spTgt spid="728068"/>
                                        </p:tgtEl>
                                        <p:attrNameLst>
                                          <p:attrName>fill.type</p:attrName>
                                        </p:attrNameLst>
                                      </p:cBhvr>
                                      <p:to>
                                        <p:strVal val="solid"/>
                                      </p:to>
                                    </p:set>
                                    <p:set>
                                      <p:cBhvr>
                                        <p:cTn id="71" dur="1000" fill="hold"/>
                                        <p:tgtEl>
                                          <p:spTgt spid="728068"/>
                                        </p:tgtEl>
                                        <p:attrNameLst>
                                          <p:attrName>fill.on</p:attrName>
                                        </p:attrNameLst>
                                      </p:cBhvr>
                                      <p:to>
                                        <p:strVal val="tru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28079"/>
                                        </p:tgtEl>
                                        <p:attrNameLst>
                                          <p:attrName>style.visibility</p:attrName>
                                        </p:attrNameLst>
                                      </p:cBhvr>
                                      <p:to>
                                        <p:strVal val="visible"/>
                                      </p:to>
                                    </p:set>
                                    <p:animEffect transition="in" filter="blinds(horizontal)">
                                      <p:cBhvr>
                                        <p:cTn id="76" dur="500"/>
                                        <p:tgtEl>
                                          <p:spTgt spid="728079"/>
                                        </p:tgtEl>
                                      </p:cBhvr>
                                    </p:animEffect>
                                  </p:childTnLst>
                                  <p:subTnLst>
                                    <p:set>
                                      <p:cBhvr override="childStyle">
                                        <p:cTn dur="1" fill="hold" display="0" masterRel="nextClick" afterEffect="1"/>
                                        <p:tgtEl>
                                          <p:spTgt spid="728079"/>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grpId="1" nodeType="clickEffect">
                                  <p:stCondLst>
                                    <p:cond delay="0"/>
                                  </p:stCondLst>
                                  <p:childTnLst>
                                    <p:animMotion origin="layout" path="M 0.58872 -0.00278 L 0.35556 0.0044 " pathEditMode="relative" rAng="0" ptsTypes="AA">
                                      <p:cBhvr>
                                        <p:cTn id="80" dur="1000" fill="hold"/>
                                        <p:tgtEl>
                                          <p:spTgt spid="728073"/>
                                        </p:tgtEl>
                                        <p:attrNameLst>
                                          <p:attrName>ppt_x</p:attrName>
                                          <p:attrName>ppt_y</p:attrName>
                                        </p:attrNameLst>
                                      </p:cBhvr>
                                      <p:rCtr x="-11667" y="347"/>
                                    </p:animMotion>
                                  </p:childTnLst>
                                </p:cTn>
                              </p:par>
                              <p:par>
                                <p:cTn id="81" presetID="0" presetClass="path" presetSubtype="0" accel="50000" decel="50000" fill="hold" grpId="1" nodeType="withEffect">
                                  <p:stCondLst>
                                    <p:cond delay="0"/>
                                  </p:stCondLst>
                                  <p:childTnLst>
                                    <p:animMotion origin="layout" path="M 0.47604 0.00255 L 0.70764 0.00255 " pathEditMode="relative" rAng="0" ptsTypes="AA">
                                      <p:cBhvr>
                                        <p:cTn id="82" dur="1000" fill="hold"/>
                                        <p:tgtEl>
                                          <p:spTgt spid="728072"/>
                                        </p:tgtEl>
                                        <p:attrNameLst>
                                          <p:attrName>ppt_x</p:attrName>
                                          <p:attrName>ppt_y</p:attrName>
                                        </p:attrNameLst>
                                      </p:cBhvr>
                                      <p:rCtr x="11580" y="0"/>
                                    </p:animMotion>
                                  </p:childTnLst>
                                </p:cTn>
                              </p:par>
                            </p:childTnLst>
                          </p:cTn>
                        </p:par>
                        <p:par>
                          <p:cTn id="83" fill="hold" nodeType="afterGroup">
                            <p:stCondLst>
                              <p:cond delay="1000"/>
                            </p:stCondLst>
                            <p:childTnLst>
                              <p:par>
                                <p:cTn id="84" presetID="1" presetClass="emph" presetSubtype="2" fill="hold" nodeType="afterEffect">
                                  <p:stCondLst>
                                    <p:cond delay="0"/>
                                  </p:stCondLst>
                                  <p:childTnLst>
                                    <p:animClr clrSpc="rgb" dir="cw">
                                      <p:cBhvr>
                                        <p:cTn id="85" dur="500" fill="hold"/>
                                        <p:tgtEl>
                                          <p:spTgt spid="728073"/>
                                        </p:tgtEl>
                                        <p:attrNameLst>
                                          <p:attrName>fillcolor</p:attrName>
                                        </p:attrNameLst>
                                      </p:cBhvr>
                                      <p:to>
                                        <a:srgbClr val="FF99FF"/>
                                      </p:to>
                                    </p:animClr>
                                    <p:set>
                                      <p:cBhvr>
                                        <p:cTn id="86" dur="500" fill="hold"/>
                                        <p:tgtEl>
                                          <p:spTgt spid="728073"/>
                                        </p:tgtEl>
                                        <p:attrNameLst>
                                          <p:attrName>fill.type</p:attrName>
                                        </p:attrNameLst>
                                      </p:cBhvr>
                                      <p:to>
                                        <p:strVal val="solid"/>
                                      </p:to>
                                    </p:set>
                                    <p:set>
                                      <p:cBhvr>
                                        <p:cTn id="87" dur="500" fill="hold"/>
                                        <p:tgtEl>
                                          <p:spTgt spid="728073"/>
                                        </p:tgtEl>
                                        <p:attrNameLst>
                                          <p:attrName>fill.on</p:attrName>
                                        </p:attrNameLst>
                                      </p:cBhvr>
                                      <p:to>
                                        <p:strVal val="tru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28081"/>
                                        </p:tgtEl>
                                        <p:attrNameLst>
                                          <p:attrName>style.visibility</p:attrName>
                                        </p:attrNameLst>
                                      </p:cBhvr>
                                      <p:to>
                                        <p:strVal val="visible"/>
                                      </p:to>
                                    </p:set>
                                    <p:animEffect transition="in" filter="blinds(horizontal)">
                                      <p:cBhvr>
                                        <p:cTn id="92" dur="500"/>
                                        <p:tgtEl>
                                          <p:spTgt spid="728081"/>
                                        </p:tgtEl>
                                      </p:cBhvr>
                                    </p:animEffect>
                                  </p:childTnLst>
                                  <p:subTnLst>
                                    <p:set>
                                      <p:cBhvr override="childStyle">
                                        <p:cTn dur="1" fill="hold" display="0" masterRel="nextClick" afterEffect="1"/>
                                        <p:tgtEl>
                                          <p:spTgt spid="728081"/>
                                        </p:tgtEl>
                                        <p:attrNameLst>
                                          <p:attrName>style.visibility</p:attrName>
                                        </p:attrNameLst>
                                      </p:cBhvr>
                                      <p:to>
                                        <p:strVal val="hidden"/>
                                      </p:to>
                                    </p:set>
                                  </p:sub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grpId="1" nodeType="clickEffect">
                                  <p:stCondLst>
                                    <p:cond delay="0"/>
                                  </p:stCondLst>
                                  <p:childTnLst>
                                    <p:animMotion origin="layout" path="M 0.35816 7.40741E-7 L 0.4783 7.40741E-7 " pathEditMode="relative" rAng="0" ptsTypes="AA">
                                      <p:cBhvr>
                                        <p:cTn id="96" dur="500" fill="hold"/>
                                        <p:tgtEl>
                                          <p:spTgt spid="728074"/>
                                        </p:tgtEl>
                                        <p:attrNameLst>
                                          <p:attrName>ppt_x</p:attrName>
                                          <p:attrName>ppt_y</p:attrName>
                                        </p:attrNameLst>
                                      </p:cBhvr>
                                      <p:rCtr x="6007" y="0"/>
                                    </p:animMotion>
                                  </p:childTnLst>
                                </p:cTn>
                              </p:par>
                              <p:par>
                                <p:cTn id="97" presetID="0" presetClass="path" presetSubtype="0" accel="50000" decel="50000" fill="hold" grpId="3" nodeType="withEffect">
                                  <p:stCondLst>
                                    <p:cond delay="0"/>
                                  </p:stCondLst>
                                  <p:childTnLst>
                                    <p:animMotion origin="layout" path="M 0.70695 -0.00278 L 0.59375 0.00046 " pathEditMode="relative" rAng="0" ptsTypes="AA">
                                      <p:cBhvr>
                                        <p:cTn id="98" dur="1000" fill="hold"/>
                                        <p:tgtEl>
                                          <p:spTgt spid="728072"/>
                                        </p:tgtEl>
                                        <p:attrNameLst>
                                          <p:attrName>ppt_x</p:attrName>
                                          <p:attrName>ppt_y</p:attrName>
                                        </p:attrNameLst>
                                      </p:cBhvr>
                                      <p:rCtr x="-5660" y="162"/>
                                    </p:animMotion>
                                  </p:childTnLst>
                                </p:cTn>
                              </p:par>
                            </p:childTnLst>
                          </p:cTn>
                        </p:par>
                        <p:par>
                          <p:cTn id="99" fill="hold" nodeType="afterGroup">
                            <p:stCondLst>
                              <p:cond delay="1000"/>
                            </p:stCondLst>
                            <p:childTnLst>
                              <p:par>
                                <p:cTn id="100" presetID="1" presetClass="emph" presetSubtype="2" fill="hold" nodeType="afterEffect">
                                  <p:stCondLst>
                                    <p:cond delay="0"/>
                                  </p:stCondLst>
                                  <p:childTnLst>
                                    <p:animClr clrSpc="rgb" dir="cw">
                                      <p:cBhvr>
                                        <p:cTn id="101" dur="500" fill="hold"/>
                                        <p:tgtEl>
                                          <p:spTgt spid="728072"/>
                                        </p:tgtEl>
                                        <p:attrNameLst>
                                          <p:attrName>fillcolor</p:attrName>
                                        </p:attrNameLst>
                                      </p:cBhvr>
                                      <p:to>
                                        <a:srgbClr val="FF99FF"/>
                                      </p:to>
                                    </p:animClr>
                                    <p:set>
                                      <p:cBhvr>
                                        <p:cTn id="102" dur="500" fill="hold"/>
                                        <p:tgtEl>
                                          <p:spTgt spid="728072"/>
                                        </p:tgtEl>
                                        <p:attrNameLst>
                                          <p:attrName>fill.type</p:attrName>
                                        </p:attrNameLst>
                                      </p:cBhvr>
                                      <p:to>
                                        <p:strVal val="solid"/>
                                      </p:to>
                                    </p:set>
                                    <p:set>
                                      <p:cBhvr>
                                        <p:cTn id="103" dur="500" fill="hold"/>
                                        <p:tgtEl>
                                          <p:spTgt spid="728072"/>
                                        </p:tgtEl>
                                        <p:attrNameLst>
                                          <p:attrName>fill.on</p:attrName>
                                        </p:attrNameLst>
                                      </p:cBhvr>
                                      <p:to>
                                        <p:strVal val="tru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728082"/>
                                        </p:tgtEl>
                                        <p:attrNameLst>
                                          <p:attrName>style.visibility</p:attrName>
                                        </p:attrNameLst>
                                      </p:cBhvr>
                                      <p:to>
                                        <p:strVal val="visible"/>
                                      </p:to>
                                    </p:set>
                                    <p:animEffect transition="in" filter="blinds(horizontal)">
                                      <p:cBhvr>
                                        <p:cTn id="108" dur="500"/>
                                        <p:tgtEl>
                                          <p:spTgt spid="728082"/>
                                        </p:tgtEl>
                                      </p:cBhvr>
                                    </p:animEffect>
                                  </p:childTnLst>
                                  <p:subTnLst>
                                    <p:set>
                                      <p:cBhvr override="childStyle">
                                        <p:cTn dur="1" fill="hold" display="0" masterRel="nextClick" afterEffect="1"/>
                                        <p:tgtEl>
                                          <p:spTgt spid="728082"/>
                                        </p:tgtEl>
                                        <p:attrNameLst>
                                          <p:attrName>style.visibility</p:attrName>
                                        </p:attrNameLst>
                                      </p:cBhvr>
                                      <p:to>
                                        <p:strVal val="hidden"/>
                                      </p:to>
                                    </p:set>
                                  </p:subTnLst>
                                </p:cTn>
                              </p:par>
                            </p:childTnLst>
                          </p:cTn>
                        </p:par>
                      </p:childTnLst>
                    </p:cTn>
                  </p:par>
                  <p:par>
                    <p:cTn id="109" fill="hold" nodeType="clickPar">
                      <p:stCondLst>
                        <p:cond delay="indefinite"/>
                      </p:stCondLst>
                      <p:childTnLst>
                        <p:par>
                          <p:cTn id="110" fill="hold" nodeType="withGroup">
                            <p:stCondLst>
                              <p:cond delay="0"/>
                            </p:stCondLst>
                            <p:childTnLst>
                              <p:par>
                                <p:cTn id="111" presetID="0" presetClass="path" presetSubtype="0" accel="50000" decel="50000" fill="hold" grpId="2" nodeType="clickEffect">
                                  <p:stCondLst>
                                    <p:cond delay="0"/>
                                  </p:stCondLst>
                                  <p:childTnLst>
                                    <p:animMotion origin="layout" path="M 0.4783 7.40741E-7 L 0.59201 7.40741E-7 " pathEditMode="relative" rAng="0" ptsTypes="AA">
                                      <p:cBhvr>
                                        <p:cTn id="112" dur="500" fill="hold"/>
                                        <p:tgtEl>
                                          <p:spTgt spid="728074"/>
                                        </p:tgtEl>
                                        <p:attrNameLst>
                                          <p:attrName>ppt_x</p:attrName>
                                          <p:attrName>ppt_y</p:attrName>
                                        </p:attrNameLst>
                                      </p:cBhvr>
                                      <p:rCtr x="5677" y="0"/>
                                    </p:animMotion>
                                  </p:childTnLst>
                                </p:cTn>
                              </p:par>
                              <p:par>
                                <p:cTn id="113" presetID="35" presetClass="path" presetSubtype="0" accel="50000" decel="50000" fill="hold" grpId="0" nodeType="withEffect">
                                  <p:stCondLst>
                                    <p:cond delay="0"/>
                                  </p:stCondLst>
                                  <p:childTnLst>
                                    <p:animMotion origin="layout" path="M -0.00139 7.40741E-7 L -0.12066 7.40741E-7 " pathEditMode="relative" rAng="0" ptsTypes="AA">
                                      <p:cBhvr>
                                        <p:cTn id="114" dur="500" fill="hold"/>
                                        <p:tgtEl>
                                          <p:spTgt spid="728071"/>
                                        </p:tgtEl>
                                        <p:attrNameLst>
                                          <p:attrName>ppt_x</p:attrName>
                                          <p:attrName>ppt_y</p:attrName>
                                        </p:attrNameLst>
                                      </p:cBhvr>
                                      <p:rCtr x="-5972" y="0"/>
                                    </p:animMotion>
                                  </p:childTnLst>
                                </p:cTn>
                              </p:par>
                            </p:childTnLst>
                          </p:cTn>
                        </p:par>
                        <p:par>
                          <p:cTn id="115" fill="hold" nodeType="afterGroup">
                            <p:stCondLst>
                              <p:cond delay="500"/>
                            </p:stCondLst>
                            <p:childTnLst>
                              <p:par>
                                <p:cTn id="116" presetID="1" presetClass="emph" presetSubtype="2" fill="hold" nodeType="afterEffect">
                                  <p:stCondLst>
                                    <p:cond delay="0"/>
                                  </p:stCondLst>
                                  <p:childTnLst>
                                    <p:animClr clrSpc="rgb" dir="cw">
                                      <p:cBhvr>
                                        <p:cTn id="117" dur="500" fill="hold"/>
                                        <p:tgtEl>
                                          <p:spTgt spid="728074"/>
                                        </p:tgtEl>
                                        <p:attrNameLst>
                                          <p:attrName>fillcolor</p:attrName>
                                        </p:attrNameLst>
                                      </p:cBhvr>
                                      <p:to>
                                        <a:srgbClr val="FF99FF"/>
                                      </p:to>
                                    </p:animClr>
                                    <p:set>
                                      <p:cBhvr>
                                        <p:cTn id="118" dur="500" fill="hold"/>
                                        <p:tgtEl>
                                          <p:spTgt spid="728074"/>
                                        </p:tgtEl>
                                        <p:attrNameLst>
                                          <p:attrName>fill.type</p:attrName>
                                        </p:attrNameLst>
                                      </p:cBhvr>
                                      <p:to>
                                        <p:strVal val="solid"/>
                                      </p:to>
                                    </p:set>
                                    <p:set>
                                      <p:cBhvr>
                                        <p:cTn id="119" dur="500" fill="hold"/>
                                        <p:tgtEl>
                                          <p:spTgt spid="728074"/>
                                        </p:tgtEl>
                                        <p:attrNameLst>
                                          <p:attrName>fill.on</p:attrName>
                                        </p:attrNameLst>
                                      </p:cBhvr>
                                      <p:to>
                                        <p:strVal val="true"/>
                                      </p:to>
                                    </p:set>
                                  </p:childTnLst>
                                </p:cTn>
                              </p:par>
                              <p:par>
                                <p:cTn id="120" presetID="1" presetClass="emph" presetSubtype="2" fill="hold" nodeType="withEffect">
                                  <p:stCondLst>
                                    <p:cond delay="0"/>
                                  </p:stCondLst>
                                  <p:childTnLst>
                                    <p:animClr clrSpc="rgb" dir="cw">
                                      <p:cBhvr>
                                        <p:cTn id="121" dur="500" fill="hold"/>
                                        <p:tgtEl>
                                          <p:spTgt spid="728071"/>
                                        </p:tgtEl>
                                        <p:attrNameLst>
                                          <p:attrName>fillcolor</p:attrName>
                                        </p:attrNameLst>
                                      </p:cBhvr>
                                      <p:to>
                                        <a:srgbClr val="FF99FF"/>
                                      </p:to>
                                    </p:animClr>
                                    <p:set>
                                      <p:cBhvr>
                                        <p:cTn id="122" dur="500" fill="hold"/>
                                        <p:tgtEl>
                                          <p:spTgt spid="728071"/>
                                        </p:tgtEl>
                                        <p:attrNameLst>
                                          <p:attrName>fill.type</p:attrName>
                                        </p:attrNameLst>
                                      </p:cBhvr>
                                      <p:to>
                                        <p:strVal val="solid"/>
                                      </p:to>
                                    </p:set>
                                    <p:set>
                                      <p:cBhvr>
                                        <p:cTn id="123" dur="500" fill="hold"/>
                                        <p:tgtEl>
                                          <p:spTgt spid="7280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animBg="1"/>
      <p:bldP spid="728068" grpId="0" animBg="1"/>
      <p:bldP spid="728069" grpId="0" animBg="1"/>
      <p:bldP spid="728070" grpId="0" animBg="1"/>
      <p:bldP spid="728071" grpId="0" animBg="1"/>
      <p:bldP spid="728072" grpId="0" animBg="1"/>
      <p:bldP spid="728072" grpId="1" animBg="1"/>
      <p:bldP spid="728072" grpId="2" animBg="1"/>
      <p:bldP spid="728072" grpId="3" animBg="1"/>
      <p:bldP spid="728073" grpId="0" animBg="1"/>
      <p:bldP spid="728073" grpId="1" animBg="1"/>
      <p:bldP spid="728074" grpId="0" animBg="1"/>
      <p:bldP spid="728074" grpId="1" animBg="1"/>
      <p:bldP spid="728074" grpId="2" animBg="1"/>
      <p:bldP spid="728075" grpId="0" animBg="1"/>
      <p:bldP spid="728076" grpId="0" animBg="1"/>
      <p:bldP spid="728078" grpId="0" animBg="1"/>
      <p:bldP spid="728079" grpId="0" animBg="1"/>
      <p:bldP spid="728080" grpId="0" animBg="1"/>
      <p:bldP spid="728081" grpId="0" animBg="1"/>
      <p:bldP spid="728082" grpId="0" animBg="1"/>
      <p:bldP spid="19"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EAC89E11-3E5F-4136-9E83-2A0580CF4CCB}"/>
              </a:ext>
            </a:extLst>
          </p:cNvPr>
          <p:cNvSpPr>
            <a:spLocks noGrp="1"/>
          </p:cNvSpPr>
          <p:nvPr>
            <p:ph type="title"/>
          </p:nvPr>
        </p:nvSpPr>
        <p:spPr/>
        <p:txBody>
          <a:bodyPr/>
          <a:lstStyle/>
          <a:p>
            <a:pPr>
              <a:defRPr/>
            </a:pPr>
            <a:r>
              <a:rPr lang="zh-CN" altLang="en-US"/>
              <a:t>直接选择排序效率分析</a:t>
            </a:r>
          </a:p>
        </p:txBody>
      </p:sp>
      <p:sp>
        <p:nvSpPr>
          <p:cNvPr id="3" name="内容占位符 2">
            <a:extLst>
              <a:ext uri="{FF2B5EF4-FFF2-40B4-BE49-F238E27FC236}">
                <a16:creationId xmlns:a16="http://schemas.microsoft.com/office/drawing/2014/main" id="{F905A34C-7F6C-49BC-84B9-A35D667C139B}"/>
              </a:ext>
            </a:extLst>
          </p:cNvPr>
          <p:cNvSpPr>
            <a:spLocks noGrp="1"/>
          </p:cNvSpPr>
          <p:nvPr>
            <p:ph idx="1"/>
          </p:nvPr>
        </p:nvSpPr>
        <p:spPr>
          <a:xfrm>
            <a:off x="1214438" y="1989138"/>
            <a:ext cx="7745412" cy="4583112"/>
          </a:xfrm>
        </p:spPr>
        <p:txBody>
          <a:bodyPr/>
          <a:lstStyle/>
          <a:p>
            <a:pPr marL="0" indent="0">
              <a:buFont typeface="Wingdings" panose="05000000000000000000" pitchFamily="2" charset="2"/>
              <a:buNone/>
            </a:pPr>
            <a:r>
              <a:rPr lang="en-US" altLang="zh-CN" sz="2800"/>
              <a:t>	</a:t>
            </a:r>
          </a:p>
          <a:p>
            <a:pPr marL="0" indent="0">
              <a:buFont typeface="Wingdings" panose="05000000000000000000" pitchFamily="2" charset="2"/>
              <a:buNone/>
            </a:pPr>
            <a:r>
              <a:rPr lang="zh-CN" altLang="en-US" sz="2800"/>
              <a:t>时间复杂度：</a:t>
            </a:r>
            <a:r>
              <a:rPr lang="en-US" altLang="zh-CN" sz="2800"/>
              <a:t>O(n</a:t>
            </a:r>
            <a:r>
              <a:rPr lang="en-US" altLang="zh-CN" sz="2800" baseline="30000"/>
              <a:t>2</a:t>
            </a:r>
            <a:r>
              <a:rPr lang="en-US" altLang="zh-CN" sz="2800"/>
              <a:t>)</a:t>
            </a:r>
            <a:r>
              <a:rPr lang="zh-CN" altLang="en-US" sz="2800"/>
              <a:t>。</a:t>
            </a:r>
            <a:endParaRPr lang="en-US" altLang="zh-CN" sz="2800"/>
          </a:p>
          <a:p>
            <a:pPr marL="0" indent="0">
              <a:buFont typeface="Wingdings" panose="05000000000000000000" pitchFamily="2" charset="2"/>
              <a:buNone/>
            </a:pPr>
            <a:r>
              <a:rPr lang="zh-CN" altLang="en-US" sz="2800"/>
              <a:t>空间复杂度：</a:t>
            </a:r>
            <a:r>
              <a:rPr lang="en-US" altLang="zh-CN" sz="2800"/>
              <a:t>O(1)</a:t>
            </a:r>
            <a:r>
              <a:rPr lang="zh-CN" altLang="en-US" sz="2800"/>
              <a:t>。</a:t>
            </a:r>
            <a:endParaRPr lang="en-US" altLang="zh-CN" sz="2800"/>
          </a:p>
          <a:p>
            <a:pPr marL="0" indent="0">
              <a:buFont typeface="Wingdings" panose="05000000000000000000" pitchFamily="2" charset="2"/>
              <a:buNone/>
            </a:pPr>
            <a:r>
              <a:rPr lang="zh-CN" altLang="en-US" sz="2800"/>
              <a:t>稳定性：不稳定。</a:t>
            </a:r>
          </a:p>
        </p:txBody>
      </p:sp>
      <p:sp>
        <p:nvSpPr>
          <p:cNvPr id="2" name="灯片编号占位符 1">
            <a:extLst>
              <a:ext uri="{FF2B5EF4-FFF2-40B4-BE49-F238E27FC236}">
                <a16:creationId xmlns:a16="http://schemas.microsoft.com/office/drawing/2014/main" id="{2234B156-979D-4A99-AD99-53FB005EE026}"/>
              </a:ext>
            </a:extLst>
          </p:cNvPr>
          <p:cNvSpPr>
            <a:spLocks noGrp="1"/>
          </p:cNvSpPr>
          <p:nvPr>
            <p:ph type="sldNum" sz="quarter" idx="12"/>
          </p:nvPr>
        </p:nvSpPr>
        <p:spPr/>
        <p:txBody>
          <a:bodyPr/>
          <a:lstStyle/>
          <a:p>
            <a:fld id="{76DEC0BF-4056-45FE-A558-BFEC82C564A3}" type="slidenum">
              <a:rPr lang="zh-CN" altLang="en-US" smtClean="0"/>
              <a:pPr/>
              <a:t>134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68454AF-4D0D-4905-B391-CA0CBE194762}"/>
              </a:ext>
            </a:extLst>
          </p:cNvPr>
          <p:cNvSpPr>
            <a:spLocks noGrp="1"/>
          </p:cNvSpPr>
          <p:nvPr>
            <p:ph type="title"/>
          </p:nvPr>
        </p:nvSpPr>
        <p:spPr/>
        <p:txBody>
          <a:bodyPr/>
          <a:lstStyle/>
          <a:p>
            <a:pPr>
              <a:defRPr/>
            </a:pPr>
            <a:r>
              <a:rPr lang="zh-CN" altLang="en-US"/>
              <a:t>（</a:t>
            </a:r>
            <a:r>
              <a:rPr lang="en-US" altLang="zh-CN"/>
              <a:t>2</a:t>
            </a:r>
            <a:r>
              <a:rPr lang="zh-CN" altLang="en-US"/>
              <a:t>）</a:t>
            </a:r>
            <a:r>
              <a:rPr lang="en-US" altLang="zh-CN"/>
              <a:t>   </a:t>
            </a:r>
            <a:r>
              <a:rPr lang="zh-CN" altLang="en-US"/>
              <a:t>堆排序</a:t>
            </a:r>
          </a:p>
        </p:txBody>
      </p:sp>
      <p:sp>
        <p:nvSpPr>
          <p:cNvPr id="3" name="内容占位符 2">
            <a:extLst>
              <a:ext uri="{FF2B5EF4-FFF2-40B4-BE49-F238E27FC236}">
                <a16:creationId xmlns:a16="http://schemas.microsoft.com/office/drawing/2014/main" id="{012BB24A-E3BE-4D9E-B7E7-BE2FCA49A7D0}"/>
              </a:ext>
            </a:extLst>
          </p:cNvPr>
          <p:cNvSpPr>
            <a:spLocks noGrp="1"/>
          </p:cNvSpPr>
          <p:nvPr>
            <p:ph idx="1"/>
          </p:nvPr>
        </p:nvSpPr>
        <p:spPr>
          <a:xfrm>
            <a:off x="714375" y="1857375"/>
            <a:ext cx="8245475" cy="4246563"/>
          </a:xfrm>
        </p:spPr>
        <p:txBody>
          <a:bodyPr/>
          <a:lstStyle/>
          <a:p>
            <a:pPr marL="0" indent="0">
              <a:buFontTx/>
              <a:buNone/>
            </a:pPr>
            <a:r>
              <a:rPr lang="zh-CN" altLang="en-US" sz="2800"/>
              <a:t>     堆：</a:t>
            </a:r>
            <a:r>
              <a:rPr lang="en-US" altLang="zh-CN" sz="2800"/>
              <a:t>n</a:t>
            </a:r>
            <a:r>
              <a:rPr lang="zh-CN" altLang="en-US" sz="2800"/>
              <a:t>个关键字值序列为</a:t>
            </a:r>
            <a:r>
              <a:rPr lang="en-US" altLang="zh-CN" sz="2800">
                <a:latin typeface="宋体" panose="02010600030101010101" pitchFamily="2" charset="-122"/>
              </a:rPr>
              <a:t>{</a:t>
            </a:r>
            <a:r>
              <a:rPr lang="en-US" altLang="zh-CN" sz="2800"/>
              <a:t>K</a:t>
            </a:r>
            <a:r>
              <a:rPr lang="en-US" altLang="zh-CN" sz="2800" baseline="-25000"/>
              <a:t>1</a:t>
            </a:r>
            <a:r>
              <a:rPr lang="en-US" altLang="zh-CN" sz="2800"/>
              <a:t>, K</a:t>
            </a:r>
            <a:r>
              <a:rPr lang="en-US" altLang="zh-CN" sz="2800" baseline="-25000"/>
              <a:t>2</a:t>
            </a:r>
            <a:r>
              <a:rPr lang="en-US" altLang="zh-CN" sz="2800"/>
              <a:t>, K</a:t>
            </a:r>
            <a:r>
              <a:rPr lang="en-US" altLang="zh-CN" sz="2800" baseline="-25000"/>
              <a:t>3</a:t>
            </a:r>
            <a:r>
              <a:rPr lang="en-US" altLang="zh-CN" sz="2800"/>
              <a:t>, …, K</a:t>
            </a:r>
            <a:r>
              <a:rPr lang="en-US" altLang="zh-CN" sz="2800" baseline="-25000"/>
              <a:t>n</a:t>
            </a:r>
            <a:r>
              <a:rPr lang="en-US" altLang="zh-CN" sz="2800"/>
              <a:t>}</a:t>
            </a:r>
            <a:r>
              <a:rPr lang="zh-CN" altLang="en-US" sz="2800"/>
              <a:t>，若该序列满足下列特性：</a:t>
            </a:r>
            <a:endParaRPr lang="en-US" altLang="zh-CN" sz="2800"/>
          </a:p>
          <a:p>
            <a:pPr marL="0" indent="0">
              <a:buFontTx/>
              <a:buNone/>
            </a:pPr>
            <a:r>
              <a:rPr lang="en-US" altLang="zh-CN" sz="2800"/>
              <a:t>     </a:t>
            </a:r>
          </a:p>
          <a:p>
            <a:pPr marL="0" indent="0">
              <a:buFontTx/>
              <a:buNone/>
            </a:pPr>
            <a:endParaRPr lang="en-US" altLang="zh-CN" sz="2800"/>
          </a:p>
          <a:p>
            <a:pPr marL="0" indent="0">
              <a:buFontTx/>
              <a:buNone/>
            </a:pPr>
            <a:r>
              <a:rPr lang="zh-CN" altLang="en-US" sz="2800"/>
              <a:t>该序列称为最小堆。</a:t>
            </a:r>
            <a:endParaRPr lang="en-US" altLang="zh-CN" sz="2800"/>
          </a:p>
          <a:p>
            <a:pPr marL="0" indent="0">
              <a:buFontTx/>
              <a:buNone/>
            </a:pPr>
            <a:r>
              <a:rPr lang="en-US" altLang="zh-CN" sz="2800"/>
              <a:t>      </a:t>
            </a:r>
            <a:r>
              <a:rPr lang="zh-CN" altLang="en-US" sz="2800"/>
              <a:t>反过来，如果满足：</a:t>
            </a:r>
            <a:endParaRPr lang="en-US" altLang="zh-CN" sz="2800"/>
          </a:p>
          <a:p>
            <a:pPr marL="0" indent="0">
              <a:buFontTx/>
              <a:buNone/>
            </a:pPr>
            <a:endParaRPr lang="en-US" altLang="zh-CN" sz="2800"/>
          </a:p>
          <a:p>
            <a:pPr marL="0" indent="0">
              <a:buFontTx/>
              <a:buNone/>
            </a:pPr>
            <a:endParaRPr lang="en-US" altLang="zh-CN" sz="2800"/>
          </a:p>
          <a:p>
            <a:pPr marL="0" indent="0">
              <a:buFontTx/>
              <a:buNone/>
            </a:pPr>
            <a:r>
              <a:rPr lang="zh-CN" altLang="en-US" sz="2800"/>
              <a:t>该序列称为最大堆。</a:t>
            </a:r>
            <a:endParaRPr lang="en-US" altLang="zh-CN" sz="2800"/>
          </a:p>
          <a:p>
            <a:pPr marL="0" indent="0">
              <a:buFont typeface="Wingdings" panose="05000000000000000000" pitchFamily="2" charset="2"/>
              <a:buNone/>
            </a:pPr>
            <a:endParaRPr lang="zh-CN" altLang="en-US" sz="2800"/>
          </a:p>
        </p:txBody>
      </p:sp>
      <p:graphicFrame>
        <p:nvGraphicFramePr>
          <p:cNvPr id="91138" name="Object 4">
            <a:extLst>
              <a:ext uri="{FF2B5EF4-FFF2-40B4-BE49-F238E27FC236}">
                <a16:creationId xmlns:a16="http://schemas.microsoft.com/office/drawing/2014/main" id="{286C1CA7-D1F8-4564-B190-87F9D1560CB3}"/>
              </a:ext>
            </a:extLst>
          </p:cNvPr>
          <p:cNvGraphicFramePr>
            <a:graphicFrameLocks noChangeAspect="1"/>
          </p:cNvGraphicFramePr>
          <p:nvPr/>
        </p:nvGraphicFramePr>
        <p:xfrm>
          <a:off x="1643063" y="2771775"/>
          <a:ext cx="6637337" cy="1085850"/>
        </p:xfrm>
        <a:graphic>
          <a:graphicData uri="http://schemas.openxmlformats.org/presentationml/2006/ole">
            <mc:AlternateContent xmlns:mc="http://schemas.openxmlformats.org/markup-compatibility/2006">
              <mc:Choice xmlns:v="urn:schemas-microsoft-com:vml" Requires="v">
                <p:oleObj spid="_x0000_s142366" name="公式" r:id="rId3" imgW="2654300" imgH="431800" progId="Equation.3">
                  <p:embed/>
                </p:oleObj>
              </mc:Choice>
              <mc:Fallback>
                <p:oleObj name="公式" r:id="rId3" imgW="2654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771775"/>
                        <a:ext cx="66373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39" name="Object 4">
            <a:extLst>
              <a:ext uri="{FF2B5EF4-FFF2-40B4-BE49-F238E27FC236}">
                <a16:creationId xmlns:a16="http://schemas.microsoft.com/office/drawing/2014/main" id="{224F4C17-0661-47C0-84FE-2DF13AF0F72B}"/>
              </a:ext>
            </a:extLst>
          </p:cNvPr>
          <p:cNvGraphicFramePr>
            <a:graphicFrameLocks noChangeAspect="1"/>
          </p:cNvGraphicFramePr>
          <p:nvPr/>
        </p:nvGraphicFramePr>
        <p:xfrm>
          <a:off x="1849438" y="4786313"/>
          <a:ext cx="6510337" cy="1085850"/>
        </p:xfrm>
        <a:graphic>
          <a:graphicData uri="http://schemas.openxmlformats.org/presentationml/2006/ole">
            <mc:AlternateContent xmlns:mc="http://schemas.openxmlformats.org/markup-compatibility/2006">
              <mc:Choice xmlns:v="urn:schemas-microsoft-com:vml" Requires="v">
                <p:oleObj spid="_x0000_s142367" name="Equation" r:id="rId5" imgW="2603500" imgH="431800" progId="Equation.3">
                  <p:embed/>
                </p:oleObj>
              </mc:Choice>
              <mc:Fallback>
                <p:oleObj name="Equation" r:id="rId5" imgW="26035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4786313"/>
                        <a:ext cx="65103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CC89E859-BD9A-4941-B159-17532BF38B49}"/>
              </a:ext>
            </a:extLst>
          </p:cNvPr>
          <p:cNvSpPr>
            <a:spLocks noGrp="1"/>
          </p:cNvSpPr>
          <p:nvPr>
            <p:ph type="sldNum" sz="quarter" idx="12"/>
          </p:nvPr>
        </p:nvSpPr>
        <p:spPr/>
        <p:txBody>
          <a:bodyPr/>
          <a:lstStyle/>
          <a:p>
            <a:fld id="{76DEC0BF-4056-45FE-A558-BFEC82C564A3}" type="slidenum">
              <a:rPr lang="zh-CN" altLang="en-US" smtClean="0"/>
              <a:pPr/>
              <a:t>135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138"/>
                                        </p:tgtEl>
                                        <p:attrNameLst>
                                          <p:attrName>style.visibility</p:attrName>
                                        </p:attrNameLst>
                                      </p:cBhvr>
                                      <p:to>
                                        <p:strVal val="visible"/>
                                      </p:to>
                                    </p:set>
                                    <p:animEffect transition="in" filter="blinds(horizontal)">
                                      <p:cBhvr>
                                        <p:cTn id="12" dur="500"/>
                                        <p:tgtEl>
                                          <p:spTgt spid="911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1139"/>
                                        </p:tgtEl>
                                        <p:attrNameLst>
                                          <p:attrName>style.visibility</p:attrName>
                                        </p:attrNameLst>
                                      </p:cBhvr>
                                      <p:to>
                                        <p:strVal val="visible"/>
                                      </p:to>
                                    </p:set>
                                    <p:animEffect transition="in" filter="blinds(horizontal)">
                                      <p:cBhvr>
                                        <p:cTn id="32" dur="500"/>
                                        <p:tgtEl>
                                          <p:spTgt spid="911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5E816506-8872-429A-843F-D99A12F216A2}"/>
              </a:ext>
            </a:extLst>
          </p:cNvPr>
          <p:cNvSpPr>
            <a:spLocks noGrp="1"/>
          </p:cNvSpPr>
          <p:nvPr>
            <p:ph type="title"/>
          </p:nvPr>
        </p:nvSpPr>
        <p:spPr/>
        <p:txBody>
          <a:bodyPr/>
          <a:lstStyle/>
          <a:p>
            <a:pPr>
              <a:defRPr/>
            </a:pPr>
            <a:r>
              <a:rPr lang="zh-CN" altLang="en-US"/>
              <a:t>最小堆示例</a:t>
            </a:r>
          </a:p>
        </p:txBody>
      </p:sp>
      <p:sp>
        <p:nvSpPr>
          <p:cNvPr id="143363" name="内容占位符 2">
            <a:extLst>
              <a:ext uri="{FF2B5EF4-FFF2-40B4-BE49-F238E27FC236}">
                <a16:creationId xmlns:a16="http://schemas.microsoft.com/office/drawing/2014/main" id="{A7E0BA8C-6721-44E0-A36A-81E1141A4F66}"/>
              </a:ext>
            </a:extLst>
          </p:cNvPr>
          <p:cNvSpPr>
            <a:spLocks noGrp="1"/>
          </p:cNvSpPr>
          <p:nvPr>
            <p:ph idx="1"/>
          </p:nvPr>
        </p:nvSpPr>
        <p:spPr>
          <a:xfrm>
            <a:off x="642938" y="1857375"/>
            <a:ext cx="8316912" cy="571500"/>
          </a:xfrm>
        </p:spPr>
        <p:txBody>
          <a:bodyPr/>
          <a:lstStyle/>
          <a:p>
            <a:pPr>
              <a:buFont typeface="Wingdings" panose="05000000000000000000" pitchFamily="2" charset="2"/>
              <a:buNone/>
            </a:pPr>
            <a:r>
              <a:rPr lang="zh-CN" altLang="en-US" sz="2800"/>
              <a:t>例如，</a:t>
            </a:r>
            <a:r>
              <a:rPr lang="en-US" altLang="zh-CN" sz="2800"/>
              <a:t>(13</a:t>
            </a:r>
            <a:r>
              <a:rPr lang="zh-CN" altLang="en-US" sz="2800"/>
              <a:t>，</a:t>
            </a:r>
            <a:r>
              <a:rPr lang="en-US" altLang="zh-CN" sz="2800"/>
              <a:t>27</a:t>
            </a:r>
            <a:r>
              <a:rPr lang="zh-CN" altLang="en-US" sz="2800"/>
              <a:t>，</a:t>
            </a:r>
            <a:r>
              <a:rPr lang="en-US" altLang="zh-CN" sz="2800"/>
              <a:t>38</a:t>
            </a:r>
            <a:r>
              <a:rPr lang="zh-CN" altLang="en-US" sz="2800"/>
              <a:t>，</a:t>
            </a:r>
            <a:r>
              <a:rPr lang="en-US" altLang="zh-CN" sz="2800"/>
              <a:t>49</a:t>
            </a:r>
            <a:r>
              <a:rPr lang="zh-CN" altLang="en-US" sz="2800"/>
              <a:t>，</a:t>
            </a:r>
            <a:r>
              <a:rPr lang="en-US" altLang="zh-CN" sz="2800"/>
              <a:t>97</a:t>
            </a:r>
            <a:r>
              <a:rPr lang="zh-CN" altLang="en-US" sz="2800"/>
              <a:t>，</a:t>
            </a:r>
            <a:r>
              <a:rPr lang="en-US" altLang="zh-CN" sz="2800"/>
              <a:t>76</a:t>
            </a:r>
            <a:r>
              <a:rPr lang="zh-CN" altLang="en-US" sz="2800"/>
              <a:t>，</a:t>
            </a:r>
            <a:r>
              <a:rPr lang="en-US" altLang="zh-CN" sz="2800"/>
              <a:t>49</a:t>
            </a:r>
            <a:r>
              <a:rPr lang="zh-CN" altLang="en-US" sz="2800"/>
              <a:t>，</a:t>
            </a:r>
            <a:r>
              <a:rPr lang="en-US" altLang="zh-CN" sz="2800"/>
              <a:t>81</a:t>
            </a:r>
            <a:r>
              <a:rPr lang="zh-CN" altLang="en-US" sz="2800"/>
              <a:t>，</a:t>
            </a:r>
            <a:r>
              <a:rPr lang="en-US" altLang="zh-CN" sz="2800"/>
              <a:t>65)</a:t>
            </a:r>
            <a:endParaRPr lang="zh-CN" altLang="en-US" sz="2800">
              <a:latin typeface="宋体" panose="02010600030101010101" pitchFamily="2" charset="-122"/>
            </a:endParaRPr>
          </a:p>
          <a:p>
            <a:pPr>
              <a:buFont typeface="Wingdings" panose="05000000000000000000" pitchFamily="2" charset="2"/>
              <a:buNone/>
            </a:pPr>
            <a:endParaRPr lang="zh-CN" altLang="en-US" sz="2800"/>
          </a:p>
        </p:txBody>
      </p:sp>
      <p:pic>
        <p:nvPicPr>
          <p:cNvPr id="89091" name="Picture 3">
            <a:extLst>
              <a:ext uri="{FF2B5EF4-FFF2-40B4-BE49-F238E27FC236}">
                <a16:creationId xmlns:a16="http://schemas.microsoft.com/office/drawing/2014/main" id="{E780252E-DF14-41D7-B88D-FE191BE1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928813"/>
            <a:ext cx="7572375"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E451973-58EC-40FA-8451-068969F6EFFC}"/>
              </a:ext>
            </a:extLst>
          </p:cNvPr>
          <p:cNvSpPr>
            <a:spLocks noGrp="1"/>
          </p:cNvSpPr>
          <p:nvPr>
            <p:ph type="sldNum" sz="quarter" idx="12"/>
          </p:nvPr>
        </p:nvSpPr>
        <p:spPr/>
        <p:txBody>
          <a:bodyPr/>
          <a:lstStyle/>
          <a:p>
            <a:fld id="{76DEC0BF-4056-45FE-A558-BFEC82C564A3}" type="slidenum">
              <a:rPr lang="zh-CN" altLang="en-US" smtClean="0"/>
              <a:pPr/>
              <a:t>136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horizontal)">
                                      <p:cBhvr>
                                        <p:cTn id="7" dur="500"/>
                                        <p:tgtEl>
                                          <p:spTgt spid="8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E50BE26-50AD-4911-B955-4DCEC399D668}"/>
              </a:ext>
            </a:extLst>
          </p:cNvPr>
          <p:cNvSpPr>
            <a:spLocks noGrp="1" noChangeArrowheads="1"/>
          </p:cNvSpPr>
          <p:nvPr>
            <p:ph type="title"/>
          </p:nvPr>
        </p:nvSpPr>
        <p:spPr>
          <a:xfrm>
            <a:off x="900113" y="404813"/>
            <a:ext cx="7793037" cy="839787"/>
          </a:xfrm>
        </p:spPr>
        <p:txBody>
          <a:bodyPr/>
          <a:lstStyle/>
          <a:p>
            <a:pPr eaLnBrk="1" hangingPunct="1">
              <a:defRPr/>
            </a:pPr>
            <a:r>
              <a:rPr lang="zh-CN" altLang="en-US" sz="4000"/>
              <a:t>（</a:t>
            </a:r>
            <a:r>
              <a:rPr lang="en-US" altLang="zh-CN" sz="4000"/>
              <a:t>2</a:t>
            </a:r>
            <a:r>
              <a:rPr lang="zh-CN" altLang="en-US" sz="4000"/>
              <a:t>）堆排序</a:t>
            </a:r>
          </a:p>
        </p:txBody>
      </p:sp>
      <p:sp>
        <p:nvSpPr>
          <p:cNvPr id="5125" name="Rectangle 3">
            <a:extLst>
              <a:ext uri="{FF2B5EF4-FFF2-40B4-BE49-F238E27FC236}">
                <a16:creationId xmlns:a16="http://schemas.microsoft.com/office/drawing/2014/main" id="{0575BE44-C686-41A4-B774-7EF7646AE579}"/>
              </a:ext>
            </a:extLst>
          </p:cNvPr>
          <p:cNvSpPr>
            <a:spLocks noGrp="1" noChangeArrowheads="1"/>
          </p:cNvSpPr>
          <p:nvPr>
            <p:ph type="body" idx="1"/>
          </p:nvPr>
        </p:nvSpPr>
        <p:spPr>
          <a:xfrm>
            <a:off x="428625" y="1785938"/>
            <a:ext cx="8531225" cy="5072062"/>
          </a:xfrm>
        </p:spPr>
        <p:txBody>
          <a:bodyPr/>
          <a:lstStyle/>
          <a:p>
            <a:pPr marL="0" indent="539750" eaLnBrk="1" hangingPunct="1">
              <a:buFont typeface="Wingdings" panose="05000000000000000000" pitchFamily="2" charset="2"/>
              <a:buNone/>
            </a:pPr>
            <a:r>
              <a:rPr lang="zh-CN" altLang="en-US" sz="2800"/>
              <a:t>堆排序的思路是：将有</a:t>
            </a:r>
            <a:r>
              <a:rPr lang="en-US" altLang="zh-CN" sz="2800"/>
              <a:t>n</a:t>
            </a:r>
            <a:r>
              <a:rPr lang="zh-CN" altLang="en-US" sz="2800"/>
              <a:t>个记录的待排序列首先按堆的定义建成一个最小堆。</a:t>
            </a:r>
            <a:r>
              <a:rPr lang="zh-CN" altLang="en-US" sz="2800">
                <a:solidFill>
                  <a:srgbClr val="003399"/>
                </a:solidFill>
              </a:rPr>
              <a:t>堆顶记录</a:t>
            </a:r>
            <a:r>
              <a:rPr lang="zh-CN" altLang="en-US" sz="2800"/>
              <a:t>的关键字值最小，将堆顶记录</a:t>
            </a:r>
            <a:r>
              <a:rPr lang="zh-CN" altLang="en-US" sz="2800">
                <a:solidFill>
                  <a:srgbClr val="003399"/>
                </a:solidFill>
              </a:rPr>
              <a:t>和序列中最后一个记录交换</a:t>
            </a:r>
            <a:r>
              <a:rPr lang="zh-CN" altLang="en-US" sz="2800"/>
              <a:t>，这样序列中关键字值最小的记录已放在了序列的最后位置上。</a:t>
            </a:r>
            <a:endParaRPr lang="en-US" altLang="zh-CN" sz="2800"/>
          </a:p>
          <a:p>
            <a:pPr marL="0" indent="539750" eaLnBrk="1" hangingPunct="1">
              <a:buFont typeface="Wingdings" panose="05000000000000000000" pitchFamily="2" charset="2"/>
              <a:buNone/>
            </a:pPr>
            <a:r>
              <a:rPr lang="zh-CN" altLang="en-US" sz="2800"/>
              <a:t>将前面的</a:t>
            </a:r>
            <a:r>
              <a:rPr lang="en-US" altLang="zh-CN" sz="2800"/>
              <a:t>n-1</a:t>
            </a:r>
            <a:r>
              <a:rPr lang="zh-CN" altLang="en-US" sz="2800"/>
              <a:t>个记录</a:t>
            </a:r>
            <a:r>
              <a:rPr lang="zh-CN" altLang="en-US" sz="2800">
                <a:solidFill>
                  <a:srgbClr val="003399"/>
                </a:solidFill>
              </a:rPr>
              <a:t>调整为堆</a:t>
            </a:r>
            <a:r>
              <a:rPr lang="zh-CN" altLang="en-US" sz="2800"/>
              <a:t>，堆顶记录一定是关键字值次小的记录，再和</a:t>
            </a:r>
            <a:r>
              <a:rPr lang="en-US" altLang="zh-CN" sz="2800"/>
              <a:t>n-1</a:t>
            </a:r>
            <a:r>
              <a:rPr lang="zh-CN" altLang="en-US" sz="2800"/>
              <a:t>位置上的记录交换，依次进行下去，直至余下的堆中只有一个记录为止。这时，原来无序的序列已排成由大到小的有序序列。</a:t>
            </a:r>
            <a:endParaRPr lang="zh-CN" altLang="en-US" sz="2800">
              <a:latin typeface="宋体" panose="02010600030101010101" pitchFamily="2" charset="-122"/>
            </a:endParaRPr>
          </a:p>
          <a:p>
            <a:pPr marL="0" indent="539750" eaLnBrk="1" hangingPunct="1">
              <a:buFont typeface="Wingdings" panose="05000000000000000000" pitchFamily="2" charset="2"/>
              <a:buNone/>
            </a:pPr>
            <a:endParaRPr lang="zh-CN" altLang="en-US" sz="2800"/>
          </a:p>
        </p:txBody>
      </p:sp>
      <p:sp>
        <p:nvSpPr>
          <p:cNvPr id="144388" name="Rectangle 5">
            <a:extLst>
              <a:ext uri="{FF2B5EF4-FFF2-40B4-BE49-F238E27FC236}">
                <a16:creationId xmlns:a16="http://schemas.microsoft.com/office/drawing/2014/main" id="{B034D2D7-08FB-44F7-B19F-A7D1CB1BF262}"/>
              </a:ext>
            </a:extLst>
          </p:cNvPr>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89" name="Rectangle 7">
            <a:extLst>
              <a:ext uri="{FF2B5EF4-FFF2-40B4-BE49-F238E27FC236}">
                <a16:creationId xmlns:a16="http://schemas.microsoft.com/office/drawing/2014/main" id="{8EAE5662-5993-487A-9718-12A1FEAE478B}"/>
              </a:ext>
            </a:extLst>
          </p:cNvPr>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DA4C6F13-D89E-4076-988A-34DBD061C8ED}"/>
              </a:ext>
            </a:extLst>
          </p:cNvPr>
          <p:cNvSpPr>
            <a:spLocks noGrp="1"/>
          </p:cNvSpPr>
          <p:nvPr>
            <p:ph type="sldNum" sz="quarter" idx="12"/>
          </p:nvPr>
        </p:nvSpPr>
        <p:spPr/>
        <p:txBody>
          <a:bodyPr/>
          <a:lstStyle/>
          <a:p>
            <a:fld id="{76DEC0BF-4056-45FE-A558-BFEC82C564A3}" type="slidenum">
              <a:rPr lang="zh-CN" altLang="en-US" smtClean="0"/>
              <a:pPr/>
              <a:t>137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blinds(horizontal)">
                                      <p:cBhvr>
                                        <p:cTn id="7" dur="500"/>
                                        <p:tgtEl>
                                          <p:spTgt spid="5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blinds(horizontal)">
                                      <p:cBhvr>
                                        <p:cTn id="12" dur="500"/>
                                        <p:tgtEl>
                                          <p:spTgt spid="51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62DF815-8C73-480C-98E4-A70094ADC31C}"/>
              </a:ext>
            </a:extLst>
          </p:cNvPr>
          <p:cNvSpPr>
            <a:spLocks noGrp="1"/>
          </p:cNvSpPr>
          <p:nvPr>
            <p:ph type="title"/>
          </p:nvPr>
        </p:nvSpPr>
        <p:spPr/>
        <p:txBody>
          <a:bodyPr/>
          <a:lstStyle/>
          <a:p>
            <a:pPr>
              <a:defRPr/>
            </a:pPr>
            <a:r>
              <a:rPr lang="zh-CN" altLang="en-US"/>
              <a:t>调整最小堆的过程</a:t>
            </a:r>
          </a:p>
        </p:txBody>
      </p:sp>
      <p:sp>
        <p:nvSpPr>
          <p:cNvPr id="3" name="内容占位符 2">
            <a:extLst>
              <a:ext uri="{FF2B5EF4-FFF2-40B4-BE49-F238E27FC236}">
                <a16:creationId xmlns:a16="http://schemas.microsoft.com/office/drawing/2014/main" id="{94DEDEC0-5DC0-4454-B743-D97B8A1109F9}"/>
              </a:ext>
            </a:extLst>
          </p:cNvPr>
          <p:cNvSpPr>
            <a:spLocks noGrp="1"/>
          </p:cNvSpPr>
          <p:nvPr>
            <p:ph idx="1"/>
          </p:nvPr>
        </p:nvSpPr>
        <p:spPr>
          <a:xfrm>
            <a:off x="357188" y="1857375"/>
            <a:ext cx="8602662" cy="4857750"/>
          </a:xfrm>
        </p:spPr>
        <p:txBody>
          <a:bodyPr/>
          <a:lstStyle/>
          <a:p>
            <a:pPr marL="0" indent="539750">
              <a:buFont typeface="Wingdings" panose="05000000000000000000" pitchFamily="2" charset="2"/>
              <a:buNone/>
            </a:pPr>
            <a:r>
              <a:rPr lang="zh-CN" altLang="en-US" sz="2800"/>
              <a:t>当根结点不符合堆的定义，要按堆的定义重新调整时，按自上而下的原则进行调整：</a:t>
            </a:r>
            <a:endParaRPr lang="en-US" altLang="zh-CN" sz="2800"/>
          </a:p>
          <a:p>
            <a:pPr marL="0" indent="539750">
              <a:buFont typeface="Wingdings" panose="05000000000000000000" pitchFamily="2" charset="2"/>
              <a:buNone/>
            </a:pPr>
            <a:r>
              <a:rPr lang="zh-CN" altLang="en-US" sz="2800"/>
              <a:t>先将堆顶记录和其左、右子树的根结点比较，如果均小于左、右子树根结点的关键字值，则调整结束；</a:t>
            </a:r>
            <a:endParaRPr lang="en-US" altLang="zh-CN" sz="2800"/>
          </a:p>
          <a:p>
            <a:pPr marL="0" indent="539750">
              <a:buFont typeface="Wingdings" panose="05000000000000000000" pitchFamily="2" charset="2"/>
              <a:buNone/>
            </a:pPr>
            <a:r>
              <a:rPr lang="zh-CN" altLang="en-US" sz="2800"/>
              <a:t>否则和左、右子树根结点关键字小的那个记录交换，交换以后，沿着交换的子树分支继续按上述原则调整，直至叶子结点，这就实现了将剩余元素调整为一个新堆的操作。</a:t>
            </a:r>
            <a:endParaRPr lang="en-US" altLang="zh-CN" sz="2800"/>
          </a:p>
          <a:p>
            <a:pPr marL="0" indent="539750">
              <a:buFont typeface="Wingdings" panose="05000000000000000000" pitchFamily="2" charset="2"/>
              <a:buNone/>
            </a:pPr>
            <a:r>
              <a:rPr lang="zh-CN" altLang="en-US" sz="2800"/>
              <a:t>调整为新堆过程的实质是关键字的比较和交换，这个从堆顶至叶子自上而下的调整过程称为“</a:t>
            </a:r>
            <a:r>
              <a:rPr lang="zh-CN" altLang="en-US" sz="2800">
                <a:solidFill>
                  <a:srgbClr val="FF0000"/>
                </a:solidFill>
              </a:rPr>
              <a:t>筛选</a:t>
            </a:r>
            <a:r>
              <a:rPr lang="zh-CN" altLang="en-US" sz="2800"/>
              <a:t>”。</a:t>
            </a:r>
          </a:p>
          <a:p>
            <a:pPr marL="0" indent="539750">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067B5366-6286-4D8F-94C6-4FCF92CEF33F}"/>
              </a:ext>
            </a:extLst>
          </p:cNvPr>
          <p:cNvSpPr>
            <a:spLocks noGrp="1"/>
          </p:cNvSpPr>
          <p:nvPr>
            <p:ph type="sldNum" sz="quarter" idx="12"/>
          </p:nvPr>
        </p:nvSpPr>
        <p:spPr/>
        <p:txBody>
          <a:bodyPr/>
          <a:lstStyle/>
          <a:p>
            <a:fld id="{76DEC0BF-4056-45FE-A558-BFEC82C564A3}" type="slidenum">
              <a:rPr lang="zh-CN" altLang="en-US" smtClean="0"/>
              <a:pPr/>
              <a:t>138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8B67B6C-AD51-4BDA-9562-6F1A1A334549}"/>
              </a:ext>
            </a:extLst>
          </p:cNvPr>
          <p:cNvSpPr>
            <a:spLocks noGrp="1" noChangeArrowheads="1"/>
          </p:cNvSpPr>
          <p:nvPr>
            <p:ph type="title"/>
          </p:nvPr>
        </p:nvSpPr>
        <p:spPr/>
        <p:txBody>
          <a:bodyPr/>
          <a:lstStyle/>
          <a:p>
            <a:pPr eaLnBrk="1" hangingPunct="1">
              <a:defRPr/>
            </a:pPr>
            <a:r>
              <a:rPr lang="zh-CN" altLang="en-US"/>
              <a:t>如：下述筛选过程</a:t>
            </a:r>
          </a:p>
        </p:txBody>
      </p:sp>
      <p:sp>
        <p:nvSpPr>
          <p:cNvPr id="146435" name="Rectangle 3">
            <a:extLst>
              <a:ext uri="{FF2B5EF4-FFF2-40B4-BE49-F238E27FC236}">
                <a16:creationId xmlns:a16="http://schemas.microsoft.com/office/drawing/2014/main" id="{7ECE48CE-AF2B-4F47-935A-907E87C5E6B7}"/>
              </a:ext>
            </a:extLst>
          </p:cNvPr>
          <p:cNvSpPr>
            <a:spLocks noGrp="1" noChangeArrowheads="1"/>
          </p:cNvSpPr>
          <p:nvPr>
            <p:ph type="body" idx="1"/>
          </p:nvPr>
        </p:nvSpPr>
        <p:spPr>
          <a:xfrm>
            <a:off x="571500" y="2000250"/>
            <a:ext cx="8388350" cy="4103688"/>
          </a:xfrm>
        </p:spPr>
        <p:txBody>
          <a:bodyPr/>
          <a:lstStyle/>
          <a:p>
            <a:pPr eaLnBrk="1" hangingPunct="1">
              <a:buFont typeface="Wingdings" panose="05000000000000000000" pitchFamily="2" charset="2"/>
              <a:buNone/>
            </a:pPr>
            <a:r>
              <a:rPr lang="zh-CN" altLang="en-US" sz="2800"/>
              <a:t>最小堆：</a:t>
            </a:r>
            <a:r>
              <a:rPr lang="en-US" altLang="zh-CN" sz="2800"/>
              <a:t>13</a:t>
            </a:r>
            <a:r>
              <a:rPr lang="zh-CN" altLang="en-US" sz="2800"/>
              <a:t>，</a:t>
            </a:r>
            <a:r>
              <a:rPr lang="en-US" altLang="zh-CN" sz="2800"/>
              <a:t>27</a:t>
            </a:r>
            <a:r>
              <a:rPr lang="zh-CN" altLang="en-US" sz="2800"/>
              <a:t>，</a:t>
            </a:r>
            <a:r>
              <a:rPr lang="en-US" altLang="zh-CN" sz="2800"/>
              <a:t>38</a:t>
            </a:r>
            <a:r>
              <a:rPr lang="zh-CN" altLang="en-US" sz="2800"/>
              <a:t>，</a:t>
            </a:r>
            <a:r>
              <a:rPr lang="en-US" altLang="zh-CN" sz="2800"/>
              <a:t>49</a:t>
            </a:r>
            <a:r>
              <a:rPr lang="zh-CN" altLang="en-US" sz="2800"/>
              <a:t>，</a:t>
            </a:r>
            <a:r>
              <a:rPr lang="en-US" altLang="zh-CN" sz="2800"/>
              <a:t>97</a:t>
            </a:r>
            <a:r>
              <a:rPr lang="zh-CN" altLang="en-US" sz="2800"/>
              <a:t>，</a:t>
            </a:r>
            <a:r>
              <a:rPr lang="en-US" altLang="zh-CN" sz="2800"/>
              <a:t>76</a:t>
            </a:r>
            <a:r>
              <a:rPr lang="zh-CN" altLang="en-US" sz="2800"/>
              <a:t>，</a:t>
            </a:r>
            <a:r>
              <a:rPr lang="en-US" altLang="zh-CN" sz="2800"/>
              <a:t>49</a:t>
            </a:r>
            <a:r>
              <a:rPr lang="zh-CN" altLang="en-US" sz="2800"/>
              <a:t>，</a:t>
            </a:r>
            <a:r>
              <a:rPr lang="en-US" altLang="zh-CN" sz="2800"/>
              <a:t>81</a:t>
            </a:r>
            <a:r>
              <a:rPr lang="zh-CN" altLang="en-US" sz="2800"/>
              <a:t>，</a:t>
            </a:r>
            <a:r>
              <a:rPr lang="en-US" altLang="zh-CN" sz="2800"/>
              <a:t>65</a:t>
            </a:r>
            <a:endParaRPr lang="zh-CN" altLang="en-US" sz="2800"/>
          </a:p>
        </p:txBody>
      </p:sp>
      <p:pic>
        <p:nvPicPr>
          <p:cNvPr id="48135" name="Picture 7">
            <a:extLst>
              <a:ext uri="{FF2B5EF4-FFF2-40B4-BE49-F238E27FC236}">
                <a16:creationId xmlns:a16="http://schemas.microsoft.com/office/drawing/2014/main" id="{DFC4B84F-7D9E-4118-A1F8-990B7A6D8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714625"/>
            <a:ext cx="85439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55222389-1C6A-41CC-B62C-01C9CA048992}"/>
              </a:ext>
            </a:extLst>
          </p:cNvPr>
          <p:cNvSpPr/>
          <p:nvPr/>
        </p:nvSpPr>
        <p:spPr>
          <a:xfrm>
            <a:off x="5643563" y="2643188"/>
            <a:ext cx="3357562" cy="3643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46438" name="Picture 8">
            <a:extLst>
              <a:ext uri="{FF2B5EF4-FFF2-40B4-BE49-F238E27FC236}">
                <a16:creationId xmlns:a16="http://schemas.microsoft.com/office/drawing/2014/main" id="{167748DA-B8C5-4913-B9D6-D4CF074A2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0"/>
            <a:ext cx="21050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22E6645-F21C-490A-9604-D177B4458BE2}"/>
              </a:ext>
            </a:extLst>
          </p:cNvPr>
          <p:cNvSpPr>
            <a:spLocks noGrp="1"/>
          </p:cNvSpPr>
          <p:nvPr>
            <p:ph type="sldNum" sz="quarter" idx="12"/>
          </p:nvPr>
        </p:nvSpPr>
        <p:spPr/>
        <p:txBody>
          <a:bodyPr/>
          <a:lstStyle/>
          <a:p>
            <a:fld id="{76DEC0BF-4056-45FE-A558-BFEC82C564A3}" type="slidenum">
              <a:rPr lang="zh-CN" altLang="en-US" smtClean="0"/>
              <a:pPr/>
              <a:t>139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8135"/>
                                        </p:tgtEl>
                                        <p:attrNameLst>
                                          <p:attrName>style.visibility</p:attrName>
                                        </p:attrNameLst>
                                      </p:cBhvr>
                                      <p:to>
                                        <p:strVal val="visible"/>
                                      </p:to>
                                    </p:set>
                                    <p:anim calcmode="lin" valueType="num">
                                      <p:cBhvr>
                                        <p:cTn id="7" dur="1000" fill="hold"/>
                                        <p:tgtEl>
                                          <p:spTgt spid="48135"/>
                                        </p:tgtEl>
                                        <p:attrNameLst>
                                          <p:attrName>ppt_w</p:attrName>
                                        </p:attrNameLst>
                                      </p:cBhvr>
                                      <p:tavLst>
                                        <p:tav tm="0">
                                          <p:val>
                                            <p:fltVal val="0"/>
                                          </p:val>
                                        </p:tav>
                                        <p:tav tm="100000">
                                          <p:val>
                                            <p:strVal val="#ppt_w"/>
                                          </p:val>
                                        </p:tav>
                                      </p:tavLst>
                                    </p:anim>
                                    <p:anim calcmode="lin" valueType="num">
                                      <p:cBhvr>
                                        <p:cTn id="8" dur="1000" fill="hold"/>
                                        <p:tgtEl>
                                          <p:spTgt spid="48135"/>
                                        </p:tgtEl>
                                        <p:attrNameLst>
                                          <p:attrName>ppt_h</p:attrName>
                                        </p:attrNameLst>
                                      </p:cBhvr>
                                      <p:tavLst>
                                        <p:tav tm="0">
                                          <p:val>
                                            <p:fltVal val="0"/>
                                          </p:val>
                                        </p:tav>
                                        <p:tav tm="100000">
                                          <p:val>
                                            <p:strVal val="#ppt_h"/>
                                          </p:val>
                                        </p:tav>
                                      </p:tavLst>
                                    </p:anim>
                                    <p:anim calcmode="lin" valueType="num">
                                      <p:cBhvr>
                                        <p:cTn id="9" dur="1000" fill="hold"/>
                                        <p:tgtEl>
                                          <p:spTgt spid="48135"/>
                                        </p:tgtEl>
                                        <p:attrNameLst>
                                          <p:attrName>style.rotation</p:attrName>
                                        </p:attrNameLst>
                                      </p:cBhvr>
                                      <p:tavLst>
                                        <p:tav tm="0">
                                          <p:val>
                                            <p:fltVal val="90"/>
                                          </p:val>
                                        </p:tav>
                                        <p:tav tm="100000">
                                          <p:val>
                                            <p:fltVal val="0"/>
                                          </p:val>
                                        </p:tav>
                                      </p:tavLst>
                                    </p:anim>
                                    <p:animEffect transition="in" filter="fade">
                                      <p:cBhvr>
                                        <p:cTn id="10" dur="1000"/>
                                        <p:tgtEl>
                                          <p:spTgt spid="481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xit" presetSubtype="16" fill="hold" grpId="0" nodeType="clickEffect">
                                  <p:stCondLst>
                                    <p:cond delay="0"/>
                                  </p:stCondLst>
                                  <p:childTnLst>
                                    <p:animEffect transition="out" filter="box(in)">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EA34C76-A369-498F-8E84-B9C2CA0C8315}"/>
              </a:ext>
            </a:extLst>
          </p:cNvPr>
          <p:cNvSpPr>
            <a:spLocks noGrp="1" noChangeArrowheads="1"/>
          </p:cNvSpPr>
          <p:nvPr>
            <p:ph type="title"/>
          </p:nvPr>
        </p:nvSpPr>
        <p:spPr>
          <a:xfrm>
            <a:off x="1042988" y="333375"/>
            <a:ext cx="7793037" cy="839788"/>
          </a:xfrm>
        </p:spPr>
        <p:txBody>
          <a:bodyPr/>
          <a:lstStyle/>
          <a:p>
            <a:pPr eaLnBrk="1" hangingPunct="1">
              <a:defRPr/>
            </a:pPr>
            <a:r>
              <a:rPr lang="zh-CN" altLang="en-US" dirty="0"/>
              <a:t>双链表的插入</a:t>
            </a:r>
          </a:p>
        </p:txBody>
      </p:sp>
      <p:sp>
        <p:nvSpPr>
          <p:cNvPr id="49156" name="Rectangle 3">
            <a:extLst>
              <a:ext uri="{FF2B5EF4-FFF2-40B4-BE49-F238E27FC236}">
                <a16:creationId xmlns:a16="http://schemas.microsoft.com/office/drawing/2014/main" id="{0C06DBB3-99DA-480B-B327-246A8C289020}"/>
              </a:ext>
            </a:extLst>
          </p:cNvPr>
          <p:cNvSpPr>
            <a:spLocks noGrp="1" noChangeArrowheads="1"/>
          </p:cNvSpPr>
          <p:nvPr>
            <p:ph type="body" idx="1"/>
          </p:nvPr>
        </p:nvSpPr>
        <p:spPr>
          <a:xfrm>
            <a:off x="1143000" y="1214438"/>
            <a:ext cx="7100888" cy="5356225"/>
          </a:xfrm>
        </p:spPr>
        <p:txBody>
          <a:bodyPr/>
          <a:lstStyle/>
          <a:p>
            <a:pPr eaLnBrk="1" hangingPunct="1">
              <a:buFont typeface="Wingdings" panose="05000000000000000000" pitchFamily="2" charset="2"/>
              <a:buNone/>
            </a:pPr>
            <a:r>
              <a:rPr lang="en-US" altLang="zh-CN"/>
              <a:t>(1) </a:t>
            </a:r>
            <a:r>
              <a:rPr lang="zh-CN" altLang="en-US"/>
              <a:t>插入</a:t>
            </a:r>
          </a:p>
          <a:p>
            <a:pPr lvl="1" eaLnBrk="1" hangingPunct="1">
              <a:buFont typeface="Wingdings" panose="05000000000000000000" pitchFamily="2" charset="2"/>
              <a:buNone/>
            </a:pPr>
            <a:endParaRPr lang="en-US" altLang="zh-CN"/>
          </a:p>
          <a:p>
            <a:pPr lvl="1" eaLnBrk="1" hangingPunct="1">
              <a:buFont typeface="Wingdings" panose="05000000000000000000" pitchFamily="2" charset="2"/>
              <a:buNone/>
            </a:pPr>
            <a:endParaRPr lang="en-US" altLang="zh-CN"/>
          </a:p>
          <a:p>
            <a:pPr lvl="1" eaLnBrk="1" hangingPunct="1">
              <a:buFont typeface="Wingdings" panose="05000000000000000000" pitchFamily="2" charset="2"/>
              <a:buNone/>
            </a:pPr>
            <a:endParaRPr lang="en-US" altLang="zh-CN"/>
          </a:p>
          <a:p>
            <a:pPr lvl="1" eaLnBrk="1" hangingPunct="1">
              <a:buFont typeface="Wingdings" panose="05000000000000000000" pitchFamily="2" charset="2"/>
              <a:buNone/>
            </a:pPr>
            <a:endParaRPr lang="en-US" altLang="zh-CN"/>
          </a:p>
          <a:p>
            <a:pPr lvl="1" eaLnBrk="1" hangingPunct="1">
              <a:buFont typeface="Wingdings" panose="05000000000000000000" pitchFamily="2" charset="2"/>
              <a:buNone/>
            </a:pPr>
            <a:r>
              <a:rPr lang="en-US" altLang="zh-CN"/>
              <a:t>q = new DLinkNode(x);</a:t>
            </a:r>
          </a:p>
          <a:p>
            <a:pPr lvl="1" eaLnBrk="1" hangingPunct="1">
              <a:buFont typeface="Wingdings" panose="05000000000000000000" pitchFamily="2" charset="2"/>
              <a:buNone/>
            </a:pPr>
            <a:r>
              <a:rPr lang="en-US" altLang="zh-CN"/>
              <a:t>1</a:t>
            </a:r>
            <a:r>
              <a:rPr lang="zh-CN" altLang="en-US"/>
              <a:t>、</a:t>
            </a:r>
            <a:r>
              <a:rPr lang="en-US" altLang="zh-CN"/>
              <a:t>q.prev = p.prev;</a:t>
            </a:r>
          </a:p>
          <a:p>
            <a:pPr lvl="1" eaLnBrk="1" hangingPunct="1">
              <a:buFont typeface="Wingdings" panose="05000000000000000000" pitchFamily="2" charset="2"/>
              <a:buNone/>
            </a:pPr>
            <a:r>
              <a:rPr lang="en-US" altLang="zh-CN"/>
              <a:t>2</a:t>
            </a:r>
            <a:r>
              <a:rPr lang="zh-CN" altLang="en-US"/>
              <a:t>、</a:t>
            </a:r>
            <a:r>
              <a:rPr lang="en-US" altLang="zh-CN"/>
              <a:t>q.next = p;</a:t>
            </a:r>
          </a:p>
          <a:p>
            <a:pPr lvl="1" eaLnBrk="1" hangingPunct="1">
              <a:buFont typeface="Wingdings" panose="05000000000000000000" pitchFamily="2" charset="2"/>
              <a:buNone/>
            </a:pPr>
            <a:r>
              <a:rPr lang="en-US" altLang="zh-CN"/>
              <a:t>3</a:t>
            </a:r>
            <a:r>
              <a:rPr lang="zh-CN" altLang="en-US"/>
              <a:t>、</a:t>
            </a:r>
            <a:r>
              <a:rPr lang="en-US" altLang="zh-CN"/>
              <a:t>p.prev.next = q;</a:t>
            </a:r>
          </a:p>
          <a:p>
            <a:pPr lvl="1" eaLnBrk="1" hangingPunct="1">
              <a:buFont typeface="Wingdings" panose="05000000000000000000" pitchFamily="2" charset="2"/>
              <a:buNone/>
            </a:pPr>
            <a:r>
              <a:rPr lang="en-US" altLang="zh-CN"/>
              <a:t>4</a:t>
            </a:r>
            <a:r>
              <a:rPr lang="zh-CN" altLang="en-US"/>
              <a:t>、</a:t>
            </a:r>
            <a:r>
              <a:rPr lang="en-US" altLang="zh-CN"/>
              <a:t>p.prev = q;</a:t>
            </a:r>
            <a:endParaRPr lang="zh-CN" altLang="en-US"/>
          </a:p>
        </p:txBody>
      </p:sp>
      <p:grpSp>
        <p:nvGrpSpPr>
          <p:cNvPr id="22532" name="Group 125">
            <a:extLst>
              <a:ext uri="{FF2B5EF4-FFF2-40B4-BE49-F238E27FC236}">
                <a16:creationId xmlns:a16="http://schemas.microsoft.com/office/drawing/2014/main" id="{E90F9D42-E566-4473-A6C0-724566D1A66F}"/>
              </a:ext>
            </a:extLst>
          </p:cNvPr>
          <p:cNvGrpSpPr>
            <a:grpSpLocks/>
          </p:cNvGrpSpPr>
          <p:nvPr/>
        </p:nvGrpSpPr>
        <p:grpSpPr bwMode="auto">
          <a:xfrm>
            <a:off x="3000375" y="1071563"/>
            <a:ext cx="3771900" cy="1962150"/>
            <a:chOff x="3216" y="2112"/>
            <a:chExt cx="2016" cy="1130"/>
          </a:xfrm>
        </p:grpSpPr>
        <p:grpSp>
          <p:nvGrpSpPr>
            <p:cNvPr id="22533" name="Group 118">
              <a:extLst>
                <a:ext uri="{FF2B5EF4-FFF2-40B4-BE49-F238E27FC236}">
                  <a16:creationId xmlns:a16="http://schemas.microsoft.com/office/drawing/2014/main" id="{E1B47AD9-6E81-4063-A7DA-445799E8C1D3}"/>
                </a:ext>
              </a:extLst>
            </p:cNvPr>
            <p:cNvGrpSpPr>
              <a:grpSpLocks/>
            </p:cNvGrpSpPr>
            <p:nvPr/>
          </p:nvGrpSpPr>
          <p:grpSpPr bwMode="auto">
            <a:xfrm>
              <a:off x="3216" y="2112"/>
              <a:ext cx="2016" cy="1130"/>
              <a:chOff x="3312" y="2256"/>
              <a:chExt cx="2016" cy="1130"/>
            </a:xfrm>
          </p:grpSpPr>
          <p:grpSp>
            <p:nvGrpSpPr>
              <p:cNvPr id="22538" name="Group 116">
                <a:extLst>
                  <a:ext uri="{FF2B5EF4-FFF2-40B4-BE49-F238E27FC236}">
                    <a16:creationId xmlns:a16="http://schemas.microsoft.com/office/drawing/2014/main" id="{3E7FC673-8DCC-48CE-9C4A-3E5C54E6EDF0}"/>
                  </a:ext>
                </a:extLst>
              </p:cNvPr>
              <p:cNvGrpSpPr>
                <a:grpSpLocks/>
              </p:cNvGrpSpPr>
              <p:nvPr/>
            </p:nvGrpSpPr>
            <p:grpSpPr bwMode="auto">
              <a:xfrm>
                <a:off x="3312" y="2256"/>
                <a:ext cx="2016" cy="1094"/>
                <a:chOff x="3264" y="2352"/>
                <a:chExt cx="2016" cy="1094"/>
              </a:xfrm>
            </p:grpSpPr>
            <p:grpSp>
              <p:nvGrpSpPr>
                <p:cNvPr id="22540" name="Group 115">
                  <a:extLst>
                    <a:ext uri="{FF2B5EF4-FFF2-40B4-BE49-F238E27FC236}">
                      <a16:creationId xmlns:a16="http://schemas.microsoft.com/office/drawing/2014/main" id="{BCE0D4AA-107F-443B-ABF6-D087F82CE8AD}"/>
                    </a:ext>
                  </a:extLst>
                </p:cNvPr>
                <p:cNvGrpSpPr>
                  <a:grpSpLocks/>
                </p:cNvGrpSpPr>
                <p:nvPr/>
              </p:nvGrpSpPr>
              <p:grpSpPr bwMode="auto">
                <a:xfrm>
                  <a:off x="4032" y="3216"/>
                  <a:ext cx="480" cy="230"/>
                  <a:chOff x="4032" y="3216"/>
                  <a:chExt cx="480" cy="230"/>
                </a:xfrm>
              </p:grpSpPr>
              <p:sp>
                <p:nvSpPr>
                  <p:cNvPr id="22576" name="Rectangle 35">
                    <a:extLst>
                      <a:ext uri="{FF2B5EF4-FFF2-40B4-BE49-F238E27FC236}">
                        <a16:creationId xmlns:a16="http://schemas.microsoft.com/office/drawing/2014/main" id="{DF4A9F82-9EF8-480F-8533-E5A7AD8EC349}"/>
                      </a:ext>
                    </a:extLst>
                  </p:cNvPr>
                  <p:cNvSpPr>
                    <a:spLocks noChangeArrowheads="1"/>
                  </p:cNvSpPr>
                  <p:nvPr/>
                </p:nvSpPr>
                <p:spPr bwMode="auto">
                  <a:xfrm>
                    <a:off x="435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77" name="Rectangle 36">
                    <a:extLst>
                      <a:ext uri="{FF2B5EF4-FFF2-40B4-BE49-F238E27FC236}">
                        <a16:creationId xmlns:a16="http://schemas.microsoft.com/office/drawing/2014/main" id="{5C1A1F47-98C5-4636-9B2C-E7D0F1217346}"/>
                      </a:ext>
                    </a:extLst>
                  </p:cNvPr>
                  <p:cNvSpPr>
                    <a:spLocks noChangeArrowheads="1"/>
                  </p:cNvSpPr>
                  <p:nvPr/>
                </p:nvSpPr>
                <p:spPr bwMode="auto">
                  <a:xfrm>
                    <a:off x="419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a</a:t>
                    </a:r>
                  </a:p>
                </p:txBody>
              </p:sp>
              <p:sp>
                <p:nvSpPr>
                  <p:cNvPr id="22578" name="Rectangle 37">
                    <a:extLst>
                      <a:ext uri="{FF2B5EF4-FFF2-40B4-BE49-F238E27FC236}">
                        <a16:creationId xmlns:a16="http://schemas.microsoft.com/office/drawing/2014/main" id="{09E5039C-0E10-43D1-8ACC-BC2A1BC30FE1}"/>
                      </a:ext>
                    </a:extLst>
                  </p:cNvPr>
                  <p:cNvSpPr>
                    <a:spLocks noChangeArrowheads="1"/>
                  </p:cNvSpPr>
                  <p:nvPr/>
                </p:nvSpPr>
                <p:spPr bwMode="auto">
                  <a:xfrm>
                    <a:off x="4032" y="321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79" name="Line 38">
                    <a:extLst>
                      <a:ext uri="{FF2B5EF4-FFF2-40B4-BE49-F238E27FC236}">
                        <a16:creationId xmlns:a16="http://schemas.microsoft.com/office/drawing/2014/main" id="{0576808D-182A-4BE7-9E8F-5BAA3CC3E1AB}"/>
                      </a:ext>
                    </a:extLst>
                  </p:cNvPr>
                  <p:cNvSpPr>
                    <a:spLocks noChangeShapeType="1"/>
                  </p:cNvSpPr>
                  <p:nvPr/>
                </p:nvSpPr>
                <p:spPr bwMode="auto">
                  <a:xfrm>
                    <a:off x="4032" y="321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0" name="Line 39">
                    <a:extLst>
                      <a:ext uri="{FF2B5EF4-FFF2-40B4-BE49-F238E27FC236}">
                        <a16:creationId xmlns:a16="http://schemas.microsoft.com/office/drawing/2014/main" id="{51602643-2A5B-47BD-A82E-3ADC7618474F}"/>
                      </a:ext>
                    </a:extLst>
                  </p:cNvPr>
                  <p:cNvSpPr>
                    <a:spLocks noChangeShapeType="1"/>
                  </p:cNvSpPr>
                  <p:nvPr/>
                </p:nvSpPr>
                <p:spPr bwMode="auto">
                  <a:xfrm>
                    <a:off x="4032" y="344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1" name="Line 40">
                    <a:extLst>
                      <a:ext uri="{FF2B5EF4-FFF2-40B4-BE49-F238E27FC236}">
                        <a16:creationId xmlns:a16="http://schemas.microsoft.com/office/drawing/2014/main" id="{2D142555-CAA2-48A9-A9FF-7AE894C0AD6E}"/>
                      </a:ext>
                    </a:extLst>
                  </p:cNvPr>
                  <p:cNvSpPr>
                    <a:spLocks noChangeShapeType="1"/>
                  </p:cNvSpPr>
                  <p:nvPr/>
                </p:nvSpPr>
                <p:spPr bwMode="auto">
                  <a:xfrm>
                    <a:off x="4032" y="321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2" name="Line 41">
                    <a:extLst>
                      <a:ext uri="{FF2B5EF4-FFF2-40B4-BE49-F238E27FC236}">
                        <a16:creationId xmlns:a16="http://schemas.microsoft.com/office/drawing/2014/main" id="{4BB00011-2F11-4E57-9523-4DC30A06E46E}"/>
                      </a:ext>
                    </a:extLst>
                  </p:cNvPr>
                  <p:cNvSpPr>
                    <a:spLocks noChangeShapeType="1"/>
                  </p:cNvSpPr>
                  <p:nvPr/>
                </p:nvSpPr>
                <p:spPr bwMode="auto">
                  <a:xfrm>
                    <a:off x="4192" y="321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3" name="Line 42">
                    <a:extLst>
                      <a:ext uri="{FF2B5EF4-FFF2-40B4-BE49-F238E27FC236}">
                        <a16:creationId xmlns:a16="http://schemas.microsoft.com/office/drawing/2014/main" id="{690EEC1D-D668-484E-B852-DE94FAFF059F}"/>
                      </a:ext>
                    </a:extLst>
                  </p:cNvPr>
                  <p:cNvSpPr>
                    <a:spLocks noChangeShapeType="1"/>
                  </p:cNvSpPr>
                  <p:nvPr/>
                </p:nvSpPr>
                <p:spPr bwMode="auto">
                  <a:xfrm>
                    <a:off x="4352" y="321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84" name="Line 43">
                    <a:extLst>
                      <a:ext uri="{FF2B5EF4-FFF2-40B4-BE49-F238E27FC236}">
                        <a16:creationId xmlns:a16="http://schemas.microsoft.com/office/drawing/2014/main" id="{078E054A-A6F2-41C1-B0CA-F1AA44964407}"/>
                      </a:ext>
                    </a:extLst>
                  </p:cNvPr>
                  <p:cNvSpPr>
                    <a:spLocks noChangeShapeType="1"/>
                  </p:cNvSpPr>
                  <p:nvPr/>
                </p:nvSpPr>
                <p:spPr bwMode="auto">
                  <a:xfrm>
                    <a:off x="4512" y="321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41" name="Group 113">
                  <a:extLst>
                    <a:ext uri="{FF2B5EF4-FFF2-40B4-BE49-F238E27FC236}">
                      <a16:creationId xmlns:a16="http://schemas.microsoft.com/office/drawing/2014/main" id="{76B05A34-48C9-44DD-8FF9-19B8A87652BF}"/>
                    </a:ext>
                  </a:extLst>
                </p:cNvPr>
                <p:cNvGrpSpPr>
                  <a:grpSpLocks/>
                </p:cNvGrpSpPr>
                <p:nvPr/>
              </p:nvGrpSpPr>
              <p:grpSpPr bwMode="auto">
                <a:xfrm>
                  <a:off x="3504" y="2736"/>
                  <a:ext cx="480" cy="230"/>
                  <a:chOff x="3504" y="2736"/>
                  <a:chExt cx="480" cy="230"/>
                </a:xfrm>
              </p:grpSpPr>
              <p:sp>
                <p:nvSpPr>
                  <p:cNvPr id="22567" name="Rectangle 45">
                    <a:extLst>
                      <a:ext uri="{FF2B5EF4-FFF2-40B4-BE49-F238E27FC236}">
                        <a16:creationId xmlns:a16="http://schemas.microsoft.com/office/drawing/2014/main" id="{63142595-D4A3-477E-8D92-A3E28641E6AA}"/>
                      </a:ext>
                    </a:extLst>
                  </p:cNvPr>
                  <p:cNvSpPr>
                    <a:spLocks noChangeArrowheads="1"/>
                  </p:cNvSpPr>
                  <p:nvPr/>
                </p:nvSpPr>
                <p:spPr bwMode="auto">
                  <a:xfrm>
                    <a:off x="382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68" name="Rectangle 46">
                    <a:extLst>
                      <a:ext uri="{FF2B5EF4-FFF2-40B4-BE49-F238E27FC236}">
                        <a16:creationId xmlns:a16="http://schemas.microsoft.com/office/drawing/2014/main" id="{78C0B702-B618-44D7-BA34-BE74423C9E8A}"/>
                      </a:ext>
                    </a:extLst>
                  </p:cNvPr>
                  <p:cNvSpPr>
                    <a:spLocks noChangeArrowheads="1"/>
                  </p:cNvSpPr>
                  <p:nvPr/>
                </p:nvSpPr>
                <p:spPr bwMode="auto">
                  <a:xfrm>
                    <a:off x="366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a</a:t>
                    </a:r>
                  </a:p>
                </p:txBody>
              </p:sp>
              <p:sp>
                <p:nvSpPr>
                  <p:cNvPr id="22569" name="Rectangle 47">
                    <a:extLst>
                      <a:ext uri="{FF2B5EF4-FFF2-40B4-BE49-F238E27FC236}">
                        <a16:creationId xmlns:a16="http://schemas.microsoft.com/office/drawing/2014/main" id="{553CCBC6-40AA-4685-AB41-ACE10063BEF6}"/>
                      </a:ext>
                    </a:extLst>
                  </p:cNvPr>
                  <p:cNvSpPr>
                    <a:spLocks noChangeArrowheads="1"/>
                  </p:cNvSpPr>
                  <p:nvPr/>
                </p:nvSpPr>
                <p:spPr bwMode="auto">
                  <a:xfrm>
                    <a:off x="3504"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70" name="Line 48">
                    <a:extLst>
                      <a:ext uri="{FF2B5EF4-FFF2-40B4-BE49-F238E27FC236}">
                        <a16:creationId xmlns:a16="http://schemas.microsoft.com/office/drawing/2014/main" id="{9C785741-65E9-4C0F-A6F2-DC34C3DF6122}"/>
                      </a:ext>
                    </a:extLst>
                  </p:cNvPr>
                  <p:cNvSpPr>
                    <a:spLocks noChangeShapeType="1"/>
                  </p:cNvSpPr>
                  <p:nvPr/>
                </p:nvSpPr>
                <p:spPr bwMode="auto">
                  <a:xfrm>
                    <a:off x="3504" y="273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1" name="Line 49">
                    <a:extLst>
                      <a:ext uri="{FF2B5EF4-FFF2-40B4-BE49-F238E27FC236}">
                        <a16:creationId xmlns:a16="http://schemas.microsoft.com/office/drawing/2014/main" id="{924C1B99-584C-4C78-BA1B-BD11AEC19077}"/>
                      </a:ext>
                    </a:extLst>
                  </p:cNvPr>
                  <p:cNvSpPr>
                    <a:spLocks noChangeShapeType="1"/>
                  </p:cNvSpPr>
                  <p:nvPr/>
                </p:nvSpPr>
                <p:spPr bwMode="auto">
                  <a:xfrm>
                    <a:off x="3504" y="2966"/>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2" name="Line 50">
                    <a:extLst>
                      <a:ext uri="{FF2B5EF4-FFF2-40B4-BE49-F238E27FC236}">
                        <a16:creationId xmlns:a16="http://schemas.microsoft.com/office/drawing/2014/main" id="{E50F3961-509D-4D98-AF00-BBA051651EF2}"/>
                      </a:ext>
                    </a:extLst>
                  </p:cNvPr>
                  <p:cNvSpPr>
                    <a:spLocks noChangeShapeType="1"/>
                  </p:cNvSpPr>
                  <p:nvPr/>
                </p:nvSpPr>
                <p:spPr bwMode="auto">
                  <a:xfrm>
                    <a:off x="3504"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3" name="Line 51">
                    <a:extLst>
                      <a:ext uri="{FF2B5EF4-FFF2-40B4-BE49-F238E27FC236}">
                        <a16:creationId xmlns:a16="http://schemas.microsoft.com/office/drawing/2014/main" id="{4A76734F-FDC7-4477-B251-BB26FC4FD5E7}"/>
                      </a:ext>
                    </a:extLst>
                  </p:cNvPr>
                  <p:cNvSpPr>
                    <a:spLocks noChangeShapeType="1"/>
                  </p:cNvSpPr>
                  <p:nvPr/>
                </p:nvSpPr>
                <p:spPr bwMode="auto">
                  <a:xfrm>
                    <a:off x="3664"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4" name="Line 52">
                    <a:extLst>
                      <a:ext uri="{FF2B5EF4-FFF2-40B4-BE49-F238E27FC236}">
                        <a16:creationId xmlns:a16="http://schemas.microsoft.com/office/drawing/2014/main" id="{F92B6E8F-1F9B-4A4C-A62E-AFB17B249EB1}"/>
                      </a:ext>
                    </a:extLst>
                  </p:cNvPr>
                  <p:cNvSpPr>
                    <a:spLocks noChangeShapeType="1"/>
                  </p:cNvSpPr>
                  <p:nvPr/>
                </p:nvSpPr>
                <p:spPr bwMode="auto">
                  <a:xfrm>
                    <a:off x="3824"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75" name="Line 53">
                    <a:extLst>
                      <a:ext uri="{FF2B5EF4-FFF2-40B4-BE49-F238E27FC236}">
                        <a16:creationId xmlns:a16="http://schemas.microsoft.com/office/drawing/2014/main" id="{2948CC48-508F-46D7-A3F9-BBF9FDB64846}"/>
                      </a:ext>
                    </a:extLst>
                  </p:cNvPr>
                  <p:cNvSpPr>
                    <a:spLocks noChangeShapeType="1"/>
                  </p:cNvSpPr>
                  <p:nvPr/>
                </p:nvSpPr>
                <p:spPr bwMode="auto">
                  <a:xfrm>
                    <a:off x="3984"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2542" name="Group 114">
                  <a:extLst>
                    <a:ext uri="{FF2B5EF4-FFF2-40B4-BE49-F238E27FC236}">
                      <a16:creationId xmlns:a16="http://schemas.microsoft.com/office/drawing/2014/main" id="{1AFBB63F-D589-425B-9EE6-B03751AA09AA}"/>
                    </a:ext>
                  </a:extLst>
                </p:cNvPr>
                <p:cNvGrpSpPr>
                  <a:grpSpLocks/>
                </p:cNvGrpSpPr>
                <p:nvPr/>
              </p:nvGrpSpPr>
              <p:grpSpPr bwMode="auto">
                <a:xfrm>
                  <a:off x="4512" y="2736"/>
                  <a:ext cx="481" cy="230"/>
                  <a:chOff x="4512" y="2736"/>
                  <a:chExt cx="481" cy="230"/>
                </a:xfrm>
              </p:grpSpPr>
              <p:sp>
                <p:nvSpPr>
                  <p:cNvPr id="22558" name="Rectangle 55">
                    <a:extLst>
                      <a:ext uri="{FF2B5EF4-FFF2-40B4-BE49-F238E27FC236}">
                        <a16:creationId xmlns:a16="http://schemas.microsoft.com/office/drawing/2014/main" id="{3FC93072-EF6C-4627-BE7A-B2A34CB9D250}"/>
                      </a:ext>
                    </a:extLst>
                  </p:cNvPr>
                  <p:cNvSpPr>
                    <a:spLocks noChangeArrowheads="1"/>
                  </p:cNvSpPr>
                  <p:nvPr/>
                </p:nvSpPr>
                <p:spPr bwMode="auto">
                  <a:xfrm>
                    <a:off x="4878" y="2736"/>
                    <a:ext cx="1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59" name="Rectangle 56">
                    <a:extLst>
                      <a:ext uri="{FF2B5EF4-FFF2-40B4-BE49-F238E27FC236}">
                        <a16:creationId xmlns:a16="http://schemas.microsoft.com/office/drawing/2014/main" id="{4063384E-C876-4AAA-9AFD-4AC9A125E1FD}"/>
                      </a:ext>
                    </a:extLst>
                  </p:cNvPr>
                  <p:cNvSpPr>
                    <a:spLocks noChangeArrowheads="1"/>
                  </p:cNvSpPr>
                  <p:nvPr/>
                </p:nvSpPr>
                <p:spPr bwMode="auto">
                  <a:xfrm>
                    <a:off x="4672" y="2736"/>
                    <a:ext cx="20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b</a:t>
                    </a:r>
                  </a:p>
                </p:txBody>
              </p:sp>
              <p:sp>
                <p:nvSpPr>
                  <p:cNvPr id="22560" name="Rectangle 57">
                    <a:extLst>
                      <a:ext uri="{FF2B5EF4-FFF2-40B4-BE49-F238E27FC236}">
                        <a16:creationId xmlns:a16="http://schemas.microsoft.com/office/drawing/2014/main" id="{95EE7838-8CEA-41A0-98BB-1F89CE35A058}"/>
                      </a:ext>
                    </a:extLst>
                  </p:cNvPr>
                  <p:cNvSpPr>
                    <a:spLocks noChangeArrowheads="1"/>
                  </p:cNvSpPr>
                  <p:nvPr/>
                </p:nvSpPr>
                <p:spPr bwMode="auto">
                  <a:xfrm>
                    <a:off x="4512" y="2736"/>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2561" name="Line 58">
                    <a:extLst>
                      <a:ext uri="{FF2B5EF4-FFF2-40B4-BE49-F238E27FC236}">
                        <a16:creationId xmlns:a16="http://schemas.microsoft.com/office/drawing/2014/main" id="{359A69E3-80F3-4E17-A963-5078B81AA03F}"/>
                      </a:ext>
                    </a:extLst>
                  </p:cNvPr>
                  <p:cNvSpPr>
                    <a:spLocks noChangeShapeType="1"/>
                  </p:cNvSpPr>
                  <p:nvPr/>
                </p:nvSpPr>
                <p:spPr bwMode="auto">
                  <a:xfrm>
                    <a:off x="4512" y="2736"/>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2" name="Line 59">
                    <a:extLst>
                      <a:ext uri="{FF2B5EF4-FFF2-40B4-BE49-F238E27FC236}">
                        <a16:creationId xmlns:a16="http://schemas.microsoft.com/office/drawing/2014/main" id="{46F98AFB-B228-4495-AC51-FBB085464DFC}"/>
                      </a:ext>
                    </a:extLst>
                  </p:cNvPr>
                  <p:cNvSpPr>
                    <a:spLocks noChangeShapeType="1"/>
                  </p:cNvSpPr>
                  <p:nvPr/>
                </p:nvSpPr>
                <p:spPr bwMode="auto">
                  <a:xfrm>
                    <a:off x="4512" y="2966"/>
                    <a:ext cx="481"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3" name="Line 60">
                    <a:extLst>
                      <a:ext uri="{FF2B5EF4-FFF2-40B4-BE49-F238E27FC236}">
                        <a16:creationId xmlns:a16="http://schemas.microsoft.com/office/drawing/2014/main" id="{73E7EE3D-B06F-4E57-A5CB-1D1D684C4639}"/>
                      </a:ext>
                    </a:extLst>
                  </p:cNvPr>
                  <p:cNvSpPr>
                    <a:spLocks noChangeShapeType="1"/>
                  </p:cNvSpPr>
                  <p:nvPr/>
                </p:nvSpPr>
                <p:spPr bwMode="auto">
                  <a:xfrm>
                    <a:off x="4512"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4" name="Line 61">
                    <a:extLst>
                      <a:ext uri="{FF2B5EF4-FFF2-40B4-BE49-F238E27FC236}">
                        <a16:creationId xmlns:a16="http://schemas.microsoft.com/office/drawing/2014/main" id="{3685BEBC-14C2-41C4-B5A5-C2BAA2585B5C}"/>
                      </a:ext>
                    </a:extLst>
                  </p:cNvPr>
                  <p:cNvSpPr>
                    <a:spLocks noChangeShapeType="1"/>
                  </p:cNvSpPr>
                  <p:nvPr/>
                </p:nvSpPr>
                <p:spPr bwMode="auto">
                  <a:xfrm>
                    <a:off x="4672"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5" name="Line 62">
                    <a:extLst>
                      <a:ext uri="{FF2B5EF4-FFF2-40B4-BE49-F238E27FC236}">
                        <a16:creationId xmlns:a16="http://schemas.microsoft.com/office/drawing/2014/main" id="{6847221D-EDC9-4133-93E7-2F6E451D480B}"/>
                      </a:ext>
                    </a:extLst>
                  </p:cNvPr>
                  <p:cNvSpPr>
                    <a:spLocks noChangeShapeType="1"/>
                  </p:cNvSpPr>
                  <p:nvPr/>
                </p:nvSpPr>
                <p:spPr bwMode="auto">
                  <a:xfrm>
                    <a:off x="4878" y="2736"/>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66" name="Line 63">
                    <a:extLst>
                      <a:ext uri="{FF2B5EF4-FFF2-40B4-BE49-F238E27FC236}">
                        <a16:creationId xmlns:a16="http://schemas.microsoft.com/office/drawing/2014/main" id="{06657463-C45A-4E11-9F15-E3318449ACCD}"/>
                      </a:ext>
                    </a:extLst>
                  </p:cNvPr>
                  <p:cNvSpPr>
                    <a:spLocks noChangeShapeType="1"/>
                  </p:cNvSpPr>
                  <p:nvPr/>
                </p:nvSpPr>
                <p:spPr bwMode="auto">
                  <a:xfrm>
                    <a:off x="4993" y="2736"/>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543" name="Line 89">
                  <a:extLst>
                    <a:ext uri="{FF2B5EF4-FFF2-40B4-BE49-F238E27FC236}">
                      <a16:creationId xmlns:a16="http://schemas.microsoft.com/office/drawing/2014/main" id="{EF2138F6-0F43-48C5-BF79-79E96B9EA7B9}"/>
                    </a:ext>
                  </a:extLst>
                </p:cNvPr>
                <p:cNvSpPr>
                  <a:spLocks noChangeShapeType="1"/>
                </p:cNvSpPr>
                <p:nvPr/>
              </p:nvSpPr>
              <p:spPr bwMode="auto">
                <a:xfrm>
                  <a:off x="3264" y="278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4" name="Line 90">
                  <a:extLst>
                    <a:ext uri="{FF2B5EF4-FFF2-40B4-BE49-F238E27FC236}">
                      <a16:creationId xmlns:a16="http://schemas.microsoft.com/office/drawing/2014/main" id="{7387E245-7070-4698-B192-CE8B15AE7DA6}"/>
                    </a:ext>
                  </a:extLst>
                </p:cNvPr>
                <p:cNvSpPr>
                  <a:spLocks noChangeShapeType="1"/>
                </p:cNvSpPr>
                <p:nvPr/>
              </p:nvSpPr>
              <p:spPr bwMode="auto">
                <a:xfrm flipH="1">
                  <a:off x="3264" y="28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5" name="Line 91">
                  <a:extLst>
                    <a:ext uri="{FF2B5EF4-FFF2-40B4-BE49-F238E27FC236}">
                      <a16:creationId xmlns:a16="http://schemas.microsoft.com/office/drawing/2014/main" id="{99769F67-E5A8-4A2A-9FB8-5FC2A34C8A85}"/>
                    </a:ext>
                  </a:extLst>
                </p:cNvPr>
                <p:cNvSpPr>
                  <a:spLocks noChangeShapeType="1"/>
                </p:cNvSpPr>
                <p:nvPr/>
              </p:nvSpPr>
              <p:spPr bwMode="auto">
                <a:xfrm>
                  <a:off x="3888" y="278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92">
                  <a:extLst>
                    <a:ext uri="{FF2B5EF4-FFF2-40B4-BE49-F238E27FC236}">
                      <a16:creationId xmlns:a16="http://schemas.microsoft.com/office/drawing/2014/main" id="{3320D8B4-E326-4A69-91FB-AA8199A9CB46}"/>
                    </a:ext>
                  </a:extLst>
                </p:cNvPr>
                <p:cNvSpPr>
                  <a:spLocks noChangeShapeType="1"/>
                </p:cNvSpPr>
                <p:nvPr/>
              </p:nvSpPr>
              <p:spPr bwMode="auto">
                <a:xfrm flipH="1">
                  <a:off x="3984" y="28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93">
                  <a:extLst>
                    <a:ext uri="{FF2B5EF4-FFF2-40B4-BE49-F238E27FC236}">
                      <a16:creationId xmlns:a16="http://schemas.microsoft.com/office/drawing/2014/main" id="{778DAFE7-5AD7-4062-B9B2-EDAD66182D16}"/>
                    </a:ext>
                  </a:extLst>
                </p:cNvPr>
                <p:cNvSpPr>
                  <a:spLocks noChangeShapeType="1"/>
                </p:cNvSpPr>
                <p:nvPr/>
              </p:nvSpPr>
              <p:spPr bwMode="auto">
                <a:xfrm>
                  <a:off x="4944" y="278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8" name="Line 94">
                  <a:extLst>
                    <a:ext uri="{FF2B5EF4-FFF2-40B4-BE49-F238E27FC236}">
                      <a16:creationId xmlns:a16="http://schemas.microsoft.com/office/drawing/2014/main" id="{7789386B-100D-47C4-97DC-40485B293FB0}"/>
                    </a:ext>
                  </a:extLst>
                </p:cNvPr>
                <p:cNvSpPr>
                  <a:spLocks noChangeShapeType="1"/>
                </p:cNvSpPr>
                <p:nvPr/>
              </p:nvSpPr>
              <p:spPr bwMode="auto">
                <a:xfrm flipH="1">
                  <a:off x="4992"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9" name="Line 95">
                  <a:extLst>
                    <a:ext uri="{FF2B5EF4-FFF2-40B4-BE49-F238E27FC236}">
                      <a16:creationId xmlns:a16="http://schemas.microsoft.com/office/drawing/2014/main" id="{8AD5BFF2-BCCC-468E-9568-C6D0268F5121}"/>
                    </a:ext>
                  </a:extLst>
                </p:cNvPr>
                <p:cNvSpPr>
                  <a:spLocks noChangeShapeType="1"/>
                </p:cNvSpPr>
                <p:nvPr/>
              </p:nvSpPr>
              <p:spPr bwMode="auto">
                <a:xfrm flipH="1" flipV="1">
                  <a:off x="3792" y="3312"/>
                  <a:ext cx="336"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0" name="Line 96">
                  <a:extLst>
                    <a:ext uri="{FF2B5EF4-FFF2-40B4-BE49-F238E27FC236}">
                      <a16:creationId xmlns:a16="http://schemas.microsoft.com/office/drawing/2014/main" id="{18C7F04B-A1E7-4A5B-B510-E61902C29C41}"/>
                    </a:ext>
                  </a:extLst>
                </p:cNvPr>
                <p:cNvSpPr>
                  <a:spLocks noChangeShapeType="1"/>
                </p:cNvSpPr>
                <p:nvPr/>
              </p:nvSpPr>
              <p:spPr bwMode="auto">
                <a:xfrm flipV="1">
                  <a:off x="3792" y="2976"/>
                  <a:ext cx="0" cy="336"/>
                </a:xfrm>
                <a:prstGeom prst="line">
                  <a:avLst/>
                </a:prstGeom>
                <a:noFill/>
                <a:ln w="28575"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1" name="Line 97">
                  <a:extLst>
                    <a:ext uri="{FF2B5EF4-FFF2-40B4-BE49-F238E27FC236}">
                      <a16:creationId xmlns:a16="http://schemas.microsoft.com/office/drawing/2014/main" id="{D8841E38-6650-440E-BCF2-C522D245CE3A}"/>
                    </a:ext>
                  </a:extLst>
                </p:cNvPr>
                <p:cNvSpPr>
                  <a:spLocks noChangeShapeType="1"/>
                </p:cNvSpPr>
                <p:nvPr/>
              </p:nvSpPr>
              <p:spPr bwMode="auto">
                <a:xfrm>
                  <a:off x="3888" y="2784"/>
                  <a:ext cx="144" cy="528"/>
                </a:xfrm>
                <a:prstGeom prst="line">
                  <a:avLst/>
                </a:prstGeom>
                <a:noFill/>
                <a:ln w="28575" cap="rnd">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2" name="Line 98">
                  <a:extLst>
                    <a:ext uri="{FF2B5EF4-FFF2-40B4-BE49-F238E27FC236}">
                      <a16:creationId xmlns:a16="http://schemas.microsoft.com/office/drawing/2014/main" id="{4F7FB14C-E205-474C-A97C-1DA5E02102E3}"/>
                    </a:ext>
                  </a:extLst>
                </p:cNvPr>
                <p:cNvSpPr>
                  <a:spLocks noChangeShapeType="1"/>
                </p:cNvSpPr>
                <p:nvPr/>
              </p:nvSpPr>
              <p:spPr bwMode="auto">
                <a:xfrm flipH="1">
                  <a:off x="4512" y="2880"/>
                  <a:ext cx="96" cy="432"/>
                </a:xfrm>
                <a:prstGeom prst="line">
                  <a:avLst/>
                </a:prstGeom>
                <a:noFill/>
                <a:ln w="28575" cap="rnd">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3" name="Line 99">
                  <a:extLst>
                    <a:ext uri="{FF2B5EF4-FFF2-40B4-BE49-F238E27FC236}">
                      <a16:creationId xmlns:a16="http://schemas.microsoft.com/office/drawing/2014/main" id="{92E5A529-B9A6-4C32-AB09-2F07E37D11CA}"/>
                    </a:ext>
                  </a:extLst>
                </p:cNvPr>
                <p:cNvSpPr>
                  <a:spLocks noChangeShapeType="1"/>
                </p:cNvSpPr>
                <p:nvPr/>
              </p:nvSpPr>
              <p:spPr bwMode="auto">
                <a:xfrm>
                  <a:off x="4416" y="3312"/>
                  <a:ext cx="384"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554" name="Line 100">
                  <a:extLst>
                    <a:ext uri="{FF2B5EF4-FFF2-40B4-BE49-F238E27FC236}">
                      <a16:creationId xmlns:a16="http://schemas.microsoft.com/office/drawing/2014/main" id="{6B0B4426-1817-43A0-8668-4E8A24351469}"/>
                    </a:ext>
                  </a:extLst>
                </p:cNvPr>
                <p:cNvSpPr>
                  <a:spLocks noChangeShapeType="1"/>
                </p:cNvSpPr>
                <p:nvPr/>
              </p:nvSpPr>
              <p:spPr bwMode="auto">
                <a:xfrm flipV="1">
                  <a:off x="4800" y="2976"/>
                  <a:ext cx="0" cy="336"/>
                </a:xfrm>
                <a:prstGeom prst="line">
                  <a:avLst/>
                </a:prstGeom>
                <a:noFill/>
                <a:ln w="28575" cap="rnd">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5" name="Line 101">
                  <a:extLst>
                    <a:ext uri="{FF2B5EF4-FFF2-40B4-BE49-F238E27FC236}">
                      <a16:creationId xmlns:a16="http://schemas.microsoft.com/office/drawing/2014/main" id="{91C81F1F-A108-42DF-9ED2-16F10B9D5539}"/>
                    </a:ext>
                  </a:extLst>
                </p:cNvPr>
                <p:cNvSpPr>
                  <a:spLocks noChangeShapeType="1"/>
                </p:cNvSpPr>
                <p:nvPr/>
              </p:nvSpPr>
              <p:spPr bwMode="auto">
                <a:xfrm>
                  <a:off x="4752" y="24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6" name="Line 102">
                  <a:extLst>
                    <a:ext uri="{FF2B5EF4-FFF2-40B4-BE49-F238E27FC236}">
                      <a16:creationId xmlns:a16="http://schemas.microsoft.com/office/drawing/2014/main" id="{7C8C17BB-0375-4CAE-84BA-2CACD2917C88}"/>
                    </a:ext>
                  </a:extLst>
                </p:cNvPr>
                <p:cNvSpPr>
                  <a:spLocks noChangeShapeType="1"/>
                </p:cNvSpPr>
                <p:nvPr/>
              </p:nvSpPr>
              <p:spPr bwMode="auto">
                <a:xfrm>
                  <a:off x="3696" y="336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7" name="Text Box 109">
                  <a:extLst>
                    <a:ext uri="{FF2B5EF4-FFF2-40B4-BE49-F238E27FC236}">
                      <a16:creationId xmlns:a16="http://schemas.microsoft.com/office/drawing/2014/main" id="{8FFA3E7B-F95D-45D9-B9CF-31919ECC6C4C}"/>
                    </a:ext>
                  </a:extLst>
                </p:cNvPr>
                <p:cNvSpPr txBox="1">
                  <a:spLocks noChangeArrowheads="1"/>
                </p:cNvSpPr>
                <p:nvPr/>
              </p:nvSpPr>
              <p:spPr bwMode="auto">
                <a:xfrm>
                  <a:off x="4896" y="23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sz="2000"/>
                    <a:t>p</a:t>
                  </a:r>
                  <a:endParaRPr lang="zh-CN" altLang="en-US"/>
                </a:p>
              </p:txBody>
            </p:sp>
          </p:grpSp>
          <p:sp>
            <p:nvSpPr>
              <p:cNvPr id="22539" name="Text Box 117">
                <a:extLst>
                  <a:ext uri="{FF2B5EF4-FFF2-40B4-BE49-F238E27FC236}">
                    <a16:creationId xmlns:a16="http://schemas.microsoft.com/office/drawing/2014/main" id="{26A1EC2D-6DE7-410A-A633-E33DEA04354F}"/>
                  </a:ext>
                </a:extLst>
              </p:cNvPr>
              <p:cNvSpPr txBox="1">
                <a:spLocks noChangeArrowheads="1"/>
              </p:cNvSpPr>
              <p:nvPr/>
            </p:nvSpPr>
            <p:spPr bwMode="auto">
              <a:xfrm>
                <a:off x="3504" y="3120"/>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q</a:t>
                </a:r>
              </a:p>
            </p:txBody>
          </p:sp>
        </p:grpSp>
        <p:sp>
          <p:nvSpPr>
            <p:cNvPr id="22534" name="Text Box 119">
              <a:extLst>
                <a:ext uri="{FF2B5EF4-FFF2-40B4-BE49-F238E27FC236}">
                  <a16:creationId xmlns:a16="http://schemas.microsoft.com/office/drawing/2014/main" id="{95109FEE-7A2C-48C1-BFA8-79DCC3793882}"/>
                </a:ext>
              </a:extLst>
            </p:cNvPr>
            <p:cNvSpPr txBox="1">
              <a:spLocks noChangeArrowheads="1"/>
            </p:cNvSpPr>
            <p:nvPr/>
          </p:nvSpPr>
          <p:spPr bwMode="auto">
            <a:xfrm>
              <a:off x="3600" y="278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1</a:t>
              </a:r>
            </a:p>
          </p:txBody>
        </p:sp>
        <p:sp>
          <p:nvSpPr>
            <p:cNvPr id="22535" name="Text Box 120">
              <a:extLst>
                <a:ext uri="{FF2B5EF4-FFF2-40B4-BE49-F238E27FC236}">
                  <a16:creationId xmlns:a16="http://schemas.microsoft.com/office/drawing/2014/main" id="{BD18FC55-3507-4E78-BEA4-EF47652C406E}"/>
                </a:ext>
              </a:extLst>
            </p:cNvPr>
            <p:cNvSpPr txBox="1">
              <a:spLocks noChangeArrowheads="1"/>
            </p:cNvSpPr>
            <p:nvPr/>
          </p:nvSpPr>
          <p:spPr bwMode="auto">
            <a:xfrm>
              <a:off x="4320" y="273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4</a:t>
              </a:r>
            </a:p>
          </p:txBody>
        </p:sp>
        <p:sp>
          <p:nvSpPr>
            <p:cNvPr id="22536" name="Text Box 121">
              <a:extLst>
                <a:ext uri="{FF2B5EF4-FFF2-40B4-BE49-F238E27FC236}">
                  <a16:creationId xmlns:a16="http://schemas.microsoft.com/office/drawing/2014/main" id="{AC360EA4-54A8-40B0-8A63-D88FBC172F22}"/>
                </a:ext>
              </a:extLst>
            </p:cNvPr>
            <p:cNvSpPr txBox="1">
              <a:spLocks noChangeArrowheads="1"/>
            </p:cNvSpPr>
            <p:nvPr/>
          </p:nvSpPr>
          <p:spPr bwMode="auto">
            <a:xfrm>
              <a:off x="4032" y="273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3</a:t>
              </a:r>
              <a:endParaRPr lang="zh-CN" altLang="en-US" sz="2000"/>
            </a:p>
          </p:txBody>
        </p:sp>
        <p:sp>
          <p:nvSpPr>
            <p:cNvPr id="22537" name="Text Box 122">
              <a:extLst>
                <a:ext uri="{FF2B5EF4-FFF2-40B4-BE49-F238E27FC236}">
                  <a16:creationId xmlns:a16="http://schemas.microsoft.com/office/drawing/2014/main" id="{34899E9C-523D-4726-B3A2-1AD3ED9A1221}"/>
                </a:ext>
              </a:extLst>
            </p:cNvPr>
            <p:cNvSpPr txBox="1">
              <a:spLocks noChangeArrowheads="1"/>
            </p:cNvSpPr>
            <p:nvPr/>
          </p:nvSpPr>
          <p:spPr bwMode="auto">
            <a:xfrm>
              <a:off x="4752" y="278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t>2</a:t>
              </a:r>
              <a:endParaRPr lang="zh-CN" altLang="en-US" sz="2000"/>
            </a:p>
          </p:txBody>
        </p:sp>
      </p:grpSp>
      <p:sp>
        <p:nvSpPr>
          <p:cNvPr id="2" name="灯片编号占位符 1">
            <a:extLst>
              <a:ext uri="{FF2B5EF4-FFF2-40B4-BE49-F238E27FC236}">
                <a16:creationId xmlns:a16="http://schemas.microsoft.com/office/drawing/2014/main" id="{7AC42221-D022-45F9-961C-76ACF3A2E6FD}"/>
              </a:ext>
            </a:extLst>
          </p:cNvPr>
          <p:cNvSpPr>
            <a:spLocks noGrp="1"/>
          </p:cNvSpPr>
          <p:nvPr>
            <p:ph type="sldNum" sz="quarter" idx="12"/>
          </p:nvPr>
        </p:nvSpPr>
        <p:spPr/>
        <p:txBody>
          <a:bodyPr/>
          <a:lstStyle/>
          <a:p>
            <a:fld id="{76DEC0BF-4056-45FE-A558-BFEC82C564A3}"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linds(horizontal)">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6">
                                            <p:txEl>
                                              <p:pRg st="5" end="5"/>
                                            </p:txEl>
                                          </p:spTgt>
                                        </p:tgtEl>
                                        <p:attrNameLst>
                                          <p:attrName>style.visibility</p:attrName>
                                        </p:attrNameLst>
                                      </p:cBhvr>
                                      <p:to>
                                        <p:strVal val="visible"/>
                                      </p:to>
                                    </p:set>
                                    <p:animEffect transition="in" filter="blinds(horizontal)">
                                      <p:cBhvr>
                                        <p:cTn id="12" dur="500"/>
                                        <p:tgtEl>
                                          <p:spTgt spid="49156">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6">
                                            <p:txEl>
                                              <p:pRg st="6" end="6"/>
                                            </p:txEl>
                                          </p:spTgt>
                                        </p:tgtEl>
                                        <p:attrNameLst>
                                          <p:attrName>style.visibility</p:attrName>
                                        </p:attrNameLst>
                                      </p:cBhvr>
                                      <p:to>
                                        <p:strVal val="visible"/>
                                      </p:to>
                                    </p:set>
                                    <p:animEffect transition="in" filter="blinds(horizontal)">
                                      <p:cBhvr>
                                        <p:cTn id="17" dur="500"/>
                                        <p:tgtEl>
                                          <p:spTgt spid="4915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6">
                                            <p:txEl>
                                              <p:pRg st="7" end="7"/>
                                            </p:txEl>
                                          </p:spTgt>
                                        </p:tgtEl>
                                        <p:attrNameLst>
                                          <p:attrName>style.visibility</p:attrName>
                                        </p:attrNameLst>
                                      </p:cBhvr>
                                      <p:to>
                                        <p:strVal val="visible"/>
                                      </p:to>
                                    </p:set>
                                    <p:animEffect transition="in" filter="blinds(horizontal)">
                                      <p:cBhvr>
                                        <p:cTn id="22" dur="500"/>
                                        <p:tgtEl>
                                          <p:spTgt spid="49156">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animEffect transition="in" filter="blinds(horizontal)">
                                      <p:cBhvr>
                                        <p:cTn id="27" dur="500"/>
                                        <p:tgtEl>
                                          <p:spTgt spid="49156">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56">
                                            <p:txEl>
                                              <p:pRg st="9" end="9"/>
                                            </p:txEl>
                                          </p:spTgt>
                                        </p:tgtEl>
                                        <p:attrNameLst>
                                          <p:attrName>style.visibility</p:attrName>
                                        </p:attrNameLst>
                                      </p:cBhvr>
                                      <p:to>
                                        <p:strVal val="visible"/>
                                      </p:to>
                                    </p:set>
                                    <p:animEffect transition="in" filter="blinds(horizontal)">
                                      <p:cBhvr>
                                        <p:cTn id="32" dur="500"/>
                                        <p:tgtEl>
                                          <p:spTgt spid="4915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F363D607-FB79-4D37-8E87-9EC94784406E}"/>
              </a:ext>
            </a:extLst>
          </p:cNvPr>
          <p:cNvSpPr>
            <a:spLocks noGrp="1"/>
          </p:cNvSpPr>
          <p:nvPr>
            <p:ph type="title"/>
          </p:nvPr>
        </p:nvSpPr>
        <p:spPr/>
        <p:txBody>
          <a:bodyPr/>
          <a:lstStyle/>
          <a:p>
            <a:pPr>
              <a:defRPr/>
            </a:pPr>
            <a:r>
              <a:rPr lang="zh-CN" altLang="en-US"/>
              <a:t>堆排序效率分析</a:t>
            </a:r>
          </a:p>
        </p:txBody>
      </p:sp>
      <p:sp>
        <p:nvSpPr>
          <p:cNvPr id="3" name="内容占位符 2">
            <a:extLst>
              <a:ext uri="{FF2B5EF4-FFF2-40B4-BE49-F238E27FC236}">
                <a16:creationId xmlns:a16="http://schemas.microsoft.com/office/drawing/2014/main" id="{FDA0C3CF-592D-497D-833B-C371C44B668B}"/>
              </a:ext>
            </a:extLst>
          </p:cNvPr>
          <p:cNvSpPr>
            <a:spLocks noGrp="1"/>
          </p:cNvSpPr>
          <p:nvPr>
            <p:ph idx="1"/>
          </p:nvPr>
        </p:nvSpPr>
        <p:spPr>
          <a:xfrm>
            <a:off x="428625" y="1989138"/>
            <a:ext cx="8531225" cy="4114800"/>
          </a:xfrm>
        </p:spPr>
        <p:txBody>
          <a:bodyPr/>
          <a:lstStyle/>
          <a:p>
            <a:pPr marL="0" indent="0">
              <a:buFont typeface="Wingdings" panose="05000000000000000000" pitchFamily="2" charset="2"/>
              <a:buNone/>
            </a:pPr>
            <a:r>
              <a:rPr lang="zh-CN" altLang="en-US" sz="2800"/>
              <a:t>          时间复杂度：</a:t>
            </a:r>
            <a:r>
              <a:rPr lang="en-US" altLang="zh-CN" sz="2800"/>
              <a:t>O(nlog</a:t>
            </a:r>
            <a:r>
              <a:rPr lang="en-US" altLang="zh-CN" sz="2800" baseline="-25000"/>
              <a:t>2</a:t>
            </a:r>
            <a:r>
              <a:rPr lang="en-US" altLang="zh-CN" sz="2800"/>
              <a:t>n)</a:t>
            </a:r>
            <a:r>
              <a:rPr lang="zh-CN" altLang="en-US" sz="2800"/>
              <a:t>。</a:t>
            </a:r>
            <a:endParaRPr lang="en-US" altLang="zh-CN" sz="2800"/>
          </a:p>
          <a:p>
            <a:pPr marL="0" indent="0">
              <a:buFont typeface="Wingdings" panose="05000000000000000000" pitchFamily="2" charset="2"/>
              <a:buNone/>
            </a:pPr>
            <a:r>
              <a:rPr lang="en-US" altLang="zh-CN" sz="2800"/>
              <a:t>         </a:t>
            </a:r>
            <a:r>
              <a:rPr lang="zh-CN" altLang="en-US" sz="2800"/>
              <a:t>空间效率：空间复杂度为</a:t>
            </a:r>
            <a:r>
              <a:rPr lang="en-US" altLang="zh-CN" sz="2800"/>
              <a:t>O(1)</a:t>
            </a:r>
            <a:r>
              <a:rPr lang="zh-CN" altLang="en-US" sz="2800"/>
              <a:t>。</a:t>
            </a:r>
            <a:endParaRPr lang="en-US" altLang="zh-CN" sz="2800"/>
          </a:p>
          <a:p>
            <a:pPr marL="0" indent="0">
              <a:buFont typeface="Wingdings" panose="05000000000000000000" pitchFamily="2" charset="2"/>
              <a:buNone/>
            </a:pPr>
            <a:r>
              <a:rPr lang="en-US" altLang="zh-CN" sz="2800"/>
              <a:t>          </a:t>
            </a:r>
            <a:r>
              <a:rPr lang="zh-CN" altLang="en-US" sz="2800"/>
              <a:t>稳定性：不稳定。</a:t>
            </a:r>
            <a:endParaRPr lang="en-US" altLang="zh-CN" sz="2800"/>
          </a:p>
          <a:p>
            <a:pPr marL="0" indent="0">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91BEC7DA-FEDA-470F-809F-91A252C65E54}"/>
              </a:ext>
            </a:extLst>
          </p:cNvPr>
          <p:cNvSpPr>
            <a:spLocks noGrp="1"/>
          </p:cNvSpPr>
          <p:nvPr>
            <p:ph type="sldNum" sz="quarter" idx="12"/>
          </p:nvPr>
        </p:nvSpPr>
        <p:spPr/>
        <p:txBody>
          <a:bodyPr/>
          <a:lstStyle/>
          <a:p>
            <a:fld id="{76DEC0BF-4056-45FE-A558-BFEC82C564A3}" type="slidenum">
              <a:rPr lang="zh-CN" altLang="en-US" smtClean="0"/>
              <a:pPr/>
              <a:t>140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4B15599F-BF6E-4B84-AC11-F0CE664ED39B}"/>
              </a:ext>
            </a:extLst>
          </p:cNvPr>
          <p:cNvSpPr>
            <a:spLocks noGrp="1"/>
          </p:cNvSpPr>
          <p:nvPr>
            <p:ph type="title"/>
          </p:nvPr>
        </p:nvSpPr>
        <p:spPr/>
        <p:txBody>
          <a:bodyPr/>
          <a:lstStyle/>
          <a:p>
            <a:pPr>
              <a:defRPr/>
            </a:pPr>
            <a:r>
              <a:rPr lang="en-US" altLang="zh-CN"/>
              <a:t>4  </a:t>
            </a:r>
            <a:r>
              <a:rPr lang="zh-CN" altLang="en-US"/>
              <a:t>归并排序</a:t>
            </a:r>
          </a:p>
        </p:txBody>
      </p:sp>
      <p:sp>
        <p:nvSpPr>
          <p:cNvPr id="3" name="内容占位符 2">
            <a:extLst>
              <a:ext uri="{FF2B5EF4-FFF2-40B4-BE49-F238E27FC236}">
                <a16:creationId xmlns:a16="http://schemas.microsoft.com/office/drawing/2014/main" id="{3FF48A0D-D542-4C5F-B568-3D5314F2DDC9}"/>
              </a:ext>
            </a:extLst>
          </p:cNvPr>
          <p:cNvSpPr>
            <a:spLocks noGrp="1"/>
          </p:cNvSpPr>
          <p:nvPr>
            <p:ph idx="1"/>
          </p:nvPr>
        </p:nvSpPr>
        <p:spPr>
          <a:xfrm>
            <a:off x="785813" y="1989138"/>
            <a:ext cx="8174037" cy="4114800"/>
          </a:xfrm>
        </p:spPr>
        <p:txBody>
          <a:bodyPr/>
          <a:lstStyle/>
          <a:p>
            <a:pPr marL="0" indent="623888">
              <a:buFont typeface="Wingdings" pitchFamily="2" charset="2"/>
              <a:buNone/>
              <a:defRPr/>
            </a:pPr>
            <a:r>
              <a:rPr lang="zh-CN" altLang="en-US" dirty="0"/>
              <a:t>将两个有序的子序合并成一个有序序列的算法。</a:t>
            </a:r>
            <a:endParaRPr lang="en-US" altLang="zh-CN" dirty="0"/>
          </a:p>
          <a:p>
            <a:pPr eaLnBrk="1" hangingPunct="1">
              <a:buFont typeface="Wingdings" pitchFamily="2" charset="2"/>
              <a:buNone/>
              <a:defRPr/>
            </a:pPr>
            <a:r>
              <a:rPr lang="zh-CN" altLang="en-US" dirty="0"/>
              <a:t>算法思想</a:t>
            </a:r>
          </a:p>
          <a:p>
            <a:pPr lvl="1" eaLnBrk="1" hangingPunct="1">
              <a:defRPr/>
            </a:pPr>
            <a:r>
              <a:rPr lang="zh-CN" altLang="en-US" dirty="0"/>
              <a:t>简单地将原始序列划分为两个子序列</a:t>
            </a:r>
          </a:p>
          <a:p>
            <a:pPr lvl="1" eaLnBrk="1" hangingPunct="1">
              <a:defRPr/>
            </a:pPr>
            <a:r>
              <a:rPr lang="zh-CN" altLang="en-US" dirty="0"/>
              <a:t>分别对每个子序列递归归并排序</a:t>
            </a:r>
          </a:p>
          <a:p>
            <a:pPr lvl="1" eaLnBrk="1" hangingPunct="1">
              <a:defRPr/>
            </a:pPr>
            <a:r>
              <a:rPr lang="zh-CN" altLang="en-US" dirty="0"/>
              <a:t>最后将排好序的子序列合并为一个有序序列，即归并过程 </a:t>
            </a:r>
          </a:p>
          <a:p>
            <a:pPr marL="0" indent="623888">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C3D0EB30-C303-40D2-9BC4-98B91E86F502}"/>
              </a:ext>
            </a:extLst>
          </p:cNvPr>
          <p:cNvSpPr>
            <a:spLocks noGrp="1"/>
          </p:cNvSpPr>
          <p:nvPr>
            <p:ph type="sldNum" sz="quarter" idx="12"/>
          </p:nvPr>
        </p:nvSpPr>
        <p:spPr/>
        <p:txBody>
          <a:bodyPr/>
          <a:lstStyle/>
          <a:p>
            <a:fld id="{76DEC0BF-4056-45FE-A558-BFEC82C564A3}" type="slidenum">
              <a:rPr lang="zh-CN" altLang="en-US" smtClean="0"/>
              <a:pPr/>
              <a:t>141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1ED4FCB-B028-413D-B910-77A616C66C57}"/>
              </a:ext>
            </a:extLst>
          </p:cNvPr>
          <p:cNvSpPr>
            <a:spLocks noGrp="1" noChangeArrowheads="1"/>
          </p:cNvSpPr>
          <p:nvPr>
            <p:ph type="title"/>
          </p:nvPr>
        </p:nvSpPr>
        <p:spPr>
          <a:xfrm>
            <a:off x="428625" y="785813"/>
            <a:ext cx="8515350" cy="890587"/>
          </a:xfrm>
        </p:spPr>
        <p:txBody>
          <a:bodyPr/>
          <a:lstStyle/>
          <a:p>
            <a:pPr eaLnBrk="1" hangingPunct="1">
              <a:defRPr/>
            </a:pPr>
            <a:r>
              <a:rPr lang="zh-CN" altLang="en-US" sz="4000"/>
              <a:t>归并排序详细过程</a:t>
            </a:r>
          </a:p>
        </p:txBody>
      </p:sp>
      <p:pic>
        <p:nvPicPr>
          <p:cNvPr id="149507" name="Picture 4" descr="9D11">
            <a:extLst>
              <a:ext uri="{FF2B5EF4-FFF2-40B4-BE49-F238E27FC236}">
                <a16:creationId xmlns:a16="http://schemas.microsoft.com/office/drawing/2014/main" id="{66E48C69-61C4-457E-9B2A-C1179A6A3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060575"/>
            <a:ext cx="8785225"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5F5AB06-E33A-4E4A-8E7E-2188E22C0847}"/>
              </a:ext>
            </a:extLst>
          </p:cNvPr>
          <p:cNvSpPr>
            <a:spLocks noGrp="1"/>
          </p:cNvSpPr>
          <p:nvPr>
            <p:ph type="sldNum" sz="quarter" idx="12"/>
          </p:nvPr>
        </p:nvSpPr>
        <p:spPr/>
        <p:txBody>
          <a:bodyPr/>
          <a:lstStyle/>
          <a:p>
            <a:fld id="{76DEC0BF-4056-45FE-A558-BFEC82C564A3}" type="slidenum">
              <a:rPr lang="zh-CN" altLang="en-US" smtClean="0"/>
              <a:pPr/>
              <a:t>142</a:t>
            </a:fld>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4616E07-5165-4F42-BF88-58D803E8E2E0}"/>
              </a:ext>
            </a:extLst>
          </p:cNvPr>
          <p:cNvSpPr>
            <a:spLocks noGrp="1"/>
          </p:cNvSpPr>
          <p:nvPr>
            <p:ph type="title"/>
          </p:nvPr>
        </p:nvSpPr>
        <p:spPr/>
        <p:txBody>
          <a:bodyPr/>
          <a:lstStyle/>
          <a:p>
            <a:pPr>
              <a:defRPr/>
            </a:pPr>
            <a:r>
              <a:rPr lang="zh-CN" altLang="en-US"/>
              <a:t>效率分析</a:t>
            </a:r>
          </a:p>
        </p:txBody>
      </p:sp>
      <p:sp>
        <p:nvSpPr>
          <p:cNvPr id="3" name="内容占位符 2">
            <a:extLst>
              <a:ext uri="{FF2B5EF4-FFF2-40B4-BE49-F238E27FC236}">
                <a16:creationId xmlns:a16="http://schemas.microsoft.com/office/drawing/2014/main" id="{E3B0E39C-8436-42D8-8FF2-08AAFE28D2DA}"/>
              </a:ext>
            </a:extLst>
          </p:cNvPr>
          <p:cNvSpPr>
            <a:spLocks noGrp="1"/>
          </p:cNvSpPr>
          <p:nvPr>
            <p:ph idx="1"/>
          </p:nvPr>
        </p:nvSpPr>
        <p:spPr>
          <a:xfrm>
            <a:off x="785813" y="1989138"/>
            <a:ext cx="8174037" cy="4114800"/>
          </a:xfrm>
        </p:spPr>
        <p:txBody>
          <a:bodyPr/>
          <a:lstStyle/>
          <a:p>
            <a:pPr marL="0" indent="623888">
              <a:buFont typeface="Wingdings" panose="05000000000000000000" pitchFamily="2" charset="2"/>
              <a:buNone/>
            </a:pPr>
            <a:r>
              <a:rPr lang="zh-CN" altLang="en-US" sz="2800">
                <a:solidFill>
                  <a:srgbClr val="FF0000"/>
                </a:solidFill>
              </a:rPr>
              <a:t>时间复杂度为</a:t>
            </a:r>
            <a:r>
              <a:rPr lang="en-US" altLang="zh-CN" sz="2800">
                <a:solidFill>
                  <a:srgbClr val="FF0000"/>
                </a:solidFill>
              </a:rPr>
              <a:t>O(nlog</a:t>
            </a:r>
            <a:r>
              <a:rPr lang="en-US" altLang="zh-CN" sz="2800" baseline="-25000">
                <a:solidFill>
                  <a:srgbClr val="FF0000"/>
                </a:solidFill>
              </a:rPr>
              <a:t>2</a:t>
            </a:r>
            <a:r>
              <a:rPr lang="en-US" altLang="zh-CN" sz="2800">
                <a:solidFill>
                  <a:srgbClr val="FF0000"/>
                </a:solidFill>
              </a:rPr>
              <a:t>n)</a:t>
            </a:r>
            <a:r>
              <a:rPr lang="zh-CN" altLang="en-US" sz="2800"/>
              <a:t>，</a:t>
            </a:r>
            <a:endParaRPr lang="en-US" altLang="zh-CN" sz="2800"/>
          </a:p>
          <a:p>
            <a:pPr marL="0" indent="623888">
              <a:buFont typeface="Wingdings" panose="05000000000000000000" pitchFamily="2" charset="2"/>
              <a:buNone/>
            </a:pPr>
            <a:r>
              <a:rPr lang="zh-CN" altLang="en-US" sz="2800">
                <a:solidFill>
                  <a:srgbClr val="FF0000"/>
                </a:solidFill>
              </a:rPr>
              <a:t>空间复杂度为</a:t>
            </a:r>
            <a:r>
              <a:rPr lang="en-US" altLang="zh-CN" sz="2800">
                <a:solidFill>
                  <a:srgbClr val="FF0000"/>
                </a:solidFill>
              </a:rPr>
              <a:t>O(n)</a:t>
            </a:r>
            <a:r>
              <a:rPr lang="zh-CN" altLang="en-US" sz="2800"/>
              <a:t>。</a:t>
            </a:r>
            <a:endParaRPr lang="en-US" altLang="zh-CN" sz="2800"/>
          </a:p>
          <a:p>
            <a:pPr marL="0" indent="623888">
              <a:buFont typeface="Wingdings" panose="05000000000000000000" pitchFamily="2" charset="2"/>
              <a:buNone/>
            </a:pPr>
            <a:r>
              <a:rPr lang="zh-CN" altLang="en-US" sz="2800"/>
              <a:t>稳定性：稳定的排序算法。</a:t>
            </a:r>
          </a:p>
        </p:txBody>
      </p:sp>
      <p:sp>
        <p:nvSpPr>
          <p:cNvPr id="2" name="灯片编号占位符 1">
            <a:extLst>
              <a:ext uri="{FF2B5EF4-FFF2-40B4-BE49-F238E27FC236}">
                <a16:creationId xmlns:a16="http://schemas.microsoft.com/office/drawing/2014/main" id="{4F44856C-8ADE-4D1D-AAA8-7DD9DB1326A5}"/>
              </a:ext>
            </a:extLst>
          </p:cNvPr>
          <p:cNvSpPr>
            <a:spLocks noGrp="1"/>
          </p:cNvSpPr>
          <p:nvPr>
            <p:ph type="sldNum" sz="quarter" idx="12"/>
          </p:nvPr>
        </p:nvSpPr>
        <p:spPr/>
        <p:txBody>
          <a:bodyPr/>
          <a:lstStyle/>
          <a:p>
            <a:fld id="{76DEC0BF-4056-45FE-A558-BFEC82C564A3}" type="slidenum">
              <a:rPr lang="zh-CN" altLang="en-US" smtClean="0"/>
              <a:pPr/>
              <a:t>143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4E58DF7C-9D2E-43F0-9DFB-C94B475DA530}"/>
              </a:ext>
            </a:extLst>
          </p:cNvPr>
          <p:cNvSpPr>
            <a:spLocks noGrp="1"/>
          </p:cNvSpPr>
          <p:nvPr>
            <p:ph type="title"/>
          </p:nvPr>
        </p:nvSpPr>
        <p:spPr>
          <a:xfrm>
            <a:off x="1143000" y="642938"/>
            <a:ext cx="7793038" cy="839787"/>
          </a:xfrm>
        </p:spPr>
        <p:txBody>
          <a:bodyPr/>
          <a:lstStyle/>
          <a:p>
            <a:pPr>
              <a:defRPr/>
            </a:pPr>
            <a:r>
              <a:rPr lang="en-US" altLang="zh-CN"/>
              <a:t>*</a:t>
            </a:r>
            <a:r>
              <a:rPr lang="zh-CN" altLang="en-US"/>
              <a:t>基数排序</a:t>
            </a:r>
          </a:p>
        </p:txBody>
      </p:sp>
      <p:sp>
        <p:nvSpPr>
          <p:cNvPr id="72707" name="内容占位符 2">
            <a:extLst>
              <a:ext uri="{FF2B5EF4-FFF2-40B4-BE49-F238E27FC236}">
                <a16:creationId xmlns:a16="http://schemas.microsoft.com/office/drawing/2014/main" id="{60342E49-D03B-4399-9E35-3253613B23AE}"/>
              </a:ext>
            </a:extLst>
          </p:cNvPr>
          <p:cNvSpPr>
            <a:spLocks noGrp="1"/>
          </p:cNvSpPr>
          <p:nvPr>
            <p:ph idx="1"/>
          </p:nvPr>
        </p:nvSpPr>
        <p:spPr>
          <a:xfrm>
            <a:off x="500063" y="1989138"/>
            <a:ext cx="8459787" cy="4114800"/>
          </a:xfrm>
        </p:spPr>
        <p:txBody>
          <a:bodyPr/>
          <a:lstStyle/>
          <a:p>
            <a:pPr marL="0" indent="0">
              <a:buFont typeface="Wingdings" panose="05000000000000000000" pitchFamily="2" charset="2"/>
              <a:buNone/>
            </a:pPr>
            <a:r>
              <a:rPr lang="zh-CN" altLang="en-US" sz="2800"/>
              <a:t>    基数排序不需要进行关键字的比较和记录的移动</a:t>
            </a:r>
            <a:r>
              <a:rPr lang="en-US" altLang="zh-CN" sz="2800"/>
              <a:t>(</a:t>
            </a:r>
            <a:r>
              <a:rPr lang="zh-CN" altLang="en-US" sz="2800"/>
              <a:t>交换</a:t>
            </a:r>
            <a:r>
              <a:rPr lang="en-US" altLang="zh-CN" sz="2800"/>
              <a:t>)</a:t>
            </a:r>
            <a:r>
              <a:rPr lang="zh-CN" altLang="en-US" sz="2800"/>
              <a:t>，它是一种基于</a:t>
            </a:r>
            <a:r>
              <a:rPr lang="zh-CN" altLang="en-US" sz="2800">
                <a:solidFill>
                  <a:srgbClr val="FF0000"/>
                </a:solidFill>
              </a:rPr>
              <a:t>多关键字排序的思路对单关键字进行的排序</a:t>
            </a:r>
            <a:r>
              <a:rPr lang="zh-CN" altLang="en-US" sz="2800"/>
              <a:t>。</a:t>
            </a:r>
            <a:endParaRPr lang="en-US" altLang="zh-CN" sz="2800"/>
          </a:p>
          <a:p>
            <a:pPr marL="0" indent="0">
              <a:buFont typeface="Wingdings" panose="05000000000000000000" pitchFamily="2" charset="2"/>
              <a:buNone/>
            </a:pPr>
            <a:r>
              <a:rPr lang="en-US" altLang="zh-CN" sz="2800">
                <a:latin typeface="宋体" panose="02010600030101010101" pitchFamily="2" charset="-122"/>
              </a:rPr>
              <a:t>    </a:t>
            </a:r>
            <a:endParaRPr lang="zh-CN" altLang="en-US" sz="2800"/>
          </a:p>
        </p:txBody>
      </p:sp>
      <p:sp>
        <p:nvSpPr>
          <p:cNvPr id="2" name="灯片编号占位符 1">
            <a:extLst>
              <a:ext uri="{FF2B5EF4-FFF2-40B4-BE49-F238E27FC236}">
                <a16:creationId xmlns:a16="http://schemas.microsoft.com/office/drawing/2014/main" id="{5B90F68F-EF87-4BAB-B85C-09A7D321A59D}"/>
              </a:ext>
            </a:extLst>
          </p:cNvPr>
          <p:cNvSpPr>
            <a:spLocks noGrp="1"/>
          </p:cNvSpPr>
          <p:nvPr>
            <p:ph type="sldNum" sz="quarter" idx="12"/>
          </p:nvPr>
        </p:nvSpPr>
        <p:spPr/>
        <p:txBody>
          <a:bodyPr/>
          <a:lstStyle/>
          <a:p>
            <a:fld id="{76DEC0BF-4056-45FE-A558-BFEC82C564A3}" type="slidenum">
              <a:rPr lang="zh-CN" altLang="en-US" smtClean="0"/>
              <a:pPr/>
              <a:t>144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BA17BBC4-FF9D-40A1-A4B9-C6D8B6ED46B8}"/>
              </a:ext>
            </a:extLst>
          </p:cNvPr>
          <p:cNvSpPr>
            <a:spLocks noGrp="1"/>
          </p:cNvSpPr>
          <p:nvPr>
            <p:ph type="title"/>
          </p:nvPr>
        </p:nvSpPr>
        <p:spPr>
          <a:xfrm>
            <a:off x="785813" y="857250"/>
            <a:ext cx="7793037" cy="839788"/>
          </a:xfrm>
        </p:spPr>
        <p:txBody>
          <a:bodyPr/>
          <a:lstStyle/>
          <a:p>
            <a:pPr>
              <a:defRPr/>
            </a:pPr>
            <a:r>
              <a:rPr lang="zh-CN" altLang="en-US"/>
              <a:t>低位优先法排序</a:t>
            </a:r>
          </a:p>
        </p:txBody>
      </p:sp>
      <p:sp>
        <p:nvSpPr>
          <p:cNvPr id="3" name="内容占位符 2">
            <a:extLst>
              <a:ext uri="{FF2B5EF4-FFF2-40B4-BE49-F238E27FC236}">
                <a16:creationId xmlns:a16="http://schemas.microsoft.com/office/drawing/2014/main" id="{2D2E50D1-7CC4-4EC9-BDEE-7383808C0E92}"/>
              </a:ext>
            </a:extLst>
          </p:cNvPr>
          <p:cNvSpPr>
            <a:spLocks noGrp="1"/>
          </p:cNvSpPr>
          <p:nvPr>
            <p:ph idx="1"/>
          </p:nvPr>
        </p:nvSpPr>
        <p:spPr>
          <a:xfrm>
            <a:off x="714375" y="1989138"/>
            <a:ext cx="4214813" cy="4114800"/>
          </a:xfrm>
        </p:spPr>
        <p:txBody>
          <a:bodyPr/>
          <a:lstStyle/>
          <a:p>
            <a:pPr marL="0" indent="0">
              <a:buFont typeface="Wingdings" panose="05000000000000000000" pitchFamily="2" charset="2"/>
              <a:buNone/>
            </a:pPr>
            <a:r>
              <a:rPr lang="zh-CN" altLang="en-US" sz="2800"/>
              <a:t>排序：</a:t>
            </a:r>
            <a:endParaRPr lang="en-US" altLang="zh-CN" sz="2800"/>
          </a:p>
          <a:p>
            <a:pPr marL="0" indent="0">
              <a:buFont typeface="Wingdings" panose="05000000000000000000" pitchFamily="2" charset="2"/>
              <a:buNone/>
            </a:pPr>
            <a:r>
              <a:rPr lang="en-US" altLang="zh-CN" sz="2800"/>
              <a:t>278</a:t>
            </a:r>
            <a:r>
              <a:rPr lang="zh-CN" altLang="en-US" sz="2800"/>
              <a:t>，</a:t>
            </a:r>
            <a:r>
              <a:rPr lang="en-US" altLang="zh-CN" sz="2800"/>
              <a:t>109</a:t>
            </a:r>
            <a:r>
              <a:rPr lang="zh-CN" altLang="en-US" sz="2800"/>
              <a:t>，</a:t>
            </a:r>
            <a:r>
              <a:rPr lang="en-US" altLang="zh-CN" sz="2800"/>
              <a:t>063</a:t>
            </a:r>
            <a:r>
              <a:rPr lang="zh-CN" altLang="en-US" sz="2800"/>
              <a:t>，</a:t>
            </a:r>
            <a:r>
              <a:rPr lang="en-US" altLang="zh-CN" sz="2800"/>
              <a:t>930</a:t>
            </a:r>
            <a:r>
              <a:rPr lang="zh-CN" altLang="en-US" sz="2800"/>
              <a:t>，</a:t>
            </a:r>
            <a:r>
              <a:rPr lang="en-US" altLang="zh-CN" sz="2800"/>
              <a:t>589</a:t>
            </a:r>
            <a:r>
              <a:rPr lang="zh-CN" altLang="en-US" sz="2800"/>
              <a:t>，</a:t>
            </a:r>
            <a:r>
              <a:rPr lang="en-US" altLang="zh-CN" sz="2800"/>
              <a:t>184</a:t>
            </a:r>
            <a:r>
              <a:rPr lang="zh-CN" altLang="en-US" sz="2800"/>
              <a:t>，</a:t>
            </a:r>
            <a:r>
              <a:rPr lang="en-US" altLang="zh-CN" sz="2800"/>
              <a:t>269</a:t>
            </a:r>
            <a:r>
              <a:rPr lang="zh-CN" altLang="en-US" sz="2800"/>
              <a:t>，</a:t>
            </a:r>
            <a:r>
              <a:rPr lang="en-US" altLang="zh-CN" sz="2800"/>
              <a:t>008</a:t>
            </a:r>
            <a:r>
              <a:rPr lang="zh-CN" altLang="en-US" sz="2800"/>
              <a:t>，</a:t>
            </a:r>
            <a:r>
              <a:rPr lang="en-US" altLang="zh-CN" sz="2800"/>
              <a:t>083</a:t>
            </a:r>
            <a:r>
              <a:rPr lang="zh-CN" altLang="en-US" sz="2800"/>
              <a:t>。</a:t>
            </a:r>
            <a:endParaRPr lang="en-US" altLang="zh-CN" sz="2800"/>
          </a:p>
          <a:p>
            <a:pPr marL="0" indent="0">
              <a:buFont typeface="Wingdings" panose="05000000000000000000" pitchFamily="2" charset="2"/>
              <a:buNone/>
            </a:pPr>
            <a:r>
              <a:rPr lang="en-US" altLang="zh-CN" sz="2800"/>
              <a:t>1</a:t>
            </a:r>
            <a:r>
              <a:rPr lang="zh-CN" altLang="en-US" sz="2800"/>
              <a:t>、先排个位</a:t>
            </a:r>
            <a:endParaRPr lang="en-US" altLang="zh-CN" sz="2800"/>
          </a:p>
          <a:p>
            <a:pPr marL="0" indent="0">
              <a:buFont typeface="Wingdings" panose="05000000000000000000" pitchFamily="2" charset="2"/>
              <a:buNone/>
            </a:pPr>
            <a:r>
              <a:rPr lang="en-US" altLang="zh-CN" sz="2800"/>
              <a:t>2</a:t>
            </a:r>
            <a:r>
              <a:rPr lang="zh-CN" altLang="en-US" sz="2800"/>
              <a:t>、再排十位</a:t>
            </a:r>
            <a:endParaRPr lang="en-US" altLang="zh-CN" sz="2800"/>
          </a:p>
          <a:p>
            <a:pPr marL="0" indent="0">
              <a:buFont typeface="Wingdings" panose="05000000000000000000" pitchFamily="2" charset="2"/>
              <a:buNone/>
            </a:pPr>
            <a:r>
              <a:rPr lang="en-US" altLang="zh-CN" sz="2800"/>
              <a:t>3</a:t>
            </a:r>
            <a:r>
              <a:rPr lang="zh-CN" altLang="en-US" sz="2800"/>
              <a:t>、最后排百位</a:t>
            </a:r>
            <a:endParaRPr lang="zh-CN" altLang="en-US"/>
          </a:p>
        </p:txBody>
      </p:sp>
      <p:pic>
        <p:nvPicPr>
          <p:cNvPr id="119810" name="Picture 2">
            <a:extLst>
              <a:ext uri="{FF2B5EF4-FFF2-40B4-BE49-F238E27FC236}">
                <a16:creationId xmlns:a16="http://schemas.microsoft.com/office/drawing/2014/main" id="{27E8686C-D89B-431F-8CFB-9BA72DB78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0"/>
            <a:ext cx="4171950" cy="680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883CE85-BC29-4F47-86F2-12C2EAD2B278}"/>
              </a:ext>
            </a:extLst>
          </p:cNvPr>
          <p:cNvSpPr>
            <a:spLocks noGrp="1"/>
          </p:cNvSpPr>
          <p:nvPr>
            <p:ph type="sldNum" sz="quarter" idx="12"/>
          </p:nvPr>
        </p:nvSpPr>
        <p:spPr/>
        <p:txBody>
          <a:bodyPr/>
          <a:lstStyle/>
          <a:p>
            <a:fld id="{76DEC0BF-4056-45FE-A558-BFEC82C564A3}" type="slidenum">
              <a:rPr lang="zh-CN" altLang="en-US" smtClean="0"/>
              <a:pPr/>
              <a:t>145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0"/>
                                        </p:tgtEl>
                                        <p:attrNameLst>
                                          <p:attrName>style.visibility</p:attrName>
                                        </p:attrNameLst>
                                      </p:cBhvr>
                                      <p:to>
                                        <p:strVal val="visible"/>
                                      </p:to>
                                    </p:set>
                                    <p:animEffect transition="in" filter="blinds(horizontal)">
                                      <p:cBhvr>
                                        <p:cTn id="32" dur="500"/>
                                        <p:tgtEl>
                                          <p:spTgt spid="119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0E45A06C-EA15-414B-86F2-EACA92A79C33}"/>
              </a:ext>
            </a:extLst>
          </p:cNvPr>
          <p:cNvSpPr>
            <a:spLocks noGrp="1"/>
          </p:cNvSpPr>
          <p:nvPr>
            <p:ph type="title"/>
          </p:nvPr>
        </p:nvSpPr>
        <p:spPr/>
        <p:txBody>
          <a:bodyPr/>
          <a:lstStyle/>
          <a:p>
            <a:pPr>
              <a:defRPr/>
            </a:pPr>
            <a:r>
              <a:rPr lang="zh-CN" altLang="en-US"/>
              <a:t>性能分析</a:t>
            </a:r>
          </a:p>
        </p:txBody>
      </p:sp>
      <p:sp>
        <p:nvSpPr>
          <p:cNvPr id="3" name="内容占位符 2">
            <a:extLst>
              <a:ext uri="{FF2B5EF4-FFF2-40B4-BE49-F238E27FC236}">
                <a16:creationId xmlns:a16="http://schemas.microsoft.com/office/drawing/2014/main" id="{B748644E-E840-46ED-9363-185055BFDAC9}"/>
              </a:ext>
            </a:extLst>
          </p:cNvPr>
          <p:cNvSpPr>
            <a:spLocks noGrp="1"/>
          </p:cNvSpPr>
          <p:nvPr>
            <p:ph idx="1"/>
          </p:nvPr>
        </p:nvSpPr>
        <p:spPr>
          <a:xfrm>
            <a:off x="714375" y="1989138"/>
            <a:ext cx="8245475" cy="4114800"/>
          </a:xfrm>
        </p:spPr>
        <p:txBody>
          <a:bodyPr/>
          <a:lstStyle/>
          <a:p>
            <a:pPr>
              <a:defRPr/>
            </a:pPr>
            <a:r>
              <a:rPr lang="zh-CN" altLang="en-US" dirty="0"/>
              <a:t>时间复杂度：</a:t>
            </a:r>
            <a:r>
              <a:rPr lang="en-US" altLang="zh-CN" dirty="0"/>
              <a:t>O(n*d)</a:t>
            </a:r>
          </a:p>
          <a:p>
            <a:pPr>
              <a:defRPr/>
            </a:pPr>
            <a:r>
              <a:rPr lang="zh-CN" altLang="en-US" dirty="0"/>
              <a:t>空间复杂度</a:t>
            </a:r>
            <a:r>
              <a:rPr lang="en-US" altLang="zh-CN" dirty="0">
                <a:sym typeface="Wingdings" pitchFamily="2" charset="2"/>
              </a:rPr>
              <a:t>:O(d*r)</a:t>
            </a:r>
          </a:p>
          <a:p>
            <a:pPr>
              <a:defRPr/>
            </a:pPr>
            <a:r>
              <a:rPr lang="zh-CN" altLang="en-US" dirty="0">
                <a:sym typeface="Wingdings" pitchFamily="2" charset="2"/>
              </a:rPr>
              <a:t>稳定性：稳定</a:t>
            </a:r>
            <a:endParaRPr lang="en-US" altLang="zh-CN" dirty="0">
              <a:sym typeface="Wingdings" pitchFamily="2" charset="2"/>
            </a:endParaRPr>
          </a:p>
          <a:p>
            <a:pPr marL="0" indent="623888">
              <a:buFont typeface="Wingdings" pitchFamily="2" charset="2"/>
              <a:buNone/>
              <a:defRPr/>
            </a:pPr>
            <a:r>
              <a:rPr lang="zh-CN" altLang="en-US" dirty="0">
                <a:sym typeface="Wingdings" pitchFamily="2" charset="2"/>
              </a:rPr>
              <a:t>适合于</a:t>
            </a:r>
            <a:r>
              <a:rPr lang="en-US" altLang="zh-CN" dirty="0">
                <a:sym typeface="Wingdings" pitchFamily="2" charset="2"/>
              </a:rPr>
              <a:t>n</a:t>
            </a:r>
            <a:r>
              <a:rPr lang="zh-CN" altLang="en-US" dirty="0">
                <a:sym typeface="Wingdings" pitchFamily="2" charset="2"/>
              </a:rPr>
              <a:t>较大，而关键字可拆分，拆分后关键字较小的情况。</a:t>
            </a:r>
            <a:endParaRPr lang="zh-CN" altLang="en-US" dirty="0"/>
          </a:p>
        </p:txBody>
      </p:sp>
      <p:sp>
        <p:nvSpPr>
          <p:cNvPr id="2" name="灯片编号占位符 1">
            <a:extLst>
              <a:ext uri="{FF2B5EF4-FFF2-40B4-BE49-F238E27FC236}">
                <a16:creationId xmlns:a16="http://schemas.microsoft.com/office/drawing/2014/main" id="{FE5ED098-C925-4E36-AD64-91163E740F3C}"/>
              </a:ext>
            </a:extLst>
          </p:cNvPr>
          <p:cNvSpPr>
            <a:spLocks noGrp="1"/>
          </p:cNvSpPr>
          <p:nvPr>
            <p:ph type="sldNum" sz="quarter" idx="12"/>
          </p:nvPr>
        </p:nvSpPr>
        <p:spPr/>
        <p:txBody>
          <a:bodyPr/>
          <a:lstStyle/>
          <a:p>
            <a:fld id="{76DEC0BF-4056-45FE-A558-BFEC82C564A3}" type="slidenum">
              <a:rPr lang="zh-CN" altLang="en-US" smtClean="0"/>
              <a:pPr/>
              <a:t>146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F4F01BC2-7CCE-462F-82C9-75B99B48BB10}"/>
              </a:ext>
            </a:extLst>
          </p:cNvPr>
          <p:cNvSpPr>
            <a:spLocks noGrp="1"/>
          </p:cNvSpPr>
          <p:nvPr>
            <p:ph type="title"/>
          </p:nvPr>
        </p:nvSpPr>
        <p:spPr/>
        <p:txBody>
          <a:bodyPr/>
          <a:lstStyle/>
          <a:p>
            <a:pPr>
              <a:defRPr/>
            </a:pPr>
            <a:r>
              <a:rPr lang="zh-CN" altLang="en-US"/>
              <a:t>排序算法性能比较</a:t>
            </a:r>
          </a:p>
        </p:txBody>
      </p:sp>
      <p:graphicFrame>
        <p:nvGraphicFramePr>
          <p:cNvPr id="5" name="内容占位符 4">
            <a:extLst>
              <a:ext uri="{FF2B5EF4-FFF2-40B4-BE49-F238E27FC236}">
                <a16:creationId xmlns:a16="http://schemas.microsoft.com/office/drawing/2014/main" id="{55ACE1C7-8C0F-4F66-982D-6B360465356B}"/>
              </a:ext>
            </a:extLst>
          </p:cNvPr>
          <p:cNvGraphicFramePr>
            <a:graphicFrameLocks noGrp="1"/>
          </p:cNvGraphicFramePr>
          <p:nvPr>
            <p:ph idx="1"/>
          </p:nvPr>
        </p:nvGraphicFramePr>
        <p:xfrm>
          <a:off x="357188" y="1989138"/>
          <a:ext cx="8602663" cy="3236913"/>
        </p:xfrm>
        <a:graphic>
          <a:graphicData uri="http://schemas.openxmlformats.org/drawingml/2006/table">
            <a:tbl>
              <a:tblPr firstRow="1" bandRow="1">
                <a:tableStyleId>{5C22544A-7EE6-4342-B048-85BDC9FD1C3A}</a:tableStyleId>
              </a:tblPr>
              <a:tblGrid>
                <a:gridCol w="1108380">
                  <a:extLst>
                    <a:ext uri="{9D8B030D-6E8A-4147-A177-3AD203B41FA5}">
                      <a16:colId xmlns:a16="http://schemas.microsoft.com/office/drawing/2014/main" val="20000"/>
                    </a:ext>
                  </a:extLst>
                </a:gridCol>
                <a:gridCol w="1256168">
                  <a:extLst>
                    <a:ext uri="{9D8B030D-6E8A-4147-A177-3AD203B41FA5}">
                      <a16:colId xmlns:a16="http://schemas.microsoft.com/office/drawing/2014/main" val="20001"/>
                    </a:ext>
                  </a:extLst>
                </a:gridCol>
                <a:gridCol w="1421652">
                  <a:extLst>
                    <a:ext uri="{9D8B030D-6E8A-4147-A177-3AD203B41FA5}">
                      <a16:colId xmlns:a16="http://schemas.microsoft.com/office/drawing/2014/main" val="20002"/>
                    </a:ext>
                  </a:extLst>
                </a:gridCol>
                <a:gridCol w="1129607">
                  <a:extLst>
                    <a:ext uri="{9D8B030D-6E8A-4147-A177-3AD203B41FA5}">
                      <a16:colId xmlns:a16="http://schemas.microsoft.com/office/drawing/2014/main" val="20003"/>
                    </a:ext>
                  </a:extLst>
                </a:gridCol>
                <a:gridCol w="1156401">
                  <a:extLst>
                    <a:ext uri="{9D8B030D-6E8A-4147-A177-3AD203B41FA5}">
                      <a16:colId xmlns:a16="http://schemas.microsoft.com/office/drawing/2014/main" val="20004"/>
                    </a:ext>
                  </a:extLst>
                </a:gridCol>
                <a:gridCol w="1571631">
                  <a:extLst>
                    <a:ext uri="{9D8B030D-6E8A-4147-A177-3AD203B41FA5}">
                      <a16:colId xmlns:a16="http://schemas.microsoft.com/office/drawing/2014/main" val="20005"/>
                    </a:ext>
                  </a:extLst>
                </a:gridCol>
                <a:gridCol w="958824">
                  <a:extLst>
                    <a:ext uri="{9D8B030D-6E8A-4147-A177-3AD203B41FA5}">
                      <a16:colId xmlns:a16="http://schemas.microsoft.com/office/drawing/2014/main" val="20006"/>
                    </a:ext>
                  </a:extLst>
                </a:gridCol>
              </a:tblGrid>
              <a:tr h="370956">
                <a:tc>
                  <a:txBody>
                    <a:bodyPr/>
                    <a:lstStyle/>
                    <a:p>
                      <a:r>
                        <a:rPr lang="zh-CN" altLang="en-US" sz="1800" dirty="0">
                          <a:solidFill>
                            <a:srgbClr val="FF0000"/>
                          </a:solidFill>
                        </a:rPr>
                        <a:t>算法分类</a:t>
                      </a:r>
                    </a:p>
                  </a:txBody>
                  <a:tcPr marT="45734" marB="45734"/>
                </a:tc>
                <a:tc>
                  <a:txBody>
                    <a:bodyPr/>
                    <a:lstStyle/>
                    <a:p>
                      <a:r>
                        <a:rPr lang="zh-CN" altLang="en-US" sz="1800" dirty="0">
                          <a:solidFill>
                            <a:srgbClr val="FF0000"/>
                          </a:solidFill>
                        </a:rPr>
                        <a:t>排序算法</a:t>
                      </a:r>
                    </a:p>
                  </a:txBody>
                  <a:tcPr marT="45734" marB="45734"/>
                </a:tc>
                <a:tc>
                  <a:txBody>
                    <a:bodyPr/>
                    <a:lstStyle/>
                    <a:p>
                      <a:r>
                        <a:rPr lang="zh-CN" altLang="en-US" sz="1800" dirty="0">
                          <a:solidFill>
                            <a:srgbClr val="FF0000"/>
                          </a:solidFill>
                        </a:rPr>
                        <a:t>时间复杂度</a:t>
                      </a:r>
                    </a:p>
                  </a:txBody>
                  <a:tcPr marT="45734" marB="45734"/>
                </a:tc>
                <a:tc>
                  <a:txBody>
                    <a:bodyPr/>
                    <a:lstStyle/>
                    <a:p>
                      <a:r>
                        <a:rPr lang="zh-CN" altLang="en-US" sz="1800" dirty="0">
                          <a:solidFill>
                            <a:srgbClr val="FF0000"/>
                          </a:solidFill>
                        </a:rPr>
                        <a:t>最好情况</a:t>
                      </a:r>
                    </a:p>
                  </a:txBody>
                  <a:tcPr marT="45734" marB="45734"/>
                </a:tc>
                <a:tc>
                  <a:txBody>
                    <a:bodyPr/>
                    <a:lstStyle/>
                    <a:p>
                      <a:r>
                        <a:rPr lang="zh-CN" altLang="en-US" sz="1800" dirty="0">
                          <a:solidFill>
                            <a:srgbClr val="FF0000"/>
                          </a:solidFill>
                        </a:rPr>
                        <a:t>最坏情况</a:t>
                      </a:r>
                    </a:p>
                  </a:txBody>
                  <a:tcPr marT="45734" marB="45734"/>
                </a:tc>
                <a:tc>
                  <a:txBody>
                    <a:bodyPr/>
                    <a:lstStyle/>
                    <a:p>
                      <a:r>
                        <a:rPr lang="zh-CN" altLang="en-US" sz="1800" dirty="0">
                          <a:solidFill>
                            <a:srgbClr val="FF0000"/>
                          </a:solidFill>
                        </a:rPr>
                        <a:t>空间复杂度</a:t>
                      </a:r>
                    </a:p>
                  </a:txBody>
                  <a:tcPr marT="45734" marB="45734"/>
                </a:tc>
                <a:tc>
                  <a:txBody>
                    <a:bodyPr/>
                    <a:lstStyle/>
                    <a:p>
                      <a:r>
                        <a:rPr lang="zh-CN" altLang="en-US" sz="1800" dirty="0">
                          <a:solidFill>
                            <a:srgbClr val="FF0000"/>
                          </a:solidFill>
                        </a:rPr>
                        <a:t>稳定性</a:t>
                      </a:r>
                    </a:p>
                  </a:txBody>
                  <a:tcPr marT="45734" marB="45734"/>
                </a:tc>
                <a:extLst>
                  <a:ext uri="{0D108BD9-81ED-4DB2-BD59-A6C34878D82A}">
                    <a16:rowId xmlns:a16="http://schemas.microsoft.com/office/drawing/2014/main" val="10000"/>
                  </a:ext>
                </a:extLst>
              </a:tr>
              <a:tr h="370956">
                <a:tc>
                  <a:txBody>
                    <a:bodyPr/>
                    <a:lstStyle/>
                    <a:p>
                      <a:r>
                        <a:rPr lang="zh-CN" altLang="en-US" sz="1800" b="1" dirty="0"/>
                        <a:t>插入排序</a:t>
                      </a:r>
                    </a:p>
                  </a:txBody>
                  <a:tcPr marT="45734" marB="45734"/>
                </a:tc>
                <a:tc>
                  <a:txBody>
                    <a:bodyPr/>
                    <a:lstStyle/>
                    <a:p>
                      <a:r>
                        <a:rPr lang="zh-CN" altLang="en-US" sz="1800" b="1" dirty="0"/>
                        <a:t>直接插入</a:t>
                      </a:r>
                    </a:p>
                  </a:txBody>
                  <a:tcPr marT="45734" marB="45734"/>
                </a:tc>
                <a:tc>
                  <a:txBody>
                    <a:bodyPr/>
                    <a:lstStyle/>
                    <a:p>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O(n)</a:t>
                      </a:r>
                      <a:endParaRPr lang="zh-CN" altLang="en-US" sz="1800" b="1" dirty="0"/>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O(1)</a:t>
                      </a:r>
                      <a:endParaRPr lang="zh-CN" altLang="en-US" sz="1800" b="1" dirty="0"/>
                    </a:p>
                  </a:txBody>
                  <a:tcPr marT="45734" marB="45734"/>
                </a:tc>
                <a:tc>
                  <a:txBody>
                    <a:bodyPr/>
                    <a:lstStyle/>
                    <a:p>
                      <a:r>
                        <a:rPr lang="zh-CN" altLang="en-US" sz="1800" b="1" dirty="0"/>
                        <a:t>稳定</a:t>
                      </a:r>
                    </a:p>
                  </a:txBody>
                  <a:tcPr marT="45734" marB="45734"/>
                </a:tc>
                <a:extLst>
                  <a:ext uri="{0D108BD9-81ED-4DB2-BD59-A6C34878D82A}">
                    <a16:rowId xmlns:a16="http://schemas.microsoft.com/office/drawing/2014/main" val="10001"/>
                  </a:ext>
                </a:extLst>
              </a:tr>
              <a:tr h="640221">
                <a:tc>
                  <a:txBody>
                    <a:bodyPr/>
                    <a:lstStyle/>
                    <a:p>
                      <a:endParaRPr lang="zh-CN" altLang="en-US" sz="1800" b="1" dirty="0"/>
                    </a:p>
                  </a:txBody>
                  <a:tcPr marT="45734" marB="45734"/>
                </a:tc>
                <a:tc>
                  <a:txBody>
                    <a:bodyPr/>
                    <a:lstStyle/>
                    <a:p>
                      <a:r>
                        <a:rPr lang="zh-CN" altLang="en-US" sz="1800" b="1" dirty="0"/>
                        <a:t>希尔排序</a:t>
                      </a:r>
                    </a:p>
                  </a:txBody>
                  <a:tcPr marT="45734" marB="45734"/>
                </a:tc>
                <a:tc>
                  <a:txBody>
                    <a:bodyPr/>
                    <a:lstStyle/>
                    <a:p>
                      <a:r>
                        <a:rPr lang="en-US" altLang="zh-CN" sz="1800" b="1" dirty="0"/>
                        <a:t>O(</a:t>
                      </a:r>
                      <a:r>
                        <a:rPr lang="en-US" altLang="zh-CN" sz="1800" b="1" dirty="0" err="1"/>
                        <a:t>nlogn</a:t>
                      </a:r>
                      <a:r>
                        <a:rPr lang="en-US" altLang="zh-CN" sz="1800" b="1" dirty="0"/>
                        <a:t>)—O</a:t>
                      </a:r>
                      <a:r>
                        <a:rPr lang="zh-CN" altLang="en-US" sz="1800" b="1" dirty="0"/>
                        <a:t>（</a:t>
                      </a:r>
                      <a:r>
                        <a:rPr lang="en-US" altLang="zh-CN" sz="1800" b="1" dirty="0"/>
                        <a:t>n</a:t>
                      </a:r>
                      <a:r>
                        <a:rPr lang="en-US" altLang="zh-CN" sz="1800" b="1" baseline="30000" dirty="0"/>
                        <a:t>2</a:t>
                      </a:r>
                      <a:r>
                        <a:rPr lang="en-US" altLang="zh-CN" sz="1800" b="1" dirty="0"/>
                        <a:t>)</a:t>
                      </a:r>
                      <a:endParaRPr lang="zh-CN" altLang="en-US" sz="1800" b="1" dirty="0"/>
                    </a:p>
                  </a:txBody>
                  <a:tcPr marT="45734" marB="45734"/>
                </a:tc>
                <a:tc>
                  <a:txBody>
                    <a:bodyPr/>
                    <a:lstStyle/>
                    <a:p>
                      <a:endParaRPr lang="zh-CN" altLang="en-US" sz="1800" b="1" dirty="0"/>
                    </a:p>
                  </a:txBody>
                  <a:tcPr marT="45734" marB="45734"/>
                </a:tc>
                <a:tc>
                  <a:txBody>
                    <a:bodyPr/>
                    <a:lstStyle/>
                    <a:p>
                      <a:endParaRPr lang="zh-CN" altLang="en-US" sz="1800" b="1" dirty="0"/>
                    </a:p>
                  </a:txBody>
                  <a:tcPr marT="45734" marB="45734"/>
                </a:tc>
                <a:tc>
                  <a:txBody>
                    <a:bodyPr/>
                    <a:lstStyle/>
                    <a:p>
                      <a:r>
                        <a:rPr lang="en-US" altLang="zh-CN" sz="1800" b="1" dirty="0"/>
                        <a:t>O(1)</a:t>
                      </a:r>
                      <a:endParaRPr lang="zh-CN" altLang="en-US" sz="1800" b="1" dirty="0"/>
                    </a:p>
                  </a:txBody>
                  <a:tcPr marT="45734" marB="45734"/>
                </a:tc>
                <a:tc>
                  <a:txBody>
                    <a:bodyPr/>
                    <a:lstStyle/>
                    <a:p>
                      <a:r>
                        <a:rPr lang="zh-CN" altLang="en-US" sz="1800" b="1" dirty="0"/>
                        <a:t>不稳定</a:t>
                      </a:r>
                    </a:p>
                  </a:txBody>
                  <a:tcPr marT="45734" marB="45734"/>
                </a:tc>
                <a:extLst>
                  <a:ext uri="{0D108BD9-81ED-4DB2-BD59-A6C34878D82A}">
                    <a16:rowId xmlns:a16="http://schemas.microsoft.com/office/drawing/2014/main" val="10002"/>
                  </a:ext>
                </a:extLst>
              </a:tr>
              <a:tr h="370956">
                <a:tc>
                  <a:txBody>
                    <a:bodyPr/>
                    <a:lstStyle/>
                    <a:p>
                      <a:r>
                        <a:rPr lang="zh-CN" altLang="en-US" sz="1800" b="1" dirty="0"/>
                        <a:t>交换排序</a:t>
                      </a:r>
                    </a:p>
                  </a:txBody>
                  <a:tcPr marT="45734" marB="45734"/>
                </a:tc>
                <a:tc>
                  <a:txBody>
                    <a:bodyPr/>
                    <a:lstStyle/>
                    <a:p>
                      <a:r>
                        <a:rPr lang="zh-CN" altLang="en-US" sz="1800" b="1" dirty="0"/>
                        <a:t>冒泡排序</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O(n)</a:t>
                      </a:r>
                      <a:endParaRPr lang="zh-CN" altLang="en-US" sz="1800" b="1" dirty="0"/>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O(1)</a:t>
                      </a:r>
                      <a:endParaRPr lang="zh-CN" altLang="en-US" sz="1800" b="1" dirty="0"/>
                    </a:p>
                  </a:txBody>
                  <a:tcPr marT="45734" marB="45734"/>
                </a:tc>
                <a:tc>
                  <a:txBody>
                    <a:bodyPr/>
                    <a:lstStyle/>
                    <a:p>
                      <a:r>
                        <a:rPr lang="zh-CN" altLang="en-US" sz="1800" b="1" dirty="0"/>
                        <a:t>稳定</a:t>
                      </a:r>
                    </a:p>
                  </a:txBody>
                  <a:tcPr marT="45734" marB="45734"/>
                </a:tc>
                <a:extLst>
                  <a:ext uri="{0D108BD9-81ED-4DB2-BD59-A6C34878D82A}">
                    <a16:rowId xmlns:a16="http://schemas.microsoft.com/office/drawing/2014/main" val="10003"/>
                  </a:ext>
                </a:extLst>
              </a:tr>
              <a:tr h="370956">
                <a:tc>
                  <a:txBody>
                    <a:bodyPr/>
                    <a:lstStyle/>
                    <a:p>
                      <a:endParaRPr lang="zh-CN" altLang="en-US" sz="1800" b="1" dirty="0"/>
                    </a:p>
                  </a:txBody>
                  <a:tcPr marT="45734" marB="45734"/>
                </a:tc>
                <a:tc>
                  <a:txBody>
                    <a:bodyPr/>
                    <a:lstStyle/>
                    <a:p>
                      <a:r>
                        <a:rPr lang="zh-CN" altLang="en-US" sz="1800" b="1" dirty="0"/>
                        <a:t>快速排序</a:t>
                      </a:r>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zh-CN" altLang="en-US" sz="1800" b="1" dirty="0"/>
                        <a:t>不稳定</a:t>
                      </a:r>
                    </a:p>
                  </a:txBody>
                  <a:tcPr marT="45734" marB="45734"/>
                </a:tc>
                <a:extLst>
                  <a:ext uri="{0D108BD9-81ED-4DB2-BD59-A6C34878D82A}">
                    <a16:rowId xmlns:a16="http://schemas.microsoft.com/office/drawing/2014/main" val="10004"/>
                  </a:ext>
                </a:extLst>
              </a:tr>
              <a:tr h="370956">
                <a:tc>
                  <a:txBody>
                    <a:bodyPr/>
                    <a:lstStyle/>
                    <a:p>
                      <a:r>
                        <a:rPr lang="zh-CN" altLang="en-US" sz="1800" b="1" dirty="0"/>
                        <a:t>选择排序</a:t>
                      </a:r>
                    </a:p>
                  </a:txBody>
                  <a:tcPr marT="45734" marB="45734"/>
                </a:tc>
                <a:tc>
                  <a:txBody>
                    <a:bodyPr/>
                    <a:lstStyle/>
                    <a:p>
                      <a:r>
                        <a:rPr lang="zh-CN" altLang="en-US" sz="1800" b="1" dirty="0"/>
                        <a:t>直接选择</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O(n</a:t>
                      </a:r>
                      <a:r>
                        <a:rPr lang="en-US" altLang="zh-CN" sz="1800" b="1" baseline="30000" dirty="0"/>
                        <a:t>2</a:t>
                      </a:r>
                      <a:r>
                        <a:rPr lang="en-US" altLang="zh-CN" sz="1800" b="1" dirty="0"/>
                        <a:t>)</a:t>
                      </a:r>
                      <a:endParaRPr lang="zh-CN" altLang="en-US" sz="1800" b="1" dirty="0"/>
                    </a:p>
                  </a:txBody>
                  <a:tcPr marT="45734" marB="45734"/>
                </a:tc>
                <a:tc>
                  <a:txBody>
                    <a:bodyPr/>
                    <a:lstStyle/>
                    <a:p>
                      <a:r>
                        <a:rPr lang="en-US" altLang="zh-CN" sz="1800" b="1" dirty="0"/>
                        <a:t>O(1)</a:t>
                      </a:r>
                      <a:endParaRPr lang="zh-CN" altLang="en-US" sz="1800" b="1" dirty="0"/>
                    </a:p>
                  </a:txBody>
                  <a:tcPr marT="45734" marB="45734"/>
                </a:tc>
                <a:tc>
                  <a:txBody>
                    <a:bodyPr/>
                    <a:lstStyle/>
                    <a:p>
                      <a:r>
                        <a:rPr lang="zh-CN" altLang="en-US" sz="1800" b="1" dirty="0"/>
                        <a:t>不稳定</a:t>
                      </a:r>
                    </a:p>
                  </a:txBody>
                  <a:tcPr marT="45734" marB="45734"/>
                </a:tc>
                <a:extLst>
                  <a:ext uri="{0D108BD9-81ED-4DB2-BD59-A6C34878D82A}">
                    <a16:rowId xmlns:a16="http://schemas.microsoft.com/office/drawing/2014/main" val="10005"/>
                  </a:ext>
                </a:extLst>
              </a:tr>
              <a:tr h="370956">
                <a:tc>
                  <a:txBody>
                    <a:bodyPr/>
                    <a:lstStyle/>
                    <a:p>
                      <a:endParaRPr lang="zh-CN" altLang="en-US" sz="1800" b="1" dirty="0"/>
                    </a:p>
                  </a:txBody>
                  <a:tcPr marT="45734" marB="45734"/>
                </a:tc>
                <a:tc>
                  <a:txBody>
                    <a:bodyPr/>
                    <a:lstStyle/>
                    <a:p>
                      <a:r>
                        <a:rPr lang="zh-CN" altLang="en-US" sz="1800" b="1" dirty="0"/>
                        <a:t>堆排序</a:t>
                      </a:r>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O(1)</a:t>
                      </a:r>
                      <a:endParaRPr lang="zh-CN" altLang="en-US" sz="1800" b="1" dirty="0"/>
                    </a:p>
                  </a:txBody>
                  <a:tcPr marT="45734" marB="45734"/>
                </a:tc>
                <a:tc>
                  <a:txBody>
                    <a:bodyPr/>
                    <a:lstStyle/>
                    <a:p>
                      <a:r>
                        <a:rPr lang="zh-CN" altLang="en-US" sz="1800" b="1" dirty="0"/>
                        <a:t>不稳定</a:t>
                      </a:r>
                    </a:p>
                  </a:txBody>
                  <a:tcPr marT="45734" marB="45734"/>
                </a:tc>
                <a:extLst>
                  <a:ext uri="{0D108BD9-81ED-4DB2-BD59-A6C34878D82A}">
                    <a16:rowId xmlns:a16="http://schemas.microsoft.com/office/drawing/2014/main" val="10006"/>
                  </a:ext>
                </a:extLst>
              </a:tr>
              <a:tr h="370956">
                <a:tc>
                  <a:txBody>
                    <a:bodyPr/>
                    <a:lstStyle/>
                    <a:p>
                      <a:r>
                        <a:rPr lang="zh-CN" altLang="en-US" sz="1800" b="1" dirty="0"/>
                        <a:t>归并排序</a:t>
                      </a:r>
                    </a:p>
                  </a:txBody>
                  <a:tcPr marT="45734" marB="45734"/>
                </a:tc>
                <a:tc>
                  <a:txBody>
                    <a:bodyPr/>
                    <a:lstStyle/>
                    <a:p>
                      <a:r>
                        <a:rPr lang="zh-CN" altLang="en-US" sz="1800" b="1" dirty="0"/>
                        <a:t>归并排序</a:t>
                      </a:r>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a:t>
                      </a:r>
                      <a:r>
                        <a:rPr lang="en-US" altLang="zh-CN" sz="1800" b="1" dirty="0" err="1"/>
                        <a:t>nlogn</a:t>
                      </a:r>
                      <a:r>
                        <a:rPr lang="en-US" altLang="zh-CN" sz="1800" b="1" dirty="0"/>
                        <a:t>)</a:t>
                      </a:r>
                      <a:endParaRPr lang="zh-CN" altLang="en-US" sz="1800" b="1" dirty="0"/>
                    </a:p>
                  </a:txBody>
                  <a:tcPr marT="45734" marB="45734"/>
                </a:tc>
                <a:tc>
                  <a:txBody>
                    <a:bodyPr/>
                    <a:lstStyle/>
                    <a:p>
                      <a:r>
                        <a:rPr lang="en-US" altLang="zh-CN" sz="1800" b="1" dirty="0"/>
                        <a:t>O(n)</a:t>
                      </a:r>
                      <a:endParaRPr lang="zh-CN" altLang="en-US" sz="1800" b="1" dirty="0"/>
                    </a:p>
                  </a:txBody>
                  <a:tcPr marT="45734" marB="45734"/>
                </a:tc>
                <a:tc>
                  <a:txBody>
                    <a:bodyPr/>
                    <a:lstStyle/>
                    <a:p>
                      <a:r>
                        <a:rPr lang="zh-CN" altLang="en-US" sz="1800" b="1" dirty="0"/>
                        <a:t>稳定</a:t>
                      </a:r>
                    </a:p>
                  </a:txBody>
                  <a:tcPr marT="45734" marB="45734"/>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B850700E-2FCF-4A16-B7C3-A79E8A80AE3B}"/>
              </a:ext>
            </a:extLst>
          </p:cNvPr>
          <p:cNvSpPr>
            <a:spLocks noGrp="1"/>
          </p:cNvSpPr>
          <p:nvPr>
            <p:ph type="sldNum" sz="quarter" idx="12"/>
          </p:nvPr>
        </p:nvSpPr>
        <p:spPr/>
        <p:txBody>
          <a:bodyPr/>
          <a:lstStyle/>
          <a:p>
            <a:fld id="{76DEC0BF-4056-45FE-A558-BFEC82C564A3}" type="slidenum">
              <a:rPr lang="zh-CN" altLang="en-US" smtClean="0"/>
              <a:pPr/>
              <a:t>147</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07D5C52-0D35-4BBD-A7E5-8C6E4DF4EB46}"/>
              </a:ext>
            </a:extLst>
          </p:cNvPr>
          <p:cNvSpPr>
            <a:spLocks noGrp="1" noChangeArrowheads="1"/>
          </p:cNvSpPr>
          <p:nvPr>
            <p:ph type="title"/>
          </p:nvPr>
        </p:nvSpPr>
        <p:spPr/>
        <p:txBody>
          <a:bodyPr/>
          <a:lstStyle/>
          <a:p>
            <a:pPr eaLnBrk="1" hangingPunct="1">
              <a:defRPr/>
            </a:pPr>
            <a:r>
              <a:rPr lang="zh-CN" altLang="en-US" dirty="0"/>
              <a:t>双链表的删除 </a:t>
            </a:r>
          </a:p>
        </p:txBody>
      </p:sp>
      <p:sp>
        <p:nvSpPr>
          <p:cNvPr id="50180" name="Rectangle 3">
            <a:extLst>
              <a:ext uri="{FF2B5EF4-FFF2-40B4-BE49-F238E27FC236}">
                <a16:creationId xmlns:a16="http://schemas.microsoft.com/office/drawing/2014/main" id="{BDE42DE6-355C-4A6D-B684-454FE0F3A77A}"/>
              </a:ext>
            </a:extLst>
          </p:cNvPr>
          <p:cNvSpPr>
            <a:spLocks noGrp="1" noChangeArrowheads="1"/>
          </p:cNvSpPr>
          <p:nvPr>
            <p:ph type="body" idx="1"/>
          </p:nvPr>
        </p:nvSpPr>
        <p:spPr>
          <a:xfrm>
            <a:off x="900113" y="3644900"/>
            <a:ext cx="7772400" cy="1987550"/>
          </a:xfrm>
        </p:spPr>
        <p:txBody>
          <a:bodyPr/>
          <a:lstStyle/>
          <a:p>
            <a:pPr eaLnBrk="1" hangingPunct="1">
              <a:buFont typeface="Wingdings" panose="05000000000000000000" pitchFamily="2" charset="2"/>
              <a:buNone/>
            </a:pPr>
            <a:r>
              <a:rPr lang="en-US" altLang="zh-CN">
                <a:solidFill>
                  <a:srgbClr val="FF0000"/>
                </a:solidFill>
              </a:rPr>
              <a:t>p.prev.next = p.next;</a:t>
            </a:r>
          </a:p>
          <a:p>
            <a:pPr eaLnBrk="1" hangingPunct="1">
              <a:buFont typeface="Wingdings" panose="05000000000000000000" pitchFamily="2" charset="2"/>
              <a:buNone/>
            </a:pPr>
            <a:r>
              <a:rPr lang="en-US" altLang="zh-CN"/>
              <a:t>if (p.next!=null)</a:t>
            </a:r>
          </a:p>
          <a:p>
            <a:pPr eaLnBrk="1" hangingPunct="1">
              <a:buFont typeface="Wingdings" panose="05000000000000000000" pitchFamily="2" charset="2"/>
              <a:buNone/>
            </a:pPr>
            <a:r>
              <a:rPr lang="en-US" altLang="zh-CN"/>
              <a:t>    </a:t>
            </a:r>
            <a:r>
              <a:rPr lang="en-US" altLang="zh-CN">
                <a:solidFill>
                  <a:srgbClr val="FF0000"/>
                </a:solidFill>
              </a:rPr>
              <a:t>(p.next).prev = p.prev;</a:t>
            </a:r>
            <a:endParaRPr lang="zh-CN" altLang="en-US">
              <a:solidFill>
                <a:srgbClr val="FF0000"/>
              </a:solidFill>
            </a:endParaRPr>
          </a:p>
        </p:txBody>
      </p:sp>
      <p:grpSp>
        <p:nvGrpSpPr>
          <p:cNvPr id="23556" name="Group 112">
            <a:extLst>
              <a:ext uri="{FF2B5EF4-FFF2-40B4-BE49-F238E27FC236}">
                <a16:creationId xmlns:a16="http://schemas.microsoft.com/office/drawing/2014/main" id="{0580FF9B-204B-4AAC-BE87-8AC11C691EBC}"/>
              </a:ext>
            </a:extLst>
          </p:cNvPr>
          <p:cNvGrpSpPr>
            <a:grpSpLocks/>
          </p:cNvGrpSpPr>
          <p:nvPr/>
        </p:nvGrpSpPr>
        <p:grpSpPr bwMode="auto">
          <a:xfrm>
            <a:off x="2214563" y="2000250"/>
            <a:ext cx="4191000" cy="1539875"/>
            <a:chOff x="336" y="2256"/>
            <a:chExt cx="2640" cy="970"/>
          </a:xfrm>
        </p:grpSpPr>
        <p:grpSp>
          <p:nvGrpSpPr>
            <p:cNvPr id="23557" name="Group 107">
              <a:extLst>
                <a:ext uri="{FF2B5EF4-FFF2-40B4-BE49-F238E27FC236}">
                  <a16:creationId xmlns:a16="http://schemas.microsoft.com/office/drawing/2014/main" id="{C79CD7F0-698B-4ED9-B31F-00EE84AED7E3}"/>
                </a:ext>
              </a:extLst>
            </p:cNvPr>
            <p:cNvGrpSpPr>
              <a:grpSpLocks/>
            </p:cNvGrpSpPr>
            <p:nvPr/>
          </p:nvGrpSpPr>
          <p:grpSpPr bwMode="auto">
            <a:xfrm>
              <a:off x="336" y="2352"/>
              <a:ext cx="2640" cy="672"/>
              <a:chOff x="384" y="2112"/>
              <a:chExt cx="2640" cy="672"/>
            </a:xfrm>
          </p:grpSpPr>
          <p:sp>
            <p:nvSpPr>
              <p:cNvPr id="23561" name="Line 82">
                <a:extLst>
                  <a:ext uri="{FF2B5EF4-FFF2-40B4-BE49-F238E27FC236}">
                    <a16:creationId xmlns:a16="http://schemas.microsoft.com/office/drawing/2014/main" id="{3AD75AB8-128B-47E6-B2F9-4FF2199E4F0D}"/>
                  </a:ext>
                </a:extLst>
              </p:cNvPr>
              <p:cNvSpPr>
                <a:spLocks noChangeShapeType="1"/>
              </p:cNvSpPr>
              <p:nvPr/>
            </p:nvSpPr>
            <p:spPr bwMode="auto">
              <a:xfrm flipV="1">
                <a:off x="960" y="2256"/>
                <a:ext cx="0" cy="24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3562" name="Group 106">
                <a:extLst>
                  <a:ext uri="{FF2B5EF4-FFF2-40B4-BE49-F238E27FC236}">
                    <a16:creationId xmlns:a16="http://schemas.microsoft.com/office/drawing/2014/main" id="{5A6191AD-3280-4533-992F-D6B191341BA5}"/>
                  </a:ext>
                </a:extLst>
              </p:cNvPr>
              <p:cNvGrpSpPr>
                <a:grpSpLocks/>
              </p:cNvGrpSpPr>
              <p:nvPr/>
            </p:nvGrpSpPr>
            <p:grpSpPr bwMode="auto">
              <a:xfrm>
                <a:off x="384" y="2112"/>
                <a:ext cx="2640" cy="672"/>
                <a:chOff x="384" y="2400"/>
                <a:chExt cx="2640" cy="672"/>
              </a:xfrm>
            </p:grpSpPr>
            <p:grpSp>
              <p:nvGrpSpPr>
                <p:cNvPr id="23563" name="Group 105">
                  <a:extLst>
                    <a:ext uri="{FF2B5EF4-FFF2-40B4-BE49-F238E27FC236}">
                      <a16:creationId xmlns:a16="http://schemas.microsoft.com/office/drawing/2014/main" id="{AFDF0956-224F-49FB-BEEA-2549E22A995A}"/>
                    </a:ext>
                  </a:extLst>
                </p:cNvPr>
                <p:cNvGrpSpPr>
                  <a:grpSpLocks/>
                </p:cNvGrpSpPr>
                <p:nvPr/>
              </p:nvGrpSpPr>
              <p:grpSpPr bwMode="auto">
                <a:xfrm>
                  <a:off x="2208" y="2688"/>
                  <a:ext cx="480" cy="230"/>
                  <a:chOff x="2208" y="2688"/>
                  <a:chExt cx="480" cy="230"/>
                </a:xfrm>
              </p:grpSpPr>
              <p:sp>
                <p:nvSpPr>
                  <p:cNvPr id="23598" name="Rectangle 5">
                    <a:extLst>
                      <a:ext uri="{FF2B5EF4-FFF2-40B4-BE49-F238E27FC236}">
                        <a16:creationId xmlns:a16="http://schemas.microsoft.com/office/drawing/2014/main" id="{0FAB673D-8714-411A-B641-F6EE751211B9}"/>
                      </a:ext>
                    </a:extLst>
                  </p:cNvPr>
                  <p:cNvSpPr>
                    <a:spLocks noChangeArrowheads="1"/>
                  </p:cNvSpPr>
                  <p:nvPr/>
                </p:nvSpPr>
                <p:spPr bwMode="auto">
                  <a:xfrm>
                    <a:off x="252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599" name="Rectangle 6">
                    <a:extLst>
                      <a:ext uri="{FF2B5EF4-FFF2-40B4-BE49-F238E27FC236}">
                        <a16:creationId xmlns:a16="http://schemas.microsoft.com/office/drawing/2014/main" id="{91906197-6F75-4EE7-AE2F-71237C9EFD7D}"/>
                      </a:ext>
                    </a:extLst>
                  </p:cNvPr>
                  <p:cNvSpPr>
                    <a:spLocks noChangeArrowheads="1"/>
                  </p:cNvSpPr>
                  <p:nvPr/>
                </p:nvSpPr>
                <p:spPr bwMode="auto">
                  <a:xfrm>
                    <a:off x="236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c</a:t>
                    </a:r>
                  </a:p>
                </p:txBody>
              </p:sp>
              <p:sp>
                <p:nvSpPr>
                  <p:cNvPr id="23600" name="Rectangle 7">
                    <a:extLst>
                      <a:ext uri="{FF2B5EF4-FFF2-40B4-BE49-F238E27FC236}">
                        <a16:creationId xmlns:a16="http://schemas.microsoft.com/office/drawing/2014/main" id="{85A0830E-000D-4B34-9BB0-A8A1E9B2FD96}"/>
                      </a:ext>
                    </a:extLst>
                  </p:cNvPr>
                  <p:cNvSpPr>
                    <a:spLocks noChangeArrowheads="1"/>
                  </p:cNvSpPr>
                  <p:nvPr/>
                </p:nvSpPr>
                <p:spPr bwMode="auto">
                  <a:xfrm>
                    <a:off x="2208"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601" name="Line 8">
                    <a:extLst>
                      <a:ext uri="{FF2B5EF4-FFF2-40B4-BE49-F238E27FC236}">
                        <a16:creationId xmlns:a16="http://schemas.microsoft.com/office/drawing/2014/main" id="{7DDE04EA-A50A-4E33-AF0C-E56FE0073E91}"/>
                      </a:ext>
                    </a:extLst>
                  </p:cNvPr>
                  <p:cNvSpPr>
                    <a:spLocks noChangeShapeType="1"/>
                  </p:cNvSpPr>
                  <p:nvPr/>
                </p:nvSpPr>
                <p:spPr bwMode="auto">
                  <a:xfrm>
                    <a:off x="2208"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02" name="Line 9">
                    <a:extLst>
                      <a:ext uri="{FF2B5EF4-FFF2-40B4-BE49-F238E27FC236}">
                        <a16:creationId xmlns:a16="http://schemas.microsoft.com/office/drawing/2014/main" id="{23844872-7813-4703-A320-FA714EC24537}"/>
                      </a:ext>
                    </a:extLst>
                  </p:cNvPr>
                  <p:cNvSpPr>
                    <a:spLocks noChangeShapeType="1"/>
                  </p:cNvSpPr>
                  <p:nvPr/>
                </p:nvSpPr>
                <p:spPr bwMode="auto">
                  <a:xfrm>
                    <a:off x="2208"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03" name="Line 10">
                    <a:extLst>
                      <a:ext uri="{FF2B5EF4-FFF2-40B4-BE49-F238E27FC236}">
                        <a16:creationId xmlns:a16="http://schemas.microsoft.com/office/drawing/2014/main" id="{EDAC758F-3441-4FEF-9DB0-45BF3718C16A}"/>
                      </a:ext>
                    </a:extLst>
                  </p:cNvPr>
                  <p:cNvSpPr>
                    <a:spLocks noChangeShapeType="1"/>
                  </p:cNvSpPr>
                  <p:nvPr/>
                </p:nvSpPr>
                <p:spPr bwMode="auto">
                  <a:xfrm>
                    <a:off x="2208"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04" name="Line 11">
                    <a:extLst>
                      <a:ext uri="{FF2B5EF4-FFF2-40B4-BE49-F238E27FC236}">
                        <a16:creationId xmlns:a16="http://schemas.microsoft.com/office/drawing/2014/main" id="{FE512F03-01E1-489E-9A91-30D9B09CA3B3}"/>
                      </a:ext>
                    </a:extLst>
                  </p:cNvPr>
                  <p:cNvSpPr>
                    <a:spLocks noChangeShapeType="1"/>
                  </p:cNvSpPr>
                  <p:nvPr/>
                </p:nvSpPr>
                <p:spPr bwMode="auto">
                  <a:xfrm>
                    <a:off x="236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05" name="Line 12">
                    <a:extLst>
                      <a:ext uri="{FF2B5EF4-FFF2-40B4-BE49-F238E27FC236}">
                        <a16:creationId xmlns:a16="http://schemas.microsoft.com/office/drawing/2014/main" id="{128C3D1B-46D9-4784-ABA7-64A44D0D607D}"/>
                      </a:ext>
                    </a:extLst>
                  </p:cNvPr>
                  <p:cNvSpPr>
                    <a:spLocks noChangeShapeType="1"/>
                  </p:cNvSpPr>
                  <p:nvPr/>
                </p:nvSpPr>
                <p:spPr bwMode="auto">
                  <a:xfrm>
                    <a:off x="252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606" name="Line 13">
                    <a:extLst>
                      <a:ext uri="{FF2B5EF4-FFF2-40B4-BE49-F238E27FC236}">
                        <a16:creationId xmlns:a16="http://schemas.microsoft.com/office/drawing/2014/main" id="{6747CC3E-45AA-4A1E-890D-DC154072EF4C}"/>
                      </a:ext>
                    </a:extLst>
                  </p:cNvPr>
                  <p:cNvSpPr>
                    <a:spLocks noChangeShapeType="1"/>
                  </p:cNvSpPr>
                  <p:nvPr/>
                </p:nvSpPr>
                <p:spPr bwMode="auto">
                  <a:xfrm>
                    <a:off x="2688"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564" name="Group 104">
                  <a:extLst>
                    <a:ext uri="{FF2B5EF4-FFF2-40B4-BE49-F238E27FC236}">
                      <a16:creationId xmlns:a16="http://schemas.microsoft.com/office/drawing/2014/main" id="{A0CB654A-1197-4BC4-A73D-E84721F9A148}"/>
                    </a:ext>
                  </a:extLst>
                </p:cNvPr>
                <p:cNvGrpSpPr>
                  <a:grpSpLocks/>
                </p:cNvGrpSpPr>
                <p:nvPr/>
              </p:nvGrpSpPr>
              <p:grpSpPr bwMode="auto">
                <a:xfrm>
                  <a:off x="1392" y="2688"/>
                  <a:ext cx="480" cy="230"/>
                  <a:chOff x="1392" y="2688"/>
                  <a:chExt cx="480" cy="230"/>
                </a:xfrm>
              </p:grpSpPr>
              <p:sp>
                <p:nvSpPr>
                  <p:cNvPr id="23589" name="Rectangle 15">
                    <a:extLst>
                      <a:ext uri="{FF2B5EF4-FFF2-40B4-BE49-F238E27FC236}">
                        <a16:creationId xmlns:a16="http://schemas.microsoft.com/office/drawing/2014/main" id="{1C4116ED-11C9-4C1B-B7F0-76CC6B7D749F}"/>
                      </a:ext>
                    </a:extLst>
                  </p:cNvPr>
                  <p:cNvSpPr>
                    <a:spLocks noChangeArrowheads="1"/>
                  </p:cNvSpPr>
                  <p:nvPr/>
                </p:nvSpPr>
                <p:spPr bwMode="auto">
                  <a:xfrm>
                    <a:off x="1728" y="2688"/>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590" name="Rectangle 16">
                    <a:extLst>
                      <a:ext uri="{FF2B5EF4-FFF2-40B4-BE49-F238E27FC236}">
                        <a16:creationId xmlns:a16="http://schemas.microsoft.com/office/drawing/2014/main" id="{2DE161F8-0334-4718-B671-D077269E78B8}"/>
                      </a:ext>
                    </a:extLst>
                  </p:cNvPr>
                  <p:cNvSpPr>
                    <a:spLocks noChangeArrowheads="1"/>
                  </p:cNvSpPr>
                  <p:nvPr/>
                </p:nvSpPr>
                <p:spPr bwMode="auto">
                  <a:xfrm>
                    <a:off x="1552" y="2688"/>
                    <a:ext cx="1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b</a:t>
                    </a:r>
                  </a:p>
                </p:txBody>
              </p:sp>
              <p:sp>
                <p:nvSpPr>
                  <p:cNvPr id="23591" name="Rectangle 17">
                    <a:extLst>
                      <a:ext uri="{FF2B5EF4-FFF2-40B4-BE49-F238E27FC236}">
                        <a16:creationId xmlns:a16="http://schemas.microsoft.com/office/drawing/2014/main" id="{AEAA6ED8-164C-4849-957D-7C88AD959C0E}"/>
                      </a:ext>
                    </a:extLst>
                  </p:cNvPr>
                  <p:cNvSpPr>
                    <a:spLocks noChangeArrowheads="1"/>
                  </p:cNvSpPr>
                  <p:nvPr/>
                </p:nvSpPr>
                <p:spPr bwMode="auto">
                  <a:xfrm>
                    <a:off x="1392"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592" name="Line 18">
                    <a:extLst>
                      <a:ext uri="{FF2B5EF4-FFF2-40B4-BE49-F238E27FC236}">
                        <a16:creationId xmlns:a16="http://schemas.microsoft.com/office/drawing/2014/main" id="{E77520D6-02D1-4BBB-A88F-EB77DCC571D9}"/>
                      </a:ext>
                    </a:extLst>
                  </p:cNvPr>
                  <p:cNvSpPr>
                    <a:spLocks noChangeShapeType="1"/>
                  </p:cNvSpPr>
                  <p:nvPr/>
                </p:nvSpPr>
                <p:spPr bwMode="auto">
                  <a:xfrm>
                    <a:off x="1392"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3" name="Line 19">
                    <a:extLst>
                      <a:ext uri="{FF2B5EF4-FFF2-40B4-BE49-F238E27FC236}">
                        <a16:creationId xmlns:a16="http://schemas.microsoft.com/office/drawing/2014/main" id="{6A126F8A-82D8-482E-8AA1-57C3BF2D7DEC}"/>
                      </a:ext>
                    </a:extLst>
                  </p:cNvPr>
                  <p:cNvSpPr>
                    <a:spLocks noChangeShapeType="1"/>
                  </p:cNvSpPr>
                  <p:nvPr/>
                </p:nvSpPr>
                <p:spPr bwMode="auto">
                  <a:xfrm>
                    <a:off x="1392"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4" name="Line 20">
                    <a:extLst>
                      <a:ext uri="{FF2B5EF4-FFF2-40B4-BE49-F238E27FC236}">
                        <a16:creationId xmlns:a16="http://schemas.microsoft.com/office/drawing/2014/main" id="{88FF6FC7-AB67-40B0-91C9-BC29D7521563}"/>
                      </a:ext>
                    </a:extLst>
                  </p:cNvPr>
                  <p:cNvSpPr>
                    <a:spLocks noChangeShapeType="1"/>
                  </p:cNvSpPr>
                  <p:nvPr/>
                </p:nvSpPr>
                <p:spPr bwMode="auto">
                  <a:xfrm>
                    <a:off x="1392"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5" name="Line 21">
                    <a:extLst>
                      <a:ext uri="{FF2B5EF4-FFF2-40B4-BE49-F238E27FC236}">
                        <a16:creationId xmlns:a16="http://schemas.microsoft.com/office/drawing/2014/main" id="{52F04B26-C9A7-4DAE-A3EA-DF88F3E4D170}"/>
                      </a:ext>
                    </a:extLst>
                  </p:cNvPr>
                  <p:cNvSpPr>
                    <a:spLocks noChangeShapeType="1"/>
                  </p:cNvSpPr>
                  <p:nvPr/>
                </p:nvSpPr>
                <p:spPr bwMode="auto">
                  <a:xfrm>
                    <a:off x="1552"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6" name="Line 22">
                    <a:extLst>
                      <a:ext uri="{FF2B5EF4-FFF2-40B4-BE49-F238E27FC236}">
                        <a16:creationId xmlns:a16="http://schemas.microsoft.com/office/drawing/2014/main" id="{602427EC-0B59-4E4E-A034-D5E5DC999CE0}"/>
                      </a:ext>
                    </a:extLst>
                  </p:cNvPr>
                  <p:cNvSpPr>
                    <a:spLocks noChangeShapeType="1"/>
                  </p:cNvSpPr>
                  <p:nvPr/>
                </p:nvSpPr>
                <p:spPr bwMode="auto">
                  <a:xfrm>
                    <a:off x="1728"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7" name="Line 23">
                    <a:extLst>
                      <a:ext uri="{FF2B5EF4-FFF2-40B4-BE49-F238E27FC236}">
                        <a16:creationId xmlns:a16="http://schemas.microsoft.com/office/drawing/2014/main" id="{F8C151F6-B4B6-4FE6-9967-E337406608A6}"/>
                      </a:ext>
                    </a:extLst>
                  </p:cNvPr>
                  <p:cNvSpPr>
                    <a:spLocks noChangeShapeType="1"/>
                  </p:cNvSpPr>
                  <p:nvPr/>
                </p:nvSpPr>
                <p:spPr bwMode="auto">
                  <a:xfrm>
                    <a:off x="1872"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3565" name="Group 103">
                  <a:extLst>
                    <a:ext uri="{FF2B5EF4-FFF2-40B4-BE49-F238E27FC236}">
                      <a16:creationId xmlns:a16="http://schemas.microsoft.com/office/drawing/2014/main" id="{94F64153-6F61-4E09-A0A3-DAD8906707E0}"/>
                    </a:ext>
                  </a:extLst>
                </p:cNvPr>
                <p:cNvGrpSpPr>
                  <a:grpSpLocks/>
                </p:cNvGrpSpPr>
                <p:nvPr/>
              </p:nvGrpSpPr>
              <p:grpSpPr bwMode="auto">
                <a:xfrm>
                  <a:off x="576" y="2688"/>
                  <a:ext cx="480" cy="230"/>
                  <a:chOff x="576" y="2688"/>
                  <a:chExt cx="480" cy="230"/>
                </a:xfrm>
              </p:grpSpPr>
              <p:sp>
                <p:nvSpPr>
                  <p:cNvPr id="23580" name="Rectangle 25">
                    <a:extLst>
                      <a:ext uri="{FF2B5EF4-FFF2-40B4-BE49-F238E27FC236}">
                        <a16:creationId xmlns:a16="http://schemas.microsoft.com/office/drawing/2014/main" id="{18F84295-D54E-40BB-9A77-675F3E19DE26}"/>
                      </a:ext>
                    </a:extLst>
                  </p:cNvPr>
                  <p:cNvSpPr>
                    <a:spLocks noChangeArrowheads="1"/>
                  </p:cNvSpPr>
                  <p:nvPr/>
                </p:nvSpPr>
                <p:spPr bwMode="auto">
                  <a:xfrm>
                    <a:off x="89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581" name="Rectangle 26">
                    <a:extLst>
                      <a:ext uri="{FF2B5EF4-FFF2-40B4-BE49-F238E27FC236}">
                        <a16:creationId xmlns:a16="http://schemas.microsoft.com/office/drawing/2014/main" id="{4E126F35-C510-4A62-B364-C4A60A91C537}"/>
                      </a:ext>
                    </a:extLst>
                  </p:cNvPr>
                  <p:cNvSpPr>
                    <a:spLocks noChangeArrowheads="1"/>
                  </p:cNvSpPr>
                  <p:nvPr/>
                </p:nvSpPr>
                <p:spPr bwMode="auto">
                  <a:xfrm>
                    <a:off x="73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a:t>a</a:t>
                    </a:r>
                  </a:p>
                </p:txBody>
              </p:sp>
              <p:sp>
                <p:nvSpPr>
                  <p:cNvPr id="23582" name="Rectangle 27">
                    <a:extLst>
                      <a:ext uri="{FF2B5EF4-FFF2-40B4-BE49-F238E27FC236}">
                        <a16:creationId xmlns:a16="http://schemas.microsoft.com/office/drawing/2014/main" id="{B20C59F3-8EDC-45A2-957B-69E6598D98A6}"/>
                      </a:ext>
                    </a:extLst>
                  </p:cNvPr>
                  <p:cNvSpPr>
                    <a:spLocks noChangeArrowheads="1"/>
                  </p:cNvSpPr>
                  <p:nvPr/>
                </p:nvSpPr>
                <p:spPr bwMode="auto">
                  <a:xfrm>
                    <a:off x="576" y="268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en-US"/>
                  </a:p>
                </p:txBody>
              </p:sp>
              <p:sp>
                <p:nvSpPr>
                  <p:cNvPr id="23583" name="Line 28">
                    <a:extLst>
                      <a:ext uri="{FF2B5EF4-FFF2-40B4-BE49-F238E27FC236}">
                        <a16:creationId xmlns:a16="http://schemas.microsoft.com/office/drawing/2014/main" id="{115FDAFD-5C12-4D15-A09C-DB8107B8AC31}"/>
                      </a:ext>
                    </a:extLst>
                  </p:cNvPr>
                  <p:cNvSpPr>
                    <a:spLocks noChangeShapeType="1"/>
                  </p:cNvSpPr>
                  <p:nvPr/>
                </p:nvSpPr>
                <p:spPr bwMode="auto">
                  <a:xfrm>
                    <a:off x="576" y="268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4" name="Line 29">
                    <a:extLst>
                      <a:ext uri="{FF2B5EF4-FFF2-40B4-BE49-F238E27FC236}">
                        <a16:creationId xmlns:a16="http://schemas.microsoft.com/office/drawing/2014/main" id="{8A4C16F7-2A71-48E0-8D3A-A545CA748ED4}"/>
                      </a:ext>
                    </a:extLst>
                  </p:cNvPr>
                  <p:cNvSpPr>
                    <a:spLocks noChangeShapeType="1"/>
                  </p:cNvSpPr>
                  <p:nvPr/>
                </p:nvSpPr>
                <p:spPr bwMode="auto">
                  <a:xfrm>
                    <a:off x="576" y="2918"/>
                    <a:ext cx="4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5" name="Line 30">
                    <a:extLst>
                      <a:ext uri="{FF2B5EF4-FFF2-40B4-BE49-F238E27FC236}">
                        <a16:creationId xmlns:a16="http://schemas.microsoft.com/office/drawing/2014/main" id="{A08D8C94-C758-469D-A807-73CF796CBA7D}"/>
                      </a:ext>
                    </a:extLst>
                  </p:cNvPr>
                  <p:cNvSpPr>
                    <a:spLocks noChangeShapeType="1"/>
                  </p:cNvSpPr>
                  <p:nvPr/>
                </p:nvSpPr>
                <p:spPr bwMode="auto">
                  <a:xfrm>
                    <a:off x="576"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6" name="Line 31">
                    <a:extLst>
                      <a:ext uri="{FF2B5EF4-FFF2-40B4-BE49-F238E27FC236}">
                        <a16:creationId xmlns:a16="http://schemas.microsoft.com/office/drawing/2014/main" id="{D539EB13-8484-4AF4-8D14-E1B7D397EBD3}"/>
                      </a:ext>
                    </a:extLst>
                  </p:cNvPr>
                  <p:cNvSpPr>
                    <a:spLocks noChangeShapeType="1"/>
                  </p:cNvSpPr>
                  <p:nvPr/>
                </p:nvSpPr>
                <p:spPr bwMode="auto">
                  <a:xfrm>
                    <a:off x="736"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7" name="Line 32">
                    <a:extLst>
                      <a:ext uri="{FF2B5EF4-FFF2-40B4-BE49-F238E27FC236}">
                        <a16:creationId xmlns:a16="http://schemas.microsoft.com/office/drawing/2014/main" id="{505D993A-7073-4A10-8BF5-AD550FFDA221}"/>
                      </a:ext>
                    </a:extLst>
                  </p:cNvPr>
                  <p:cNvSpPr>
                    <a:spLocks noChangeShapeType="1"/>
                  </p:cNvSpPr>
                  <p:nvPr/>
                </p:nvSpPr>
                <p:spPr bwMode="auto">
                  <a:xfrm>
                    <a:off x="896" y="2688"/>
                    <a:ext cx="0" cy="2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8" name="Line 33">
                    <a:extLst>
                      <a:ext uri="{FF2B5EF4-FFF2-40B4-BE49-F238E27FC236}">
                        <a16:creationId xmlns:a16="http://schemas.microsoft.com/office/drawing/2014/main" id="{20B1E81B-B788-41B9-AA1D-0EDA802B7146}"/>
                      </a:ext>
                    </a:extLst>
                  </p:cNvPr>
                  <p:cNvSpPr>
                    <a:spLocks noChangeShapeType="1"/>
                  </p:cNvSpPr>
                  <p:nvPr/>
                </p:nvSpPr>
                <p:spPr bwMode="auto">
                  <a:xfrm>
                    <a:off x="1056" y="2688"/>
                    <a:ext cx="0" cy="2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3566" name="Line 68">
                  <a:extLst>
                    <a:ext uri="{FF2B5EF4-FFF2-40B4-BE49-F238E27FC236}">
                      <a16:creationId xmlns:a16="http://schemas.microsoft.com/office/drawing/2014/main" id="{27072E73-BCAC-4A06-9DBC-7DE1397DBD1C}"/>
                    </a:ext>
                  </a:extLst>
                </p:cNvPr>
                <p:cNvSpPr>
                  <a:spLocks noChangeShapeType="1"/>
                </p:cNvSpPr>
                <p:nvPr/>
              </p:nvSpPr>
              <p:spPr bwMode="auto">
                <a:xfrm>
                  <a:off x="384" y="278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67" name="Line 69">
                  <a:extLst>
                    <a:ext uri="{FF2B5EF4-FFF2-40B4-BE49-F238E27FC236}">
                      <a16:creationId xmlns:a16="http://schemas.microsoft.com/office/drawing/2014/main" id="{F565DD33-E9DD-42BA-BA16-60A2388443A9}"/>
                    </a:ext>
                  </a:extLst>
                </p:cNvPr>
                <p:cNvSpPr>
                  <a:spLocks noChangeShapeType="1"/>
                </p:cNvSpPr>
                <p:nvPr/>
              </p:nvSpPr>
              <p:spPr bwMode="auto">
                <a:xfrm flipH="1">
                  <a:off x="384"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70">
                  <a:extLst>
                    <a:ext uri="{FF2B5EF4-FFF2-40B4-BE49-F238E27FC236}">
                      <a16:creationId xmlns:a16="http://schemas.microsoft.com/office/drawing/2014/main" id="{16173067-FA46-4507-8B4F-557CEA2215E2}"/>
                    </a:ext>
                  </a:extLst>
                </p:cNvPr>
                <p:cNvSpPr>
                  <a:spLocks noChangeShapeType="1"/>
                </p:cNvSpPr>
                <p:nvPr/>
              </p:nvSpPr>
              <p:spPr bwMode="auto">
                <a:xfrm>
                  <a:off x="960" y="278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71">
                  <a:extLst>
                    <a:ext uri="{FF2B5EF4-FFF2-40B4-BE49-F238E27FC236}">
                      <a16:creationId xmlns:a16="http://schemas.microsoft.com/office/drawing/2014/main" id="{46BA4C3D-412D-425C-A088-F117481BA920}"/>
                    </a:ext>
                  </a:extLst>
                </p:cNvPr>
                <p:cNvSpPr>
                  <a:spLocks noChangeShapeType="1"/>
                </p:cNvSpPr>
                <p:nvPr/>
              </p:nvSpPr>
              <p:spPr bwMode="auto">
                <a:xfrm>
                  <a:off x="1824" y="278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72">
                  <a:extLst>
                    <a:ext uri="{FF2B5EF4-FFF2-40B4-BE49-F238E27FC236}">
                      <a16:creationId xmlns:a16="http://schemas.microsoft.com/office/drawing/2014/main" id="{8EAB8EDC-4F52-40C5-B0CF-1F37569C8A25}"/>
                    </a:ext>
                  </a:extLst>
                </p:cNvPr>
                <p:cNvSpPr>
                  <a:spLocks noChangeShapeType="1"/>
                </p:cNvSpPr>
                <p:nvPr/>
              </p:nvSpPr>
              <p:spPr bwMode="auto">
                <a:xfrm>
                  <a:off x="2592" y="278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73">
                  <a:extLst>
                    <a:ext uri="{FF2B5EF4-FFF2-40B4-BE49-F238E27FC236}">
                      <a16:creationId xmlns:a16="http://schemas.microsoft.com/office/drawing/2014/main" id="{97E998B1-E2D0-4801-92B3-8560E5582A14}"/>
                    </a:ext>
                  </a:extLst>
                </p:cNvPr>
                <p:cNvSpPr>
                  <a:spLocks noChangeShapeType="1"/>
                </p:cNvSpPr>
                <p:nvPr/>
              </p:nvSpPr>
              <p:spPr bwMode="auto">
                <a:xfrm flipH="1">
                  <a:off x="2688" y="283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74">
                  <a:extLst>
                    <a:ext uri="{FF2B5EF4-FFF2-40B4-BE49-F238E27FC236}">
                      <a16:creationId xmlns:a16="http://schemas.microsoft.com/office/drawing/2014/main" id="{B08CDA06-E1F6-4DAE-A7D5-5B789E8A13D1}"/>
                    </a:ext>
                  </a:extLst>
                </p:cNvPr>
                <p:cNvSpPr>
                  <a:spLocks noChangeShapeType="1"/>
                </p:cNvSpPr>
                <p:nvPr/>
              </p:nvSpPr>
              <p:spPr bwMode="auto">
                <a:xfrm flipH="1">
                  <a:off x="1872" y="28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Line 75">
                  <a:extLst>
                    <a:ext uri="{FF2B5EF4-FFF2-40B4-BE49-F238E27FC236}">
                      <a16:creationId xmlns:a16="http://schemas.microsoft.com/office/drawing/2014/main" id="{03302E59-1B0E-4E2E-BD0E-56757EE1A7CE}"/>
                    </a:ext>
                  </a:extLst>
                </p:cNvPr>
                <p:cNvSpPr>
                  <a:spLocks noChangeShapeType="1"/>
                </p:cNvSpPr>
                <p:nvPr/>
              </p:nvSpPr>
              <p:spPr bwMode="auto">
                <a:xfrm flipH="1">
                  <a:off x="1056" y="28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4" name="Line 76">
                  <a:extLst>
                    <a:ext uri="{FF2B5EF4-FFF2-40B4-BE49-F238E27FC236}">
                      <a16:creationId xmlns:a16="http://schemas.microsoft.com/office/drawing/2014/main" id="{C9CD6254-5601-4649-8A77-9212B43DC0EA}"/>
                    </a:ext>
                  </a:extLst>
                </p:cNvPr>
                <p:cNvSpPr>
                  <a:spLocks noChangeShapeType="1"/>
                </p:cNvSpPr>
                <p:nvPr/>
              </p:nvSpPr>
              <p:spPr bwMode="auto">
                <a:xfrm>
                  <a:off x="1632" y="24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5" name="Line 83">
                  <a:extLst>
                    <a:ext uri="{FF2B5EF4-FFF2-40B4-BE49-F238E27FC236}">
                      <a16:creationId xmlns:a16="http://schemas.microsoft.com/office/drawing/2014/main" id="{2CFDF212-DCAB-49DD-BA9D-ACEF0BAFD216}"/>
                    </a:ext>
                  </a:extLst>
                </p:cNvPr>
                <p:cNvSpPr>
                  <a:spLocks noChangeShapeType="1"/>
                </p:cNvSpPr>
                <p:nvPr/>
              </p:nvSpPr>
              <p:spPr bwMode="auto">
                <a:xfrm flipH="1">
                  <a:off x="960" y="2544"/>
                  <a:ext cx="1440"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84">
                  <a:extLst>
                    <a:ext uri="{FF2B5EF4-FFF2-40B4-BE49-F238E27FC236}">
                      <a16:creationId xmlns:a16="http://schemas.microsoft.com/office/drawing/2014/main" id="{DCC24775-53B1-4072-922B-31311CB56F3B}"/>
                    </a:ext>
                  </a:extLst>
                </p:cNvPr>
                <p:cNvSpPr>
                  <a:spLocks noChangeShapeType="1"/>
                </p:cNvSpPr>
                <p:nvPr/>
              </p:nvSpPr>
              <p:spPr bwMode="auto">
                <a:xfrm>
                  <a:off x="2400" y="2544"/>
                  <a:ext cx="0" cy="144"/>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Line 85">
                  <a:extLst>
                    <a:ext uri="{FF2B5EF4-FFF2-40B4-BE49-F238E27FC236}">
                      <a16:creationId xmlns:a16="http://schemas.microsoft.com/office/drawing/2014/main" id="{C5F74175-1513-4096-91A5-31D9683B6242}"/>
                    </a:ext>
                  </a:extLst>
                </p:cNvPr>
                <p:cNvSpPr>
                  <a:spLocks noChangeShapeType="1"/>
                </p:cNvSpPr>
                <p:nvPr/>
              </p:nvSpPr>
              <p:spPr bwMode="auto">
                <a:xfrm>
                  <a:off x="2304" y="2832"/>
                  <a:ext cx="0" cy="24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8" name="Line 87">
                  <a:extLst>
                    <a:ext uri="{FF2B5EF4-FFF2-40B4-BE49-F238E27FC236}">
                      <a16:creationId xmlns:a16="http://schemas.microsoft.com/office/drawing/2014/main" id="{3B66B260-CC25-403D-824A-9CE26F93764E}"/>
                    </a:ext>
                  </a:extLst>
                </p:cNvPr>
                <p:cNvSpPr>
                  <a:spLocks noChangeShapeType="1"/>
                </p:cNvSpPr>
                <p:nvPr/>
              </p:nvSpPr>
              <p:spPr bwMode="auto">
                <a:xfrm>
                  <a:off x="816" y="3072"/>
                  <a:ext cx="1488" cy="0"/>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Line 88">
                  <a:extLst>
                    <a:ext uri="{FF2B5EF4-FFF2-40B4-BE49-F238E27FC236}">
                      <a16:creationId xmlns:a16="http://schemas.microsoft.com/office/drawing/2014/main" id="{D038E7D8-B607-4716-AEC7-29A23B5E6290}"/>
                    </a:ext>
                  </a:extLst>
                </p:cNvPr>
                <p:cNvSpPr>
                  <a:spLocks noChangeShapeType="1"/>
                </p:cNvSpPr>
                <p:nvPr/>
              </p:nvSpPr>
              <p:spPr bwMode="auto">
                <a:xfrm flipV="1">
                  <a:off x="816" y="2928"/>
                  <a:ext cx="0" cy="144"/>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23558" name="Text Box 108">
              <a:extLst>
                <a:ext uri="{FF2B5EF4-FFF2-40B4-BE49-F238E27FC236}">
                  <a16:creationId xmlns:a16="http://schemas.microsoft.com/office/drawing/2014/main" id="{6CFBC535-9731-4804-9FB2-E8A44EA08269}"/>
                </a:ext>
              </a:extLst>
            </p:cNvPr>
            <p:cNvSpPr txBox="1">
              <a:spLocks noChangeArrowheads="1"/>
            </p:cNvSpPr>
            <p:nvPr/>
          </p:nvSpPr>
          <p:spPr bwMode="auto">
            <a:xfrm>
              <a:off x="1680" y="225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r>
                <a:rPr lang="en-US" altLang="zh-CN" sz="2000"/>
                <a:t>p</a:t>
              </a:r>
              <a:endParaRPr lang="zh-CN" altLang="en-US"/>
            </a:p>
          </p:txBody>
        </p:sp>
        <p:sp>
          <p:nvSpPr>
            <p:cNvPr id="23559" name="Text Box 110">
              <a:extLst>
                <a:ext uri="{FF2B5EF4-FFF2-40B4-BE49-F238E27FC236}">
                  <a16:creationId xmlns:a16="http://schemas.microsoft.com/office/drawing/2014/main" id="{06BD34E8-6FD2-4FFC-AF82-9760F15249DA}"/>
                </a:ext>
              </a:extLst>
            </p:cNvPr>
            <p:cNvSpPr txBox="1">
              <a:spLocks noChangeArrowheads="1"/>
            </p:cNvSpPr>
            <p:nvPr/>
          </p:nvSpPr>
          <p:spPr bwMode="auto">
            <a:xfrm>
              <a:off x="1104" y="225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000"/>
            </a:p>
          </p:txBody>
        </p:sp>
        <p:sp>
          <p:nvSpPr>
            <p:cNvPr id="23560" name="Text Box 111">
              <a:extLst>
                <a:ext uri="{FF2B5EF4-FFF2-40B4-BE49-F238E27FC236}">
                  <a16:creationId xmlns:a16="http://schemas.microsoft.com/office/drawing/2014/main" id="{65E392BF-31D4-4DF0-9EDD-C5D1916D0B5E}"/>
                </a:ext>
              </a:extLst>
            </p:cNvPr>
            <p:cNvSpPr txBox="1">
              <a:spLocks noChangeArrowheads="1"/>
            </p:cNvSpPr>
            <p:nvPr/>
          </p:nvSpPr>
          <p:spPr bwMode="auto">
            <a:xfrm>
              <a:off x="1152" y="297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000"/>
            </a:p>
          </p:txBody>
        </p:sp>
      </p:grpSp>
      <p:sp>
        <p:nvSpPr>
          <p:cNvPr id="2" name="灯片编号占位符 1">
            <a:extLst>
              <a:ext uri="{FF2B5EF4-FFF2-40B4-BE49-F238E27FC236}">
                <a16:creationId xmlns:a16="http://schemas.microsoft.com/office/drawing/2014/main" id="{5D1F3760-0522-4A36-8767-00790521D986}"/>
              </a:ext>
            </a:extLst>
          </p:cNvPr>
          <p:cNvSpPr>
            <a:spLocks noGrp="1"/>
          </p:cNvSpPr>
          <p:nvPr>
            <p:ph type="sldNum" sz="quarter" idx="12"/>
          </p:nvPr>
        </p:nvSpPr>
        <p:spPr/>
        <p:txBody>
          <a:bodyPr/>
          <a:lstStyle/>
          <a:p>
            <a:fld id="{76DEC0BF-4056-45FE-A558-BFEC82C564A3}"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blinds(horizontal)">
                                      <p:cBhvr>
                                        <p:cTn id="7" dur="500"/>
                                        <p:tgtEl>
                                          <p:spTgt spid="50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blinds(horizontal)">
                                      <p:cBhvr>
                                        <p:cTn id="12" dur="500"/>
                                        <p:tgtEl>
                                          <p:spTgt spid="50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Effect transition="in" filter="blinds(horizontal)">
                                      <p:cBhvr>
                                        <p:cTn id="17" dur="500"/>
                                        <p:tgtEl>
                                          <p:spTgt spid="50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A8B1A7-5ED3-4EAC-B13A-166D3FB53E03}"/>
              </a:ext>
            </a:extLst>
          </p:cNvPr>
          <p:cNvSpPr>
            <a:spLocks noGrp="1"/>
          </p:cNvSpPr>
          <p:nvPr>
            <p:ph idx="1"/>
          </p:nvPr>
        </p:nvSpPr>
        <p:spPr/>
        <p:txBody>
          <a:bodyPr/>
          <a:lstStyle/>
          <a:p>
            <a:r>
              <a:rPr lang="en-US" altLang="zh-CN"/>
              <a:t>1</a:t>
            </a:r>
            <a:r>
              <a:rPr lang="zh-CN" altLang="en-US"/>
              <a:t>、线性表元素的插入删除</a:t>
            </a:r>
            <a:endParaRPr lang="en-US" altLang="zh-CN"/>
          </a:p>
          <a:p>
            <a:r>
              <a:rPr lang="en-US" altLang="zh-CN"/>
              <a:t>2</a:t>
            </a:r>
            <a:r>
              <a:rPr lang="zh-CN" altLang="en-US"/>
              <a:t>、建立有序的单链表</a:t>
            </a:r>
            <a:endParaRPr lang="en-US" altLang="zh-CN"/>
          </a:p>
          <a:p>
            <a:r>
              <a:rPr lang="en-US" altLang="zh-CN"/>
              <a:t>3</a:t>
            </a:r>
            <a:r>
              <a:rPr lang="zh-CN" altLang="en-US"/>
              <a:t>、多项式的链表实现及运算</a:t>
            </a:r>
            <a:endParaRPr lang="en-US" altLang="zh-CN"/>
          </a:p>
          <a:p>
            <a:r>
              <a:rPr lang="en-US" altLang="zh-CN"/>
              <a:t>4</a:t>
            </a:r>
            <a:r>
              <a:rPr lang="zh-CN" altLang="en-US"/>
              <a:t>、循环单链表</a:t>
            </a:r>
            <a:endParaRPr lang="en-US" altLang="zh-CN"/>
          </a:p>
          <a:p>
            <a:endParaRPr lang="en-US" altLang="zh-CN"/>
          </a:p>
          <a:p>
            <a:endParaRPr lang="en-US" altLang="zh-CN"/>
          </a:p>
          <a:p>
            <a:endParaRPr lang="en-US" altLang="zh-CN"/>
          </a:p>
        </p:txBody>
      </p:sp>
      <p:sp>
        <p:nvSpPr>
          <p:cNvPr id="3" name="标题 2">
            <a:extLst>
              <a:ext uri="{FF2B5EF4-FFF2-40B4-BE49-F238E27FC236}">
                <a16:creationId xmlns:a16="http://schemas.microsoft.com/office/drawing/2014/main" id="{F3ACB2B0-273C-4293-A194-13EFAD905DF3}"/>
              </a:ext>
            </a:extLst>
          </p:cNvPr>
          <p:cNvSpPr>
            <a:spLocks noGrp="1"/>
          </p:cNvSpPr>
          <p:nvPr>
            <p:ph type="title"/>
          </p:nvPr>
        </p:nvSpPr>
        <p:spPr/>
        <p:txBody>
          <a:bodyPr/>
          <a:lstStyle/>
          <a:p>
            <a:pPr>
              <a:defRPr/>
            </a:pPr>
            <a:r>
              <a:rPr lang="zh-CN" altLang="en-US" dirty="0"/>
              <a:t>线性表的应用</a:t>
            </a:r>
          </a:p>
        </p:txBody>
      </p:sp>
      <p:sp>
        <p:nvSpPr>
          <p:cNvPr id="4" name="灯片编号占位符 3">
            <a:extLst>
              <a:ext uri="{FF2B5EF4-FFF2-40B4-BE49-F238E27FC236}">
                <a16:creationId xmlns:a16="http://schemas.microsoft.com/office/drawing/2014/main" id="{ECA4A144-4A6D-4811-8EE2-9912E3163999}"/>
              </a:ext>
            </a:extLst>
          </p:cNvPr>
          <p:cNvSpPr>
            <a:spLocks noGrp="1"/>
          </p:cNvSpPr>
          <p:nvPr>
            <p:ph type="sldNum" sz="quarter" idx="12"/>
          </p:nvPr>
        </p:nvSpPr>
        <p:spPr/>
        <p:txBody>
          <a:bodyPr/>
          <a:lstStyle/>
          <a:p>
            <a:fld id="{76DEC0BF-4056-45FE-A558-BFEC82C564A3}"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F3D83B2-8925-4D76-A55B-810CA7321DC0}"/>
              </a:ext>
            </a:extLst>
          </p:cNvPr>
          <p:cNvSpPr>
            <a:spLocks noGrp="1"/>
          </p:cNvSpPr>
          <p:nvPr>
            <p:ph type="title"/>
          </p:nvPr>
        </p:nvSpPr>
        <p:spPr>
          <a:xfrm>
            <a:off x="857250" y="785813"/>
            <a:ext cx="7793038" cy="839787"/>
          </a:xfrm>
        </p:spPr>
        <p:txBody>
          <a:bodyPr/>
          <a:lstStyle/>
          <a:p>
            <a:pPr eaLnBrk="1" hangingPunct="1">
              <a:defRPr/>
            </a:pPr>
            <a:r>
              <a:rPr lang="zh-CN" altLang="en-US" dirty="0"/>
              <a:t>第</a:t>
            </a:r>
            <a:r>
              <a:rPr lang="en-US" altLang="zh-CN" dirty="0"/>
              <a:t>3</a:t>
            </a:r>
            <a:r>
              <a:rPr lang="zh-CN" altLang="en-US" dirty="0"/>
              <a:t>章</a:t>
            </a:r>
            <a:r>
              <a:rPr lang="en-US" altLang="zh-CN" dirty="0"/>
              <a:t>  </a:t>
            </a:r>
            <a:r>
              <a:rPr lang="zh-CN" altLang="en-US" dirty="0"/>
              <a:t>栈和队列</a:t>
            </a:r>
          </a:p>
        </p:txBody>
      </p:sp>
      <p:sp>
        <p:nvSpPr>
          <p:cNvPr id="7171" name="内容占位符 2">
            <a:extLst>
              <a:ext uri="{FF2B5EF4-FFF2-40B4-BE49-F238E27FC236}">
                <a16:creationId xmlns:a16="http://schemas.microsoft.com/office/drawing/2014/main" id="{58A235D3-AB4A-467A-8F92-9D3C53149674}"/>
              </a:ext>
            </a:extLst>
          </p:cNvPr>
          <p:cNvSpPr>
            <a:spLocks noGrp="1"/>
          </p:cNvSpPr>
          <p:nvPr>
            <p:ph idx="1"/>
          </p:nvPr>
        </p:nvSpPr>
        <p:spPr>
          <a:xfrm>
            <a:off x="642938" y="2017713"/>
            <a:ext cx="8312150" cy="4114800"/>
          </a:xfrm>
        </p:spPr>
        <p:txBody>
          <a:bodyPr/>
          <a:lstStyle/>
          <a:p>
            <a:pPr marL="0" indent="0" eaLnBrk="1" hangingPunct="1">
              <a:buFont typeface="Wingdings" panose="05000000000000000000" pitchFamily="2" charset="2"/>
              <a:buChar char="Ø"/>
            </a:pPr>
            <a:r>
              <a:rPr lang="zh-CN" altLang="en-US">
                <a:solidFill>
                  <a:schemeClr val="folHlink"/>
                </a:solidFill>
              </a:rPr>
              <a:t>栈</a:t>
            </a:r>
            <a:r>
              <a:rPr lang="en-US" altLang="zh-CN">
                <a:solidFill>
                  <a:schemeClr val="folHlink"/>
                </a:solidFill>
              </a:rPr>
              <a:t>(Stack)</a:t>
            </a:r>
            <a:r>
              <a:rPr lang="en-US" altLang="zh-CN"/>
              <a:t>  </a:t>
            </a:r>
            <a:r>
              <a:rPr lang="zh-CN" altLang="en-US"/>
              <a:t>是限定仅在表尾进行插入或删除操作的线性表。对栈来说，表尾端有其特殊含义，称为</a:t>
            </a:r>
            <a:r>
              <a:rPr lang="zh-CN" altLang="en-US">
                <a:solidFill>
                  <a:schemeClr val="folHlink"/>
                </a:solidFill>
              </a:rPr>
              <a:t>栈顶</a:t>
            </a:r>
            <a:r>
              <a:rPr lang="en-US" altLang="zh-CN">
                <a:solidFill>
                  <a:schemeClr val="folHlink"/>
                </a:solidFill>
              </a:rPr>
              <a:t>(top)</a:t>
            </a:r>
            <a:r>
              <a:rPr lang="zh-CN" altLang="en-US"/>
              <a:t>，相应地，表头端称为</a:t>
            </a:r>
            <a:r>
              <a:rPr lang="zh-CN" altLang="en-US">
                <a:solidFill>
                  <a:schemeClr val="folHlink"/>
                </a:solidFill>
              </a:rPr>
              <a:t>栈底</a:t>
            </a:r>
            <a:r>
              <a:rPr lang="en-US" altLang="zh-CN">
                <a:solidFill>
                  <a:schemeClr val="folHlink"/>
                </a:solidFill>
              </a:rPr>
              <a:t>(bottom)</a:t>
            </a:r>
            <a:r>
              <a:rPr lang="zh-CN" altLang="en-US"/>
              <a:t>。</a:t>
            </a:r>
            <a:endParaRPr lang="en-US" altLang="zh-CN"/>
          </a:p>
          <a:p>
            <a:pPr marL="0" indent="0" eaLnBrk="1" hangingPunct="1">
              <a:buFont typeface="Wingdings" panose="05000000000000000000" pitchFamily="2" charset="2"/>
              <a:buChar char="Ø"/>
            </a:pPr>
            <a:endParaRPr lang="en-US" altLang="zh-CN"/>
          </a:p>
          <a:p>
            <a:pPr marL="0" indent="0" eaLnBrk="1" hangingPunct="1">
              <a:buFont typeface="Wingdings" panose="05000000000000000000" pitchFamily="2" charset="2"/>
              <a:buChar char="Ø"/>
            </a:pPr>
            <a:r>
              <a:rPr lang="zh-CN" altLang="en-US" sz="2400"/>
              <a:t>和栈相反， </a:t>
            </a:r>
            <a:r>
              <a:rPr lang="zh-CN" altLang="en-US" sz="2400">
                <a:solidFill>
                  <a:schemeClr val="folHlink"/>
                </a:solidFill>
              </a:rPr>
              <a:t>队列</a:t>
            </a:r>
            <a:r>
              <a:rPr lang="en-US" altLang="zh-CN" sz="2400">
                <a:solidFill>
                  <a:schemeClr val="folHlink"/>
                </a:solidFill>
              </a:rPr>
              <a:t>(Queue)</a:t>
            </a:r>
            <a:r>
              <a:rPr lang="zh-CN" altLang="en-US" sz="2400"/>
              <a:t>是一种先进先出</a:t>
            </a:r>
            <a:r>
              <a:rPr lang="en-US" altLang="zh-CN" sz="2400"/>
              <a:t>(First in First Out</a:t>
            </a:r>
            <a:r>
              <a:rPr lang="zh-CN" altLang="en-US" sz="2400"/>
              <a:t>，缩写为</a:t>
            </a:r>
            <a:r>
              <a:rPr lang="en-US" altLang="zh-CN" sz="2400"/>
              <a:t>FIFO)</a:t>
            </a:r>
            <a:r>
              <a:rPr lang="zh-CN" altLang="en-US" sz="2400"/>
              <a:t>的线性表。它只允许在表的一端进行插入，而在另一端删除元素。即最早进入队列的元素最早离开。在队列中，允许插入的一端叫做</a:t>
            </a:r>
            <a:r>
              <a:rPr lang="zh-CN" altLang="en-US" sz="2400">
                <a:solidFill>
                  <a:schemeClr val="folHlink"/>
                </a:solidFill>
              </a:rPr>
              <a:t>队尾</a:t>
            </a:r>
            <a:r>
              <a:rPr lang="en-US" altLang="zh-CN" sz="2400">
                <a:solidFill>
                  <a:schemeClr val="folHlink"/>
                </a:solidFill>
              </a:rPr>
              <a:t>(rear)</a:t>
            </a:r>
            <a:r>
              <a:rPr lang="zh-CN" altLang="en-US" sz="2400"/>
              <a:t>，允许删除的一端则称为</a:t>
            </a:r>
            <a:r>
              <a:rPr lang="zh-CN" altLang="en-US" sz="2400">
                <a:solidFill>
                  <a:schemeClr val="folHlink"/>
                </a:solidFill>
              </a:rPr>
              <a:t>队头</a:t>
            </a:r>
            <a:r>
              <a:rPr lang="en-US" altLang="zh-CN" sz="2400">
                <a:solidFill>
                  <a:schemeClr val="folHlink"/>
                </a:solidFill>
              </a:rPr>
              <a:t>(front)</a:t>
            </a:r>
            <a:r>
              <a:rPr lang="zh-CN" altLang="en-US" sz="2400"/>
              <a:t>。</a:t>
            </a:r>
          </a:p>
          <a:p>
            <a:pPr marL="0" indent="0" eaLnBrk="1" hangingPunct="1">
              <a:buFont typeface="Wingdings" panose="05000000000000000000" pitchFamily="2" charset="2"/>
              <a:buChar char="Ø"/>
            </a:pPr>
            <a:endParaRPr lang="en-US" altLang="zh-CN"/>
          </a:p>
        </p:txBody>
      </p:sp>
      <p:sp>
        <p:nvSpPr>
          <p:cNvPr id="2" name="灯片编号占位符 1">
            <a:extLst>
              <a:ext uri="{FF2B5EF4-FFF2-40B4-BE49-F238E27FC236}">
                <a16:creationId xmlns:a16="http://schemas.microsoft.com/office/drawing/2014/main" id="{A954F427-E4AB-4644-B09B-E993829F70F9}"/>
              </a:ext>
            </a:extLst>
          </p:cNvPr>
          <p:cNvSpPr>
            <a:spLocks noGrp="1"/>
          </p:cNvSpPr>
          <p:nvPr>
            <p:ph type="sldNum" sz="quarter" idx="12"/>
          </p:nvPr>
        </p:nvSpPr>
        <p:spPr/>
        <p:txBody>
          <a:bodyPr/>
          <a:lstStyle/>
          <a:p>
            <a:fld id="{76DEC0BF-4056-45FE-A558-BFEC82C564A3}"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C706462F-CF32-465A-AD5A-AC047A7468B7}"/>
              </a:ext>
            </a:extLst>
          </p:cNvPr>
          <p:cNvSpPr>
            <a:spLocks noGrp="1"/>
          </p:cNvSpPr>
          <p:nvPr>
            <p:ph type="title"/>
          </p:nvPr>
        </p:nvSpPr>
        <p:spPr/>
        <p:txBody>
          <a:bodyPr/>
          <a:lstStyle/>
          <a:p>
            <a:pPr eaLnBrk="1" hangingPunct="1">
              <a:defRPr/>
            </a:pPr>
            <a:r>
              <a:rPr lang="en-US" altLang="zh-CN" sz="4000" dirty="0"/>
              <a:t>1</a:t>
            </a:r>
            <a:r>
              <a:rPr lang="zh-CN" altLang="en-US" sz="4000" dirty="0"/>
              <a:t>栈</a:t>
            </a:r>
          </a:p>
        </p:txBody>
      </p:sp>
      <p:sp>
        <p:nvSpPr>
          <p:cNvPr id="3" name="内容占位符 2">
            <a:extLst>
              <a:ext uri="{FF2B5EF4-FFF2-40B4-BE49-F238E27FC236}">
                <a16:creationId xmlns:a16="http://schemas.microsoft.com/office/drawing/2014/main" id="{61BFDB47-455D-4F6E-8B19-DA60889BB4FD}"/>
              </a:ext>
            </a:extLst>
          </p:cNvPr>
          <p:cNvSpPr>
            <a:spLocks noGrp="1"/>
          </p:cNvSpPr>
          <p:nvPr>
            <p:ph idx="1"/>
          </p:nvPr>
        </p:nvSpPr>
        <p:spPr>
          <a:xfrm>
            <a:off x="514350" y="1190625"/>
            <a:ext cx="8240713" cy="5143500"/>
          </a:xfrm>
        </p:spPr>
        <p:txBody>
          <a:bodyPr/>
          <a:lstStyle/>
          <a:p>
            <a:pPr marL="0" indent="0">
              <a:buFont typeface="Wingdings" panose="05000000000000000000" pitchFamily="2" charset="2"/>
              <a:buChar char="Ø"/>
            </a:pPr>
            <a:r>
              <a:rPr lang="zh-CN" altLang="en-US" dirty="0"/>
              <a:t>对栈来说，表尾称为</a:t>
            </a:r>
            <a:r>
              <a:rPr lang="zh-CN" altLang="en-US" dirty="0">
                <a:solidFill>
                  <a:schemeClr val="folHlink"/>
                </a:solidFill>
              </a:rPr>
              <a:t>栈顶</a:t>
            </a:r>
            <a:r>
              <a:rPr lang="en-US" altLang="zh-CN" dirty="0">
                <a:solidFill>
                  <a:schemeClr val="folHlink"/>
                </a:solidFill>
              </a:rPr>
              <a:t>(top)</a:t>
            </a:r>
            <a:r>
              <a:rPr lang="zh-CN" altLang="en-US" dirty="0"/>
              <a:t>，相应地，表头端称为</a:t>
            </a:r>
            <a:r>
              <a:rPr lang="zh-CN" altLang="en-US" dirty="0">
                <a:solidFill>
                  <a:schemeClr val="folHlink"/>
                </a:solidFill>
              </a:rPr>
              <a:t>栈底</a:t>
            </a:r>
            <a:r>
              <a:rPr lang="en-US" altLang="zh-CN" dirty="0">
                <a:solidFill>
                  <a:schemeClr val="folHlink"/>
                </a:solidFill>
              </a:rPr>
              <a:t>(bottom)</a:t>
            </a:r>
            <a:r>
              <a:rPr lang="zh-CN" altLang="en-US" dirty="0"/>
              <a:t>。不含元素的空表称为</a:t>
            </a:r>
            <a:r>
              <a:rPr lang="zh-CN" altLang="en-US" dirty="0">
                <a:solidFill>
                  <a:schemeClr val="folHlink"/>
                </a:solidFill>
              </a:rPr>
              <a:t>空栈</a:t>
            </a:r>
            <a:r>
              <a:rPr lang="zh-CN" altLang="en-US" dirty="0"/>
              <a:t>。</a:t>
            </a:r>
          </a:p>
          <a:p>
            <a:pPr marL="0" indent="0" eaLnBrk="1" hangingPunct="1">
              <a:buFont typeface="Wingdings" panose="05000000000000000000" pitchFamily="2" charset="2"/>
              <a:buNone/>
            </a:pPr>
            <a:r>
              <a:rPr lang="zh-CN" altLang="en-US" sz="2800" dirty="0"/>
              <a:t>顺序栈：即栈的顺序存储结构是，利用一组地址连续的存储单元依次存放自栈底到栈顶的数据元素，同时附设指针</a:t>
            </a:r>
            <a:r>
              <a:rPr lang="en-US" altLang="zh-CN" sz="2800" dirty="0"/>
              <a:t>top</a:t>
            </a:r>
            <a:r>
              <a:rPr lang="zh-CN" altLang="en-US" sz="2800" dirty="0"/>
              <a:t>指示栈顶元素在顺序栈中的位置。</a:t>
            </a:r>
            <a:endParaRPr lang="en-US" altLang="zh-CN" sz="2800" dirty="0"/>
          </a:p>
          <a:p>
            <a:pPr marL="0" indent="0" eaLnBrk="1" hangingPunct="1">
              <a:buFont typeface="Wingdings 3" panose="05040102010807070707" pitchFamily="18" charset="2"/>
              <a:buNone/>
            </a:pPr>
            <a:r>
              <a:rPr lang="zh-CN" altLang="en-US" sz="2800" dirty="0"/>
              <a:t>链式栈：栈的链式表示。由于栈的操作是线性表操作的特例，则链栈的操作易于实现，它是</a:t>
            </a:r>
            <a:r>
              <a:rPr lang="zh-CN" altLang="en-US" sz="2800" dirty="0">
                <a:solidFill>
                  <a:srgbClr val="FF0000"/>
                </a:solidFill>
              </a:rPr>
              <a:t>操作受限的单链表</a:t>
            </a:r>
            <a:r>
              <a:rPr lang="zh-CN" altLang="en-US" sz="2800" dirty="0"/>
              <a:t>。</a:t>
            </a:r>
            <a:endParaRPr lang="en-US" altLang="zh-CN" sz="2800" dirty="0"/>
          </a:p>
          <a:p>
            <a:pPr marL="0" indent="0" eaLnBrk="1" hangingPunct="1">
              <a:buFont typeface="Wingdings" panose="05000000000000000000" pitchFamily="2" charset="2"/>
              <a:buNone/>
            </a:pPr>
            <a:endParaRPr lang="zh-CN" altLang="en-US" sz="2800" dirty="0"/>
          </a:p>
        </p:txBody>
      </p:sp>
      <p:grpSp>
        <p:nvGrpSpPr>
          <p:cNvPr id="4" name="Group 52">
            <a:extLst>
              <a:ext uri="{FF2B5EF4-FFF2-40B4-BE49-F238E27FC236}">
                <a16:creationId xmlns:a16="http://schemas.microsoft.com/office/drawing/2014/main" id="{0B3A95CC-72F5-4E60-8DE4-F0C2A268349B}"/>
              </a:ext>
            </a:extLst>
          </p:cNvPr>
          <p:cNvGrpSpPr>
            <a:grpSpLocks/>
          </p:cNvGrpSpPr>
          <p:nvPr/>
        </p:nvGrpSpPr>
        <p:grpSpPr bwMode="auto">
          <a:xfrm>
            <a:off x="4533900" y="4276725"/>
            <a:ext cx="4191000" cy="2528888"/>
            <a:chOff x="816" y="1488"/>
            <a:chExt cx="2640" cy="2073"/>
          </a:xfrm>
        </p:grpSpPr>
        <p:sp>
          <p:nvSpPr>
            <p:cNvPr id="26647" name="Line 38">
              <a:extLst>
                <a:ext uri="{FF2B5EF4-FFF2-40B4-BE49-F238E27FC236}">
                  <a16:creationId xmlns:a16="http://schemas.microsoft.com/office/drawing/2014/main" id="{A52783C5-CC73-4E4F-BC97-1988C7EC617E}"/>
                </a:ext>
              </a:extLst>
            </p:cNvPr>
            <p:cNvSpPr>
              <a:spLocks noChangeShapeType="1"/>
            </p:cNvSpPr>
            <p:nvPr/>
          </p:nvSpPr>
          <p:spPr bwMode="auto">
            <a:xfrm>
              <a:off x="2064" y="2784"/>
              <a:ext cx="0"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6648" name="Group 51">
              <a:extLst>
                <a:ext uri="{FF2B5EF4-FFF2-40B4-BE49-F238E27FC236}">
                  <a16:creationId xmlns:a16="http://schemas.microsoft.com/office/drawing/2014/main" id="{9E0940B0-034A-4F4A-B506-5C77EAFA6EB3}"/>
                </a:ext>
              </a:extLst>
            </p:cNvPr>
            <p:cNvGrpSpPr>
              <a:grpSpLocks/>
            </p:cNvGrpSpPr>
            <p:nvPr/>
          </p:nvGrpSpPr>
          <p:grpSpPr bwMode="auto">
            <a:xfrm>
              <a:off x="816" y="1488"/>
              <a:ext cx="2640" cy="2073"/>
              <a:chOff x="816" y="1488"/>
              <a:chExt cx="2640" cy="2073"/>
            </a:xfrm>
          </p:grpSpPr>
          <p:grpSp>
            <p:nvGrpSpPr>
              <p:cNvPr id="26649" name="Group 48">
                <a:extLst>
                  <a:ext uri="{FF2B5EF4-FFF2-40B4-BE49-F238E27FC236}">
                    <a16:creationId xmlns:a16="http://schemas.microsoft.com/office/drawing/2014/main" id="{34C00999-729C-415B-8760-C173AA92D37B}"/>
                  </a:ext>
                </a:extLst>
              </p:cNvPr>
              <p:cNvGrpSpPr>
                <a:grpSpLocks/>
              </p:cNvGrpSpPr>
              <p:nvPr/>
            </p:nvGrpSpPr>
            <p:grpSpPr bwMode="auto">
              <a:xfrm>
                <a:off x="1200" y="1776"/>
                <a:ext cx="1104" cy="249"/>
                <a:chOff x="1200" y="1776"/>
                <a:chExt cx="1104" cy="249"/>
              </a:xfrm>
            </p:grpSpPr>
            <p:sp>
              <p:nvSpPr>
                <p:cNvPr id="26677" name="Rectangle 6">
                  <a:extLst>
                    <a:ext uri="{FF2B5EF4-FFF2-40B4-BE49-F238E27FC236}">
                      <a16:creationId xmlns:a16="http://schemas.microsoft.com/office/drawing/2014/main" id="{7D0EB2AE-85DA-41C2-9853-4191F20B2D41}"/>
                    </a:ext>
                  </a:extLst>
                </p:cNvPr>
                <p:cNvSpPr>
                  <a:spLocks noChangeArrowheads="1"/>
                </p:cNvSpPr>
                <p:nvPr/>
              </p:nvSpPr>
              <p:spPr bwMode="auto">
                <a:xfrm flipV="1">
                  <a:off x="1752" y="1776"/>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78" name="Rectangle 5">
                  <a:extLst>
                    <a:ext uri="{FF2B5EF4-FFF2-40B4-BE49-F238E27FC236}">
                      <a16:creationId xmlns:a16="http://schemas.microsoft.com/office/drawing/2014/main" id="{7D9B1EFB-8A18-44E7-ACA0-1558754AEC4F}"/>
                    </a:ext>
                  </a:extLst>
                </p:cNvPr>
                <p:cNvSpPr>
                  <a:spLocks noChangeArrowheads="1"/>
                </p:cNvSpPr>
                <p:nvPr/>
              </p:nvSpPr>
              <p:spPr bwMode="auto">
                <a:xfrm flipV="1">
                  <a:off x="1200" y="1776"/>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79" name="Line 7">
                  <a:extLst>
                    <a:ext uri="{FF2B5EF4-FFF2-40B4-BE49-F238E27FC236}">
                      <a16:creationId xmlns:a16="http://schemas.microsoft.com/office/drawing/2014/main" id="{30C001FA-EFD9-4CAE-80BB-AD52E6F45761}"/>
                    </a:ext>
                  </a:extLst>
                </p:cNvPr>
                <p:cNvSpPr>
                  <a:spLocks noChangeShapeType="1"/>
                </p:cNvSpPr>
                <p:nvPr/>
              </p:nvSpPr>
              <p:spPr bwMode="auto">
                <a:xfrm flipV="1">
                  <a:off x="1200" y="2025"/>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80" name="Line 8">
                  <a:extLst>
                    <a:ext uri="{FF2B5EF4-FFF2-40B4-BE49-F238E27FC236}">
                      <a16:creationId xmlns:a16="http://schemas.microsoft.com/office/drawing/2014/main" id="{CC58920A-51D0-4891-A3A3-634ECE1145AB}"/>
                    </a:ext>
                  </a:extLst>
                </p:cNvPr>
                <p:cNvSpPr>
                  <a:spLocks noChangeShapeType="1"/>
                </p:cNvSpPr>
                <p:nvPr/>
              </p:nvSpPr>
              <p:spPr bwMode="auto">
                <a:xfrm flipV="1">
                  <a:off x="1200" y="1776"/>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81" name="Line 9">
                  <a:extLst>
                    <a:ext uri="{FF2B5EF4-FFF2-40B4-BE49-F238E27FC236}">
                      <a16:creationId xmlns:a16="http://schemas.microsoft.com/office/drawing/2014/main" id="{1D700B7E-21FA-4A75-ACE0-6E512F05C34E}"/>
                    </a:ext>
                  </a:extLst>
                </p:cNvPr>
                <p:cNvSpPr>
                  <a:spLocks noChangeShapeType="1"/>
                </p:cNvSpPr>
                <p:nvPr/>
              </p:nvSpPr>
              <p:spPr bwMode="auto">
                <a:xfrm flipV="1">
                  <a:off x="1200" y="1776"/>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82" name="Line 10">
                  <a:extLst>
                    <a:ext uri="{FF2B5EF4-FFF2-40B4-BE49-F238E27FC236}">
                      <a16:creationId xmlns:a16="http://schemas.microsoft.com/office/drawing/2014/main" id="{C224AC05-6C43-40EE-8CDE-7AC2A3CE9D60}"/>
                    </a:ext>
                  </a:extLst>
                </p:cNvPr>
                <p:cNvSpPr>
                  <a:spLocks noChangeShapeType="1"/>
                </p:cNvSpPr>
                <p:nvPr/>
              </p:nvSpPr>
              <p:spPr bwMode="auto">
                <a:xfrm flipV="1">
                  <a:off x="1752" y="1776"/>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83" name="Line 11">
                  <a:extLst>
                    <a:ext uri="{FF2B5EF4-FFF2-40B4-BE49-F238E27FC236}">
                      <a16:creationId xmlns:a16="http://schemas.microsoft.com/office/drawing/2014/main" id="{1C54377C-B9AA-4C35-B974-66C3FA97D32E}"/>
                    </a:ext>
                  </a:extLst>
                </p:cNvPr>
                <p:cNvSpPr>
                  <a:spLocks noChangeShapeType="1"/>
                </p:cNvSpPr>
                <p:nvPr/>
              </p:nvSpPr>
              <p:spPr bwMode="auto">
                <a:xfrm flipV="1">
                  <a:off x="2304" y="1776"/>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650" name="Group 49">
                <a:extLst>
                  <a:ext uri="{FF2B5EF4-FFF2-40B4-BE49-F238E27FC236}">
                    <a16:creationId xmlns:a16="http://schemas.microsoft.com/office/drawing/2014/main" id="{1FFBA6E5-99D9-4E97-A2B3-D4B95658255D}"/>
                  </a:ext>
                </a:extLst>
              </p:cNvPr>
              <p:cNvGrpSpPr>
                <a:grpSpLocks/>
              </p:cNvGrpSpPr>
              <p:nvPr/>
            </p:nvGrpSpPr>
            <p:grpSpPr bwMode="auto">
              <a:xfrm>
                <a:off x="1200" y="2352"/>
                <a:ext cx="1104" cy="249"/>
                <a:chOff x="1200" y="2352"/>
                <a:chExt cx="1104" cy="249"/>
              </a:xfrm>
            </p:grpSpPr>
            <p:sp>
              <p:nvSpPr>
                <p:cNvPr id="26670" name="Rectangle 18">
                  <a:extLst>
                    <a:ext uri="{FF2B5EF4-FFF2-40B4-BE49-F238E27FC236}">
                      <a16:creationId xmlns:a16="http://schemas.microsoft.com/office/drawing/2014/main" id="{D88A8E38-262F-4E0A-A09F-E56C09412E9C}"/>
                    </a:ext>
                  </a:extLst>
                </p:cNvPr>
                <p:cNvSpPr>
                  <a:spLocks noChangeArrowheads="1"/>
                </p:cNvSpPr>
                <p:nvPr/>
              </p:nvSpPr>
              <p:spPr bwMode="auto">
                <a:xfrm flipV="1">
                  <a:off x="1752" y="235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71" name="Rectangle 19">
                  <a:extLst>
                    <a:ext uri="{FF2B5EF4-FFF2-40B4-BE49-F238E27FC236}">
                      <a16:creationId xmlns:a16="http://schemas.microsoft.com/office/drawing/2014/main" id="{0E5C8FC3-7511-496E-869A-AF33B6D53857}"/>
                    </a:ext>
                  </a:extLst>
                </p:cNvPr>
                <p:cNvSpPr>
                  <a:spLocks noChangeArrowheads="1"/>
                </p:cNvSpPr>
                <p:nvPr/>
              </p:nvSpPr>
              <p:spPr bwMode="auto">
                <a:xfrm flipV="1">
                  <a:off x="1200" y="235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72" name="Line 20">
                  <a:extLst>
                    <a:ext uri="{FF2B5EF4-FFF2-40B4-BE49-F238E27FC236}">
                      <a16:creationId xmlns:a16="http://schemas.microsoft.com/office/drawing/2014/main" id="{0261C76D-90DA-4AD0-ABEB-EC2EBF40FE5D}"/>
                    </a:ext>
                  </a:extLst>
                </p:cNvPr>
                <p:cNvSpPr>
                  <a:spLocks noChangeShapeType="1"/>
                </p:cNvSpPr>
                <p:nvPr/>
              </p:nvSpPr>
              <p:spPr bwMode="auto">
                <a:xfrm flipV="1">
                  <a:off x="1200" y="2601"/>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3" name="Line 21">
                  <a:extLst>
                    <a:ext uri="{FF2B5EF4-FFF2-40B4-BE49-F238E27FC236}">
                      <a16:creationId xmlns:a16="http://schemas.microsoft.com/office/drawing/2014/main" id="{544FD12B-8BDE-4730-8FCC-A73109A1B2DC}"/>
                    </a:ext>
                  </a:extLst>
                </p:cNvPr>
                <p:cNvSpPr>
                  <a:spLocks noChangeShapeType="1"/>
                </p:cNvSpPr>
                <p:nvPr/>
              </p:nvSpPr>
              <p:spPr bwMode="auto">
                <a:xfrm flipV="1">
                  <a:off x="1200" y="2352"/>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4" name="Line 22">
                  <a:extLst>
                    <a:ext uri="{FF2B5EF4-FFF2-40B4-BE49-F238E27FC236}">
                      <a16:creationId xmlns:a16="http://schemas.microsoft.com/office/drawing/2014/main" id="{1FE13835-4DBA-49C3-85C7-9859558C108C}"/>
                    </a:ext>
                  </a:extLst>
                </p:cNvPr>
                <p:cNvSpPr>
                  <a:spLocks noChangeShapeType="1"/>
                </p:cNvSpPr>
                <p:nvPr/>
              </p:nvSpPr>
              <p:spPr bwMode="auto">
                <a:xfrm flipV="1">
                  <a:off x="1200" y="235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5" name="Line 23">
                  <a:extLst>
                    <a:ext uri="{FF2B5EF4-FFF2-40B4-BE49-F238E27FC236}">
                      <a16:creationId xmlns:a16="http://schemas.microsoft.com/office/drawing/2014/main" id="{6B2EFF39-C39D-4B83-9BEF-B2350B602C27}"/>
                    </a:ext>
                  </a:extLst>
                </p:cNvPr>
                <p:cNvSpPr>
                  <a:spLocks noChangeShapeType="1"/>
                </p:cNvSpPr>
                <p:nvPr/>
              </p:nvSpPr>
              <p:spPr bwMode="auto">
                <a:xfrm flipV="1">
                  <a:off x="1752" y="2352"/>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76" name="Line 24">
                  <a:extLst>
                    <a:ext uri="{FF2B5EF4-FFF2-40B4-BE49-F238E27FC236}">
                      <a16:creationId xmlns:a16="http://schemas.microsoft.com/office/drawing/2014/main" id="{DACD55BF-5354-4AAA-A67C-69A1E8455E33}"/>
                    </a:ext>
                  </a:extLst>
                </p:cNvPr>
                <p:cNvSpPr>
                  <a:spLocks noChangeShapeType="1"/>
                </p:cNvSpPr>
                <p:nvPr/>
              </p:nvSpPr>
              <p:spPr bwMode="auto">
                <a:xfrm flipV="1">
                  <a:off x="2304" y="235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6651" name="Group 50">
                <a:extLst>
                  <a:ext uri="{FF2B5EF4-FFF2-40B4-BE49-F238E27FC236}">
                    <a16:creationId xmlns:a16="http://schemas.microsoft.com/office/drawing/2014/main" id="{73E5C0FB-A060-4D24-8A00-208210506ED4}"/>
                  </a:ext>
                </a:extLst>
              </p:cNvPr>
              <p:cNvGrpSpPr>
                <a:grpSpLocks/>
              </p:cNvGrpSpPr>
              <p:nvPr/>
            </p:nvGrpSpPr>
            <p:grpSpPr bwMode="auto">
              <a:xfrm>
                <a:off x="1248" y="3312"/>
                <a:ext cx="1104" cy="249"/>
                <a:chOff x="1248" y="3312"/>
                <a:chExt cx="1104" cy="249"/>
              </a:xfrm>
            </p:grpSpPr>
            <p:sp>
              <p:nvSpPr>
                <p:cNvPr id="26663" name="Rectangle 26">
                  <a:extLst>
                    <a:ext uri="{FF2B5EF4-FFF2-40B4-BE49-F238E27FC236}">
                      <a16:creationId xmlns:a16="http://schemas.microsoft.com/office/drawing/2014/main" id="{9142CAAB-4AD3-4501-A328-2DC04AA327C4}"/>
                    </a:ext>
                  </a:extLst>
                </p:cNvPr>
                <p:cNvSpPr>
                  <a:spLocks noChangeArrowheads="1"/>
                </p:cNvSpPr>
                <p:nvPr/>
              </p:nvSpPr>
              <p:spPr bwMode="auto">
                <a:xfrm flipV="1">
                  <a:off x="1800" y="331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64" name="Rectangle 27">
                  <a:extLst>
                    <a:ext uri="{FF2B5EF4-FFF2-40B4-BE49-F238E27FC236}">
                      <a16:creationId xmlns:a16="http://schemas.microsoft.com/office/drawing/2014/main" id="{536883EB-7BFF-4BA7-A029-8E724163632C}"/>
                    </a:ext>
                  </a:extLst>
                </p:cNvPr>
                <p:cNvSpPr>
                  <a:spLocks noChangeArrowheads="1"/>
                </p:cNvSpPr>
                <p:nvPr/>
              </p:nvSpPr>
              <p:spPr bwMode="auto">
                <a:xfrm flipV="1">
                  <a:off x="1248" y="331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85000"/>
                  </a:pPr>
                  <a:endParaRPr lang="zh-CN" altLang="zh-CN" sz="2000"/>
                </a:p>
              </p:txBody>
            </p:sp>
            <p:sp>
              <p:nvSpPr>
                <p:cNvPr id="26665" name="Line 28">
                  <a:extLst>
                    <a:ext uri="{FF2B5EF4-FFF2-40B4-BE49-F238E27FC236}">
                      <a16:creationId xmlns:a16="http://schemas.microsoft.com/office/drawing/2014/main" id="{0B8E28BE-8685-473B-A6E4-9DD875CDC488}"/>
                    </a:ext>
                  </a:extLst>
                </p:cNvPr>
                <p:cNvSpPr>
                  <a:spLocks noChangeShapeType="1"/>
                </p:cNvSpPr>
                <p:nvPr/>
              </p:nvSpPr>
              <p:spPr bwMode="auto">
                <a:xfrm flipV="1">
                  <a:off x="1248" y="3561"/>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6" name="Line 29">
                  <a:extLst>
                    <a:ext uri="{FF2B5EF4-FFF2-40B4-BE49-F238E27FC236}">
                      <a16:creationId xmlns:a16="http://schemas.microsoft.com/office/drawing/2014/main" id="{7822CCE3-D6C0-42E9-B6C2-A90C51464143}"/>
                    </a:ext>
                  </a:extLst>
                </p:cNvPr>
                <p:cNvSpPr>
                  <a:spLocks noChangeShapeType="1"/>
                </p:cNvSpPr>
                <p:nvPr/>
              </p:nvSpPr>
              <p:spPr bwMode="auto">
                <a:xfrm flipV="1">
                  <a:off x="1248" y="3312"/>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7" name="Line 30">
                  <a:extLst>
                    <a:ext uri="{FF2B5EF4-FFF2-40B4-BE49-F238E27FC236}">
                      <a16:creationId xmlns:a16="http://schemas.microsoft.com/office/drawing/2014/main" id="{97872070-99B6-433A-BB22-86B98DF7F345}"/>
                    </a:ext>
                  </a:extLst>
                </p:cNvPr>
                <p:cNvSpPr>
                  <a:spLocks noChangeShapeType="1"/>
                </p:cNvSpPr>
                <p:nvPr/>
              </p:nvSpPr>
              <p:spPr bwMode="auto">
                <a:xfrm flipV="1">
                  <a:off x="1248" y="331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8" name="Line 31">
                  <a:extLst>
                    <a:ext uri="{FF2B5EF4-FFF2-40B4-BE49-F238E27FC236}">
                      <a16:creationId xmlns:a16="http://schemas.microsoft.com/office/drawing/2014/main" id="{3361A10F-D684-4854-B10D-6FBA1307B21A}"/>
                    </a:ext>
                  </a:extLst>
                </p:cNvPr>
                <p:cNvSpPr>
                  <a:spLocks noChangeShapeType="1"/>
                </p:cNvSpPr>
                <p:nvPr/>
              </p:nvSpPr>
              <p:spPr bwMode="auto">
                <a:xfrm flipV="1">
                  <a:off x="1800" y="3312"/>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69" name="Line 32">
                  <a:extLst>
                    <a:ext uri="{FF2B5EF4-FFF2-40B4-BE49-F238E27FC236}">
                      <a16:creationId xmlns:a16="http://schemas.microsoft.com/office/drawing/2014/main" id="{24B51EF3-5715-4CDB-8EB2-28D4C68F0E62}"/>
                    </a:ext>
                  </a:extLst>
                </p:cNvPr>
                <p:cNvSpPr>
                  <a:spLocks noChangeShapeType="1"/>
                </p:cNvSpPr>
                <p:nvPr/>
              </p:nvSpPr>
              <p:spPr bwMode="auto">
                <a:xfrm flipV="1">
                  <a:off x="2352" y="331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52" name="Line 33">
                <a:extLst>
                  <a:ext uri="{FF2B5EF4-FFF2-40B4-BE49-F238E27FC236}">
                    <a16:creationId xmlns:a16="http://schemas.microsoft.com/office/drawing/2014/main" id="{09D7749E-AC84-4311-9F0C-3346F950BEAE}"/>
                  </a:ext>
                </a:extLst>
              </p:cNvPr>
              <p:cNvSpPr>
                <a:spLocks noChangeShapeType="1"/>
              </p:cNvSpPr>
              <p:nvPr/>
            </p:nvSpPr>
            <p:spPr bwMode="auto">
              <a:xfrm>
                <a:off x="816" y="196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3" name="Line 34">
                <a:extLst>
                  <a:ext uri="{FF2B5EF4-FFF2-40B4-BE49-F238E27FC236}">
                    <a16:creationId xmlns:a16="http://schemas.microsoft.com/office/drawing/2014/main" id="{18DF65A0-7444-467E-953D-1920E4F2E595}"/>
                  </a:ext>
                </a:extLst>
              </p:cNvPr>
              <p:cNvSpPr>
                <a:spLocks noChangeShapeType="1"/>
              </p:cNvSpPr>
              <p:nvPr/>
            </p:nvSpPr>
            <p:spPr bwMode="auto">
              <a:xfrm>
                <a:off x="2064" y="187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35">
                <a:extLst>
                  <a:ext uri="{FF2B5EF4-FFF2-40B4-BE49-F238E27FC236}">
                    <a16:creationId xmlns:a16="http://schemas.microsoft.com/office/drawing/2014/main" id="{5DB3BDD3-975F-42AC-9A67-969B9E583A0F}"/>
                  </a:ext>
                </a:extLst>
              </p:cNvPr>
              <p:cNvSpPr>
                <a:spLocks noChangeShapeType="1"/>
              </p:cNvSpPr>
              <p:nvPr/>
            </p:nvSpPr>
            <p:spPr bwMode="auto">
              <a:xfrm>
                <a:off x="2064" y="24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5" name="Line 37">
                <a:extLst>
                  <a:ext uri="{FF2B5EF4-FFF2-40B4-BE49-F238E27FC236}">
                    <a16:creationId xmlns:a16="http://schemas.microsoft.com/office/drawing/2014/main" id="{7EDD47C8-5AA6-45F2-B02E-70535A99D3D6}"/>
                  </a:ext>
                </a:extLst>
              </p:cNvPr>
              <p:cNvSpPr>
                <a:spLocks noChangeShapeType="1"/>
              </p:cNvSpPr>
              <p:nvPr/>
            </p:nvSpPr>
            <p:spPr bwMode="auto">
              <a:xfrm>
                <a:off x="2064" y="307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6" name="Line 39">
                <a:extLst>
                  <a:ext uri="{FF2B5EF4-FFF2-40B4-BE49-F238E27FC236}">
                    <a16:creationId xmlns:a16="http://schemas.microsoft.com/office/drawing/2014/main" id="{D6903645-3CFB-4262-BD99-F52778DE3DC8}"/>
                  </a:ext>
                </a:extLst>
              </p:cNvPr>
              <p:cNvSpPr>
                <a:spLocks noChangeShapeType="1"/>
              </p:cNvSpPr>
              <p:nvPr/>
            </p:nvSpPr>
            <p:spPr bwMode="auto">
              <a:xfrm flipH="1">
                <a:off x="2016" y="3408"/>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Line 40">
                <a:extLst>
                  <a:ext uri="{FF2B5EF4-FFF2-40B4-BE49-F238E27FC236}">
                    <a16:creationId xmlns:a16="http://schemas.microsoft.com/office/drawing/2014/main" id="{93C447AF-3881-49BF-A41E-5B83D0CF721B}"/>
                  </a:ext>
                </a:extLst>
              </p:cNvPr>
              <p:cNvSpPr>
                <a:spLocks noChangeShapeType="1"/>
              </p:cNvSpPr>
              <p:nvPr/>
            </p:nvSpPr>
            <p:spPr bwMode="auto">
              <a:xfrm>
                <a:off x="2064" y="3408"/>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58" name="Text Box 42">
                <a:extLst>
                  <a:ext uri="{FF2B5EF4-FFF2-40B4-BE49-F238E27FC236}">
                    <a16:creationId xmlns:a16="http://schemas.microsoft.com/office/drawing/2014/main" id="{297B1772-E034-4554-AF98-F31B5B9F30F9}"/>
                  </a:ext>
                </a:extLst>
              </p:cNvPr>
              <p:cNvSpPr txBox="1">
                <a:spLocks noChangeArrowheads="1"/>
              </p:cNvSpPr>
              <p:nvPr/>
            </p:nvSpPr>
            <p:spPr bwMode="auto">
              <a:xfrm>
                <a:off x="1200"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data</a:t>
                </a:r>
              </a:p>
            </p:txBody>
          </p:sp>
          <p:sp>
            <p:nvSpPr>
              <p:cNvPr id="26659" name="Text Box 44">
                <a:extLst>
                  <a:ext uri="{FF2B5EF4-FFF2-40B4-BE49-F238E27FC236}">
                    <a16:creationId xmlns:a16="http://schemas.microsoft.com/office/drawing/2014/main" id="{56A2C2EC-766E-4A7C-B292-11F14225DCC0}"/>
                  </a:ext>
                </a:extLst>
              </p:cNvPr>
              <p:cNvSpPr txBox="1">
                <a:spLocks noChangeArrowheads="1"/>
              </p:cNvSpPr>
              <p:nvPr/>
            </p:nvSpPr>
            <p:spPr bwMode="auto">
              <a:xfrm>
                <a:off x="1728" y="1488"/>
                <a:ext cx="5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SzPct val="85000"/>
                </a:pPr>
                <a:r>
                  <a:rPr lang="en-US" altLang="zh-CN"/>
                  <a:t>next</a:t>
                </a:r>
              </a:p>
            </p:txBody>
          </p:sp>
          <p:sp>
            <p:nvSpPr>
              <p:cNvPr id="26660" name="Text Box 45">
                <a:extLst>
                  <a:ext uri="{FF2B5EF4-FFF2-40B4-BE49-F238E27FC236}">
                    <a16:creationId xmlns:a16="http://schemas.microsoft.com/office/drawing/2014/main" id="{CA54C1CF-B6F8-45D1-957D-4E5D3614F6FF}"/>
                  </a:ext>
                </a:extLst>
              </p:cNvPr>
              <p:cNvSpPr txBox="1">
                <a:spLocks noChangeArrowheads="1"/>
              </p:cNvSpPr>
              <p:nvPr/>
            </p:nvSpPr>
            <p:spPr bwMode="auto">
              <a:xfrm>
                <a:off x="816" y="1728"/>
                <a:ext cx="2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top</a:t>
                </a:r>
              </a:p>
            </p:txBody>
          </p:sp>
          <p:sp>
            <p:nvSpPr>
              <p:cNvPr id="26661" name="Text Box 46">
                <a:extLst>
                  <a:ext uri="{FF2B5EF4-FFF2-40B4-BE49-F238E27FC236}">
                    <a16:creationId xmlns:a16="http://schemas.microsoft.com/office/drawing/2014/main" id="{2F51CF39-E9FB-4216-B976-D2C2EC277B06}"/>
                  </a:ext>
                </a:extLst>
              </p:cNvPr>
              <p:cNvSpPr txBox="1">
                <a:spLocks noChangeArrowheads="1"/>
              </p:cNvSpPr>
              <p:nvPr/>
            </p:nvSpPr>
            <p:spPr bwMode="auto">
              <a:xfrm>
                <a:off x="2880" y="17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栈顶</a:t>
                </a:r>
              </a:p>
            </p:txBody>
          </p:sp>
          <p:sp>
            <p:nvSpPr>
              <p:cNvPr id="26662" name="Text Box 47">
                <a:extLst>
                  <a:ext uri="{FF2B5EF4-FFF2-40B4-BE49-F238E27FC236}">
                    <a16:creationId xmlns:a16="http://schemas.microsoft.com/office/drawing/2014/main" id="{5BE26149-ECC9-4C2A-89AC-BAC4C3EB9F58}"/>
                  </a:ext>
                </a:extLst>
              </p:cNvPr>
              <p:cNvSpPr txBox="1">
                <a:spLocks noChangeArrowheads="1"/>
              </p:cNvSpPr>
              <p:nvPr/>
            </p:nvSpPr>
            <p:spPr bwMode="auto">
              <a:xfrm>
                <a:off x="2928" y="326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栈底</a:t>
                </a:r>
              </a:p>
            </p:txBody>
          </p:sp>
        </p:grpSp>
      </p:grpSp>
      <p:grpSp>
        <p:nvGrpSpPr>
          <p:cNvPr id="43" name="Group 60">
            <a:extLst>
              <a:ext uri="{FF2B5EF4-FFF2-40B4-BE49-F238E27FC236}">
                <a16:creationId xmlns:a16="http://schemas.microsoft.com/office/drawing/2014/main" id="{82F11BEE-1BE3-4A8A-8507-6A4EF0FDA01F}"/>
              </a:ext>
            </a:extLst>
          </p:cNvPr>
          <p:cNvGrpSpPr>
            <a:grpSpLocks/>
          </p:cNvGrpSpPr>
          <p:nvPr/>
        </p:nvGrpSpPr>
        <p:grpSpPr bwMode="auto">
          <a:xfrm>
            <a:off x="1066800" y="4764088"/>
            <a:ext cx="2743200" cy="2071687"/>
            <a:chOff x="624" y="2112"/>
            <a:chExt cx="1728" cy="1440"/>
          </a:xfrm>
        </p:grpSpPr>
        <p:grpSp>
          <p:nvGrpSpPr>
            <p:cNvPr id="26630" name="Group 48">
              <a:extLst>
                <a:ext uri="{FF2B5EF4-FFF2-40B4-BE49-F238E27FC236}">
                  <a16:creationId xmlns:a16="http://schemas.microsoft.com/office/drawing/2014/main" id="{1DB3B7B5-70FA-4B7C-9BD5-BCAD3AF46321}"/>
                </a:ext>
              </a:extLst>
            </p:cNvPr>
            <p:cNvGrpSpPr>
              <a:grpSpLocks/>
            </p:cNvGrpSpPr>
            <p:nvPr/>
          </p:nvGrpSpPr>
          <p:grpSpPr bwMode="auto">
            <a:xfrm>
              <a:off x="864" y="2256"/>
              <a:ext cx="1152" cy="1296"/>
              <a:chOff x="864" y="2256"/>
              <a:chExt cx="1152" cy="1296"/>
            </a:xfrm>
          </p:grpSpPr>
          <p:sp>
            <p:nvSpPr>
              <p:cNvPr id="26636" name="Line 4">
                <a:extLst>
                  <a:ext uri="{FF2B5EF4-FFF2-40B4-BE49-F238E27FC236}">
                    <a16:creationId xmlns:a16="http://schemas.microsoft.com/office/drawing/2014/main" id="{FF47E3FB-F848-43FC-95E2-67E9CAAB4C39}"/>
                  </a:ext>
                </a:extLst>
              </p:cNvPr>
              <p:cNvSpPr>
                <a:spLocks noChangeShapeType="1"/>
              </p:cNvSpPr>
              <p:nvPr/>
            </p:nvSpPr>
            <p:spPr bwMode="auto">
              <a:xfrm>
                <a:off x="1248" y="2400"/>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5">
                <a:extLst>
                  <a:ext uri="{FF2B5EF4-FFF2-40B4-BE49-F238E27FC236}">
                    <a16:creationId xmlns:a16="http://schemas.microsoft.com/office/drawing/2014/main" id="{D28D6B6E-FEAE-49BB-B76F-A49E641EA3E3}"/>
                  </a:ext>
                </a:extLst>
              </p:cNvPr>
              <p:cNvSpPr>
                <a:spLocks noChangeShapeType="1"/>
              </p:cNvSpPr>
              <p:nvPr/>
            </p:nvSpPr>
            <p:spPr bwMode="auto">
              <a:xfrm>
                <a:off x="1872" y="235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8" name="Line 6">
                <a:extLst>
                  <a:ext uri="{FF2B5EF4-FFF2-40B4-BE49-F238E27FC236}">
                    <a16:creationId xmlns:a16="http://schemas.microsoft.com/office/drawing/2014/main" id="{8C45A800-DDCC-432E-8D86-B91C8692A1EB}"/>
                  </a:ext>
                </a:extLst>
              </p:cNvPr>
              <p:cNvSpPr>
                <a:spLocks noChangeShapeType="1"/>
              </p:cNvSpPr>
              <p:nvPr/>
            </p:nvSpPr>
            <p:spPr bwMode="auto">
              <a:xfrm>
                <a:off x="1104" y="355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39" name="Line 7">
                <a:extLst>
                  <a:ext uri="{FF2B5EF4-FFF2-40B4-BE49-F238E27FC236}">
                    <a16:creationId xmlns:a16="http://schemas.microsoft.com/office/drawing/2014/main" id="{C14CFA50-AC2A-435E-8FD2-DB34B046D255}"/>
                  </a:ext>
                </a:extLst>
              </p:cNvPr>
              <p:cNvSpPr>
                <a:spLocks noChangeShapeType="1"/>
              </p:cNvSpPr>
              <p:nvPr/>
            </p:nvSpPr>
            <p:spPr bwMode="auto">
              <a:xfrm>
                <a:off x="1104" y="336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0" name="Line 8">
                <a:extLst>
                  <a:ext uri="{FF2B5EF4-FFF2-40B4-BE49-F238E27FC236}">
                    <a16:creationId xmlns:a16="http://schemas.microsoft.com/office/drawing/2014/main" id="{1D1A2A1B-89C7-4459-987F-D2A1F75A06D8}"/>
                  </a:ext>
                </a:extLst>
              </p:cNvPr>
              <p:cNvSpPr>
                <a:spLocks noChangeShapeType="1"/>
              </p:cNvSpPr>
              <p:nvPr/>
            </p:nvSpPr>
            <p:spPr bwMode="auto">
              <a:xfrm>
                <a:off x="1104" y="273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1" name="Line 9">
                <a:extLst>
                  <a:ext uri="{FF2B5EF4-FFF2-40B4-BE49-F238E27FC236}">
                    <a16:creationId xmlns:a16="http://schemas.microsoft.com/office/drawing/2014/main" id="{32BF803D-403F-42A8-91C1-CE92EBCFC7A8}"/>
                  </a:ext>
                </a:extLst>
              </p:cNvPr>
              <p:cNvSpPr>
                <a:spLocks noChangeShapeType="1"/>
              </p:cNvSpPr>
              <p:nvPr/>
            </p:nvSpPr>
            <p:spPr bwMode="auto">
              <a:xfrm>
                <a:off x="1104" y="249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642" name="Line 10">
                <a:extLst>
                  <a:ext uri="{FF2B5EF4-FFF2-40B4-BE49-F238E27FC236}">
                    <a16:creationId xmlns:a16="http://schemas.microsoft.com/office/drawing/2014/main" id="{C8D6A314-B9F3-49C7-BE32-4795615594DC}"/>
                  </a:ext>
                </a:extLst>
              </p:cNvPr>
              <p:cNvSpPr>
                <a:spLocks noChangeShapeType="1"/>
              </p:cNvSpPr>
              <p:nvPr/>
            </p:nvSpPr>
            <p:spPr bwMode="auto">
              <a:xfrm flipH="1" flipV="1">
                <a:off x="1296" y="2256"/>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43" name="Line 11">
                <a:extLst>
                  <a:ext uri="{FF2B5EF4-FFF2-40B4-BE49-F238E27FC236}">
                    <a16:creationId xmlns:a16="http://schemas.microsoft.com/office/drawing/2014/main" id="{BD394B7E-E655-40F7-8203-2A341D1A9FEA}"/>
                  </a:ext>
                </a:extLst>
              </p:cNvPr>
              <p:cNvSpPr>
                <a:spLocks noChangeShapeType="1"/>
              </p:cNvSpPr>
              <p:nvPr/>
            </p:nvSpPr>
            <p:spPr bwMode="auto">
              <a:xfrm flipH="1">
                <a:off x="1632" y="230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44" name="Line 13">
                <a:extLst>
                  <a:ext uri="{FF2B5EF4-FFF2-40B4-BE49-F238E27FC236}">
                    <a16:creationId xmlns:a16="http://schemas.microsoft.com/office/drawing/2014/main" id="{A520D86E-7236-42BA-834C-838D2843B4D8}"/>
                  </a:ext>
                </a:extLst>
              </p:cNvPr>
              <p:cNvSpPr>
                <a:spLocks noChangeShapeType="1"/>
              </p:cNvSpPr>
              <p:nvPr/>
            </p:nvSpPr>
            <p:spPr bwMode="auto">
              <a:xfrm>
                <a:off x="864" y="26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45" name="Line 14">
                <a:extLst>
                  <a:ext uri="{FF2B5EF4-FFF2-40B4-BE49-F238E27FC236}">
                    <a16:creationId xmlns:a16="http://schemas.microsoft.com/office/drawing/2014/main" id="{DBF630ED-9B56-4CCD-A358-FDC182EFA003}"/>
                  </a:ext>
                </a:extLst>
              </p:cNvPr>
              <p:cNvSpPr>
                <a:spLocks noChangeShapeType="1"/>
              </p:cNvSpPr>
              <p:nvPr/>
            </p:nvSpPr>
            <p:spPr bwMode="auto">
              <a:xfrm>
                <a:off x="864"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46" name="Line 28">
                <a:extLst>
                  <a:ext uri="{FF2B5EF4-FFF2-40B4-BE49-F238E27FC236}">
                    <a16:creationId xmlns:a16="http://schemas.microsoft.com/office/drawing/2014/main" id="{C52E1990-596C-4E0D-B3D2-38A894539C05}"/>
                  </a:ext>
                </a:extLst>
              </p:cNvPr>
              <p:cNvSpPr>
                <a:spLocks noChangeShapeType="1"/>
              </p:cNvSpPr>
              <p:nvPr/>
            </p:nvSpPr>
            <p:spPr bwMode="auto">
              <a:xfrm>
                <a:off x="1104" y="31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31" name="Text Box 50">
              <a:extLst>
                <a:ext uri="{FF2B5EF4-FFF2-40B4-BE49-F238E27FC236}">
                  <a16:creationId xmlns:a16="http://schemas.microsoft.com/office/drawing/2014/main" id="{A6043255-1DE1-4E8F-BE85-D8C0B6A7DB7C}"/>
                </a:ext>
              </a:extLst>
            </p:cNvPr>
            <p:cNvSpPr txBox="1">
              <a:spLocks noChangeArrowheads="1"/>
            </p:cNvSpPr>
            <p:nvPr/>
          </p:nvSpPr>
          <p:spPr bwMode="auto">
            <a:xfrm>
              <a:off x="912" y="211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出栈</a:t>
              </a:r>
            </a:p>
          </p:txBody>
        </p:sp>
        <p:sp>
          <p:nvSpPr>
            <p:cNvPr id="26632" name="Text Box 51">
              <a:extLst>
                <a:ext uri="{FF2B5EF4-FFF2-40B4-BE49-F238E27FC236}">
                  <a16:creationId xmlns:a16="http://schemas.microsoft.com/office/drawing/2014/main" id="{CCF7924F-EF8C-44A5-8E77-25C83DFB0FEF}"/>
                </a:ext>
              </a:extLst>
            </p:cNvPr>
            <p:cNvSpPr txBox="1">
              <a:spLocks noChangeArrowheads="1"/>
            </p:cNvSpPr>
            <p:nvPr/>
          </p:nvSpPr>
          <p:spPr bwMode="auto">
            <a:xfrm>
              <a:off x="1872"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进栈</a:t>
              </a:r>
            </a:p>
          </p:txBody>
        </p:sp>
        <p:sp>
          <p:nvSpPr>
            <p:cNvPr id="26633" name="Text Box 52">
              <a:extLst>
                <a:ext uri="{FF2B5EF4-FFF2-40B4-BE49-F238E27FC236}">
                  <a16:creationId xmlns:a16="http://schemas.microsoft.com/office/drawing/2014/main" id="{761794F4-60A2-410F-94B7-3DB63B2B9D98}"/>
                </a:ext>
              </a:extLst>
            </p:cNvPr>
            <p:cNvSpPr txBox="1">
              <a:spLocks noChangeArrowheads="1"/>
            </p:cNvSpPr>
            <p:nvPr/>
          </p:nvSpPr>
          <p:spPr bwMode="auto">
            <a:xfrm>
              <a:off x="624" y="235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栈顶</a:t>
              </a:r>
            </a:p>
          </p:txBody>
        </p:sp>
        <p:sp>
          <p:nvSpPr>
            <p:cNvPr id="26634" name="Text Box 56">
              <a:extLst>
                <a:ext uri="{FF2B5EF4-FFF2-40B4-BE49-F238E27FC236}">
                  <a16:creationId xmlns:a16="http://schemas.microsoft.com/office/drawing/2014/main" id="{00C88218-28C2-4617-99EF-F9EC9CBDA5B1}"/>
                </a:ext>
              </a:extLst>
            </p:cNvPr>
            <p:cNvSpPr txBox="1">
              <a:spLocks noChangeArrowheads="1"/>
            </p:cNvSpPr>
            <p:nvPr/>
          </p:nvSpPr>
          <p:spPr bwMode="auto">
            <a:xfrm>
              <a:off x="624" y="31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栈底</a:t>
              </a:r>
            </a:p>
          </p:txBody>
        </p:sp>
        <p:sp>
          <p:nvSpPr>
            <p:cNvPr id="26635" name="Text Box 57">
              <a:extLst>
                <a:ext uri="{FF2B5EF4-FFF2-40B4-BE49-F238E27FC236}">
                  <a16:creationId xmlns:a16="http://schemas.microsoft.com/office/drawing/2014/main" id="{2AEEF0A7-E319-45AC-B3CB-C5C5F245740C}"/>
                </a:ext>
              </a:extLst>
            </p:cNvPr>
            <p:cNvSpPr txBox="1">
              <a:spLocks noChangeArrowheads="1"/>
            </p:cNvSpPr>
            <p:nvPr/>
          </p:nvSpPr>
          <p:spPr bwMode="auto">
            <a:xfrm>
              <a:off x="1392" y="2784"/>
              <a:ext cx="28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5000"/>
              </a:pPr>
              <a:r>
                <a:rPr lang="en-US" altLang="zh-CN" sz="800"/>
                <a:t>  .        .</a:t>
              </a:r>
            </a:p>
            <a:p>
              <a:pPr algn="just" eaLnBrk="1" hangingPunct="1">
                <a:spcBef>
                  <a:spcPct val="20000"/>
                </a:spcBef>
                <a:buSzPct val="85000"/>
              </a:pPr>
              <a:r>
                <a:rPr lang="en-US" altLang="zh-CN" sz="800"/>
                <a:t>  .</a:t>
              </a:r>
            </a:p>
          </p:txBody>
        </p:sp>
      </p:grpSp>
      <p:sp>
        <p:nvSpPr>
          <p:cNvPr id="2" name="灯片编号占位符 1">
            <a:extLst>
              <a:ext uri="{FF2B5EF4-FFF2-40B4-BE49-F238E27FC236}">
                <a16:creationId xmlns:a16="http://schemas.microsoft.com/office/drawing/2014/main" id="{AFE28544-98C9-4621-A5C6-A8FDDB6ACE3F}"/>
              </a:ext>
            </a:extLst>
          </p:cNvPr>
          <p:cNvSpPr>
            <a:spLocks noGrp="1"/>
          </p:cNvSpPr>
          <p:nvPr>
            <p:ph type="sldNum" sz="quarter" idx="12"/>
          </p:nvPr>
        </p:nvSpPr>
        <p:spPr/>
        <p:txBody>
          <a:bodyPr/>
          <a:lstStyle/>
          <a:p>
            <a:fld id="{76DEC0BF-4056-45FE-A558-BFEC82C564A3}"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linds(horizontal)">
                                      <p:cBhvr>
                                        <p:cTn id="2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FD5E1546-A582-4010-AA88-C2251F6A158F}"/>
              </a:ext>
            </a:extLst>
          </p:cNvPr>
          <p:cNvSpPr>
            <a:spLocks noGrp="1" noChangeArrowheads="1"/>
          </p:cNvSpPr>
          <p:nvPr>
            <p:ph type="body" idx="1"/>
          </p:nvPr>
        </p:nvSpPr>
        <p:spPr>
          <a:xfrm>
            <a:off x="487135" y="964286"/>
            <a:ext cx="8029575" cy="1500188"/>
          </a:xfrm>
        </p:spPr>
        <p:txBody>
          <a:bodyPr/>
          <a:lstStyle/>
          <a:p>
            <a:pPr marL="0" indent="0" eaLnBrk="1" hangingPunct="1">
              <a:buFont typeface="Wingdings" panose="05000000000000000000" pitchFamily="2" charset="2"/>
              <a:buNone/>
            </a:pPr>
            <a:r>
              <a:rPr lang="zh-CN" altLang="en-US" sz="2800" dirty="0"/>
              <a:t>例子：将</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D</a:t>
            </a:r>
            <a:r>
              <a:rPr lang="zh-CN" altLang="en-US" sz="2800" dirty="0"/>
              <a:t>元素依次全部进栈，再全部取出，得到的出栈序列为</a:t>
            </a:r>
            <a:r>
              <a:rPr lang="en-US" altLang="zh-CN" sz="2800" dirty="0"/>
              <a:t>D</a:t>
            </a:r>
            <a:r>
              <a:rPr lang="zh-CN" altLang="en-US" sz="2800" dirty="0"/>
              <a:t>、</a:t>
            </a:r>
            <a:r>
              <a:rPr lang="en-US" altLang="zh-CN" sz="2800" dirty="0"/>
              <a:t>C</a:t>
            </a:r>
            <a:r>
              <a:rPr lang="zh-CN" altLang="en-US" sz="2800" dirty="0"/>
              <a:t>、</a:t>
            </a:r>
            <a:r>
              <a:rPr lang="en-US" altLang="zh-CN" sz="2800" dirty="0"/>
              <a:t>B</a:t>
            </a:r>
            <a:r>
              <a:rPr lang="zh-CN" altLang="en-US" sz="2800" dirty="0"/>
              <a:t>、</a:t>
            </a:r>
            <a:r>
              <a:rPr lang="en-US" altLang="zh-CN" sz="2800" dirty="0"/>
              <a:t>A</a:t>
            </a:r>
            <a:r>
              <a:rPr lang="zh-CN" altLang="en-US" sz="2800" dirty="0"/>
              <a:t>。</a:t>
            </a:r>
            <a:endParaRPr lang="en-US" altLang="zh-CN" sz="2800" dirty="0"/>
          </a:p>
          <a:p>
            <a:pPr marL="0" indent="0" eaLnBrk="1" hangingPunct="1">
              <a:buFont typeface="Wingdings" panose="05000000000000000000" pitchFamily="2" charset="2"/>
              <a:buNone/>
            </a:pPr>
            <a:endParaRPr lang="en-US" altLang="zh-CN" sz="2800" dirty="0"/>
          </a:p>
        </p:txBody>
      </p:sp>
      <p:pic>
        <p:nvPicPr>
          <p:cNvPr id="5125" name="Picture 5" descr="3d1">
            <a:extLst>
              <a:ext uri="{FF2B5EF4-FFF2-40B4-BE49-F238E27FC236}">
                <a16:creationId xmlns:a16="http://schemas.microsoft.com/office/drawing/2014/main" id="{F36BF036-F201-4B1E-8CEE-6087CA983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865" y="2194114"/>
            <a:ext cx="38306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3A958F5-8A2F-4B7C-BC35-EBD463895ACF}"/>
              </a:ext>
            </a:extLst>
          </p:cNvPr>
          <p:cNvSpPr txBox="1">
            <a:spLocks noChangeArrowheads="1"/>
          </p:cNvSpPr>
          <p:nvPr/>
        </p:nvSpPr>
        <p:spPr bwMode="auto">
          <a:xfrm>
            <a:off x="509951" y="1940332"/>
            <a:ext cx="47148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方正舒体" panose="02010601030101010101" pitchFamily="2" charset="-122"/>
                <a:ea typeface="方正舒体" panose="02010601030101010101" pitchFamily="2" charset="-122"/>
              </a:rPr>
              <a:t>思考</a:t>
            </a:r>
            <a:r>
              <a:rPr lang="zh-CN" altLang="en-US" sz="2800" b="1" dirty="0"/>
              <a:t>：如果入栈的次序是</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，出栈可以在任何时候出栈，能得到那些可能的出栈序列？</a:t>
            </a:r>
          </a:p>
        </p:txBody>
      </p:sp>
      <p:sp>
        <p:nvSpPr>
          <p:cNvPr id="2" name="矩形 1">
            <a:extLst>
              <a:ext uri="{FF2B5EF4-FFF2-40B4-BE49-F238E27FC236}">
                <a16:creationId xmlns:a16="http://schemas.microsoft.com/office/drawing/2014/main" id="{3408AA07-CC7B-4133-AEA2-FEAF95CAF41E}"/>
              </a:ext>
            </a:extLst>
          </p:cNvPr>
          <p:cNvSpPr/>
          <p:nvPr/>
        </p:nvSpPr>
        <p:spPr>
          <a:xfrm>
            <a:off x="3850082" y="6241747"/>
            <a:ext cx="5257403" cy="369332"/>
          </a:xfrm>
          <a:prstGeom prst="rect">
            <a:avLst/>
          </a:prstGeom>
        </p:spPr>
        <p:txBody>
          <a:bodyPr wrap="square">
            <a:spAutoFit/>
          </a:bodyPr>
          <a:lstStyle/>
          <a:p>
            <a:r>
              <a:rPr lang="zh-CN" altLang="en-US" sz="1800" dirty="0">
                <a:hlinkClick r:id="rId4"/>
              </a:rPr>
              <a:t>https://www.cnblogs.com/jiayouwyhit/p/3222973.html</a:t>
            </a:r>
            <a:endParaRPr lang="zh-CN" altLang="en-US" sz="1800" dirty="0"/>
          </a:p>
        </p:txBody>
      </p:sp>
      <p:grpSp>
        <p:nvGrpSpPr>
          <p:cNvPr id="11" name="组合 8">
            <a:extLst>
              <a:ext uri="{FF2B5EF4-FFF2-40B4-BE49-F238E27FC236}">
                <a16:creationId xmlns:a16="http://schemas.microsoft.com/office/drawing/2014/main" id="{01505F3E-E624-4E15-948B-5CDEBF46C61F}"/>
              </a:ext>
            </a:extLst>
          </p:cNvPr>
          <p:cNvGrpSpPr>
            <a:grpSpLocks/>
          </p:cNvGrpSpPr>
          <p:nvPr/>
        </p:nvGrpSpPr>
        <p:grpSpPr bwMode="auto">
          <a:xfrm>
            <a:off x="625981" y="3592519"/>
            <a:ext cx="6448202" cy="2511486"/>
            <a:chOff x="3370704" y="5317836"/>
            <a:chExt cx="3928424" cy="2511429"/>
          </a:xfrm>
        </p:grpSpPr>
        <p:sp>
          <p:nvSpPr>
            <p:cNvPr id="12" name="TextBox 6">
              <a:extLst>
                <a:ext uri="{FF2B5EF4-FFF2-40B4-BE49-F238E27FC236}">
                  <a16:creationId xmlns:a16="http://schemas.microsoft.com/office/drawing/2014/main" id="{8505D9B0-19E5-496A-886A-187BC694A890}"/>
                </a:ext>
              </a:extLst>
            </p:cNvPr>
            <p:cNvSpPr txBox="1">
              <a:spLocks noChangeArrowheads="1"/>
            </p:cNvSpPr>
            <p:nvPr/>
          </p:nvSpPr>
          <p:spPr bwMode="auto">
            <a:xfrm>
              <a:off x="3370704" y="5582548"/>
              <a:ext cx="3928424" cy="224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出栈序列个数为：</a:t>
              </a:r>
              <a:endParaRPr lang="en-US" altLang="zh-CN" sz="2800" b="1" dirty="0"/>
            </a:p>
            <a:p>
              <a:pPr eaLnBrk="1" hangingPunct="1"/>
              <a:r>
                <a:rPr lang="en-US" altLang="zh-CN" sz="2800" b="1" dirty="0"/>
                <a:t>n=1, </a:t>
              </a:r>
              <a:r>
                <a:rPr lang="zh-CN" altLang="en-US" sz="2800" b="1" dirty="0"/>
                <a:t>出栈序列数个数为</a:t>
              </a:r>
              <a:r>
                <a:rPr lang="en-US" altLang="zh-CN" sz="2800" b="1" dirty="0"/>
                <a:t>1</a:t>
              </a:r>
              <a:r>
                <a:rPr lang="zh-CN" altLang="en-US" sz="2800" b="1" dirty="0"/>
                <a:t>。</a:t>
              </a:r>
              <a:endParaRPr lang="en-US" altLang="zh-CN" sz="2800" b="1" dirty="0"/>
            </a:p>
            <a:p>
              <a:pPr eaLnBrk="1" hangingPunct="1"/>
              <a:r>
                <a:rPr lang="en-US" altLang="zh-CN" sz="2800" b="1" dirty="0"/>
                <a:t>n=2,</a:t>
              </a:r>
              <a:r>
                <a:rPr lang="zh-CN" altLang="en-US" sz="2800" b="1" dirty="0"/>
                <a:t> 出栈序列出栈序列个数为</a:t>
              </a:r>
              <a:r>
                <a:rPr lang="en-US" altLang="zh-CN" sz="2800" b="1" dirty="0"/>
                <a:t>2.</a:t>
              </a:r>
            </a:p>
            <a:p>
              <a:pPr eaLnBrk="1" hangingPunct="1"/>
              <a:r>
                <a:rPr lang="en-US" altLang="zh-CN" sz="2800" b="1" dirty="0"/>
                <a:t>n=3, </a:t>
              </a:r>
              <a:r>
                <a:rPr lang="zh-CN" altLang="en-US" sz="2800" b="1" dirty="0"/>
                <a:t>出栈序列个数为</a:t>
              </a:r>
              <a:r>
                <a:rPr lang="en-US" altLang="zh-CN" sz="2800" b="1" dirty="0"/>
                <a:t>5</a:t>
              </a:r>
              <a:r>
                <a:rPr lang="zh-CN" altLang="en-US" sz="2800" b="1" dirty="0"/>
                <a:t>。</a:t>
              </a:r>
              <a:endParaRPr lang="en-US" altLang="zh-CN" sz="2800" b="1" dirty="0"/>
            </a:p>
            <a:p>
              <a:pPr eaLnBrk="1" hangingPunct="1"/>
              <a:r>
                <a:rPr lang="en-US" altLang="zh-CN" sz="2800" b="1" dirty="0"/>
                <a:t>n=4,</a:t>
              </a:r>
              <a:r>
                <a:rPr lang="zh-CN" altLang="en-US" sz="2800" b="1" dirty="0"/>
                <a:t> 出栈序列个数为</a:t>
              </a:r>
              <a:r>
                <a:rPr lang="en-US" altLang="zh-CN" sz="2800" b="1" dirty="0"/>
                <a:t>14.</a:t>
              </a:r>
            </a:p>
          </p:txBody>
        </p:sp>
        <mc:AlternateContent xmlns:mc="http://schemas.openxmlformats.org/markup-compatibility/2006" xmlns:a14="http://schemas.microsoft.com/office/drawing/2010/main">
          <mc:Choice Requires="a14">
            <p:sp>
              <p:nvSpPr>
                <p:cNvPr id="13" name="Object 6">
                  <a:extLst>
                    <a:ext uri="{FF2B5EF4-FFF2-40B4-BE49-F238E27FC236}">
                      <a16:creationId xmlns:a16="http://schemas.microsoft.com/office/drawing/2014/main" id="{4640983E-7CE3-4616-925B-D41767DDDACE}"/>
                    </a:ext>
                  </a:extLst>
                </p:cNvPr>
                <p:cNvSpPr txBox="1"/>
                <p:nvPr/>
              </p:nvSpPr>
              <p:spPr bwMode="auto">
                <a:xfrm>
                  <a:off x="5058769" y="5317836"/>
                  <a:ext cx="830368" cy="785794"/>
                </a:xfrm>
                <a:prstGeom prst="rect">
                  <a:avLst/>
                </a:prstGeom>
                <a:noFill/>
                <a:ln>
                  <a:noFill/>
                </a:ln>
                <a:effec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f>
                          <m:fPr>
                            <m:ctrlPr>
                              <a:rPr lang="zh-CN" altLang="en-US" sz="3400" i="1">
                                <a:solidFill>
                                  <a:srgbClr val="000000"/>
                                </a:solidFill>
                                <a:latin typeface="Cambria Math" panose="02040503050406030204" pitchFamily="18" charset="0"/>
                              </a:rPr>
                            </m:ctrlPr>
                          </m:fPr>
                          <m:num>
                            <m:sSubSup>
                              <m:sSubSupPr>
                                <m:ctrlPr>
                                  <a:rPr lang="zh-CN" altLang="en-US" sz="3400" i="1">
                                    <a:solidFill>
                                      <a:srgbClr val="000000"/>
                                    </a:solidFill>
                                    <a:latin typeface="Cambria Math" panose="02040503050406030204" pitchFamily="18" charset="0"/>
                                  </a:rPr>
                                </m:ctrlPr>
                              </m:sSubSupPr>
                              <m:e>
                                <m:r>
                                  <a:rPr lang="zh-CN" altLang="en-US" sz="3400" i="1">
                                    <a:solidFill>
                                      <a:srgbClr val="000000"/>
                                    </a:solidFill>
                                    <a:latin typeface="Cambria Math" panose="02040503050406030204" pitchFamily="18" charset="0"/>
                                  </a:rPr>
                                  <m:t>𝐶</m:t>
                                </m:r>
                              </m:e>
                              <m:sub>
                                <m:r>
                                  <a:rPr lang="zh-CN" altLang="en-US" sz="3400" i="1">
                                    <a:solidFill>
                                      <a:srgbClr val="000000"/>
                                    </a:solidFill>
                                    <a:latin typeface="Cambria Math" panose="02040503050406030204" pitchFamily="18" charset="0"/>
                                  </a:rPr>
                                  <m:t>2</m:t>
                                </m:r>
                                <m:r>
                                  <a:rPr lang="zh-CN" altLang="en-US" sz="3400" i="1">
                                    <a:solidFill>
                                      <a:srgbClr val="000000"/>
                                    </a:solidFill>
                                    <a:latin typeface="Cambria Math" panose="02040503050406030204" pitchFamily="18" charset="0"/>
                                  </a:rPr>
                                  <m:t>𝑛</m:t>
                                </m:r>
                              </m:sub>
                              <m:sup>
                                <m:r>
                                  <a:rPr lang="zh-CN" altLang="en-US" sz="3400" i="1">
                                    <a:solidFill>
                                      <a:srgbClr val="000000"/>
                                    </a:solidFill>
                                    <a:latin typeface="Cambria Math" panose="02040503050406030204" pitchFamily="18" charset="0"/>
                                  </a:rPr>
                                  <m:t>𝑛</m:t>
                                </m:r>
                              </m:sup>
                            </m:sSubSup>
                          </m:num>
                          <m:den>
                            <m:r>
                              <a:rPr lang="zh-CN" altLang="en-US" sz="3400" i="1">
                                <a:solidFill>
                                  <a:srgbClr val="000000"/>
                                </a:solidFill>
                                <a:latin typeface="Cambria Math" panose="02040503050406030204" pitchFamily="18" charset="0"/>
                              </a:rPr>
                              <m:t>(</m:t>
                            </m:r>
                            <m:r>
                              <a:rPr lang="zh-CN" altLang="en-US" sz="3400" i="1">
                                <a:solidFill>
                                  <a:srgbClr val="000000"/>
                                </a:solidFill>
                                <a:latin typeface="Cambria Math" panose="02040503050406030204" pitchFamily="18" charset="0"/>
                              </a:rPr>
                              <m:t>𝑛</m:t>
                            </m:r>
                            <m:r>
                              <a:rPr lang="zh-CN" altLang="en-US" sz="3400" i="1">
                                <a:solidFill>
                                  <a:srgbClr val="000000"/>
                                </a:solidFill>
                                <a:latin typeface="Cambria Math" panose="02040503050406030204" pitchFamily="18" charset="0"/>
                              </a:rPr>
                              <m:t>+1)</m:t>
                            </m:r>
                          </m:den>
                        </m:f>
                      </m:oMath>
                    </m:oMathPara>
                  </a14:m>
                  <a:endParaRPr lang="zh-CN" altLang="en-US" dirty="0"/>
                </a:p>
              </p:txBody>
            </p:sp>
          </mc:Choice>
          <mc:Fallback xmlns="">
            <p:sp>
              <p:nvSpPr>
                <p:cNvPr id="13" name="Object 6">
                  <a:extLst>
                    <a:ext uri="{FF2B5EF4-FFF2-40B4-BE49-F238E27FC236}">
                      <a16:creationId xmlns:a16="http://schemas.microsoft.com/office/drawing/2014/main" id="{4640983E-7CE3-4616-925B-D41767DDDACE}"/>
                    </a:ext>
                  </a:extLst>
                </p:cNvPr>
                <p:cNvSpPr txBox="1">
                  <a:spLocks noRot="1" noChangeAspect="1" noMove="1" noResize="1" noEditPoints="1" noAdjustHandles="1" noChangeArrowheads="1" noChangeShapeType="1" noTextEdit="1"/>
                </p:cNvSpPr>
                <p:nvPr/>
              </p:nvSpPr>
              <p:spPr bwMode="auto">
                <a:xfrm>
                  <a:off x="5058769" y="5317836"/>
                  <a:ext cx="830368" cy="785794"/>
                </a:xfrm>
                <a:prstGeom prst="rect">
                  <a:avLst/>
                </a:prstGeom>
                <a:blipFill>
                  <a:blip r:embed="rId5"/>
                  <a:stretch>
                    <a:fillRect/>
                  </a:stretch>
                </a:blipFill>
                <a:ln>
                  <a:noFill/>
                </a:ln>
                <a:effectLst/>
              </p:spPr>
              <p:txBody>
                <a:bodyPr/>
                <a:lstStyle/>
                <a:p>
                  <a:r>
                    <a:rPr lang="zh-CN" altLang="en-US">
                      <a:noFill/>
                    </a:rPr>
                    <a:t> </a:t>
                  </a:r>
                </a:p>
              </p:txBody>
            </p:sp>
          </mc:Fallback>
        </mc:AlternateContent>
      </p:grpSp>
      <p:sp>
        <p:nvSpPr>
          <p:cNvPr id="8" name="矩形: 圆角 7">
            <a:extLst>
              <a:ext uri="{FF2B5EF4-FFF2-40B4-BE49-F238E27FC236}">
                <a16:creationId xmlns:a16="http://schemas.microsoft.com/office/drawing/2014/main" id="{CD1F3A61-5DF4-4042-BD7B-51D6DCB2E37B}"/>
              </a:ext>
            </a:extLst>
          </p:cNvPr>
          <p:cNvSpPr/>
          <p:nvPr/>
        </p:nvSpPr>
        <p:spPr>
          <a:xfrm>
            <a:off x="3456514" y="3572573"/>
            <a:ext cx="1362984" cy="785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grpId="0" nodeType="clickEffect">
                                  <p:stCondLst>
                                    <p:cond delay="0"/>
                                  </p:stCondLst>
                                  <p:iterate type="lt">
                                    <p:tmPct val="5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321DF92-A21B-41F9-95E4-4EAD50B81E7D}"/>
              </a:ext>
            </a:extLst>
          </p:cNvPr>
          <p:cNvSpPr>
            <a:spLocks noGrp="1" noChangeArrowheads="1"/>
          </p:cNvSpPr>
          <p:nvPr>
            <p:ph type="title"/>
          </p:nvPr>
        </p:nvSpPr>
        <p:spPr>
          <a:xfrm>
            <a:off x="1476375" y="476250"/>
            <a:ext cx="6300788" cy="839788"/>
          </a:xfrm>
        </p:spPr>
        <p:txBody>
          <a:bodyPr/>
          <a:lstStyle/>
          <a:p>
            <a:pPr eaLnBrk="1" hangingPunct="1">
              <a:defRPr/>
            </a:pPr>
            <a:r>
              <a:rPr lang="zh-CN" altLang="en-US" dirty="0"/>
              <a:t>第一章 什么是数据结构</a:t>
            </a:r>
          </a:p>
        </p:txBody>
      </p:sp>
      <p:sp>
        <p:nvSpPr>
          <p:cNvPr id="204803" name="Rectangle 3">
            <a:extLst>
              <a:ext uri="{FF2B5EF4-FFF2-40B4-BE49-F238E27FC236}">
                <a16:creationId xmlns:a16="http://schemas.microsoft.com/office/drawing/2014/main" id="{A3F7CB20-6EB2-43AD-B895-96575ED75B80}"/>
              </a:ext>
            </a:extLst>
          </p:cNvPr>
          <p:cNvSpPr>
            <a:spLocks noGrp="1" noChangeArrowheads="1"/>
          </p:cNvSpPr>
          <p:nvPr>
            <p:ph type="body" idx="1"/>
          </p:nvPr>
        </p:nvSpPr>
        <p:spPr>
          <a:xfrm>
            <a:off x="250825" y="1989138"/>
            <a:ext cx="8704263" cy="4679950"/>
          </a:xfrm>
        </p:spPr>
        <p:txBody>
          <a:bodyPr/>
          <a:lstStyle/>
          <a:p>
            <a:pPr eaLnBrk="1" hangingPunct="1">
              <a:buFont typeface="Wingdings" pitchFamily="2" charset="2"/>
              <a:buNone/>
              <a:defRPr/>
            </a:pPr>
            <a:r>
              <a:rPr lang="zh-CN" altLang="en-US" dirty="0"/>
              <a:t>数据、数据元素、数据项</a:t>
            </a:r>
            <a:endParaRPr lang="en-US" altLang="zh-CN" dirty="0"/>
          </a:p>
          <a:p>
            <a:pPr marL="0" indent="0" eaLnBrk="1" hangingPunct="1">
              <a:buFont typeface="Wingdings" pitchFamily="2" charset="2"/>
              <a:buNone/>
              <a:defRPr/>
            </a:pPr>
            <a:r>
              <a:rPr lang="zh-CN" altLang="en-US" dirty="0">
                <a:solidFill>
                  <a:srgbClr val="FF0000"/>
                </a:solidFill>
              </a:rPr>
              <a:t>数据：</a:t>
            </a:r>
            <a:r>
              <a:rPr lang="en-US" altLang="zh-CN" dirty="0">
                <a:solidFill>
                  <a:srgbClr val="FF0000"/>
                </a:solidFill>
              </a:rPr>
              <a:t>data</a:t>
            </a:r>
            <a:r>
              <a:rPr lang="zh-CN" altLang="en-US" dirty="0">
                <a:solidFill>
                  <a:srgbClr val="FF0000"/>
                </a:solidFill>
              </a:rPr>
              <a:t>，</a:t>
            </a:r>
            <a:r>
              <a:rPr lang="zh-CN" altLang="en-US" dirty="0"/>
              <a:t>描述客观事物的数字、字符以及所有能输入到计算机中并能被计算机接收的各种符号集合的统称。</a:t>
            </a:r>
            <a:endParaRPr lang="en-US" altLang="zh-CN" dirty="0"/>
          </a:p>
          <a:p>
            <a:pPr marL="0" indent="0" eaLnBrk="1" hangingPunct="1">
              <a:buFont typeface="Wingdings" pitchFamily="2" charset="2"/>
              <a:buNone/>
              <a:defRPr/>
            </a:pPr>
            <a:r>
              <a:rPr lang="zh-CN" altLang="en-US" dirty="0">
                <a:solidFill>
                  <a:srgbClr val="FF0000"/>
                </a:solidFill>
              </a:rPr>
              <a:t>数据元素：</a:t>
            </a:r>
            <a:r>
              <a:rPr lang="en-US" altLang="zh-CN" dirty="0">
                <a:solidFill>
                  <a:srgbClr val="FF0000"/>
                </a:solidFill>
              </a:rPr>
              <a:t>data element</a:t>
            </a:r>
            <a:r>
              <a:rPr lang="zh-CN" altLang="en-US" dirty="0">
                <a:solidFill>
                  <a:srgbClr val="FF0000"/>
                </a:solidFill>
              </a:rPr>
              <a:t>，</a:t>
            </a:r>
            <a:r>
              <a:rPr lang="zh-CN" altLang="en-US" dirty="0"/>
              <a:t>表示一个事物的一组数据称作一个数据元素，它是数据的基本单位。它本身可以是一项数据，也可是多项数据。</a:t>
            </a:r>
            <a:endParaRPr lang="en-US" altLang="zh-CN" dirty="0"/>
          </a:p>
          <a:p>
            <a:pPr marL="0" indent="0" eaLnBrk="1" hangingPunct="1">
              <a:buFont typeface="Wingdings" pitchFamily="2" charset="2"/>
              <a:buNone/>
              <a:defRPr/>
            </a:pPr>
            <a:r>
              <a:rPr lang="zh-CN" altLang="en-US" dirty="0">
                <a:solidFill>
                  <a:srgbClr val="FF0000"/>
                </a:solidFill>
              </a:rPr>
              <a:t>数据项：</a:t>
            </a:r>
            <a:r>
              <a:rPr lang="en-US" altLang="zh-CN" dirty="0">
                <a:solidFill>
                  <a:srgbClr val="FF0000"/>
                </a:solidFill>
              </a:rPr>
              <a:t>data item</a:t>
            </a:r>
            <a:r>
              <a:rPr lang="zh-CN" altLang="en-US" dirty="0">
                <a:solidFill>
                  <a:srgbClr val="FF0000"/>
                </a:solidFill>
              </a:rPr>
              <a:t>，</a:t>
            </a:r>
            <a:r>
              <a:rPr lang="zh-CN" altLang="en-US" dirty="0"/>
              <a:t>构成数据元素，是数据元素中不可分割的最小标识单位。</a:t>
            </a:r>
          </a:p>
        </p:txBody>
      </p:sp>
      <p:sp>
        <p:nvSpPr>
          <p:cNvPr id="2" name="灯片编号占位符 1">
            <a:extLst>
              <a:ext uri="{FF2B5EF4-FFF2-40B4-BE49-F238E27FC236}">
                <a16:creationId xmlns:a16="http://schemas.microsoft.com/office/drawing/2014/main" id="{265347B6-1ECE-4769-841F-69D3D5350C14}"/>
              </a:ext>
            </a:extLst>
          </p:cNvPr>
          <p:cNvSpPr>
            <a:spLocks noGrp="1"/>
          </p:cNvSpPr>
          <p:nvPr>
            <p:ph type="sldNum" sz="quarter" idx="12"/>
          </p:nvPr>
        </p:nvSpPr>
        <p:spPr/>
        <p:txBody>
          <a:bodyPr/>
          <a:lstStyle/>
          <a:p>
            <a:fld id="{76DEC0BF-4056-45FE-A558-BFEC82C564A3}" type="slidenum">
              <a:rPr lang="zh-CN" altLang="en-US" smtClean="0"/>
              <a:pPr/>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blinds(horizontal)">
                                      <p:cBhvr>
                                        <p:cTn id="22" dur="500"/>
                                        <p:tgtEl>
                                          <p:spTgt spid="204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19C1F2-BE98-4CEE-A2C6-EC69AAE96D66}"/>
              </a:ext>
            </a:extLst>
          </p:cNvPr>
          <p:cNvSpPr>
            <a:spLocks noGrp="1"/>
          </p:cNvSpPr>
          <p:nvPr>
            <p:ph idx="1"/>
          </p:nvPr>
        </p:nvSpPr>
        <p:spPr/>
        <p:txBody>
          <a:bodyPr/>
          <a:lstStyle/>
          <a:p>
            <a:pPr>
              <a:defRPr/>
            </a:pPr>
            <a:r>
              <a:rPr lang="en-US" altLang="zh-CN" sz="2800" dirty="0"/>
              <a:t>1</a:t>
            </a:r>
            <a:r>
              <a:rPr lang="zh-CN" altLang="en-US" sz="2800" dirty="0"/>
              <a:t>、递归</a:t>
            </a:r>
            <a:endParaRPr lang="en-US" altLang="zh-CN" sz="2800" dirty="0"/>
          </a:p>
          <a:p>
            <a:pPr>
              <a:defRPr/>
            </a:pPr>
            <a:r>
              <a:rPr lang="en-US" altLang="zh-CN" sz="2800" dirty="0"/>
              <a:t>2</a:t>
            </a:r>
            <a:r>
              <a:rPr lang="zh-CN" altLang="en-US" sz="2800" dirty="0"/>
              <a:t>、表达式中括号的匹配</a:t>
            </a:r>
            <a:endParaRPr lang="en-US" altLang="zh-CN" sz="2800" dirty="0"/>
          </a:p>
          <a:p>
            <a:pPr>
              <a:defRPr/>
            </a:pPr>
            <a:r>
              <a:rPr lang="en-US" altLang="zh-CN" sz="2800" dirty="0"/>
              <a:t>3</a:t>
            </a:r>
            <a:r>
              <a:rPr lang="zh-CN" altLang="en-US" sz="2800" dirty="0"/>
              <a:t>、表达式运算</a:t>
            </a:r>
            <a:endParaRPr lang="en-US" altLang="zh-CN" sz="2800" dirty="0"/>
          </a:p>
          <a:p>
            <a:pPr marL="109537" indent="0">
              <a:buFont typeface="Wingdings 3" panose="05040102010807070707" pitchFamily="18" charset="2"/>
              <a:buNone/>
              <a:defRPr/>
            </a:pPr>
            <a:r>
              <a:rPr lang="en-US" altLang="zh-CN" sz="2800" dirty="0"/>
              <a:t>                                 -----</a:t>
            </a:r>
            <a:r>
              <a:rPr lang="zh-CN" altLang="en-US" sz="2800" dirty="0"/>
              <a:t>入栈出栈</a:t>
            </a:r>
            <a:endParaRPr lang="en-US" altLang="zh-CN" sz="2800" dirty="0"/>
          </a:p>
          <a:p>
            <a:pPr>
              <a:defRPr/>
            </a:pPr>
            <a:endParaRPr lang="zh-CN" altLang="en-US" sz="2800" dirty="0">
              <a:solidFill>
                <a:srgbClr val="00B050"/>
              </a:solidFill>
            </a:endParaRPr>
          </a:p>
        </p:txBody>
      </p:sp>
      <p:sp>
        <p:nvSpPr>
          <p:cNvPr id="3" name="标题 2">
            <a:extLst>
              <a:ext uri="{FF2B5EF4-FFF2-40B4-BE49-F238E27FC236}">
                <a16:creationId xmlns:a16="http://schemas.microsoft.com/office/drawing/2014/main" id="{0347465D-6454-407B-969D-C658505F81EB}"/>
              </a:ext>
            </a:extLst>
          </p:cNvPr>
          <p:cNvSpPr>
            <a:spLocks noGrp="1"/>
          </p:cNvSpPr>
          <p:nvPr>
            <p:ph type="title"/>
          </p:nvPr>
        </p:nvSpPr>
        <p:spPr/>
        <p:txBody>
          <a:bodyPr/>
          <a:lstStyle/>
          <a:p>
            <a:pPr>
              <a:defRPr/>
            </a:pPr>
            <a:r>
              <a:rPr lang="zh-CN" altLang="en-US" dirty="0"/>
              <a:t>栈的应用</a:t>
            </a:r>
          </a:p>
        </p:txBody>
      </p:sp>
      <p:sp>
        <p:nvSpPr>
          <p:cNvPr id="4" name="灯片编号占位符 3">
            <a:extLst>
              <a:ext uri="{FF2B5EF4-FFF2-40B4-BE49-F238E27FC236}">
                <a16:creationId xmlns:a16="http://schemas.microsoft.com/office/drawing/2014/main" id="{EF43093F-A0D4-4E2B-B526-A8E91B4AA879}"/>
              </a:ext>
            </a:extLst>
          </p:cNvPr>
          <p:cNvSpPr>
            <a:spLocks noGrp="1"/>
          </p:cNvSpPr>
          <p:nvPr>
            <p:ph type="sldNum" sz="quarter" idx="12"/>
          </p:nvPr>
        </p:nvSpPr>
        <p:spPr/>
        <p:txBody>
          <a:bodyPr/>
          <a:lstStyle/>
          <a:p>
            <a:fld id="{76DEC0BF-4056-45FE-A558-BFEC82C564A3}"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0DC0E0B-1D90-46A6-A097-B51CFC4B9EA9}"/>
              </a:ext>
            </a:extLst>
          </p:cNvPr>
          <p:cNvSpPr>
            <a:spLocks noGrp="1" noChangeArrowheads="1"/>
          </p:cNvSpPr>
          <p:nvPr>
            <p:ph type="title"/>
          </p:nvPr>
        </p:nvSpPr>
        <p:spPr>
          <a:xfrm>
            <a:off x="971550" y="333375"/>
            <a:ext cx="7793038" cy="839788"/>
          </a:xfrm>
        </p:spPr>
        <p:txBody>
          <a:bodyPr/>
          <a:lstStyle/>
          <a:p>
            <a:pPr eaLnBrk="1" hangingPunct="1">
              <a:defRPr/>
            </a:pPr>
            <a:r>
              <a:rPr lang="en-US" altLang="zh-CN" dirty="0"/>
              <a:t>2  </a:t>
            </a:r>
            <a:r>
              <a:rPr lang="zh-CN" altLang="en-US" dirty="0"/>
              <a:t>队列</a:t>
            </a:r>
          </a:p>
        </p:txBody>
      </p:sp>
      <p:sp>
        <p:nvSpPr>
          <p:cNvPr id="28675" name="Rectangle 3">
            <a:extLst>
              <a:ext uri="{FF2B5EF4-FFF2-40B4-BE49-F238E27FC236}">
                <a16:creationId xmlns:a16="http://schemas.microsoft.com/office/drawing/2014/main" id="{599C1000-98E5-4D60-8975-D2C9CF1103C4}"/>
              </a:ext>
            </a:extLst>
          </p:cNvPr>
          <p:cNvSpPr>
            <a:spLocks noGrp="1" noChangeArrowheads="1"/>
          </p:cNvSpPr>
          <p:nvPr>
            <p:ph type="body" idx="1"/>
          </p:nvPr>
        </p:nvSpPr>
        <p:spPr>
          <a:xfrm>
            <a:off x="323850" y="1214438"/>
            <a:ext cx="8559800" cy="5383212"/>
          </a:xfrm>
        </p:spPr>
        <p:txBody>
          <a:bodyPr/>
          <a:lstStyle/>
          <a:p>
            <a:pPr marL="0" indent="0" eaLnBrk="1" hangingPunct="1">
              <a:buFont typeface="Wingdings" panose="05000000000000000000" pitchFamily="2" charset="2"/>
              <a:buNone/>
            </a:pPr>
            <a:r>
              <a:rPr lang="zh-CN" altLang="en-US" sz="2800">
                <a:solidFill>
                  <a:schemeClr val="folHlink"/>
                </a:solidFill>
              </a:rPr>
              <a:t>队列</a:t>
            </a:r>
            <a:r>
              <a:rPr lang="en-US" altLang="zh-CN" sz="2800">
                <a:solidFill>
                  <a:schemeClr val="folHlink"/>
                </a:solidFill>
              </a:rPr>
              <a:t>(Queue)</a:t>
            </a:r>
            <a:r>
              <a:rPr lang="zh-CN" altLang="en-US" sz="2800"/>
              <a:t>是一种先进先出</a:t>
            </a:r>
            <a:r>
              <a:rPr lang="en-US" altLang="zh-CN" sz="2800"/>
              <a:t>(FIFO)</a:t>
            </a:r>
            <a:r>
              <a:rPr lang="zh-CN" altLang="en-US" sz="2800"/>
              <a:t>的线性表。它只允许在表的一端进行插入（队尾），而在另一端删除元素（队头）。队列在实际生活中经常出现，在程序设计中也经常出现，比如操作系统中的</a:t>
            </a:r>
            <a:r>
              <a:rPr lang="zh-CN" altLang="en-US" sz="2800">
                <a:solidFill>
                  <a:srgbClr val="0000FF"/>
                </a:solidFill>
              </a:rPr>
              <a:t>作业排队</a:t>
            </a:r>
            <a:r>
              <a:rPr lang="zh-CN" altLang="en-US" sz="2800"/>
              <a:t>。</a:t>
            </a:r>
            <a:endParaRPr lang="en-US" altLang="zh-CN" sz="2800"/>
          </a:p>
          <a:p>
            <a:pPr marL="0" indent="0" eaLnBrk="1" hangingPunct="1">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123B23E0-ADDB-4815-A64D-5774247A4C15}"/>
              </a:ext>
            </a:extLst>
          </p:cNvPr>
          <p:cNvSpPr>
            <a:spLocks noGrp="1"/>
          </p:cNvSpPr>
          <p:nvPr>
            <p:ph type="sldNum" sz="quarter" idx="12"/>
          </p:nvPr>
        </p:nvSpPr>
        <p:spPr/>
        <p:txBody>
          <a:bodyPr/>
          <a:lstStyle/>
          <a:p>
            <a:fld id="{76DEC0BF-4056-45FE-A558-BFEC82C564A3}"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D9BA052-26A8-4908-82BD-62157A98A5ED}"/>
              </a:ext>
            </a:extLst>
          </p:cNvPr>
          <p:cNvSpPr>
            <a:spLocks noGrp="1"/>
          </p:cNvSpPr>
          <p:nvPr>
            <p:ph idx="1"/>
          </p:nvPr>
        </p:nvSpPr>
        <p:spPr/>
        <p:txBody>
          <a:bodyPr/>
          <a:lstStyle/>
          <a:p>
            <a:r>
              <a:rPr lang="zh-CN" altLang="en-US"/>
              <a:t>使用数组存储数据元素，入队出队操作时的队头队尾变化情况</a:t>
            </a:r>
            <a:endParaRPr lang="en-US" altLang="zh-CN"/>
          </a:p>
          <a:p>
            <a:r>
              <a:rPr lang="zh-CN" altLang="en-US"/>
              <a:t>队列为空时：</a:t>
            </a:r>
            <a:r>
              <a:rPr lang="en-US" altLang="zh-CN"/>
              <a:t>rear</a:t>
            </a:r>
            <a:r>
              <a:rPr lang="zh-CN" altLang="en-US"/>
              <a:t>＝</a:t>
            </a:r>
            <a:r>
              <a:rPr lang="en-US" altLang="zh-CN"/>
              <a:t>front</a:t>
            </a:r>
            <a:r>
              <a:rPr lang="zh-CN" altLang="en-US"/>
              <a:t>＝－</a:t>
            </a:r>
            <a:r>
              <a:rPr lang="en-US" altLang="zh-CN"/>
              <a:t>1</a:t>
            </a:r>
          </a:p>
          <a:p>
            <a:r>
              <a:rPr lang="zh-CN" altLang="en-US"/>
              <a:t>第一个元素入队时：</a:t>
            </a:r>
            <a:r>
              <a:rPr lang="en-US" altLang="zh-CN"/>
              <a:t>rear=front=0</a:t>
            </a:r>
          </a:p>
          <a:p>
            <a:r>
              <a:rPr lang="zh-CN" altLang="en-US"/>
              <a:t>数据元素入队：</a:t>
            </a:r>
            <a:r>
              <a:rPr lang="en-US" altLang="zh-CN"/>
              <a:t>rear</a:t>
            </a:r>
            <a:r>
              <a:rPr lang="zh-CN" altLang="en-US"/>
              <a:t>＝</a:t>
            </a:r>
            <a:r>
              <a:rPr lang="en-US" altLang="zh-CN"/>
              <a:t>rear</a:t>
            </a:r>
            <a:r>
              <a:rPr lang="zh-CN" altLang="en-US"/>
              <a:t>＋</a:t>
            </a:r>
            <a:r>
              <a:rPr lang="en-US" altLang="zh-CN"/>
              <a:t>1</a:t>
            </a:r>
          </a:p>
          <a:p>
            <a:r>
              <a:rPr lang="zh-CN" altLang="en-US"/>
              <a:t>数据元素出队：</a:t>
            </a:r>
            <a:r>
              <a:rPr lang="en-US" altLang="zh-CN"/>
              <a:t>front</a:t>
            </a:r>
            <a:r>
              <a:rPr lang="zh-CN" altLang="en-US"/>
              <a:t>＝</a:t>
            </a:r>
            <a:r>
              <a:rPr lang="en-US" altLang="zh-CN"/>
              <a:t>front</a:t>
            </a:r>
            <a:r>
              <a:rPr lang="zh-CN" altLang="en-US"/>
              <a:t>＋</a:t>
            </a:r>
            <a:r>
              <a:rPr lang="en-US" altLang="zh-CN"/>
              <a:t>1</a:t>
            </a:r>
          </a:p>
          <a:p>
            <a:endParaRPr lang="en-US" altLang="zh-CN"/>
          </a:p>
          <a:p>
            <a:r>
              <a:rPr lang="zh-CN" altLang="en-US"/>
              <a:t>循环队列：</a:t>
            </a:r>
            <a:r>
              <a:rPr lang="en-US" altLang="zh-CN" sz="2400">
                <a:solidFill>
                  <a:srgbClr val="FF0000"/>
                </a:solidFill>
              </a:rPr>
              <a:t> rear = (rear+1) % length</a:t>
            </a:r>
          </a:p>
          <a:p>
            <a:r>
              <a:rPr lang="en-US" altLang="zh-CN" sz="2400">
                <a:solidFill>
                  <a:srgbClr val="FF0000"/>
                </a:solidFill>
              </a:rPr>
              <a:t>                   front = (front+1) % length</a:t>
            </a:r>
          </a:p>
          <a:p>
            <a:endParaRPr lang="en-US" altLang="zh-CN"/>
          </a:p>
          <a:p>
            <a:endParaRPr lang="zh-CN" altLang="en-US"/>
          </a:p>
        </p:txBody>
      </p:sp>
      <p:sp>
        <p:nvSpPr>
          <p:cNvPr id="3" name="标题 2">
            <a:extLst>
              <a:ext uri="{FF2B5EF4-FFF2-40B4-BE49-F238E27FC236}">
                <a16:creationId xmlns:a16="http://schemas.microsoft.com/office/drawing/2014/main" id="{20AF538B-0985-420F-ADF6-6CC448A06F18}"/>
              </a:ext>
            </a:extLst>
          </p:cNvPr>
          <p:cNvSpPr>
            <a:spLocks noGrp="1"/>
          </p:cNvSpPr>
          <p:nvPr>
            <p:ph type="title"/>
          </p:nvPr>
        </p:nvSpPr>
        <p:spPr/>
        <p:txBody>
          <a:bodyPr/>
          <a:lstStyle/>
          <a:p>
            <a:pPr>
              <a:defRPr/>
            </a:pPr>
            <a:r>
              <a:rPr lang="zh-CN" altLang="en-US" dirty="0"/>
              <a:t>顺序队列</a:t>
            </a:r>
          </a:p>
        </p:txBody>
      </p:sp>
      <p:sp>
        <p:nvSpPr>
          <p:cNvPr id="4" name="灯片编号占位符 3">
            <a:extLst>
              <a:ext uri="{FF2B5EF4-FFF2-40B4-BE49-F238E27FC236}">
                <a16:creationId xmlns:a16="http://schemas.microsoft.com/office/drawing/2014/main" id="{F2FC7DFB-9EB9-469D-8AC6-A117643F6264}"/>
              </a:ext>
            </a:extLst>
          </p:cNvPr>
          <p:cNvSpPr>
            <a:spLocks noGrp="1"/>
          </p:cNvSpPr>
          <p:nvPr>
            <p:ph type="sldNum" sz="quarter" idx="12"/>
          </p:nvPr>
        </p:nvSpPr>
        <p:spPr/>
        <p:txBody>
          <a:bodyPr/>
          <a:lstStyle/>
          <a:p>
            <a:fld id="{76DEC0BF-4056-45FE-A558-BFEC82C564A3}" type="slidenum">
              <a:rPr lang="zh-CN" altLang="en-US" smtClean="0"/>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linds(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9239B8-E92F-4967-9CB0-934EA144C68A}"/>
              </a:ext>
            </a:extLst>
          </p:cNvPr>
          <p:cNvSpPr>
            <a:spLocks noGrp="1"/>
          </p:cNvSpPr>
          <p:nvPr>
            <p:ph idx="1"/>
          </p:nvPr>
        </p:nvSpPr>
        <p:spPr>
          <a:xfrm>
            <a:off x="1835696" y="3429000"/>
            <a:ext cx="7525975" cy="4857750"/>
          </a:xfrm>
        </p:spPr>
        <p:txBody>
          <a:bodyPr/>
          <a:lstStyle/>
          <a:p>
            <a:pPr marL="0" indent="0">
              <a:buNone/>
            </a:pPr>
            <a:endParaRPr lang="en-US" altLang="zh-CN" sz="2800" dirty="0">
              <a:latin typeface="宋体" panose="02010600030101010101" pitchFamily="2" charset="-122"/>
            </a:endParaRPr>
          </a:p>
          <a:p>
            <a:pPr marL="0" indent="0">
              <a:buNone/>
            </a:pPr>
            <a:r>
              <a:rPr lang="en-US" altLang="zh-CN" sz="2800" dirty="0"/>
              <a:t>   </a:t>
            </a:r>
            <a:r>
              <a:rPr lang="zh-CN" altLang="en-US" sz="2800" dirty="0"/>
              <a:t>问题：</a:t>
            </a:r>
            <a:r>
              <a:rPr lang="en-US" altLang="zh-CN" sz="2800" dirty="0"/>
              <a:t> </a:t>
            </a:r>
            <a:r>
              <a:rPr lang="zh-CN" altLang="en-US" sz="2800" dirty="0"/>
              <a:t>什么时候顺序循环队列满？</a:t>
            </a:r>
            <a:endParaRPr lang="en-US" altLang="zh-CN" sz="2800" dirty="0"/>
          </a:p>
          <a:p>
            <a:pPr>
              <a:buFont typeface="Wingdings" panose="05000000000000000000" pitchFamily="2" charset="2"/>
              <a:buNone/>
            </a:pPr>
            <a:r>
              <a:rPr lang="en-US" altLang="zh-CN" sz="2800" dirty="0"/>
              <a:t>	</a:t>
            </a:r>
            <a:r>
              <a:rPr lang="zh-CN" altLang="en-US" sz="2800" dirty="0"/>
              <a:t>   </a:t>
            </a:r>
            <a:r>
              <a:rPr lang="en-US" altLang="zh-CN" sz="2800" dirty="0">
                <a:solidFill>
                  <a:srgbClr val="FF0000"/>
                </a:solidFill>
              </a:rPr>
              <a:t>front= </a:t>
            </a:r>
            <a:r>
              <a:rPr lang="zh-CN" altLang="en-US" sz="2800" dirty="0">
                <a:solidFill>
                  <a:srgbClr val="FF0000"/>
                </a:solidFill>
              </a:rPr>
              <a:t>（</a:t>
            </a:r>
            <a:r>
              <a:rPr lang="en-US" altLang="zh-CN" sz="2800" dirty="0">
                <a:solidFill>
                  <a:srgbClr val="FF0000"/>
                </a:solidFill>
              </a:rPr>
              <a:t>rear+1 )%length </a:t>
            </a:r>
          </a:p>
          <a:p>
            <a:pPr marL="0" indent="0">
              <a:buNone/>
            </a:pPr>
            <a:r>
              <a:rPr lang="zh-CN" altLang="en-US" sz="2800" dirty="0"/>
              <a:t>    空一个空位，让</a:t>
            </a:r>
            <a:r>
              <a:rPr lang="en-US" altLang="zh-CN" sz="2800" dirty="0"/>
              <a:t>rear</a:t>
            </a:r>
            <a:r>
              <a:rPr lang="zh-CN" altLang="en-US" sz="2800" dirty="0"/>
              <a:t>指示最后一个元素的后一个位置（即</a:t>
            </a:r>
            <a:r>
              <a:rPr lang="en-US" altLang="zh-CN" sz="2800" dirty="0">
                <a:latin typeface="宋体" panose="02010600030101010101" pitchFamily="2" charset="-122"/>
              </a:rPr>
              <a:t>rear</a:t>
            </a:r>
            <a:r>
              <a:rPr lang="zh-CN" altLang="en-US" sz="2800" dirty="0">
                <a:latin typeface="宋体" panose="02010600030101010101" pitchFamily="2" charset="-122"/>
              </a:rPr>
              <a:t>代表新元素插入位置</a:t>
            </a:r>
            <a:r>
              <a:rPr lang="zh-CN" altLang="en-US" sz="2800" dirty="0"/>
              <a:t>），</a:t>
            </a:r>
            <a:endParaRPr lang="en-US" altLang="zh-CN" sz="2800" dirty="0"/>
          </a:p>
          <a:p>
            <a:pPr marL="0" indent="0">
              <a:buNone/>
            </a:pPr>
            <a:r>
              <a:rPr lang="zh-CN" altLang="en-US" sz="2800" dirty="0"/>
              <a:t>      当</a:t>
            </a:r>
            <a:r>
              <a:rPr lang="en-US" altLang="zh-CN" sz="2800" dirty="0"/>
              <a:t>(rear</a:t>
            </a:r>
            <a:r>
              <a:rPr lang="zh-CN" altLang="en-US" sz="2800" dirty="0"/>
              <a:t>＋</a:t>
            </a:r>
            <a:r>
              <a:rPr lang="en-US" altLang="zh-CN" sz="2800" dirty="0"/>
              <a:t>1)%length</a:t>
            </a:r>
            <a:r>
              <a:rPr lang="zh-CN" altLang="en-US" sz="2800" dirty="0"/>
              <a:t>＝</a:t>
            </a:r>
            <a:r>
              <a:rPr lang="en-US" altLang="zh-CN" sz="2800" dirty="0"/>
              <a:t>front</a:t>
            </a:r>
            <a:r>
              <a:rPr lang="zh-CN" altLang="en-US" sz="2800" dirty="0"/>
              <a:t>的时候队满。</a:t>
            </a:r>
            <a:endParaRPr lang="en-US" altLang="zh-CN" sz="2800" dirty="0"/>
          </a:p>
          <a:p>
            <a:pPr marL="0" indent="0">
              <a:buNone/>
            </a:pPr>
            <a:r>
              <a:rPr lang="zh-CN" altLang="en-US" sz="2800" dirty="0"/>
              <a:t>      当</a:t>
            </a:r>
            <a:r>
              <a:rPr lang="en-US" altLang="zh-CN" sz="2800" dirty="0"/>
              <a:t>rear</a:t>
            </a:r>
            <a:r>
              <a:rPr lang="zh-CN" altLang="en-US" sz="2800" dirty="0"/>
              <a:t>＝</a:t>
            </a:r>
            <a:r>
              <a:rPr lang="en-US" altLang="zh-CN" sz="2800" dirty="0"/>
              <a:t>front</a:t>
            </a:r>
            <a:r>
              <a:rPr lang="zh-CN" altLang="en-US" sz="2800" dirty="0"/>
              <a:t>时队空。</a:t>
            </a:r>
          </a:p>
        </p:txBody>
      </p:sp>
      <p:sp>
        <p:nvSpPr>
          <p:cNvPr id="5" name="矩形 4">
            <a:extLst>
              <a:ext uri="{FF2B5EF4-FFF2-40B4-BE49-F238E27FC236}">
                <a16:creationId xmlns:a16="http://schemas.microsoft.com/office/drawing/2014/main" id="{DF31259C-5885-4158-94BC-1DE0B465A9F0}"/>
              </a:ext>
            </a:extLst>
          </p:cNvPr>
          <p:cNvSpPr/>
          <p:nvPr/>
        </p:nvSpPr>
        <p:spPr>
          <a:xfrm>
            <a:off x="8075631" y="3781703"/>
            <a:ext cx="880369"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charset="0"/>
              </a:rPr>
              <a:t>？</a:t>
            </a:r>
          </a:p>
        </p:txBody>
      </p:sp>
      <p:sp>
        <p:nvSpPr>
          <p:cNvPr id="2" name="灯片编号占位符 1">
            <a:extLst>
              <a:ext uri="{FF2B5EF4-FFF2-40B4-BE49-F238E27FC236}">
                <a16:creationId xmlns:a16="http://schemas.microsoft.com/office/drawing/2014/main" id="{68818130-3DC7-4138-9DC6-16904B08B042}"/>
              </a:ext>
            </a:extLst>
          </p:cNvPr>
          <p:cNvSpPr>
            <a:spLocks noGrp="1"/>
          </p:cNvSpPr>
          <p:nvPr>
            <p:ph type="sldNum" sz="quarter" idx="12"/>
          </p:nvPr>
        </p:nvSpPr>
        <p:spPr/>
        <p:txBody>
          <a:bodyPr/>
          <a:lstStyle/>
          <a:p>
            <a:fld id="{6F7EDBC0-6DEE-4BD2-A354-B0E2D215F1D6}" type="slidenum">
              <a:rPr lang="zh-CN" altLang="en-US" smtClean="0"/>
              <a:pPr/>
              <a:t>23</a:t>
            </a:fld>
            <a:endParaRPr lang="en-US" altLang="zh-CN"/>
          </a:p>
        </p:txBody>
      </p:sp>
      <p:pic>
        <p:nvPicPr>
          <p:cNvPr id="6" name="Picture 4" descr="3d11">
            <a:extLst>
              <a:ext uri="{FF2B5EF4-FFF2-40B4-BE49-F238E27FC236}">
                <a16:creationId xmlns:a16="http://schemas.microsoft.com/office/drawing/2014/main" id="{9BAF220F-D0C3-4583-BDFA-5B627DDB4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4" y="783786"/>
            <a:ext cx="8709380" cy="316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2">
            <a:extLst>
              <a:ext uri="{FF2B5EF4-FFF2-40B4-BE49-F238E27FC236}">
                <a16:creationId xmlns:a16="http://schemas.microsoft.com/office/drawing/2014/main" id="{3749B45C-ADAC-4993-AFA3-C9049D9252AC}"/>
              </a:ext>
            </a:extLst>
          </p:cNvPr>
          <p:cNvSpPr>
            <a:spLocks noGrp="1"/>
          </p:cNvSpPr>
          <p:nvPr>
            <p:ph type="title"/>
          </p:nvPr>
        </p:nvSpPr>
        <p:spPr>
          <a:xfrm>
            <a:off x="217310" y="6124"/>
            <a:ext cx="8229600" cy="1143000"/>
          </a:xfrm>
        </p:spPr>
        <p:txBody>
          <a:bodyPr/>
          <a:lstStyle/>
          <a:p>
            <a:pPr>
              <a:defRPr/>
            </a:pPr>
            <a:r>
              <a:rPr lang="zh-CN" altLang="en-US" dirty="0"/>
              <a:t>顺序循环队列</a:t>
            </a:r>
          </a:p>
        </p:txBody>
      </p:sp>
    </p:spTree>
    <p:extLst>
      <p:ext uri="{BB962C8B-B14F-4D97-AF65-F5344CB8AC3E}">
        <p14:creationId xmlns:p14="http://schemas.microsoft.com/office/powerpoint/2010/main" val="166618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nodeType="clickEffect">
                                  <p:stCondLst>
                                    <p:cond delay="0"/>
                                  </p:stCondLst>
                                  <p:childTnLst>
                                    <p:animRot by="21600000">
                                      <p:cBhvr>
                                        <p:cTn id="21" dur="2000" fill="hold"/>
                                        <p:tgtEl>
                                          <p:spTgt spid="5"/>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26385CC-FAC9-4FA5-B59A-4C07807CC7DE}"/>
              </a:ext>
            </a:extLst>
          </p:cNvPr>
          <p:cNvSpPr>
            <a:spLocks noGrp="1"/>
          </p:cNvSpPr>
          <p:nvPr>
            <p:ph type="title"/>
          </p:nvPr>
        </p:nvSpPr>
        <p:spPr/>
        <p:txBody>
          <a:bodyPr/>
          <a:lstStyle/>
          <a:p>
            <a:pPr>
              <a:defRPr/>
            </a:pPr>
            <a:r>
              <a:rPr lang="zh-CN" altLang="en-US" dirty="0"/>
              <a:t>链式队列</a:t>
            </a:r>
          </a:p>
        </p:txBody>
      </p:sp>
      <p:sp>
        <p:nvSpPr>
          <p:cNvPr id="30723" name="内容占位符 2">
            <a:extLst>
              <a:ext uri="{FF2B5EF4-FFF2-40B4-BE49-F238E27FC236}">
                <a16:creationId xmlns:a16="http://schemas.microsoft.com/office/drawing/2014/main" id="{7C690CC8-24B9-4DE6-88C2-0BA0F605D722}"/>
              </a:ext>
            </a:extLst>
          </p:cNvPr>
          <p:cNvSpPr>
            <a:spLocks noGrp="1"/>
          </p:cNvSpPr>
          <p:nvPr>
            <p:ph idx="1"/>
          </p:nvPr>
        </p:nvSpPr>
        <p:spPr>
          <a:xfrm>
            <a:off x="684213" y="1341438"/>
            <a:ext cx="7945437" cy="4630737"/>
          </a:xfrm>
        </p:spPr>
        <p:txBody>
          <a:bodyPr/>
          <a:lstStyle/>
          <a:p>
            <a:pPr>
              <a:buFont typeface="Wingdings 3" panose="05040102010807070707" pitchFamily="18" charset="2"/>
              <a:buNone/>
            </a:pPr>
            <a:r>
              <a:rPr lang="zh-CN" altLang="en-US" sz="2400"/>
              <a:t>用链表表示的队列，一个链队列需要头指针和尾指针确定</a:t>
            </a:r>
            <a:endParaRPr lang="en-US" altLang="zh-CN"/>
          </a:p>
          <a:p>
            <a:pPr>
              <a:buFont typeface="Wingdings" panose="05000000000000000000" pitchFamily="2" charset="2"/>
              <a:buNone/>
            </a:pPr>
            <a:r>
              <a:rPr lang="zh-CN" altLang="en-US"/>
              <a:t>入队：在队尾处插入，</a:t>
            </a:r>
            <a:endParaRPr lang="en-US" altLang="zh-CN"/>
          </a:p>
          <a:p>
            <a:pPr>
              <a:buFont typeface="Wingdings" panose="05000000000000000000" pitchFamily="2" charset="2"/>
              <a:buNone/>
            </a:pPr>
            <a:r>
              <a:rPr lang="en-US" altLang="zh-CN"/>
              <a:t>       </a:t>
            </a:r>
          </a:p>
          <a:p>
            <a:pPr>
              <a:buFont typeface="Wingdings" panose="05000000000000000000" pitchFamily="2" charset="2"/>
              <a:buNone/>
            </a:pPr>
            <a:endParaRPr lang="en-US" altLang="zh-CN"/>
          </a:p>
          <a:p>
            <a:pPr>
              <a:buFont typeface="Wingdings" panose="05000000000000000000" pitchFamily="2" charset="2"/>
              <a:buNone/>
            </a:pPr>
            <a:endParaRPr lang="en-US" altLang="zh-CN"/>
          </a:p>
          <a:p>
            <a:pPr>
              <a:buFont typeface="Wingdings" panose="05000000000000000000" pitchFamily="2" charset="2"/>
              <a:buNone/>
            </a:pPr>
            <a:r>
              <a:rPr lang="zh-CN" altLang="en-US"/>
              <a:t>出队：在队头删除，</a:t>
            </a:r>
          </a:p>
        </p:txBody>
      </p:sp>
      <p:grpSp>
        <p:nvGrpSpPr>
          <p:cNvPr id="30724" name="组合 8">
            <a:extLst>
              <a:ext uri="{FF2B5EF4-FFF2-40B4-BE49-F238E27FC236}">
                <a16:creationId xmlns:a16="http://schemas.microsoft.com/office/drawing/2014/main" id="{6510CE41-CDBB-457E-852C-682EC294429B}"/>
              </a:ext>
            </a:extLst>
          </p:cNvPr>
          <p:cNvGrpSpPr>
            <a:grpSpLocks/>
          </p:cNvGrpSpPr>
          <p:nvPr/>
        </p:nvGrpSpPr>
        <p:grpSpPr bwMode="auto">
          <a:xfrm>
            <a:off x="1500188" y="2643188"/>
            <a:ext cx="1285875" cy="428625"/>
            <a:chOff x="1500166" y="2643182"/>
            <a:chExt cx="1285884" cy="428628"/>
          </a:xfrm>
        </p:grpSpPr>
        <p:sp>
          <p:nvSpPr>
            <p:cNvPr id="5" name="矩形 4">
              <a:extLst>
                <a:ext uri="{FF2B5EF4-FFF2-40B4-BE49-F238E27FC236}">
                  <a16:creationId xmlns:a16="http://schemas.microsoft.com/office/drawing/2014/main" id="{F2A108AB-F13B-4ACC-8777-861B00183969}"/>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7" name="直接连接符 6">
              <a:extLst>
                <a:ext uri="{FF2B5EF4-FFF2-40B4-BE49-F238E27FC236}">
                  <a16:creationId xmlns:a16="http://schemas.microsoft.com/office/drawing/2014/main" id="{86F9B251-B9A9-45F4-B8E1-134038D4ADDE}"/>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25" name="组合 10">
            <a:extLst>
              <a:ext uri="{FF2B5EF4-FFF2-40B4-BE49-F238E27FC236}">
                <a16:creationId xmlns:a16="http://schemas.microsoft.com/office/drawing/2014/main" id="{371E64A7-D0FA-4081-BDD9-0F3F810AAD33}"/>
              </a:ext>
            </a:extLst>
          </p:cNvPr>
          <p:cNvGrpSpPr>
            <a:grpSpLocks/>
          </p:cNvGrpSpPr>
          <p:nvPr/>
        </p:nvGrpSpPr>
        <p:grpSpPr bwMode="auto">
          <a:xfrm>
            <a:off x="3214688" y="2643188"/>
            <a:ext cx="1285875" cy="428625"/>
            <a:chOff x="1500166" y="2643182"/>
            <a:chExt cx="1285884" cy="428628"/>
          </a:xfrm>
        </p:grpSpPr>
        <p:sp>
          <p:nvSpPr>
            <p:cNvPr id="12" name="矩形 11">
              <a:extLst>
                <a:ext uri="{FF2B5EF4-FFF2-40B4-BE49-F238E27FC236}">
                  <a16:creationId xmlns:a16="http://schemas.microsoft.com/office/drawing/2014/main" id="{E29D1C2C-6A24-47E6-8C5E-5B30055E3F19}"/>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13" name="直接连接符 12">
              <a:extLst>
                <a:ext uri="{FF2B5EF4-FFF2-40B4-BE49-F238E27FC236}">
                  <a16:creationId xmlns:a16="http://schemas.microsoft.com/office/drawing/2014/main" id="{D6D65609-7012-4C13-8189-F9EDBA87E770}"/>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26" name="组合 13">
            <a:extLst>
              <a:ext uri="{FF2B5EF4-FFF2-40B4-BE49-F238E27FC236}">
                <a16:creationId xmlns:a16="http://schemas.microsoft.com/office/drawing/2014/main" id="{BB26A696-7FFA-4AF1-9448-6DE23A604A5B}"/>
              </a:ext>
            </a:extLst>
          </p:cNvPr>
          <p:cNvGrpSpPr>
            <a:grpSpLocks/>
          </p:cNvGrpSpPr>
          <p:nvPr/>
        </p:nvGrpSpPr>
        <p:grpSpPr bwMode="auto">
          <a:xfrm>
            <a:off x="6143625" y="2643188"/>
            <a:ext cx="1285875" cy="428625"/>
            <a:chOff x="1500166" y="2643182"/>
            <a:chExt cx="1285884" cy="428628"/>
          </a:xfrm>
        </p:grpSpPr>
        <p:sp>
          <p:nvSpPr>
            <p:cNvPr id="15" name="矩形 14">
              <a:extLst>
                <a:ext uri="{FF2B5EF4-FFF2-40B4-BE49-F238E27FC236}">
                  <a16:creationId xmlns:a16="http://schemas.microsoft.com/office/drawing/2014/main" id="{AA2F0381-A470-4064-836C-2E226278815F}"/>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16" name="直接连接符 15">
              <a:extLst>
                <a:ext uri="{FF2B5EF4-FFF2-40B4-BE49-F238E27FC236}">
                  <a16:creationId xmlns:a16="http://schemas.microsoft.com/office/drawing/2014/main" id="{E5266151-A1B2-4E12-9F52-CA1F31DEBC36}"/>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F153EF75-D4FF-4848-A207-1A8D2E93F19B}"/>
              </a:ext>
            </a:extLst>
          </p:cNvPr>
          <p:cNvCxnSpPr/>
          <p:nvPr/>
        </p:nvCxnSpPr>
        <p:spPr>
          <a:xfrm rot="5400000" flipH="1" flipV="1">
            <a:off x="1498601" y="3286125"/>
            <a:ext cx="4302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F5D6AB8-6759-452F-9205-69D6615DC0D9}"/>
              </a:ext>
            </a:extLst>
          </p:cNvPr>
          <p:cNvCxnSpPr/>
          <p:nvPr/>
        </p:nvCxnSpPr>
        <p:spPr>
          <a:xfrm rot="5400000" flipH="1" flipV="1">
            <a:off x="6144419" y="3285332"/>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29" name="TextBox 19">
            <a:extLst>
              <a:ext uri="{FF2B5EF4-FFF2-40B4-BE49-F238E27FC236}">
                <a16:creationId xmlns:a16="http://schemas.microsoft.com/office/drawing/2014/main" id="{92515EC2-3905-4922-8A21-517CDCF8AEE2}"/>
              </a:ext>
            </a:extLst>
          </p:cNvPr>
          <p:cNvSpPr txBox="1">
            <a:spLocks noChangeArrowheads="1"/>
          </p:cNvSpPr>
          <p:nvPr/>
        </p:nvSpPr>
        <p:spPr bwMode="auto">
          <a:xfrm>
            <a:off x="1785938" y="3357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front</a:t>
            </a:r>
            <a:endParaRPr lang="zh-CN" altLang="en-US"/>
          </a:p>
        </p:txBody>
      </p:sp>
      <p:sp>
        <p:nvSpPr>
          <p:cNvPr id="30730" name="TextBox 20">
            <a:extLst>
              <a:ext uri="{FF2B5EF4-FFF2-40B4-BE49-F238E27FC236}">
                <a16:creationId xmlns:a16="http://schemas.microsoft.com/office/drawing/2014/main" id="{0854F6BC-3899-4968-B84F-8E801453B247}"/>
              </a:ext>
            </a:extLst>
          </p:cNvPr>
          <p:cNvSpPr txBox="1">
            <a:spLocks noChangeArrowheads="1"/>
          </p:cNvSpPr>
          <p:nvPr/>
        </p:nvSpPr>
        <p:spPr bwMode="auto">
          <a:xfrm>
            <a:off x="6429375" y="3286125"/>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rear</a:t>
            </a:r>
            <a:endParaRPr lang="zh-CN" altLang="en-US"/>
          </a:p>
        </p:txBody>
      </p:sp>
      <p:cxnSp>
        <p:nvCxnSpPr>
          <p:cNvPr id="23" name="直接箭头连接符 22">
            <a:extLst>
              <a:ext uri="{FF2B5EF4-FFF2-40B4-BE49-F238E27FC236}">
                <a16:creationId xmlns:a16="http://schemas.microsoft.com/office/drawing/2014/main" id="{3E051C06-2CBF-4202-9221-03D6417A8C10}"/>
              </a:ext>
            </a:extLst>
          </p:cNvPr>
          <p:cNvCxnSpPr>
            <a:endCxn id="12" idx="1"/>
          </p:cNvCxnSpPr>
          <p:nvPr/>
        </p:nvCxnSpPr>
        <p:spPr>
          <a:xfrm>
            <a:off x="2500313" y="2857500"/>
            <a:ext cx="714375"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0D38F92-4D9C-46A4-BDE0-3D9159FE7026}"/>
              </a:ext>
            </a:extLst>
          </p:cNvPr>
          <p:cNvCxnSpPr/>
          <p:nvPr/>
        </p:nvCxnSpPr>
        <p:spPr>
          <a:xfrm>
            <a:off x="4143375" y="2857500"/>
            <a:ext cx="714375"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5E5724C-AEE1-4EC4-9D9D-E6E7E8CE38A5}"/>
              </a:ext>
            </a:extLst>
          </p:cNvPr>
          <p:cNvCxnSpPr/>
          <p:nvPr/>
        </p:nvCxnSpPr>
        <p:spPr>
          <a:xfrm>
            <a:off x="5429250" y="2857500"/>
            <a:ext cx="714375"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7">
            <a:extLst>
              <a:ext uri="{FF2B5EF4-FFF2-40B4-BE49-F238E27FC236}">
                <a16:creationId xmlns:a16="http://schemas.microsoft.com/office/drawing/2014/main" id="{30AB7AAD-83FA-431B-BD63-E042C5238EFF}"/>
              </a:ext>
            </a:extLst>
          </p:cNvPr>
          <p:cNvGrpSpPr>
            <a:grpSpLocks/>
          </p:cNvGrpSpPr>
          <p:nvPr/>
        </p:nvGrpSpPr>
        <p:grpSpPr bwMode="auto">
          <a:xfrm>
            <a:off x="7858125" y="2714625"/>
            <a:ext cx="1071563" cy="428625"/>
            <a:chOff x="7858148" y="2714620"/>
            <a:chExt cx="1071570" cy="428628"/>
          </a:xfrm>
        </p:grpSpPr>
        <p:sp>
          <p:nvSpPr>
            <p:cNvPr id="28" name="矩形 27">
              <a:extLst>
                <a:ext uri="{FF2B5EF4-FFF2-40B4-BE49-F238E27FC236}">
                  <a16:creationId xmlns:a16="http://schemas.microsoft.com/office/drawing/2014/main" id="{EB0CB1B4-331B-4B53-A85B-FF47129F611A}"/>
                </a:ext>
              </a:extLst>
            </p:cNvPr>
            <p:cNvSpPr/>
            <p:nvPr/>
          </p:nvSpPr>
          <p:spPr>
            <a:xfrm>
              <a:off x="7858148" y="2714620"/>
              <a:ext cx="107157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x next</a:t>
              </a:r>
              <a:endParaRPr lang="zh-CN" altLang="en-US" dirty="0">
                <a:solidFill>
                  <a:srgbClr val="FF0000"/>
                </a:solidFill>
              </a:endParaRPr>
            </a:p>
          </p:txBody>
        </p:sp>
        <p:cxnSp>
          <p:nvCxnSpPr>
            <p:cNvPr id="30" name="直接连接符 29">
              <a:extLst>
                <a:ext uri="{FF2B5EF4-FFF2-40B4-BE49-F238E27FC236}">
                  <a16:creationId xmlns:a16="http://schemas.microsoft.com/office/drawing/2014/main" id="{D29D3030-102A-4C09-B0A4-A2473BE1DC81}"/>
                </a:ext>
              </a:extLst>
            </p:cNvPr>
            <p:cNvCxnSpPr/>
            <p:nvPr/>
          </p:nvCxnSpPr>
          <p:spPr>
            <a:xfrm rot="16200000" flipH="1">
              <a:off x="7930379" y="2928140"/>
              <a:ext cx="428628"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2" name="直接箭头连接符 31">
            <a:extLst>
              <a:ext uri="{FF2B5EF4-FFF2-40B4-BE49-F238E27FC236}">
                <a16:creationId xmlns:a16="http://schemas.microsoft.com/office/drawing/2014/main" id="{C0208423-F353-49AF-837B-73343CD9B43C}"/>
              </a:ext>
            </a:extLst>
          </p:cNvPr>
          <p:cNvCxnSpPr/>
          <p:nvPr/>
        </p:nvCxnSpPr>
        <p:spPr>
          <a:xfrm flipV="1">
            <a:off x="7072313" y="2928938"/>
            <a:ext cx="78581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1A048DE-B596-4BBE-AF99-D1B417AEE3EB}"/>
              </a:ext>
            </a:extLst>
          </p:cNvPr>
          <p:cNvCxnSpPr>
            <a:stCxn id="30730" idx="3"/>
          </p:cNvCxnSpPr>
          <p:nvPr/>
        </p:nvCxnSpPr>
        <p:spPr>
          <a:xfrm flipV="1">
            <a:off x="7286625" y="3144838"/>
            <a:ext cx="1358900" cy="3714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0737" name="组合 36">
            <a:extLst>
              <a:ext uri="{FF2B5EF4-FFF2-40B4-BE49-F238E27FC236}">
                <a16:creationId xmlns:a16="http://schemas.microsoft.com/office/drawing/2014/main" id="{E9512148-4F44-483C-9BCC-CC081C32EC32}"/>
              </a:ext>
            </a:extLst>
          </p:cNvPr>
          <p:cNvGrpSpPr>
            <a:grpSpLocks/>
          </p:cNvGrpSpPr>
          <p:nvPr/>
        </p:nvGrpSpPr>
        <p:grpSpPr bwMode="auto">
          <a:xfrm>
            <a:off x="1785938" y="5000625"/>
            <a:ext cx="1285875" cy="428625"/>
            <a:chOff x="1500166" y="2643182"/>
            <a:chExt cx="1285884" cy="428628"/>
          </a:xfrm>
        </p:grpSpPr>
        <p:sp>
          <p:nvSpPr>
            <p:cNvPr id="38" name="矩形 37">
              <a:extLst>
                <a:ext uri="{FF2B5EF4-FFF2-40B4-BE49-F238E27FC236}">
                  <a16:creationId xmlns:a16="http://schemas.microsoft.com/office/drawing/2014/main" id="{9AE6ED7B-11F6-444E-A364-409306A12509}"/>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39" name="直接连接符 38">
              <a:extLst>
                <a:ext uri="{FF2B5EF4-FFF2-40B4-BE49-F238E27FC236}">
                  <a16:creationId xmlns:a16="http://schemas.microsoft.com/office/drawing/2014/main" id="{7FBCB031-4EF3-45B1-97CC-CBAE83C8B740}"/>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738" name="组合 42">
            <a:extLst>
              <a:ext uri="{FF2B5EF4-FFF2-40B4-BE49-F238E27FC236}">
                <a16:creationId xmlns:a16="http://schemas.microsoft.com/office/drawing/2014/main" id="{9F2D8037-6AE8-4757-A009-F0A409852A09}"/>
              </a:ext>
            </a:extLst>
          </p:cNvPr>
          <p:cNvGrpSpPr>
            <a:grpSpLocks/>
          </p:cNvGrpSpPr>
          <p:nvPr/>
        </p:nvGrpSpPr>
        <p:grpSpPr bwMode="auto">
          <a:xfrm>
            <a:off x="6429375" y="5000625"/>
            <a:ext cx="1285875" cy="428625"/>
            <a:chOff x="1500166" y="2643182"/>
            <a:chExt cx="1285884" cy="428628"/>
          </a:xfrm>
        </p:grpSpPr>
        <p:sp>
          <p:nvSpPr>
            <p:cNvPr id="44" name="矩形 43">
              <a:extLst>
                <a:ext uri="{FF2B5EF4-FFF2-40B4-BE49-F238E27FC236}">
                  <a16:creationId xmlns:a16="http://schemas.microsoft.com/office/drawing/2014/main" id="{594AD326-D55D-45D3-9617-9991B0B3AF35}"/>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45" name="直接连接符 44">
              <a:extLst>
                <a:ext uri="{FF2B5EF4-FFF2-40B4-BE49-F238E27FC236}">
                  <a16:creationId xmlns:a16="http://schemas.microsoft.com/office/drawing/2014/main" id="{247F8AE1-78AA-43EB-BEE1-EA809852BE2C}"/>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直接箭头连接符 45">
            <a:extLst>
              <a:ext uri="{FF2B5EF4-FFF2-40B4-BE49-F238E27FC236}">
                <a16:creationId xmlns:a16="http://schemas.microsoft.com/office/drawing/2014/main" id="{4AA2806E-7351-4B6A-B679-C50F81842CE6}"/>
              </a:ext>
            </a:extLst>
          </p:cNvPr>
          <p:cNvCxnSpPr/>
          <p:nvPr/>
        </p:nvCxnSpPr>
        <p:spPr>
          <a:xfrm rot="5400000" flipH="1" flipV="1">
            <a:off x="1785144" y="5644357"/>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5D2832E-FB1D-46B4-B196-39CCCE11B3D4}"/>
              </a:ext>
            </a:extLst>
          </p:cNvPr>
          <p:cNvCxnSpPr/>
          <p:nvPr/>
        </p:nvCxnSpPr>
        <p:spPr>
          <a:xfrm rot="5400000" flipH="1" flipV="1">
            <a:off x="6430169" y="5642769"/>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41" name="TextBox 47">
            <a:extLst>
              <a:ext uri="{FF2B5EF4-FFF2-40B4-BE49-F238E27FC236}">
                <a16:creationId xmlns:a16="http://schemas.microsoft.com/office/drawing/2014/main" id="{5E0498C7-FFDC-435E-8A9E-037560056B2F}"/>
              </a:ext>
            </a:extLst>
          </p:cNvPr>
          <p:cNvSpPr txBox="1">
            <a:spLocks noChangeArrowheads="1"/>
          </p:cNvSpPr>
          <p:nvPr/>
        </p:nvSpPr>
        <p:spPr bwMode="auto">
          <a:xfrm>
            <a:off x="2071688" y="5715000"/>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front</a:t>
            </a:r>
            <a:endParaRPr lang="zh-CN" altLang="en-US"/>
          </a:p>
        </p:txBody>
      </p:sp>
      <p:sp>
        <p:nvSpPr>
          <p:cNvPr id="30742" name="TextBox 48">
            <a:extLst>
              <a:ext uri="{FF2B5EF4-FFF2-40B4-BE49-F238E27FC236}">
                <a16:creationId xmlns:a16="http://schemas.microsoft.com/office/drawing/2014/main" id="{7DC53E0F-CC3B-4F4C-906D-0DE339A2C37E}"/>
              </a:ext>
            </a:extLst>
          </p:cNvPr>
          <p:cNvSpPr txBox="1">
            <a:spLocks noChangeArrowheads="1"/>
          </p:cNvSpPr>
          <p:nvPr/>
        </p:nvSpPr>
        <p:spPr bwMode="auto">
          <a:xfrm>
            <a:off x="6715125" y="5643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rear</a:t>
            </a:r>
            <a:endParaRPr lang="zh-CN" altLang="en-US"/>
          </a:p>
        </p:txBody>
      </p:sp>
      <p:cxnSp>
        <p:nvCxnSpPr>
          <p:cNvPr id="50" name="直接箭头连接符 49">
            <a:extLst>
              <a:ext uri="{FF2B5EF4-FFF2-40B4-BE49-F238E27FC236}">
                <a16:creationId xmlns:a16="http://schemas.microsoft.com/office/drawing/2014/main" id="{5647F2F5-61FF-4D17-ADE3-D9A433817D50}"/>
              </a:ext>
            </a:extLst>
          </p:cNvPr>
          <p:cNvCxnSpPr/>
          <p:nvPr/>
        </p:nvCxnSpPr>
        <p:spPr>
          <a:xfrm>
            <a:off x="2786063" y="5214938"/>
            <a:ext cx="714375"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4A13ADFF-02A5-45A5-ABDE-A1B5EE2D6D3E}"/>
              </a:ext>
            </a:extLst>
          </p:cNvPr>
          <p:cNvCxnSpPr/>
          <p:nvPr/>
        </p:nvCxnSpPr>
        <p:spPr>
          <a:xfrm>
            <a:off x="5715000" y="5214938"/>
            <a:ext cx="714375"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F0A2F09-E5FB-4FC9-8D4E-05EC95A63CF5}"/>
              </a:ext>
            </a:extLst>
          </p:cNvPr>
          <p:cNvCxnSpPr>
            <a:stCxn id="30741" idx="3"/>
          </p:cNvCxnSpPr>
          <p:nvPr/>
        </p:nvCxnSpPr>
        <p:spPr>
          <a:xfrm flipV="1">
            <a:off x="2928938" y="5429250"/>
            <a:ext cx="787400" cy="5159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0746" name="组合 58">
            <a:extLst>
              <a:ext uri="{FF2B5EF4-FFF2-40B4-BE49-F238E27FC236}">
                <a16:creationId xmlns:a16="http://schemas.microsoft.com/office/drawing/2014/main" id="{40278EA9-3EF1-443B-A034-203A0BA120C2}"/>
              </a:ext>
            </a:extLst>
          </p:cNvPr>
          <p:cNvGrpSpPr>
            <a:grpSpLocks/>
          </p:cNvGrpSpPr>
          <p:nvPr/>
        </p:nvGrpSpPr>
        <p:grpSpPr bwMode="auto">
          <a:xfrm>
            <a:off x="3500438" y="5000625"/>
            <a:ext cx="1285875" cy="428625"/>
            <a:chOff x="1500166" y="2643182"/>
            <a:chExt cx="1285884" cy="428628"/>
          </a:xfrm>
        </p:grpSpPr>
        <p:sp>
          <p:nvSpPr>
            <p:cNvPr id="60" name="矩形 59">
              <a:extLst>
                <a:ext uri="{FF2B5EF4-FFF2-40B4-BE49-F238E27FC236}">
                  <a16:creationId xmlns:a16="http://schemas.microsoft.com/office/drawing/2014/main" id="{CDC8737C-9E85-4726-A38D-AE09D56B04AB}"/>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61" name="直接连接符 60">
              <a:extLst>
                <a:ext uri="{FF2B5EF4-FFF2-40B4-BE49-F238E27FC236}">
                  <a16:creationId xmlns:a16="http://schemas.microsoft.com/office/drawing/2014/main" id="{764EECFB-8617-4599-AE01-1D06069E9750}"/>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F3F6A382-2AB0-4F46-8144-8DD1C502C7B4}"/>
              </a:ext>
            </a:extLst>
          </p:cNvPr>
          <p:cNvCxnSpPr/>
          <p:nvPr/>
        </p:nvCxnSpPr>
        <p:spPr>
          <a:xfrm>
            <a:off x="4429125" y="5214938"/>
            <a:ext cx="714375"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4864B148-BAAE-4CB0-8E91-5F54452C2DCC}"/>
              </a:ext>
            </a:extLst>
          </p:cNvPr>
          <p:cNvSpPr>
            <a:spLocks noGrp="1"/>
          </p:cNvSpPr>
          <p:nvPr>
            <p:ph type="sldNum" sz="quarter" idx="12"/>
          </p:nvPr>
        </p:nvSpPr>
        <p:spPr/>
        <p:txBody>
          <a:bodyPr/>
          <a:lstStyle/>
          <a:p>
            <a:fld id="{76DEC0BF-4056-45FE-A558-BFEC82C564A3}" type="slidenum">
              <a:rPr lang="zh-CN" altLang="en-US" smtClean="0"/>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nodeType="clickEffect">
                                  <p:stCondLst>
                                    <p:cond delay="0"/>
                                  </p:stCondLst>
                                  <p:childTnLst>
                                    <p:animEffect transition="out" filter="box(in)">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46"/>
                                        </p:tgtEl>
                                      </p:cBhvr>
                                    </p:animEffect>
                                    <p:set>
                                      <p:cBhvr>
                                        <p:cTn id="32" dur="1" fill="hold">
                                          <p:stCondLst>
                                            <p:cond delay="499"/>
                                          </p:stCondLst>
                                        </p:cTn>
                                        <p:tgtEl>
                                          <p:spTgt spid="4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linds(horizontal)">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AC4CC5B9-70DA-46A1-9B6F-AD299807E2A6}"/>
              </a:ext>
            </a:extLst>
          </p:cNvPr>
          <p:cNvSpPr>
            <a:spLocks noGrp="1"/>
          </p:cNvSpPr>
          <p:nvPr>
            <p:ph idx="1"/>
          </p:nvPr>
        </p:nvSpPr>
        <p:spPr/>
        <p:txBody>
          <a:bodyPr/>
          <a:lstStyle/>
          <a:p>
            <a:r>
              <a:rPr lang="zh-CN" altLang="en-US" dirty="0"/>
              <a:t>求解素数环</a:t>
            </a:r>
            <a:endParaRPr lang="en-US" altLang="zh-CN" dirty="0"/>
          </a:p>
          <a:p>
            <a:pPr marL="109537" indent="0">
              <a:buNone/>
            </a:pPr>
            <a:endParaRPr lang="en-US" altLang="zh-CN" dirty="0"/>
          </a:p>
          <a:p>
            <a:pPr marL="109537" indent="0">
              <a:buNone/>
            </a:pPr>
            <a:r>
              <a:rPr lang="en-US" altLang="zh-CN" dirty="0"/>
              <a:t>                                 -------</a:t>
            </a:r>
            <a:r>
              <a:rPr lang="zh-CN" altLang="en-US" dirty="0"/>
              <a:t>入队出队</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11531623-BB14-44B6-A0B5-B0E9415A3B08}"/>
              </a:ext>
            </a:extLst>
          </p:cNvPr>
          <p:cNvSpPr>
            <a:spLocks noGrp="1"/>
          </p:cNvSpPr>
          <p:nvPr>
            <p:ph type="title"/>
          </p:nvPr>
        </p:nvSpPr>
        <p:spPr/>
        <p:txBody>
          <a:bodyPr/>
          <a:lstStyle/>
          <a:p>
            <a:pPr>
              <a:defRPr/>
            </a:pPr>
            <a:r>
              <a:rPr lang="zh-CN" altLang="en-US" dirty="0"/>
              <a:t>队列的应用</a:t>
            </a:r>
          </a:p>
        </p:txBody>
      </p:sp>
      <p:sp>
        <p:nvSpPr>
          <p:cNvPr id="2" name="灯片编号占位符 1">
            <a:extLst>
              <a:ext uri="{FF2B5EF4-FFF2-40B4-BE49-F238E27FC236}">
                <a16:creationId xmlns:a16="http://schemas.microsoft.com/office/drawing/2014/main" id="{FDA63319-8EBF-4FED-978E-32A248232407}"/>
              </a:ext>
            </a:extLst>
          </p:cNvPr>
          <p:cNvSpPr>
            <a:spLocks noGrp="1"/>
          </p:cNvSpPr>
          <p:nvPr>
            <p:ph type="sldNum" sz="quarter" idx="12"/>
          </p:nvPr>
        </p:nvSpPr>
        <p:spPr/>
        <p:txBody>
          <a:bodyPr/>
          <a:lstStyle/>
          <a:p>
            <a:fld id="{76DEC0BF-4056-45FE-A558-BFEC82C564A3}"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5841FBB0-6F2D-4A86-A2F9-36DC5E21748E}"/>
              </a:ext>
            </a:extLst>
          </p:cNvPr>
          <p:cNvSpPr>
            <a:spLocks noGrp="1"/>
          </p:cNvSpPr>
          <p:nvPr>
            <p:ph type="title"/>
          </p:nvPr>
        </p:nvSpPr>
        <p:spPr>
          <a:xfrm>
            <a:off x="214282" y="214290"/>
            <a:ext cx="8515379" cy="928672"/>
          </a:xfrm>
        </p:spPr>
        <p:txBody>
          <a:bodyPr/>
          <a:lstStyle/>
          <a:p>
            <a:pPr eaLnBrk="1" hangingPunct="1">
              <a:defRPr/>
            </a:pPr>
            <a:r>
              <a:rPr lang="zh-CN" altLang="en-US" dirty="0"/>
              <a:t>第</a:t>
            </a:r>
            <a:r>
              <a:rPr lang="en-US" altLang="zh-CN" dirty="0"/>
              <a:t>4</a:t>
            </a:r>
            <a:r>
              <a:rPr lang="zh-CN" altLang="en-US" dirty="0"/>
              <a:t>章</a:t>
            </a:r>
            <a:r>
              <a:rPr lang="en-US" altLang="zh-CN" dirty="0"/>
              <a:t> </a:t>
            </a:r>
            <a:r>
              <a:rPr lang="zh-CN" altLang="en-US" dirty="0"/>
              <a:t>串</a:t>
            </a:r>
            <a:endParaRPr lang="zh-CN" altLang="en-US" dirty="0">
              <a:solidFill>
                <a:schemeClr val="tx1"/>
              </a:solidFill>
            </a:endParaRPr>
          </a:p>
        </p:txBody>
      </p:sp>
      <p:sp>
        <p:nvSpPr>
          <p:cNvPr id="3" name="内容占位符 2">
            <a:extLst>
              <a:ext uri="{FF2B5EF4-FFF2-40B4-BE49-F238E27FC236}">
                <a16:creationId xmlns:a16="http://schemas.microsoft.com/office/drawing/2014/main" id="{95382CF0-3232-4CF8-A2A5-50073EF5009C}"/>
              </a:ext>
            </a:extLst>
          </p:cNvPr>
          <p:cNvSpPr>
            <a:spLocks noGrp="1"/>
          </p:cNvSpPr>
          <p:nvPr>
            <p:ph idx="1"/>
          </p:nvPr>
        </p:nvSpPr>
        <p:spPr>
          <a:xfrm>
            <a:off x="214313" y="1143000"/>
            <a:ext cx="8929687" cy="5357813"/>
          </a:xfrm>
        </p:spPr>
        <p:txBody>
          <a:bodyPr/>
          <a:lstStyle/>
          <a:p>
            <a:pPr marL="355600" indent="-355600" eaLnBrk="1" hangingPunct="1">
              <a:defRPr/>
            </a:pPr>
            <a:r>
              <a:rPr lang="zh-CN" altLang="en-US" sz="2800" dirty="0">
                <a:solidFill>
                  <a:srgbClr val="FF0000"/>
                </a:solidFill>
              </a:rPr>
              <a:t>串</a:t>
            </a:r>
            <a:r>
              <a:rPr lang="en-US" altLang="zh-CN" sz="2800" dirty="0"/>
              <a:t>(string)</a:t>
            </a:r>
            <a:r>
              <a:rPr lang="zh-CN" altLang="en-US" sz="2800" dirty="0"/>
              <a:t>是由</a:t>
            </a:r>
            <a:r>
              <a:rPr lang="zh-CN" altLang="en-US" sz="2800" dirty="0">
                <a:solidFill>
                  <a:srgbClr val="FF0000"/>
                </a:solidFill>
              </a:rPr>
              <a:t>零个或多个字符组成的有限序列。</a:t>
            </a:r>
            <a:endParaRPr lang="en-US" altLang="zh-CN" sz="2800" dirty="0"/>
          </a:p>
          <a:p>
            <a:pPr marL="355600" indent="-355600" eaLnBrk="1" hangingPunct="1">
              <a:defRPr/>
            </a:pPr>
            <a:r>
              <a:rPr lang="zh-CN" altLang="en-US" sz="2800" dirty="0"/>
              <a:t>串中</a:t>
            </a:r>
            <a:r>
              <a:rPr lang="zh-CN" altLang="en-US" sz="2800" dirty="0">
                <a:solidFill>
                  <a:srgbClr val="0000FF"/>
                </a:solidFill>
              </a:rPr>
              <a:t>任意个连续的字符组成的子序列</a:t>
            </a:r>
            <a:r>
              <a:rPr lang="zh-CN" altLang="en-US" sz="2800" dirty="0"/>
              <a:t>称为该串的</a:t>
            </a:r>
            <a:r>
              <a:rPr lang="zh-CN" altLang="en-US" sz="2800" dirty="0">
                <a:solidFill>
                  <a:srgbClr val="FF0000"/>
                </a:solidFill>
              </a:rPr>
              <a:t>子串</a:t>
            </a:r>
            <a:r>
              <a:rPr lang="zh-CN" altLang="en-US" sz="2800" dirty="0"/>
              <a:t>，包含子串的串相应地称为</a:t>
            </a:r>
            <a:r>
              <a:rPr lang="zh-CN" altLang="en-US" sz="2800" dirty="0">
                <a:solidFill>
                  <a:srgbClr val="FF0000"/>
                </a:solidFill>
              </a:rPr>
              <a:t>主串</a:t>
            </a:r>
            <a:r>
              <a:rPr lang="zh-CN" altLang="en-US" sz="2800" dirty="0"/>
              <a:t>。</a:t>
            </a:r>
            <a:endParaRPr lang="en-US" altLang="zh-CN" sz="2800" dirty="0"/>
          </a:p>
          <a:p>
            <a:pPr marL="355600" indent="-355600" eaLnBrk="1" hangingPunct="1">
              <a:defRPr/>
            </a:pPr>
            <a:r>
              <a:rPr lang="zh-CN" altLang="en-US" sz="2800" dirty="0"/>
              <a:t>通常把</a:t>
            </a:r>
            <a:r>
              <a:rPr lang="zh-CN" altLang="en-US" sz="2800" dirty="0">
                <a:solidFill>
                  <a:srgbClr val="0000FF"/>
                </a:solidFill>
              </a:rPr>
              <a:t>字符在序列中的序号</a:t>
            </a:r>
            <a:r>
              <a:rPr lang="zh-CN" altLang="en-US" sz="2800" dirty="0"/>
              <a:t>称为该字符在串中的</a:t>
            </a:r>
            <a:r>
              <a:rPr lang="zh-CN" altLang="en-US" sz="2800" dirty="0">
                <a:solidFill>
                  <a:srgbClr val="FF0000"/>
                </a:solidFill>
              </a:rPr>
              <a:t>位置</a:t>
            </a:r>
            <a:r>
              <a:rPr lang="zh-CN" altLang="en-US" sz="2800" dirty="0"/>
              <a:t>，子串在主串中的位置则以子串的第一个字符在主串中的位置来表示。</a:t>
            </a:r>
            <a:endParaRPr lang="en-US" altLang="zh-CN" sz="2800" dirty="0"/>
          </a:p>
          <a:p>
            <a:pPr marL="355600" indent="-355600" eaLnBrk="1" hangingPunct="1">
              <a:defRPr/>
            </a:pPr>
            <a:r>
              <a:rPr lang="zh-CN" altLang="en-US" sz="2800" dirty="0"/>
              <a:t>只有当</a:t>
            </a:r>
            <a:r>
              <a:rPr lang="zh-CN" altLang="en-US" sz="2800" dirty="0">
                <a:solidFill>
                  <a:srgbClr val="0000FF"/>
                </a:solidFill>
              </a:rPr>
              <a:t>两个串的长度相等</a:t>
            </a:r>
            <a:r>
              <a:rPr lang="zh-CN" altLang="en-US" sz="2800" dirty="0"/>
              <a:t>，并且</a:t>
            </a:r>
            <a:r>
              <a:rPr lang="zh-CN" altLang="en-US" sz="2800" dirty="0">
                <a:solidFill>
                  <a:srgbClr val="0000FF"/>
                </a:solidFill>
              </a:rPr>
              <a:t>各个对应位置上的字符都相等</a:t>
            </a:r>
            <a:r>
              <a:rPr lang="zh-CN" altLang="en-US" sz="2800" dirty="0"/>
              <a:t>时，才认为这两个</a:t>
            </a:r>
            <a:r>
              <a:rPr lang="zh-CN" altLang="en-US" sz="2800" dirty="0">
                <a:solidFill>
                  <a:srgbClr val="FF0000"/>
                </a:solidFill>
              </a:rPr>
              <a:t>串相等</a:t>
            </a:r>
            <a:r>
              <a:rPr lang="zh-CN" altLang="en-US" sz="2800" dirty="0"/>
              <a:t>。</a:t>
            </a:r>
            <a:endParaRPr lang="en-US" altLang="zh-CN" sz="2800" dirty="0"/>
          </a:p>
          <a:p>
            <a:pPr marL="355600" indent="-355600" eaLnBrk="1" hangingPunct="1">
              <a:defRPr/>
            </a:pPr>
            <a:r>
              <a:rPr lang="zh-CN" altLang="en-US" sz="2800" dirty="0">
                <a:solidFill>
                  <a:srgbClr val="FF0000"/>
                </a:solidFill>
              </a:rPr>
              <a:t>空格串</a:t>
            </a:r>
            <a:r>
              <a:rPr lang="zh-CN" altLang="en-US" sz="2800" dirty="0"/>
              <a:t>不是空串，空格串的长度不为零。</a:t>
            </a:r>
            <a:endParaRPr lang="en-US" altLang="zh-CN" sz="2800" dirty="0"/>
          </a:p>
          <a:p>
            <a:pPr marL="0" indent="0" eaLnBrk="1" hangingPunct="1">
              <a:buFontTx/>
              <a:buNone/>
              <a:defRPr/>
            </a:pPr>
            <a:endParaRPr lang="zh-CN" altLang="en-US" sz="2800" dirty="0">
              <a:latin typeface="宋体" pitchFamily="2" charset="-122"/>
            </a:endParaRPr>
          </a:p>
          <a:p>
            <a:pPr marL="0" indent="0" eaLnBrk="1" hangingPunct="1">
              <a:buFont typeface="Wingdings" pitchFamily="2" charset="2"/>
              <a:buChar char="•"/>
              <a:defRPr/>
            </a:pPr>
            <a:endParaRPr lang="zh-CN" altLang="en-US" sz="2800" dirty="0"/>
          </a:p>
        </p:txBody>
      </p:sp>
      <p:sp>
        <p:nvSpPr>
          <p:cNvPr id="2" name="灯片编号占位符 1">
            <a:extLst>
              <a:ext uri="{FF2B5EF4-FFF2-40B4-BE49-F238E27FC236}">
                <a16:creationId xmlns:a16="http://schemas.microsoft.com/office/drawing/2014/main" id="{EB7821B1-FA3A-4CB1-8F3C-23C68EBDFFAB}"/>
              </a:ext>
            </a:extLst>
          </p:cNvPr>
          <p:cNvSpPr>
            <a:spLocks noGrp="1"/>
          </p:cNvSpPr>
          <p:nvPr>
            <p:ph type="sldNum" sz="quarter" idx="12"/>
          </p:nvPr>
        </p:nvSpPr>
        <p:spPr/>
        <p:txBody>
          <a:bodyPr/>
          <a:lstStyle/>
          <a:p>
            <a:fld id="{76DEC0BF-4056-45FE-A558-BFEC82C564A3}"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34059798-EAE3-46AD-9B82-E6A78AA87238}"/>
              </a:ext>
            </a:extLst>
          </p:cNvPr>
          <p:cNvSpPr>
            <a:spLocks noGrp="1"/>
          </p:cNvSpPr>
          <p:nvPr>
            <p:ph type="title"/>
          </p:nvPr>
        </p:nvSpPr>
        <p:spPr/>
        <p:txBody>
          <a:bodyPr/>
          <a:lstStyle/>
          <a:p>
            <a:pPr eaLnBrk="1" hangingPunct="1">
              <a:defRPr/>
            </a:pPr>
            <a:r>
              <a:rPr lang="zh-CN" altLang="en-US" dirty="0"/>
              <a:t>第</a:t>
            </a:r>
            <a:r>
              <a:rPr lang="en-US" altLang="zh-CN" dirty="0"/>
              <a:t>5</a:t>
            </a:r>
            <a:r>
              <a:rPr lang="zh-CN" altLang="en-US" dirty="0"/>
              <a:t>章</a:t>
            </a:r>
            <a:r>
              <a:rPr lang="en-US" altLang="zh-CN" dirty="0"/>
              <a:t>   </a:t>
            </a:r>
            <a:r>
              <a:rPr lang="zh-CN" altLang="en-US" dirty="0"/>
              <a:t>数组和广义表</a:t>
            </a:r>
          </a:p>
        </p:txBody>
      </p:sp>
      <p:sp>
        <p:nvSpPr>
          <p:cNvPr id="10243" name="内容占位符 2">
            <a:extLst>
              <a:ext uri="{FF2B5EF4-FFF2-40B4-BE49-F238E27FC236}">
                <a16:creationId xmlns:a16="http://schemas.microsoft.com/office/drawing/2014/main" id="{FFDF032C-1F14-4593-B805-8ED5E97BA7DA}"/>
              </a:ext>
            </a:extLst>
          </p:cNvPr>
          <p:cNvSpPr>
            <a:spLocks noGrp="1"/>
          </p:cNvSpPr>
          <p:nvPr>
            <p:ph idx="1"/>
          </p:nvPr>
        </p:nvSpPr>
        <p:spPr>
          <a:xfrm>
            <a:off x="357188" y="1428750"/>
            <a:ext cx="8455025" cy="4543425"/>
          </a:xfrm>
        </p:spPr>
        <p:txBody>
          <a:bodyPr/>
          <a:lstStyle/>
          <a:p>
            <a:pPr marL="0" indent="0" eaLnBrk="1" hangingPunct="1">
              <a:buFont typeface="Wingdings 3" panose="05040102010807070707" pitchFamily="18" charset="2"/>
              <a:buNone/>
              <a:defRPr/>
            </a:pPr>
            <a:r>
              <a:rPr lang="zh-CN" altLang="en-US" dirty="0">
                <a:latin typeface="+mn-ea"/>
              </a:rPr>
              <a:t>数组和广义表可看成是一种特殊的线性表，其特殊在于，表中的数据</a:t>
            </a:r>
            <a:r>
              <a:rPr lang="zh-CN" altLang="en-US" dirty="0">
                <a:solidFill>
                  <a:srgbClr val="FF0000"/>
                </a:solidFill>
                <a:latin typeface="+mn-ea"/>
              </a:rPr>
              <a:t>元素本身也是一种线性表</a:t>
            </a:r>
            <a:r>
              <a:rPr lang="zh-CN" altLang="en-US" dirty="0">
                <a:latin typeface="+mn-ea"/>
              </a:rPr>
              <a:t>。</a:t>
            </a:r>
            <a:endParaRPr lang="en-US" altLang="zh-CN" dirty="0">
              <a:latin typeface="+mn-ea"/>
            </a:endParaRPr>
          </a:p>
          <a:p>
            <a:pPr marL="0" indent="0" eaLnBrk="1" hangingPunct="1">
              <a:buFont typeface="Wingdings" pitchFamily="2" charset="2"/>
              <a:buNone/>
              <a:defRPr/>
            </a:pPr>
            <a:r>
              <a:rPr lang="zh-CN" altLang="en-US" dirty="0"/>
              <a:t>数组（</a:t>
            </a:r>
            <a:r>
              <a:rPr lang="en-US" altLang="zh-CN" dirty="0"/>
              <a:t>array</a:t>
            </a:r>
            <a:r>
              <a:rPr lang="zh-CN" altLang="en-US" dirty="0"/>
              <a:t>）：其数组元素具有相同数据类型。</a:t>
            </a:r>
            <a:endParaRPr lang="en-US" altLang="zh-CN" dirty="0"/>
          </a:p>
          <a:p>
            <a:pPr marL="0" indent="0" eaLnBrk="1" hangingPunct="1">
              <a:buFont typeface="Wingdings" pitchFamily="2" charset="2"/>
              <a:buNone/>
              <a:defRPr/>
            </a:pPr>
            <a:r>
              <a:rPr lang="zh-CN" altLang="en-US" dirty="0"/>
              <a:t>一维数组：数组的其他元素</a:t>
            </a:r>
            <a:r>
              <a:rPr lang="en-US" altLang="zh-CN" i="1" dirty="0" err="1"/>
              <a:t>a</a:t>
            </a:r>
            <a:r>
              <a:rPr lang="en-US" altLang="zh-CN" i="1" baseline="-25000" dirty="0" err="1"/>
              <a:t>i</a:t>
            </a:r>
            <a:r>
              <a:rPr lang="zh-CN" altLang="en-US" dirty="0"/>
              <a:t>的存储位置</a:t>
            </a:r>
            <a:r>
              <a:rPr lang="en-US" altLang="zh-CN" dirty="0"/>
              <a:t>Loc(</a:t>
            </a:r>
            <a:r>
              <a:rPr lang="en-US" altLang="zh-CN" i="1" dirty="0" err="1"/>
              <a:t>a</a:t>
            </a:r>
            <a:r>
              <a:rPr lang="en-US" altLang="zh-CN" i="1" baseline="-25000" dirty="0" err="1"/>
              <a:t>i</a:t>
            </a:r>
            <a:r>
              <a:rPr lang="en-US" altLang="zh-CN" dirty="0"/>
              <a:t>)</a:t>
            </a:r>
            <a:r>
              <a:rPr lang="zh-CN" altLang="en-US" dirty="0"/>
              <a:t>可以直接计算</a:t>
            </a:r>
            <a:endParaRPr lang="en-US" altLang="zh-CN" dirty="0"/>
          </a:p>
          <a:p>
            <a:pPr eaLnBrk="1" hangingPunct="1">
              <a:buFont typeface="Wingdings" pitchFamily="2" charset="2"/>
              <a:buNone/>
              <a:defRPr/>
            </a:pPr>
            <a:r>
              <a:rPr lang="zh-CN" altLang="en-US" dirty="0"/>
              <a:t>                  </a:t>
            </a:r>
            <a:r>
              <a:rPr lang="en-US" altLang="zh-CN" dirty="0">
                <a:solidFill>
                  <a:srgbClr val="0000CC"/>
                </a:solidFill>
              </a:rPr>
              <a:t>Loc(</a:t>
            </a:r>
            <a:r>
              <a:rPr lang="en-US" altLang="zh-CN" i="1" dirty="0" err="1">
                <a:solidFill>
                  <a:srgbClr val="0000CC"/>
                </a:solidFill>
              </a:rPr>
              <a:t>a</a:t>
            </a:r>
            <a:r>
              <a:rPr lang="en-US" altLang="zh-CN" i="1" baseline="-25000" dirty="0" err="1">
                <a:solidFill>
                  <a:srgbClr val="0000CC"/>
                </a:solidFill>
              </a:rPr>
              <a:t>i</a:t>
            </a:r>
            <a:r>
              <a:rPr lang="en-US" altLang="zh-CN" dirty="0">
                <a:solidFill>
                  <a:srgbClr val="0000CC"/>
                </a:solidFill>
              </a:rPr>
              <a:t>)= Loc(</a:t>
            </a:r>
            <a:r>
              <a:rPr lang="en-US" altLang="zh-CN" i="1" dirty="0">
                <a:solidFill>
                  <a:srgbClr val="0000CC"/>
                </a:solidFill>
              </a:rPr>
              <a:t>a</a:t>
            </a:r>
            <a:r>
              <a:rPr lang="en-US" altLang="zh-CN" baseline="-25000" dirty="0">
                <a:solidFill>
                  <a:srgbClr val="0000CC"/>
                </a:solidFill>
              </a:rPr>
              <a:t>0</a:t>
            </a:r>
            <a:r>
              <a:rPr lang="en-US" altLang="zh-CN" dirty="0">
                <a:solidFill>
                  <a:srgbClr val="0000CC"/>
                </a:solidFill>
              </a:rPr>
              <a:t>)</a:t>
            </a:r>
            <a:r>
              <a:rPr lang="zh-CN" altLang="en-GB" dirty="0">
                <a:solidFill>
                  <a:srgbClr val="0000CC"/>
                </a:solidFill>
              </a:rPr>
              <a:t>＋</a:t>
            </a:r>
            <a:r>
              <a:rPr lang="en-US" altLang="zh-CN" i="1" dirty="0" err="1">
                <a:solidFill>
                  <a:srgbClr val="0000CC"/>
                </a:solidFill>
              </a:rPr>
              <a:t>i</a:t>
            </a:r>
            <a:r>
              <a:rPr lang="en-US" altLang="zh-CN" i="1" dirty="0">
                <a:solidFill>
                  <a:srgbClr val="0000CC"/>
                </a:solidFill>
              </a:rPr>
              <a:t> </a:t>
            </a:r>
            <a:r>
              <a:rPr lang="en-US" altLang="zh-CN" dirty="0">
                <a:solidFill>
                  <a:srgbClr val="0000CC"/>
                </a:solidFill>
              </a:rPr>
              <a:t>×</a:t>
            </a:r>
            <a:r>
              <a:rPr lang="en-US" altLang="zh-CN" i="1" dirty="0">
                <a:solidFill>
                  <a:srgbClr val="0000CC"/>
                </a:solidFill>
              </a:rPr>
              <a:t>c</a:t>
            </a:r>
            <a:endParaRPr lang="zh-CN" altLang="en-US" sz="3600" dirty="0">
              <a:solidFill>
                <a:srgbClr val="0000CC"/>
              </a:solidFill>
            </a:endParaRPr>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p:txBody>
      </p:sp>
      <p:grpSp>
        <p:nvGrpSpPr>
          <p:cNvPr id="2" name="组合 17">
            <a:extLst>
              <a:ext uri="{FF2B5EF4-FFF2-40B4-BE49-F238E27FC236}">
                <a16:creationId xmlns:a16="http://schemas.microsoft.com/office/drawing/2014/main" id="{9B38E9B0-091C-47DD-9D0C-0173EA88C069}"/>
              </a:ext>
            </a:extLst>
          </p:cNvPr>
          <p:cNvGrpSpPr>
            <a:grpSpLocks/>
          </p:cNvGrpSpPr>
          <p:nvPr/>
        </p:nvGrpSpPr>
        <p:grpSpPr bwMode="auto">
          <a:xfrm>
            <a:off x="285750" y="4286250"/>
            <a:ext cx="8215313" cy="1785938"/>
            <a:chOff x="0" y="5072074"/>
            <a:chExt cx="8215338" cy="1785926"/>
          </a:xfrm>
        </p:grpSpPr>
        <p:sp>
          <p:nvSpPr>
            <p:cNvPr id="5" name="矩形 4">
              <a:extLst>
                <a:ext uri="{FF2B5EF4-FFF2-40B4-BE49-F238E27FC236}">
                  <a16:creationId xmlns:a16="http://schemas.microsoft.com/office/drawing/2014/main" id="{D1D86752-9EEB-4616-A08D-660FA8E0EC51}"/>
                </a:ext>
              </a:extLst>
            </p:cNvPr>
            <p:cNvSpPr/>
            <p:nvPr/>
          </p:nvSpPr>
          <p:spPr>
            <a:xfrm>
              <a:off x="500065"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rgbClr val="FF0000"/>
                  </a:solidFill>
                </a:rPr>
                <a:t>a</a:t>
              </a:r>
              <a:r>
                <a:rPr lang="en-US" altLang="zh-CN" sz="2800" b="1" baseline="-25000" dirty="0">
                  <a:solidFill>
                    <a:srgbClr val="FF0000"/>
                  </a:solidFill>
                </a:rPr>
                <a:t>0</a:t>
              </a:r>
              <a:endParaRPr lang="zh-CN" altLang="en-US" sz="2800" b="1" dirty="0">
                <a:solidFill>
                  <a:srgbClr val="FF0000"/>
                </a:solidFill>
              </a:endParaRPr>
            </a:p>
          </p:txBody>
        </p:sp>
        <p:sp>
          <p:nvSpPr>
            <p:cNvPr id="6" name="矩形 5">
              <a:extLst>
                <a:ext uri="{FF2B5EF4-FFF2-40B4-BE49-F238E27FC236}">
                  <a16:creationId xmlns:a16="http://schemas.microsoft.com/office/drawing/2014/main" id="{AE76FD80-0FFD-48F2-B599-32CE5E07802A}"/>
                </a:ext>
              </a:extLst>
            </p:cNvPr>
            <p:cNvSpPr/>
            <p:nvPr/>
          </p:nvSpPr>
          <p:spPr>
            <a:xfrm>
              <a:off x="1785943"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rgbClr val="FF0000"/>
                  </a:solidFill>
                </a:rPr>
                <a:t>a</a:t>
              </a:r>
              <a:r>
                <a:rPr lang="en-US" altLang="zh-CN" sz="2800" b="1" baseline="-25000" dirty="0">
                  <a:solidFill>
                    <a:srgbClr val="FF0000"/>
                  </a:solidFill>
                </a:rPr>
                <a:t>1</a:t>
              </a:r>
              <a:endParaRPr lang="zh-CN" altLang="en-US" sz="2800" b="1" dirty="0">
                <a:solidFill>
                  <a:srgbClr val="FF0000"/>
                </a:solidFill>
              </a:endParaRPr>
            </a:p>
          </p:txBody>
        </p:sp>
        <p:sp>
          <p:nvSpPr>
            <p:cNvPr id="7" name="矩形 6">
              <a:extLst>
                <a:ext uri="{FF2B5EF4-FFF2-40B4-BE49-F238E27FC236}">
                  <a16:creationId xmlns:a16="http://schemas.microsoft.com/office/drawing/2014/main" id="{6E0FC818-A978-4C62-94A4-6D847C46F0A1}"/>
                </a:ext>
              </a:extLst>
            </p:cNvPr>
            <p:cNvSpPr/>
            <p:nvPr/>
          </p:nvSpPr>
          <p:spPr>
            <a:xfrm>
              <a:off x="3071822"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rgbClr val="FF0000"/>
                  </a:solidFill>
                </a:rPr>
                <a:t>……</a:t>
              </a:r>
              <a:endParaRPr lang="zh-CN" altLang="en-US" sz="2800" b="1" dirty="0">
                <a:solidFill>
                  <a:srgbClr val="FF0000"/>
                </a:solidFill>
              </a:endParaRPr>
            </a:p>
          </p:txBody>
        </p:sp>
        <p:sp>
          <p:nvSpPr>
            <p:cNvPr id="8" name="矩形 7">
              <a:extLst>
                <a:ext uri="{FF2B5EF4-FFF2-40B4-BE49-F238E27FC236}">
                  <a16:creationId xmlns:a16="http://schemas.microsoft.com/office/drawing/2014/main" id="{6F8803A9-A1FE-4F2A-8397-4BD322708EF6}"/>
                </a:ext>
              </a:extLst>
            </p:cNvPr>
            <p:cNvSpPr/>
            <p:nvPr/>
          </p:nvSpPr>
          <p:spPr>
            <a:xfrm>
              <a:off x="4357701"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err="1">
                  <a:solidFill>
                    <a:srgbClr val="FF0000"/>
                  </a:solidFill>
                </a:rPr>
                <a:t>a</a:t>
              </a:r>
              <a:r>
                <a:rPr lang="en-US" altLang="zh-CN" sz="2800" b="1" baseline="-25000" dirty="0" err="1">
                  <a:solidFill>
                    <a:srgbClr val="FF0000"/>
                  </a:solidFill>
                </a:rPr>
                <a:t>i</a:t>
              </a:r>
              <a:endParaRPr lang="zh-CN" altLang="en-US" sz="2800" b="1" dirty="0">
                <a:solidFill>
                  <a:srgbClr val="FF0000"/>
                </a:solidFill>
              </a:endParaRPr>
            </a:p>
          </p:txBody>
        </p:sp>
        <p:sp>
          <p:nvSpPr>
            <p:cNvPr id="9" name="矩形 8">
              <a:extLst>
                <a:ext uri="{FF2B5EF4-FFF2-40B4-BE49-F238E27FC236}">
                  <a16:creationId xmlns:a16="http://schemas.microsoft.com/office/drawing/2014/main" id="{61B1398D-237B-49D6-8883-D73261E9BEAF}"/>
                </a:ext>
              </a:extLst>
            </p:cNvPr>
            <p:cNvSpPr/>
            <p:nvPr/>
          </p:nvSpPr>
          <p:spPr>
            <a:xfrm>
              <a:off x="5643580"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rPr>
                <a:t>……</a:t>
              </a:r>
              <a:endParaRPr lang="zh-CN" altLang="en-US" sz="2800" b="1" dirty="0">
                <a:solidFill>
                  <a:srgbClr val="FF0000"/>
                </a:solidFill>
              </a:endParaRPr>
            </a:p>
          </p:txBody>
        </p:sp>
        <p:sp>
          <p:nvSpPr>
            <p:cNvPr id="10" name="矩形 9">
              <a:extLst>
                <a:ext uri="{FF2B5EF4-FFF2-40B4-BE49-F238E27FC236}">
                  <a16:creationId xmlns:a16="http://schemas.microsoft.com/office/drawing/2014/main" id="{755B31AB-B332-4937-92BE-55288D13DBA4}"/>
                </a:ext>
              </a:extLst>
            </p:cNvPr>
            <p:cNvSpPr/>
            <p:nvPr/>
          </p:nvSpPr>
          <p:spPr>
            <a:xfrm>
              <a:off x="6929459" y="5786444"/>
              <a:ext cx="1285879" cy="50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i="1" dirty="0">
                  <a:solidFill>
                    <a:srgbClr val="FF0000"/>
                  </a:solidFill>
                </a:rPr>
                <a:t>a</a:t>
              </a:r>
              <a:r>
                <a:rPr lang="en-US" altLang="zh-CN" sz="2800" b="1" baseline="-25000" dirty="0">
                  <a:solidFill>
                    <a:srgbClr val="FF0000"/>
                  </a:solidFill>
                </a:rPr>
                <a:t>n-1</a:t>
              </a:r>
              <a:endParaRPr lang="zh-CN" altLang="en-US" sz="2800" b="1" dirty="0">
                <a:solidFill>
                  <a:srgbClr val="FF0000"/>
                </a:solidFill>
              </a:endParaRPr>
            </a:p>
          </p:txBody>
        </p:sp>
        <p:sp>
          <p:nvSpPr>
            <p:cNvPr id="33803" name="TextBox 10">
              <a:extLst>
                <a:ext uri="{FF2B5EF4-FFF2-40B4-BE49-F238E27FC236}">
                  <a16:creationId xmlns:a16="http://schemas.microsoft.com/office/drawing/2014/main" id="{10FA35B5-28D4-4A62-B7A8-544CE1C2723A}"/>
                </a:ext>
              </a:extLst>
            </p:cNvPr>
            <p:cNvSpPr txBox="1">
              <a:spLocks noChangeArrowheads="1"/>
            </p:cNvSpPr>
            <p:nvPr/>
          </p:nvSpPr>
          <p:spPr bwMode="auto">
            <a:xfrm>
              <a:off x="0" y="6396335"/>
              <a:ext cx="1285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Loc(</a:t>
              </a:r>
              <a:r>
                <a:rPr lang="en-US" altLang="zh-CN" i="1"/>
                <a:t>a</a:t>
              </a:r>
              <a:r>
                <a:rPr lang="en-US" altLang="zh-CN" baseline="-25000"/>
                <a:t>0</a:t>
              </a:r>
              <a:r>
                <a:rPr lang="en-US" altLang="zh-CN"/>
                <a:t>)</a:t>
              </a:r>
              <a:endParaRPr lang="zh-CN" altLang="en-US"/>
            </a:p>
          </p:txBody>
        </p:sp>
        <p:sp>
          <p:nvSpPr>
            <p:cNvPr id="33804" name="TextBox 11">
              <a:extLst>
                <a:ext uri="{FF2B5EF4-FFF2-40B4-BE49-F238E27FC236}">
                  <a16:creationId xmlns:a16="http://schemas.microsoft.com/office/drawing/2014/main" id="{ADE5B679-F53D-451B-BCBA-751C5D793FB1}"/>
                </a:ext>
              </a:extLst>
            </p:cNvPr>
            <p:cNvSpPr txBox="1">
              <a:spLocks noChangeArrowheads="1"/>
            </p:cNvSpPr>
            <p:nvPr/>
          </p:nvSpPr>
          <p:spPr bwMode="auto">
            <a:xfrm>
              <a:off x="642910" y="5072074"/>
              <a:ext cx="10001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a:t>
              </a:r>
              <a:endParaRPr lang="zh-CN" altLang="en-US"/>
            </a:p>
          </p:txBody>
        </p:sp>
        <p:sp>
          <p:nvSpPr>
            <p:cNvPr id="33805" name="TextBox 12">
              <a:extLst>
                <a:ext uri="{FF2B5EF4-FFF2-40B4-BE49-F238E27FC236}">
                  <a16:creationId xmlns:a16="http://schemas.microsoft.com/office/drawing/2014/main" id="{EC9A9923-7186-454B-970E-C60B93E48032}"/>
                </a:ext>
              </a:extLst>
            </p:cNvPr>
            <p:cNvSpPr txBox="1">
              <a:spLocks noChangeArrowheads="1"/>
            </p:cNvSpPr>
            <p:nvPr/>
          </p:nvSpPr>
          <p:spPr bwMode="auto">
            <a:xfrm>
              <a:off x="4000496" y="6396335"/>
              <a:ext cx="1285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Loc(</a:t>
              </a:r>
              <a:r>
                <a:rPr lang="en-US" altLang="zh-CN" i="1"/>
                <a:t>a</a:t>
              </a:r>
              <a:r>
                <a:rPr lang="en-US" altLang="zh-CN" baseline="-25000"/>
                <a:t>i</a:t>
              </a:r>
              <a:r>
                <a:rPr lang="en-US" altLang="zh-CN"/>
                <a:t>)</a:t>
              </a:r>
              <a:endParaRPr lang="zh-CN" altLang="en-US"/>
            </a:p>
          </p:txBody>
        </p:sp>
        <p:sp>
          <p:nvSpPr>
            <p:cNvPr id="14" name="左大括号 13">
              <a:extLst>
                <a:ext uri="{FF2B5EF4-FFF2-40B4-BE49-F238E27FC236}">
                  <a16:creationId xmlns:a16="http://schemas.microsoft.com/office/drawing/2014/main" id="{1A41D62C-3AE9-40CC-A148-86F8AD5CBC80}"/>
                </a:ext>
              </a:extLst>
            </p:cNvPr>
            <p:cNvSpPr/>
            <p:nvPr/>
          </p:nvSpPr>
          <p:spPr>
            <a:xfrm rot="5400000">
              <a:off x="2286009" y="4929194"/>
              <a:ext cx="285748" cy="1285879"/>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上箭头 14">
              <a:extLst>
                <a:ext uri="{FF2B5EF4-FFF2-40B4-BE49-F238E27FC236}">
                  <a16:creationId xmlns:a16="http://schemas.microsoft.com/office/drawing/2014/main" id="{9DF6D65D-EE0D-40F0-9632-9E981387C8C4}"/>
                </a:ext>
              </a:extLst>
            </p:cNvPr>
            <p:cNvSpPr/>
            <p:nvPr/>
          </p:nvSpPr>
          <p:spPr>
            <a:xfrm>
              <a:off x="428626" y="6286504"/>
              <a:ext cx="142875" cy="214311"/>
            </a:xfrm>
            <a:prstGeom prst="upArrow">
              <a:avLst/>
            </a:prstGeom>
            <a:solidFill>
              <a:schemeClr val="accent2"/>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左大括号 15">
              <a:extLst>
                <a:ext uri="{FF2B5EF4-FFF2-40B4-BE49-F238E27FC236}">
                  <a16:creationId xmlns:a16="http://schemas.microsoft.com/office/drawing/2014/main" id="{3008A75A-2B9E-4FC4-9B01-CE1D28849899}"/>
                </a:ext>
              </a:extLst>
            </p:cNvPr>
            <p:cNvSpPr/>
            <p:nvPr/>
          </p:nvSpPr>
          <p:spPr>
            <a:xfrm rot="5400000">
              <a:off x="1000130" y="4929194"/>
              <a:ext cx="285748" cy="1285879"/>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7" name="上箭头 16">
              <a:extLst>
                <a:ext uri="{FF2B5EF4-FFF2-40B4-BE49-F238E27FC236}">
                  <a16:creationId xmlns:a16="http://schemas.microsoft.com/office/drawing/2014/main" id="{0D401A73-BBE6-4ABF-B2C1-91F81E67A72F}"/>
                </a:ext>
              </a:extLst>
            </p:cNvPr>
            <p:cNvSpPr/>
            <p:nvPr/>
          </p:nvSpPr>
          <p:spPr>
            <a:xfrm>
              <a:off x="4286263" y="6286504"/>
              <a:ext cx="142875" cy="214311"/>
            </a:xfrm>
            <a:prstGeom prst="upArrow">
              <a:avLst/>
            </a:prstGeom>
            <a:solidFill>
              <a:schemeClr val="accent2"/>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 name="灯片编号占位符 2">
            <a:extLst>
              <a:ext uri="{FF2B5EF4-FFF2-40B4-BE49-F238E27FC236}">
                <a16:creationId xmlns:a16="http://schemas.microsoft.com/office/drawing/2014/main" id="{88059A49-9D6B-4974-9952-D6D78E6111B8}"/>
              </a:ext>
            </a:extLst>
          </p:cNvPr>
          <p:cNvSpPr>
            <a:spLocks noGrp="1"/>
          </p:cNvSpPr>
          <p:nvPr>
            <p:ph type="sldNum" sz="quarter" idx="12"/>
          </p:nvPr>
        </p:nvSpPr>
        <p:spPr/>
        <p:txBody>
          <a:bodyPr/>
          <a:lstStyle/>
          <a:p>
            <a:fld id="{76DEC0BF-4056-45FE-A558-BFEC82C564A3}"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99882E74-F8A1-4CB6-A08C-20EB027E7061}"/>
              </a:ext>
            </a:extLst>
          </p:cNvPr>
          <p:cNvSpPr>
            <a:spLocks noGrp="1"/>
          </p:cNvSpPr>
          <p:nvPr>
            <p:ph type="title"/>
          </p:nvPr>
        </p:nvSpPr>
        <p:spPr/>
        <p:txBody>
          <a:bodyPr/>
          <a:lstStyle/>
          <a:p>
            <a:pPr eaLnBrk="1" hangingPunct="1">
              <a:defRPr/>
            </a:pPr>
            <a:r>
              <a:rPr lang="zh-CN" altLang="en-US" dirty="0"/>
              <a:t>二维数组 </a:t>
            </a:r>
          </a:p>
        </p:txBody>
      </p:sp>
      <p:sp>
        <p:nvSpPr>
          <p:cNvPr id="3" name="内容占位符 2">
            <a:extLst>
              <a:ext uri="{FF2B5EF4-FFF2-40B4-BE49-F238E27FC236}">
                <a16:creationId xmlns:a16="http://schemas.microsoft.com/office/drawing/2014/main" id="{FF3954F7-0407-410F-BC82-52DDAA10DC49}"/>
              </a:ext>
            </a:extLst>
          </p:cNvPr>
          <p:cNvSpPr>
            <a:spLocks noGrp="1"/>
          </p:cNvSpPr>
          <p:nvPr>
            <p:ph idx="1"/>
          </p:nvPr>
        </p:nvSpPr>
        <p:spPr>
          <a:xfrm>
            <a:off x="357188" y="2017713"/>
            <a:ext cx="8597900" cy="4114800"/>
          </a:xfrm>
        </p:spPr>
        <p:txBody>
          <a:bodyPr/>
          <a:lstStyle/>
          <a:p>
            <a:pPr eaLnBrk="1" hangingPunct="1">
              <a:buFont typeface="Wingdings" panose="05000000000000000000" pitchFamily="2" charset="2"/>
              <a:buNone/>
            </a:pPr>
            <a:r>
              <a:rPr lang="zh-CN" altLang="en-US"/>
              <a:t>静态二维数组的存储：</a:t>
            </a:r>
            <a:endParaRPr lang="en-US" altLang="zh-CN"/>
          </a:p>
          <a:p>
            <a:pPr eaLnBrk="1" hangingPunct="1">
              <a:buFont typeface="Arial" panose="020B0604020202020204" pitchFamily="34" charset="0"/>
              <a:buChar char="•"/>
            </a:pPr>
            <a:r>
              <a:rPr lang="zh-CN" altLang="en-US"/>
              <a:t>行主序存储</a:t>
            </a:r>
            <a:endParaRPr lang="en-US" altLang="zh-CN"/>
          </a:p>
          <a:p>
            <a:pPr eaLnBrk="1" hangingPunct="1">
              <a:buFont typeface="Wingdings" panose="05000000000000000000" pitchFamily="2" charset="2"/>
              <a:buNone/>
            </a:pPr>
            <a:r>
              <a:rPr lang="en-US" altLang="zh-CN" sz="2800">
                <a:solidFill>
                  <a:srgbClr val="0000CC"/>
                </a:solidFill>
              </a:rPr>
              <a:t>Loc(</a:t>
            </a:r>
            <a:r>
              <a:rPr lang="en-US" altLang="zh-CN" sz="2800" i="1">
                <a:solidFill>
                  <a:srgbClr val="0000CC"/>
                </a:solidFill>
              </a:rPr>
              <a:t>a</a:t>
            </a:r>
            <a:r>
              <a:rPr lang="en-US" altLang="zh-CN" sz="2800" i="1" baseline="-25000">
                <a:solidFill>
                  <a:srgbClr val="0000CC"/>
                </a:solidFill>
              </a:rPr>
              <a:t>ij</a:t>
            </a:r>
            <a:r>
              <a:rPr lang="en-US" altLang="zh-CN" sz="2800">
                <a:solidFill>
                  <a:srgbClr val="0000CC"/>
                </a:solidFill>
              </a:rPr>
              <a:t>)=</a:t>
            </a:r>
          </a:p>
          <a:p>
            <a:pPr eaLnBrk="1" hangingPunct="1">
              <a:buFont typeface="Wingdings" panose="05000000000000000000" pitchFamily="2" charset="2"/>
              <a:buNone/>
            </a:pPr>
            <a:r>
              <a:rPr lang="en-US" altLang="zh-CN" sz="2800">
                <a:solidFill>
                  <a:srgbClr val="0000CC"/>
                </a:solidFill>
              </a:rPr>
              <a:t> Loc(</a:t>
            </a:r>
            <a:r>
              <a:rPr lang="en-US" altLang="zh-CN" sz="2800" i="1">
                <a:solidFill>
                  <a:srgbClr val="0000CC"/>
                </a:solidFill>
              </a:rPr>
              <a:t>a</a:t>
            </a:r>
            <a:r>
              <a:rPr lang="en-US" altLang="zh-CN" sz="2800" baseline="-25000">
                <a:solidFill>
                  <a:srgbClr val="0000CC"/>
                </a:solidFill>
              </a:rPr>
              <a:t>00</a:t>
            </a:r>
            <a:r>
              <a:rPr lang="en-US" altLang="zh-CN" sz="2800">
                <a:solidFill>
                  <a:srgbClr val="0000CC"/>
                </a:solidFill>
              </a:rPr>
              <a:t>)</a:t>
            </a:r>
            <a:r>
              <a:rPr lang="zh-CN" altLang="en-GB" sz="2800">
                <a:solidFill>
                  <a:srgbClr val="0000CC"/>
                </a:solidFill>
              </a:rPr>
              <a:t>＋</a:t>
            </a:r>
            <a:r>
              <a:rPr lang="en-US" altLang="zh-CN" sz="2800">
                <a:solidFill>
                  <a:srgbClr val="0000CC"/>
                </a:solidFill>
              </a:rPr>
              <a:t>(</a:t>
            </a:r>
            <a:r>
              <a:rPr lang="en-US" altLang="zh-CN" sz="2800" i="1">
                <a:solidFill>
                  <a:srgbClr val="0000CC"/>
                </a:solidFill>
              </a:rPr>
              <a:t>i×n+j) </a:t>
            </a:r>
            <a:r>
              <a:rPr lang="en-US" altLang="zh-CN" sz="2800">
                <a:solidFill>
                  <a:srgbClr val="0000CC"/>
                </a:solidFill>
              </a:rPr>
              <a:t>×</a:t>
            </a:r>
            <a:r>
              <a:rPr lang="en-US" altLang="zh-CN" sz="2800" i="1">
                <a:solidFill>
                  <a:srgbClr val="0000CC"/>
                </a:solidFill>
              </a:rPr>
              <a:t>c</a:t>
            </a:r>
            <a:endParaRPr lang="en-US" altLang="zh-CN" sz="3600"/>
          </a:p>
          <a:p>
            <a:pPr eaLnBrk="1" hangingPunct="1">
              <a:buFont typeface="Arial" panose="020B0604020202020204" pitchFamily="34" charset="0"/>
              <a:buChar char="•"/>
            </a:pPr>
            <a:r>
              <a:rPr lang="zh-CN" altLang="en-US"/>
              <a:t>列主序存储</a:t>
            </a:r>
            <a:endParaRPr lang="en-US" altLang="zh-CN"/>
          </a:p>
          <a:p>
            <a:pPr eaLnBrk="1" hangingPunct="1">
              <a:buFont typeface="Wingdings" panose="05000000000000000000" pitchFamily="2" charset="2"/>
              <a:buNone/>
            </a:pPr>
            <a:r>
              <a:rPr lang="en-US" altLang="zh-CN" sz="2800">
                <a:solidFill>
                  <a:srgbClr val="0000CC"/>
                </a:solidFill>
              </a:rPr>
              <a:t>Loc(</a:t>
            </a:r>
            <a:r>
              <a:rPr lang="en-US" altLang="zh-CN" sz="2800" i="1">
                <a:solidFill>
                  <a:srgbClr val="0000CC"/>
                </a:solidFill>
              </a:rPr>
              <a:t>a</a:t>
            </a:r>
            <a:r>
              <a:rPr lang="en-US" altLang="zh-CN" sz="2800" i="1" baseline="-25000">
                <a:solidFill>
                  <a:srgbClr val="0000CC"/>
                </a:solidFill>
              </a:rPr>
              <a:t>ij</a:t>
            </a:r>
            <a:r>
              <a:rPr lang="en-US" altLang="zh-CN" sz="2800">
                <a:solidFill>
                  <a:srgbClr val="0000CC"/>
                </a:solidFill>
              </a:rPr>
              <a:t>)=</a:t>
            </a:r>
          </a:p>
          <a:p>
            <a:pPr eaLnBrk="1" hangingPunct="1">
              <a:buFont typeface="Wingdings" panose="05000000000000000000" pitchFamily="2" charset="2"/>
              <a:buNone/>
            </a:pPr>
            <a:r>
              <a:rPr lang="en-US" altLang="zh-CN" sz="2800">
                <a:solidFill>
                  <a:srgbClr val="0000CC"/>
                </a:solidFill>
              </a:rPr>
              <a:t> Loc(</a:t>
            </a:r>
            <a:r>
              <a:rPr lang="en-US" altLang="zh-CN" sz="2800" i="1">
                <a:solidFill>
                  <a:srgbClr val="0000CC"/>
                </a:solidFill>
              </a:rPr>
              <a:t>a</a:t>
            </a:r>
            <a:r>
              <a:rPr lang="en-US" altLang="zh-CN" sz="2800" baseline="-25000">
                <a:solidFill>
                  <a:srgbClr val="0000CC"/>
                </a:solidFill>
              </a:rPr>
              <a:t>00</a:t>
            </a:r>
            <a:r>
              <a:rPr lang="en-US" altLang="zh-CN" sz="2800">
                <a:solidFill>
                  <a:srgbClr val="0000CC"/>
                </a:solidFill>
              </a:rPr>
              <a:t>)</a:t>
            </a:r>
            <a:r>
              <a:rPr lang="zh-CN" altLang="en-GB" sz="2800">
                <a:solidFill>
                  <a:srgbClr val="0000CC"/>
                </a:solidFill>
              </a:rPr>
              <a:t>＋</a:t>
            </a:r>
            <a:r>
              <a:rPr lang="en-US" altLang="zh-CN" sz="2800">
                <a:solidFill>
                  <a:srgbClr val="0000CC"/>
                </a:solidFill>
              </a:rPr>
              <a:t>(</a:t>
            </a:r>
            <a:r>
              <a:rPr lang="en-US" altLang="zh-CN" sz="2800" i="1">
                <a:solidFill>
                  <a:srgbClr val="0000CC"/>
                </a:solidFill>
              </a:rPr>
              <a:t>j×m+i) </a:t>
            </a:r>
            <a:r>
              <a:rPr lang="en-US" altLang="zh-CN" sz="2800">
                <a:solidFill>
                  <a:srgbClr val="0000CC"/>
                </a:solidFill>
              </a:rPr>
              <a:t>×</a:t>
            </a:r>
            <a:r>
              <a:rPr lang="en-US" altLang="zh-CN" sz="2800" i="1">
                <a:solidFill>
                  <a:srgbClr val="0000CC"/>
                </a:solidFill>
              </a:rPr>
              <a:t>c</a:t>
            </a:r>
            <a:endParaRPr lang="en-US" altLang="zh-CN" sz="3600"/>
          </a:p>
          <a:p>
            <a:pPr eaLnBrk="1" hangingPunct="1">
              <a:buFont typeface="Wingdings" panose="05000000000000000000" pitchFamily="2" charset="2"/>
              <a:buNone/>
            </a:pPr>
            <a:endParaRPr lang="zh-CN" altLang="en-US" sz="2800"/>
          </a:p>
        </p:txBody>
      </p:sp>
      <p:pic>
        <p:nvPicPr>
          <p:cNvPr id="5" name="Picture 5" descr="5d2">
            <a:extLst>
              <a:ext uri="{FF2B5EF4-FFF2-40B4-BE49-F238E27FC236}">
                <a16:creationId xmlns:a16="http://schemas.microsoft.com/office/drawing/2014/main" id="{3653FD2F-AB62-4F75-99D0-5AD94D271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500313"/>
            <a:ext cx="45720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7C0CEC2B-007F-4A19-B710-AC73CF45B5D2}"/>
              </a:ext>
            </a:extLst>
          </p:cNvPr>
          <p:cNvSpPr/>
          <p:nvPr/>
        </p:nvSpPr>
        <p:spPr>
          <a:xfrm>
            <a:off x="6715125" y="2286000"/>
            <a:ext cx="2286000" cy="421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C2E606EA-D5CE-4CB1-9A7B-DE90A2C0F976}"/>
              </a:ext>
            </a:extLst>
          </p:cNvPr>
          <p:cNvSpPr>
            <a:spLocks noGrp="1"/>
          </p:cNvSpPr>
          <p:nvPr>
            <p:ph type="sldNum" sz="quarter" idx="12"/>
          </p:nvPr>
        </p:nvSpPr>
        <p:spPr/>
        <p:txBody>
          <a:bodyPr/>
          <a:lstStyle/>
          <a:p>
            <a:fld id="{76DEC0BF-4056-45FE-A558-BFEC82C564A3}"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0" nodeType="clickEffect">
                                  <p:stCondLst>
                                    <p:cond delay="0"/>
                                  </p:stCondLst>
                                  <p:childTnLst>
                                    <p:animEffect transition="out" filter="blinds(horizont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blinds(horizontal)">
                                      <p:cBhvr>
                                        <p:cTn id="42" dur="500"/>
                                        <p:tgtEl>
                                          <p:spTgt spid="3">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blinds(horizontal)">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264DCDE-BFCE-4668-91A1-F7D0420C67F8}"/>
              </a:ext>
            </a:extLst>
          </p:cNvPr>
          <p:cNvSpPr>
            <a:spLocks noGrp="1" noChangeArrowheads="1"/>
          </p:cNvSpPr>
          <p:nvPr>
            <p:ph type="title"/>
          </p:nvPr>
        </p:nvSpPr>
        <p:spPr/>
        <p:txBody>
          <a:bodyPr/>
          <a:lstStyle/>
          <a:p>
            <a:pPr eaLnBrk="1" hangingPunct="1">
              <a:defRPr/>
            </a:pPr>
            <a:r>
              <a:rPr lang="zh-CN" altLang="en-US" dirty="0"/>
              <a:t>特殊矩阵的存储</a:t>
            </a:r>
          </a:p>
        </p:txBody>
      </p:sp>
      <p:sp>
        <p:nvSpPr>
          <p:cNvPr id="288771" name="Rectangle 3">
            <a:extLst>
              <a:ext uri="{FF2B5EF4-FFF2-40B4-BE49-F238E27FC236}">
                <a16:creationId xmlns:a16="http://schemas.microsoft.com/office/drawing/2014/main" id="{0AF89A99-8036-43F4-AFD0-4E2B283D13EC}"/>
              </a:ext>
            </a:extLst>
          </p:cNvPr>
          <p:cNvSpPr>
            <a:spLocks noGrp="1" noChangeArrowheads="1"/>
          </p:cNvSpPr>
          <p:nvPr>
            <p:ph type="body" idx="1"/>
          </p:nvPr>
        </p:nvSpPr>
        <p:spPr>
          <a:xfrm>
            <a:off x="571500" y="1857375"/>
            <a:ext cx="8383588" cy="4643438"/>
          </a:xfrm>
        </p:spPr>
        <p:txBody>
          <a:bodyPr/>
          <a:lstStyle/>
          <a:p>
            <a:pPr marL="0" indent="0" eaLnBrk="1" hangingPunct="1">
              <a:buFont typeface="Wingdings" panose="05000000000000000000" pitchFamily="2" charset="2"/>
              <a:buNone/>
            </a:pPr>
            <a:r>
              <a:rPr lang="zh-CN" altLang="en-US" sz="2800"/>
              <a:t>      当使用二维数组存储矩阵的时候，占用的存储单元是</a:t>
            </a:r>
            <a:r>
              <a:rPr lang="en-US" altLang="zh-CN" sz="2800"/>
              <a:t>m×n</a:t>
            </a:r>
            <a:r>
              <a:rPr lang="zh-CN" altLang="en-US" sz="2800"/>
              <a:t>个，这样每个数据元素对应矩阵中的一个元素。而对称矩阵，上半个矩阵和下半个矩阵元素相同，直接用二维数组存储将会重复存储一半的元素。</a:t>
            </a:r>
            <a:endParaRPr lang="en-US" altLang="zh-CN" sz="2800"/>
          </a:p>
          <a:p>
            <a:pPr marL="0" indent="0" eaLnBrk="1" hangingPunct="1">
              <a:buFont typeface="Wingdings 3" panose="05040102010807070707" pitchFamily="18" charset="2"/>
              <a:buNone/>
            </a:pPr>
            <a:r>
              <a:rPr lang="zh-CN" altLang="en-US" sz="2800"/>
              <a:t>以及稀疏矩阵，矩阵中非零元素个数很少，其他都是零，这时候数组中会有大量的零元素。</a:t>
            </a:r>
            <a:endParaRPr lang="en-US" altLang="zh-CN" sz="2800"/>
          </a:p>
          <a:p>
            <a:pPr marL="0" indent="0" eaLnBrk="1" hangingPunct="1">
              <a:buFont typeface="Wingdings 3" panose="05040102010807070707" pitchFamily="18" charset="2"/>
              <a:buNone/>
            </a:pPr>
            <a:r>
              <a:rPr lang="zh-CN" altLang="en-US" sz="2800"/>
              <a:t>     对于这种情况，为了节省存储单元，可以采用压缩存储的方法，对于重复元素只存一份；对于零元素不进行存储，只存储有用的非零元素。</a:t>
            </a:r>
          </a:p>
        </p:txBody>
      </p:sp>
      <p:sp>
        <p:nvSpPr>
          <p:cNvPr id="2" name="灯片编号占位符 1">
            <a:extLst>
              <a:ext uri="{FF2B5EF4-FFF2-40B4-BE49-F238E27FC236}">
                <a16:creationId xmlns:a16="http://schemas.microsoft.com/office/drawing/2014/main" id="{2817F720-ABF3-4A13-B4C8-1D91CE178D06}"/>
              </a:ext>
            </a:extLst>
          </p:cNvPr>
          <p:cNvSpPr>
            <a:spLocks noGrp="1"/>
          </p:cNvSpPr>
          <p:nvPr>
            <p:ph type="sldNum" sz="quarter" idx="12"/>
          </p:nvPr>
        </p:nvSpPr>
        <p:spPr/>
        <p:txBody>
          <a:bodyPr/>
          <a:lstStyle/>
          <a:p>
            <a:fld id="{76DEC0BF-4056-45FE-A558-BFEC82C564A3}"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blinds(horizontal)">
                                      <p:cBhvr>
                                        <p:cTn id="7" dur="500"/>
                                        <p:tgtEl>
                                          <p:spTgt spid="28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12" dur="500"/>
                                        <p:tgtEl>
                                          <p:spTgt spid="28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7"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07950" y="1373188"/>
            <a:ext cx="8847138" cy="5040312"/>
          </a:xfrm>
        </p:spPr>
        <p:txBody>
          <a:bodyPr/>
          <a:lstStyle/>
          <a:p>
            <a:pPr eaLnBrk="1" hangingPunct="1">
              <a:buFont typeface="Wingdings" panose="05000000000000000000" pitchFamily="2" charset="2"/>
              <a:buNone/>
            </a:pPr>
            <a:r>
              <a:rPr lang="zh-CN" altLang="en-US" b="1"/>
              <a:t>数据、数据元素、数据项</a:t>
            </a:r>
            <a:endParaRPr lang="en-US" altLang="zh-CN" b="1"/>
          </a:p>
        </p:txBody>
      </p:sp>
      <p:sp>
        <p:nvSpPr>
          <p:cNvPr id="2" name="椭圆 1"/>
          <p:cNvSpPr/>
          <p:nvPr/>
        </p:nvSpPr>
        <p:spPr>
          <a:xfrm>
            <a:off x="1362075" y="1989138"/>
            <a:ext cx="6337300" cy="410368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a:p>
            <a:pPr algn="ctr">
              <a:defRPr/>
            </a:pPr>
            <a:endParaRPr lang="en-US" altLang="zh-CN" dirty="0"/>
          </a:p>
          <a:p>
            <a:pPr algn="ctr">
              <a:defRPr/>
            </a:pPr>
            <a:endParaRPr lang="en-US" altLang="zh-CN" dirty="0"/>
          </a:p>
          <a:p>
            <a:pPr algn="ctr">
              <a:defRPr/>
            </a:pPr>
            <a:endParaRPr lang="en-US" altLang="zh-CN" dirty="0"/>
          </a:p>
          <a:p>
            <a:pPr algn="ctr">
              <a:defRPr/>
            </a:pPr>
            <a:r>
              <a:rPr lang="en-US" altLang="zh-CN" dirty="0"/>
              <a:t>       </a:t>
            </a:r>
          </a:p>
          <a:p>
            <a:pPr algn="ctr">
              <a:defRPr/>
            </a:pPr>
            <a:endParaRPr lang="en-US" altLang="zh-CN" dirty="0"/>
          </a:p>
          <a:p>
            <a:pPr algn="ctr">
              <a:defRPr/>
            </a:pPr>
            <a:r>
              <a:rPr lang="en-US" altLang="zh-CN" dirty="0"/>
              <a:t>         </a:t>
            </a:r>
            <a:endParaRPr lang="zh-CN" altLang="en-US" dirty="0"/>
          </a:p>
        </p:txBody>
      </p:sp>
      <p:sp>
        <p:nvSpPr>
          <p:cNvPr id="29701" name="矩形 2"/>
          <p:cNvSpPr>
            <a:spLocks noChangeArrowheads="1"/>
          </p:cNvSpPr>
          <p:nvPr/>
        </p:nvSpPr>
        <p:spPr bwMode="auto">
          <a:xfrm>
            <a:off x="7697788" y="3894138"/>
            <a:ext cx="1111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600" b="1"/>
              <a:t>数据</a:t>
            </a:r>
            <a:endParaRPr lang="zh-CN" altLang="en-US" sz="3600"/>
          </a:p>
        </p:txBody>
      </p:sp>
      <p:sp>
        <p:nvSpPr>
          <p:cNvPr id="7" name="椭圆 6"/>
          <p:cNvSpPr/>
          <p:nvPr/>
        </p:nvSpPr>
        <p:spPr>
          <a:xfrm>
            <a:off x="5091113" y="4824413"/>
            <a:ext cx="1296987" cy="8953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a:t>
            </a:r>
            <a:endParaRPr lang="en-US" altLang="zh-CN" dirty="0">
              <a:solidFill>
                <a:schemeClr val="tx1"/>
              </a:solidFill>
            </a:endParaRPr>
          </a:p>
          <a:p>
            <a:pPr algn="ctr">
              <a:defRPr/>
            </a:pPr>
            <a:r>
              <a:rPr lang="zh-CN" altLang="en-US" dirty="0">
                <a:solidFill>
                  <a:schemeClr val="tx1"/>
                </a:solidFill>
              </a:rPr>
              <a:t>元素</a:t>
            </a:r>
          </a:p>
        </p:txBody>
      </p:sp>
      <p:sp>
        <p:nvSpPr>
          <p:cNvPr id="8" name="椭圆 7"/>
          <p:cNvSpPr/>
          <p:nvPr/>
        </p:nvSpPr>
        <p:spPr>
          <a:xfrm>
            <a:off x="2771775" y="4495800"/>
            <a:ext cx="1295400" cy="896938"/>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a:t>
            </a:r>
            <a:endParaRPr lang="en-US" altLang="zh-CN" dirty="0">
              <a:solidFill>
                <a:schemeClr val="tx1"/>
              </a:solidFill>
            </a:endParaRPr>
          </a:p>
          <a:p>
            <a:pPr algn="ctr">
              <a:defRPr/>
            </a:pPr>
            <a:r>
              <a:rPr lang="zh-CN" altLang="en-US" dirty="0">
                <a:solidFill>
                  <a:schemeClr val="tx1"/>
                </a:solidFill>
              </a:rPr>
              <a:t>元素</a:t>
            </a:r>
          </a:p>
        </p:txBody>
      </p:sp>
      <p:sp>
        <p:nvSpPr>
          <p:cNvPr id="9" name="椭圆 8"/>
          <p:cNvSpPr/>
          <p:nvPr/>
        </p:nvSpPr>
        <p:spPr>
          <a:xfrm>
            <a:off x="5970588" y="3711575"/>
            <a:ext cx="1295400" cy="896938"/>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a:t>
            </a:r>
            <a:endParaRPr lang="en-US" altLang="zh-CN" dirty="0">
              <a:solidFill>
                <a:schemeClr val="tx1"/>
              </a:solidFill>
            </a:endParaRPr>
          </a:p>
          <a:p>
            <a:pPr algn="ctr">
              <a:defRPr/>
            </a:pPr>
            <a:r>
              <a:rPr lang="zh-CN" altLang="en-US" dirty="0">
                <a:solidFill>
                  <a:schemeClr val="tx1"/>
                </a:solidFill>
              </a:rPr>
              <a:t>元素</a:t>
            </a:r>
          </a:p>
        </p:txBody>
      </p:sp>
      <p:sp>
        <p:nvSpPr>
          <p:cNvPr id="15" name="椭圆 14"/>
          <p:cNvSpPr/>
          <p:nvPr/>
        </p:nvSpPr>
        <p:spPr>
          <a:xfrm>
            <a:off x="3568700" y="2411413"/>
            <a:ext cx="1296988" cy="896937"/>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a:t>
            </a:r>
            <a:endParaRPr lang="en-US" altLang="zh-CN" dirty="0">
              <a:solidFill>
                <a:schemeClr val="tx1"/>
              </a:solidFill>
            </a:endParaRPr>
          </a:p>
          <a:p>
            <a:pPr algn="ctr">
              <a:defRPr/>
            </a:pPr>
            <a:r>
              <a:rPr lang="zh-CN" altLang="en-US" dirty="0">
                <a:solidFill>
                  <a:schemeClr val="tx1"/>
                </a:solidFill>
              </a:rPr>
              <a:t>元素</a:t>
            </a:r>
          </a:p>
        </p:txBody>
      </p:sp>
      <p:sp>
        <p:nvSpPr>
          <p:cNvPr id="6" name="椭圆 5"/>
          <p:cNvSpPr/>
          <p:nvPr/>
        </p:nvSpPr>
        <p:spPr>
          <a:xfrm>
            <a:off x="2274888" y="2267933"/>
            <a:ext cx="4343400" cy="15684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 name="矩形 4"/>
          <p:cNvSpPr/>
          <p:nvPr/>
        </p:nvSpPr>
        <p:spPr>
          <a:xfrm>
            <a:off x="3513138" y="2814638"/>
            <a:ext cx="1295400" cy="69373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数据项</a:t>
            </a:r>
            <a:r>
              <a:rPr lang="en-US" altLang="zh-CN" dirty="0">
                <a:solidFill>
                  <a:schemeClr val="tx1"/>
                </a:solidFill>
              </a:rPr>
              <a:t>1</a:t>
            </a:r>
            <a:endParaRPr lang="zh-CN" altLang="en-US" dirty="0">
              <a:solidFill>
                <a:schemeClr val="tx1"/>
              </a:solidFill>
            </a:endParaRPr>
          </a:p>
        </p:txBody>
      </p:sp>
      <p:sp>
        <p:nvSpPr>
          <p:cNvPr id="11" name="矩形 10"/>
          <p:cNvSpPr/>
          <p:nvPr/>
        </p:nvSpPr>
        <p:spPr>
          <a:xfrm>
            <a:off x="4811713" y="2808288"/>
            <a:ext cx="1273175" cy="69215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数据项</a:t>
            </a:r>
            <a:r>
              <a:rPr lang="en-US" altLang="zh-CN" dirty="0">
                <a:solidFill>
                  <a:schemeClr val="tx1"/>
                </a:solidFill>
              </a:rPr>
              <a:t>2</a:t>
            </a:r>
            <a:endParaRPr lang="zh-CN" altLang="en-US" dirty="0">
              <a:solidFill>
                <a:schemeClr val="tx1"/>
              </a:solidFill>
            </a:endParaRPr>
          </a:p>
        </p:txBody>
      </p:sp>
      <p:sp>
        <p:nvSpPr>
          <p:cNvPr id="10" name="文本框 9"/>
          <p:cNvSpPr txBox="1"/>
          <p:nvPr/>
        </p:nvSpPr>
        <p:spPr>
          <a:xfrm>
            <a:off x="2163763" y="2938463"/>
            <a:ext cx="1416050" cy="461962"/>
          </a:xfrm>
          <a:prstGeom prst="rect">
            <a:avLst/>
          </a:prstGeom>
          <a:noFill/>
        </p:spPr>
        <p:txBody>
          <a:bodyPr wrap="none">
            <a:spAutoFit/>
          </a:bodyPr>
          <a:lstStyle/>
          <a:p>
            <a:pPr algn="ctr">
              <a:defRPr/>
            </a:pPr>
            <a:r>
              <a:rPr lang="zh-CN" altLang="en-US" dirty="0">
                <a:latin typeface="+mn-lt"/>
                <a:ea typeface="+mn-ea"/>
              </a:rPr>
              <a:t>数据元素</a:t>
            </a:r>
          </a:p>
        </p:txBody>
      </p:sp>
      <p:sp>
        <p:nvSpPr>
          <p:cNvPr id="14" name="椭圆 13"/>
          <p:cNvSpPr/>
          <p:nvPr/>
        </p:nvSpPr>
        <p:spPr>
          <a:xfrm>
            <a:off x="4129088" y="4016375"/>
            <a:ext cx="1295400" cy="896938"/>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数据</a:t>
            </a:r>
            <a:endParaRPr lang="en-US" altLang="zh-CN" dirty="0">
              <a:solidFill>
                <a:schemeClr val="tx1"/>
              </a:solidFill>
            </a:endParaRPr>
          </a:p>
          <a:p>
            <a:pPr algn="ctr">
              <a:defRPr/>
            </a:pPr>
            <a:r>
              <a:rPr lang="zh-CN" altLang="en-US" dirty="0">
                <a:solidFill>
                  <a:schemeClr val="tx1"/>
                </a:solidFill>
              </a:rPr>
              <a:t>元素</a:t>
            </a:r>
          </a:p>
        </p:txBody>
      </p:sp>
      <p:sp>
        <p:nvSpPr>
          <p:cNvPr id="3" name="灯片编号占位符 2"/>
          <p:cNvSpPr>
            <a:spLocks noGrp="1"/>
          </p:cNvSpPr>
          <p:nvPr>
            <p:ph type="sldNum" sz="quarter" idx="12"/>
          </p:nvPr>
        </p:nvSpPr>
        <p:spPr>
          <a:xfrm>
            <a:off x="-1620688" y="6048375"/>
            <a:ext cx="2133600" cy="365125"/>
          </a:xfrm>
        </p:spPr>
        <p:txBody>
          <a:bodyPr/>
          <a:lstStyle/>
          <a:p>
            <a:pPr>
              <a:defRPr/>
            </a:pPr>
            <a:fld id="{AE312E8A-1108-4939-A771-F685E8D1A548}" type="slidenum">
              <a:rPr lang="zh-CN" altLang="en-US" smtClean="0"/>
              <a:pPr>
                <a:defRPr/>
              </a:pPr>
              <a:t>3</a:t>
            </a:fld>
            <a:endParaRPr lang="en-US" altLang="zh-CN"/>
          </a:p>
        </p:txBody>
      </p:sp>
      <p:sp>
        <p:nvSpPr>
          <p:cNvPr id="12" name="标题 11">
            <a:extLst>
              <a:ext uri="{FF2B5EF4-FFF2-40B4-BE49-F238E27FC236}">
                <a16:creationId xmlns:a16="http://schemas.microsoft.com/office/drawing/2014/main" id="{B4704CF0-B233-41D0-AC88-7E0678419893}"/>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6" grpId="0" animBg="1"/>
      <p:bldP spid="5" grpId="0" animBg="1"/>
      <p:bldP spid="11" grpId="0" animBg="1"/>
      <p:bldP spid="10" grpId="0"/>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57869958-7B97-49D2-AD0D-1A82EB1817CF}"/>
              </a:ext>
            </a:extLst>
          </p:cNvPr>
          <p:cNvSpPr>
            <a:spLocks noGrp="1" noChangeArrowheads="1"/>
          </p:cNvSpPr>
          <p:nvPr>
            <p:ph type="title"/>
          </p:nvPr>
        </p:nvSpPr>
        <p:spPr>
          <a:xfrm>
            <a:off x="1000125" y="714375"/>
            <a:ext cx="7793038" cy="839788"/>
          </a:xfrm>
        </p:spPr>
        <p:txBody>
          <a:bodyPr/>
          <a:lstStyle/>
          <a:p>
            <a:pPr eaLnBrk="1" hangingPunct="1">
              <a:defRPr/>
            </a:pPr>
            <a:r>
              <a:rPr lang="zh-CN" altLang="en-US" sz="4000" dirty="0"/>
              <a:t>三角矩阵的存储</a:t>
            </a:r>
          </a:p>
        </p:txBody>
      </p:sp>
      <p:sp>
        <p:nvSpPr>
          <p:cNvPr id="292867" name="Rectangle 3">
            <a:extLst>
              <a:ext uri="{FF2B5EF4-FFF2-40B4-BE49-F238E27FC236}">
                <a16:creationId xmlns:a16="http://schemas.microsoft.com/office/drawing/2014/main" id="{0CB15123-E2F1-46E4-B9D3-0B357C3F9BE1}"/>
              </a:ext>
            </a:extLst>
          </p:cNvPr>
          <p:cNvSpPr>
            <a:spLocks noGrp="1" noChangeArrowheads="1"/>
          </p:cNvSpPr>
          <p:nvPr>
            <p:ph type="body" idx="1"/>
          </p:nvPr>
        </p:nvSpPr>
        <p:spPr>
          <a:xfrm>
            <a:off x="755650" y="1916113"/>
            <a:ext cx="3030538" cy="4114800"/>
          </a:xfrm>
        </p:spPr>
        <p:txBody>
          <a:bodyPr/>
          <a:lstStyle/>
          <a:p>
            <a:pPr eaLnBrk="1" hangingPunct="1">
              <a:defRPr/>
            </a:pPr>
            <a:r>
              <a:rPr lang="zh-CN" altLang="en-US" dirty="0"/>
              <a:t>下三角矩阵 </a:t>
            </a:r>
          </a:p>
          <a:p>
            <a:pPr marL="0" indent="0" eaLnBrk="1" hangingPunct="1">
              <a:buFont typeface="Wingdings" pitchFamily="2" charset="2"/>
              <a:buNone/>
              <a:defRPr/>
            </a:pPr>
            <a:r>
              <a:rPr lang="zh-CN" altLang="en-US" dirty="0"/>
              <a:t>按行为主序存储该下三角中非零元素。</a:t>
            </a:r>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buFont typeface="Wingdings" pitchFamily="2" charset="2"/>
              <a:buNone/>
              <a:defRPr/>
            </a:pPr>
            <a:endParaRPr lang="zh-CN" altLang="en-US" dirty="0"/>
          </a:p>
        </p:txBody>
      </p:sp>
      <p:sp>
        <p:nvSpPr>
          <p:cNvPr id="36868" name="Rectangle 5">
            <a:extLst>
              <a:ext uri="{FF2B5EF4-FFF2-40B4-BE49-F238E27FC236}">
                <a16:creationId xmlns:a16="http://schemas.microsoft.com/office/drawing/2014/main" id="{7DB887C0-9C99-40EE-94DF-7A36BB10DF97}"/>
              </a:ext>
            </a:extLst>
          </p:cNvPr>
          <p:cNvSpPr>
            <a:spLocks noChangeArrowheads="1"/>
          </p:cNvSpPr>
          <p:nvPr/>
        </p:nvSpPr>
        <p:spPr bwMode="auto">
          <a:xfrm>
            <a:off x="0"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2868" name="Object 4">
            <a:extLst>
              <a:ext uri="{FF2B5EF4-FFF2-40B4-BE49-F238E27FC236}">
                <a16:creationId xmlns:a16="http://schemas.microsoft.com/office/drawing/2014/main" id="{A28BD3A8-04C4-45A1-B98F-C7B7489E6CF3}"/>
              </a:ext>
            </a:extLst>
          </p:cNvPr>
          <p:cNvGraphicFramePr>
            <a:graphicFrameLocks noChangeAspect="1"/>
          </p:cNvGraphicFramePr>
          <p:nvPr/>
        </p:nvGraphicFramePr>
        <p:xfrm>
          <a:off x="3786188" y="1928813"/>
          <a:ext cx="4373562" cy="1985962"/>
        </p:xfrm>
        <a:graphic>
          <a:graphicData uri="http://schemas.openxmlformats.org/presentationml/2006/ole">
            <mc:AlternateContent xmlns:mc="http://schemas.openxmlformats.org/markup-compatibility/2006">
              <mc:Choice xmlns:v="urn:schemas-microsoft-com:vml" Requires="v">
                <p:oleObj spid="_x0000_s36898" r:id="rId3" imgW="1828800" imgH="825500" progId="Equation.3">
                  <p:embed/>
                </p:oleObj>
              </mc:Choice>
              <mc:Fallback>
                <p:oleObj r:id="rId3" imgW="1828800" imgH="825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928813"/>
                        <a:ext cx="4373562"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F04C0A63-3DE4-4B06-8203-C4EC700834C2}"/>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92872" name="Picture 8" descr="5d4">
            <a:extLst>
              <a:ext uri="{FF2B5EF4-FFF2-40B4-BE49-F238E27FC236}">
                <a16:creationId xmlns:a16="http://schemas.microsoft.com/office/drawing/2014/main" id="{A908B076-22EC-4137-A9B2-235FA424C1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214813"/>
            <a:ext cx="85693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10">
            <a:extLst>
              <a:ext uri="{FF2B5EF4-FFF2-40B4-BE49-F238E27FC236}">
                <a16:creationId xmlns:a16="http://schemas.microsoft.com/office/drawing/2014/main" id="{BA980BFF-76B6-494F-B8B4-8CD1081664C1}"/>
              </a:ext>
            </a:extLst>
          </p:cNvPr>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2876" name="Object 12">
            <a:extLst>
              <a:ext uri="{FF2B5EF4-FFF2-40B4-BE49-F238E27FC236}">
                <a16:creationId xmlns:a16="http://schemas.microsoft.com/office/drawing/2014/main" id="{596A8181-FBCA-4C37-94F7-1FD3689ECA4D}"/>
              </a:ext>
            </a:extLst>
          </p:cNvPr>
          <p:cNvGraphicFramePr>
            <a:graphicFrameLocks noChangeAspect="1"/>
          </p:cNvGraphicFramePr>
          <p:nvPr/>
        </p:nvGraphicFramePr>
        <p:xfrm>
          <a:off x="1000125" y="5500688"/>
          <a:ext cx="7700963" cy="857250"/>
        </p:xfrm>
        <a:graphic>
          <a:graphicData uri="http://schemas.openxmlformats.org/presentationml/2006/ole">
            <mc:AlternateContent xmlns:mc="http://schemas.openxmlformats.org/markup-compatibility/2006">
              <mc:Choice xmlns:v="urn:schemas-microsoft-com:vml" Requires="v">
                <p:oleObj spid="_x0000_s36899" r:id="rId6" imgW="3289300" imgH="355600" progId="Equation.3">
                  <p:embed/>
                </p:oleObj>
              </mc:Choice>
              <mc:Fallback>
                <p:oleObj r:id="rId6" imgW="3289300" imgH="355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25" y="5500688"/>
                        <a:ext cx="77009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847C1BD3-4C27-489A-A769-630FDAB98950}"/>
              </a:ext>
            </a:extLst>
          </p:cNvPr>
          <p:cNvSpPr>
            <a:spLocks noGrp="1"/>
          </p:cNvSpPr>
          <p:nvPr>
            <p:ph type="sldNum" sz="quarter" idx="12"/>
          </p:nvPr>
        </p:nvSpPr>
        <p:spPr/>
        <p:txBody>
          <a:bodyPr/>
          <a:lstStyle/>
          <a:p>
            <a:fld id="{76DEC0BF-4056-45FE-A558-BFEC82C564A3}"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8"/>
                                        </p:tgtEl>
                                        <p:attrNameLst>
                                          <p:attrName>style.visibility</p:attrName>
                                        </p:attrNameLst>
                                      </p:cBhvr>
                                      <p:to>
                                        <p:strVal val="visible"/>
                                      </p:to>
                                    </p:set>
                                    <p:animEffect transition="in" filter="blinds(horizontal)">
                                      <p:cBhvr>
                                        <p:cTn id="12" dur="500"/>
                                        <p:tgtEl>
                                          <p:spTgt spid="292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7" dur="500"/>
                                        <p:tgtEl>
                                          <p:spTgt spid="2928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2872"/>
                                        </p:tgtEl>
                                        <p:attrNameLst>
                                          <p:attrName>style.visibility</p:attrName>
                                        </p:attrNameLst>
                                      </p:cBhvr>
                                      <p:to>
                                        <p:strVal val="visible"/>
                                      </p:to>
                                    </p:set>
                                    <p:animEffect transition="in" filter="blinds(horizontal)">
                                      <p:cBhvr>
                                        <p:cTn id="22" dur="500"/>
                                        <p:tgtEl>
                                          <p:spTgt spid="292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2876"/>
                                        </p:tgtEl>
                                        <p:attrNameLst>
                                          <p:attrName>style.visibility</p:attrName>
                                        </p:attrNameLst>
                                      </p:cBhvr>
                                      <p:to>
                                        <p:strVal val="visible"/>
                                      </p:to>
                                    </p:set>
                                    <p:animEffect transition="in" filter="blinds(horizontal)">
                                      <p:cBhvr>
                                        <p:cTn id="27" dur="500"/>
                                        <p:tgtEl>
                                          <p:spTgt spid="292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1">
            <a:extLst>
              <a:ext uri="{FF2B5EF4-FFF2-40B4-BE49-F238E27FC236}">
                <a16:creationId xmlns:a16="http://schemas.microsoft.com/office/drawing/2014/main" id="{EC8D59DC-7EFD-43CC-8D38-67D90FEDF7D7}"/>
              </a:ext>
            </a:extLst>
          </p:cNvPr>
          <p:cNvSpPr>
            <a:spLocks noGrp="1"/>
          </p:cNvSpPr>
          <p:nvPr>
            <p:ph type="title"/>
          </p:nvPr>
        </p:nvSpPr>
        <p:spPr/>
        <p:txBody>
          <a:bodyPr/>
          <a:lstStyle/>
          <a:p>
            <a:pPr eaLnBrk="1" hangingPunct="1">
              <a:defRPr/>
            </a:pPr>
            <a:r>
              <a:rPr lang="zh-CN" altLang="en-US" sz="4000" dirty="0"/>
              <a:t>对称矩阵的存储</a:t>
            </a:r>
          </a:p>
        </p:txBody>
      </p:sp>
      <p:sp>
        <p:nvSpPr>
          <p:cNvPr id="3" name="内容占位符 2">
            <a:extLst>
              <a:ext uri="{FF2B5EF4-FFF2-40B4-BE49-F238E27FC236}">
                <a16:creationId xmlns:a16="http://schemas.microsoft.com/office/drawing/2014/main" id="{9A0A27E3-0E94-4D1E-A34A-BBDF3F74C36E}"/>
              </a:ext>
            </a:extLst>
          </p:cNvPr>
          <p:cNvSpPr>
            <a:spLocks noGrp="1"/>
          </p:cNvSpPr>
          <p:nvPr>
            <p:ph idx="1"/>
          </p:nvPr>
        </p:nvSpPr>
        <p:spPr>
          <a:xfrm>
            <a:off x="785813" y="1785938"/>
            <a:ext cx="8169275" cy="3214687"/>
          </a:xfrm>
        </p:spPr>
        <p:txBody>
          <a:bodyPr/>
          <a:lstStyle/>
          <a:p>
            <a:pPr marL="0" indent="0" eaLnBrk="1" hangingPunct="1">
              <a:buFont typeface="Wingdings" pitchFamily="2" charset="2"/>
              <a:buNone/>
              <a:defRPr/>
            </a:pPr>
            <a:r>
              <a:rPr lang="zh-CN" altLang="en-US" dirty="0"/>
              <a:t>对称矩阵：</a:t>
            </a:r>
            <a:endParaRPr lang="en-US" altLang="zh-CN" dirty="0"/>
          </a:p>
          <a:p>
            <a:pPr marL="176213" indent="-176213" eaLnBrk="1" hangingPunct="1">
              <a:buFont typeface="Arial" pitchFamily="34" charset="0"/>
              <a:buChar char="•"/>
              <a:defRPr/>
            </a:pPr>
            <a:r>
              <a:rPr lang="zh-CN" altLang="en-US" dirty="0"/>
              <a:t>类似下三角矩阵的存储，只存储整个矩阵的一半元素（下三角元素）即可。</a:t>
            </a:r>
            <a:endParaRPr lang="en-US" altLang="zh-CN" dirty="0"/>
          </a:p>
          <a:p>
            <a:pPr marL="176213" indent="-176213" eaLnBrk="1" hangingPunct="1">
              <a:buFont typeface="Arial" pitchFamily="34" charset="0"/>
              <a:buChar char="•"/>
              <a:defRPr/>
            </a:pPr>
            <a:r>
              <a:rPr lang="zh-CN" altLang="en-US" dirty="0"/>
              <a:t>但由于对称矩阵的上三角也有元素，所以在存取元素找元素位置时，元素</a:t>
            </a:r>
            <a:r>
              <a:rPr lang="en-US" altLang="zh-CN" dirty="0" err="1"/>
              <a:t>a</a:t>
            </a:r>
            <a:r>
              <a:rPr lang="en-US" altLang="zh-CN" baseline="-25000" dirty="0" err="1"/>
              <a:t>ij</a:t>
            </a:r>
            <a:r>
              <a:rPr lang="zh-CN" altLang="en-US" dirty="0"/>
              <a:t>的位置</a:t>
            </a:r>
            <a:endParaRPr lang="en-US" altLang="zh-CN" dirty="0"/>
          </a:p>
        </p:txBody>
      </p:sp>
      <p:graphicFrame>
        <p:nvGraphicFramePr>
          <p:cNvPr id="296962" name="Object 2">
            <a:extLst>
              <a:ext uri="{FF2B5EF4-FFF2-40B4-BE49-F238E27FC236}">
                <a16:creationId xmlns:a16="http://schemas.microsoft.com/office/drawing/2014/main" id="{F5827BB1-9033-49EF-A2EC-9CF68E09B5EA}"/>
              </a:ext>
            </a:extLst>
          </p:cNvPr>
          <p:cNvGraphicFramePr>
            <a:graphicFrameLocks noChangeAspect="1"/>
          </p:cNvGraphicFramePr>
          <p:nvPr/>
        </p:nvGraphicFramePr>
        <p:xfrm>
          <a:off x="1071563" y="4286250"/>
          <a:ext cx="7700962" cy="857250"/>
        </p:xfrm>
        <a:graphic>
          <a:graphicData uri="http://schemas.openxmlformats.org/presentationml/2006/ole">
            <mc:AlternateContent xmlns:mc="http://schemas.openxmlformats.org/markup-compatibility/2006">
              <mc:Choice xmlns:v="urn:schemas-microsoft-com:vml" Requires="v">
                <p:oleObj spid="_x0000_s37924" r:id="rId3" imgW="3289300" imgH="355600" progId="Equation.3">
                  <p:embed/>
                </p:oleObj>
              </mc:Choice>
              <mc:Fallback>
                <p:oleObj r:id="rId3" imgW="3289300" imgH="355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4286250"/>
                        <a:ext cx="77009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1">
            <a:extLst>
              <a:ext uri="{FF2B5EF4-FFF2-40B4-BE49-F238E27FC236}">
                <a16:creationId xmlns:a16="http://schemas.microsoft.com/office/drawing/2014/main" id="{AE5F82F0-B5C1-4008-AF04-94AC5B80549D}"/>
              </a:ext>
            </a:extLst>
          </p:cNvPr>
          <p:cNvGrpSpPr>
            <a:grpSpLocks/>
          </p:cNvGrpSpPr>
          <p:nvPr/>
        </p:nvGrpSpPr>
        <p:grpSpPr bwMode="auto">
          <a:xfrm>
            <a:off x="1000125" y="5429250"/>
            <a:ext cx="7929563" cy="857250"/>
            <a:chOff x="1000100" y="5715016"/>
            <a:chExt cx="7700962" cy="857250"/>
          </a:xfrm>
        </p:grpSpPr>
        <p:graphicFrame>
          <p:nvGraphicFramePr>
            <p:cNvPr id="37894" name="Object 3">
              <a:extLst>
                <a:ext uri="{FF2B5EF4-FFF2-40B4-BE49-F238E27FC236}">
                  <a16:creationId xmlns:a16="http://schemas.microsoft.com/office/drawing/2014/main" id="{1EC5EF0F-A16B-4EA6-8364-4074D4406DB0}"/>
                </a:ext>
              </a:extLst>
            </p:cNvPr>
            <p:cNvGraphicFramePr>
              <a:graphicFrameLocks noChangeAspect="1"/>
            </p:cNvGraphicFramePr>
            <p:nvPr/>
          </p:nvGraphicFramePr>
          <p:xfrm>
            <a:off x="1000100" y="5715016"/>
            <a:ext cx="7700962" cy="857250"/>
          </p:xfrm>
          <a:graphic>
            <a:graphicData uri="http://schemas.openxmlformats.org/presentationml/2006/ole">
              <mc:AlternateContent xmlns:mc="http://schemas.openxmlformats.org/markup-compatibility/2006">
                <mc:Choice xmlns:v="urn:schemas-microsoft-com:vml" Requires="v">
                  <p:oleObj spid="_x0000_s37925" r:id="rId5" imgW="3289300" imgH="355600" progId="Equation.3">
                    <p:embed/>
                  </p:oleObj>
                </mc:Choice>
                <mc:Fallback>
                  <p:oleObj r:id="rId5" imgW="3289300" imgH="355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5715016"/>
                          <a:ext cx="770096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Box 6">
              <a:extLst>
                <a:ext uri="{FF2B5EF4-FFF2-40B4-BE49-F238E27FC236}">
                  <a16:creationId xmlns:a16="http://schemas.microsoft.com/office/drawing/2014/main" id="{EDFE115B-4077-4265-8725-86F1DA37AB60}"/>
                </a:ext>
              </a:extLst>
            </p:cNvPr>
            <p:cNvSpPr txBox="1">
              <a:spLocks noChangeArrowheads="1"/>
            </p:cNvSpPr>
            <p:nvPr/>
          </p:nvSpPr>
          <p:spPr bwMode="auto">
            <a:xfrm>
              <a:off x="3714744" y="5715017"/>
              <a:ext cx="21431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j</a:t>
              </a:r>
              <a:endParaRPr lang="zh-CN" altLang="en-US" sz="2000"/>
            </a:p>
          </p:txBody>
        </p:sp>
        <p:sp>
          <p:nvSpPr>
            <p:cNvPr id="37896" name="TextBox 7">
              <a:extLst>
                <a:ext uri="{FF2B5EF4-FFF2-40B4-BE49-F238E27FC236}">
                  <a16:creationId xmlns:a16="http://schemas.microsoft.com/office/drawing/2014/main" id="{6C299126-3E83-443C-88CF-68A3E4F66AE8}"/>
                </a:ext>
              </a:extLst>
            </p:cNvPr>
            <p:cNvSpPr txBox="1">
              <a:spLocks noChangeArrowheads="1"/>
            </p:cNvSpPr>
            <p:nvPr/>
          </p:nvSpPr>
          <p:spPr bwMode="auto">
            <a:xfrm>
              <a:off x="4214810" y="5715016"/>
              <a:ext cx="14287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j</a:t>
              </a:r>
              <a:endParaRPr lang="zh-CN" altLang="en-US" sz="2000"/>
            </a:p>
          </p:txBody>
        </p:sp>
        <p:sp>
          <p:nvSpPr>
            <p:cNvPr id="37897" name="TextBox 8">
              <a:extLst>
                <a:ext uri="{FF2B5EF4-FFF2-40B4-BE49-F238E27FC236}">
                  <a16:creationId xmlns:a16="http://schemas.microsoft.com/office/drawing/2014/main" id="{2471E6B7-69E8-4A72-9BAD-F57307C0C2C6}"/>
                </a:ext>
              </a:extLst>
            </p:cNvPr>
            <p:cNvSpPr txBox="1">
              <a:spLocks noChangeArrowheads="1"/>
            </p:cNvSpPr>
            <p:nvPr/>
          </p:nvSpPr>
          <p:spPr bwMode="auto">
            <a:xfrm>
              <a:off x="5072066" y="5929330"/>
              <a:ext cx="21431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i</a:t>
              </a:r>
              <a:endParaRPr lang="zh-CN" altLang="en-US" sz="2000"/>
            </a:p>
          </p:txBody>
        </p:sp>
        <p:sp>
          <p:nvSpPr>
            <p:cNvPr id="37898" name="TextBox 9">
              <a:extLst>
                <a:ext uri="{FF2B5EF4-FFF2-40B4-BE49-F238E27FC236}">
                  <a16:creationId xmlns:a16="http://schemas.microsoft.com/office/drawing/2014/main" id="{51DEA350-5684-4079-B0D1-ACBDA86BF4DF}"/>
                </a:ext>
              </a:extLst>
            </p:cNvPr>
            <p:cNvSpPr txBox="1">
              <a:spLocks noChangeArrowheads="1"/>
            </p:cNvSpPr>
            <p:nvPr/>
          </p:nvSpPr>
          <p:spPr bwMode="auto">
            <a:xfrm>
              <a:off x="7858148" y="5929330"/>
              <a:ext cx="21431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j</a:t>
              </a:r>
              <a:endParaRPr lang="zh-CN" altLang="en-US" sz="2000"/>
            </a:p>
          </p:txBody>
        </p:sp>
        <p:sp>
          <p:nvSpPr>
            <p:cNvPr id="37899" name="TextBox 10">
              <a:extLst>
                <a:ext uri="{FF2B5EF4-FFF2-40B4-BE49-F238E27FC236}">
                  <a16:creationId xmlns:a16="http://schemas.microsoft.com/office/drawing/2014/main" id="{C8C76463-C216-43C3-9941-5C9022545FA2}"/>
                </a:ext>
              </a:extLst>
            </p:cNvPr>
            <p:cNvSpPr txBox="1">
              <a:spLocks noChangeArrowheads="1"/>
            </p:cNvSpPr>
            <p:nvPr/>
          </p:nvSpPr>
          <p:spPr bwMode="auto">
            <a:xfrm>
              <a:off x="7358082" y="5929330"/>
              <a:ext cx="21431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i</a:t>
              </a:r>
              <a:endParaRPr lang="zh-CN" altLang="en-US" sz="2000"/>
            </a:p>
          </p:txBody>
        </p:sp>
      </p:grpSp>
      <p:sp>
        <p:nvSpPr>
          <p:cNvPr id="4" name="灯片编号占位符 3">
            <a:extLst>
              <a:ext uri="{FF2B5EF4-FFF2-40B4-BE49-F238E27FC236}">
                <a16:creationId xmlns:a16="http://schemas.microsoft.com/office/drawing/2014/main" id="{7DEEA0B8-EFA3-4695-8699-ADE1589AA08B}"/>
              </a:ext>
            </a:extLst>
          </p:cNvPr>
          <p:cNvSpPr>
            <a:spLocks noGrp="1"/>
          </p:cNvSpPr>
          <p:nvPr>
            <p:ph type="sldNum" sz="quarter" idx="12"/>
          </p:nvPr>
        </p:nvSpPr>
        <p:spPr/>
        <p:txBody>
          <a:bodyPr/>
          <a:lstStyle/>
          <a:p>
            <a:fld id="{76DEC0BF-4056-45FE-A558-BFEC82C564A3}"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6962"/>
                                        </p:tgtEl>
                                        <p:attrNameLst>
                                          <p:attrName>style.visibility</p:attrName>
                                        </p:attrNameLst>
                                      </p:cBhvr>
                                      <p:to>
                                        <p:strVal val="visible"/>
                                      </p:to>
                                    </p:set>
                                    <p:animEffect transition="in" filter="blinds(horizontal)">
                                      <p:cBhvr>
                                        <p:cTn id="22" dur="500"/>
                                        <p:tgtEl>
                                          <p:spTgt spid="296962"/>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D8AE58C-95FC-4A5D-974E-0C703E0BBB35}"/>
              </a:ext>
            </a:extLst>
          </p:cNvPr>
          <p:cNvSpPr>
            <a:spLocks noGrp="1" noChangeArrowheads="1"/>
          </p:cNvSpPr>
          <p:nvPr>
            <p:ph type="title"/>
          </p:nvPr>
        </p:nvSpPr>
        <p:spPr>
          <a:xfrm>
            <a:off x="785786" y="571480"/>
            <a:ext cx="7793038" cy="839787"/>
          </a:xfrm>
        </p:spPr>
        <p:txBody>
          <a:bodyPr/>
          <a:lstStyle/>
          <a:p>
            <a:pPr eaLnBrk="1" hangingPunct="1">
              <a:defRPr/>
            </a:pPr>
            <a:r>
              <a:rPr lang="zh-CN" altLang="en-US" dirty="0"/>
              <a:t>稀疏矩阵的压缩存储</a:t>
            </a:r>
          </a:p>
        </p:txBody>
      </p:sp>
      <p:sp>
        <p:nvSpPr>
          <p:cNvPr id="293891" name="Rectangle 3">
            <a:extLst>
              <a:ext uri="{FF2B5EF4-FFF2-40B4-BE49-F238E27FC236}">
                <a16:creationId xmlns:a16="http://schemas.microsoft.com/office/drawing/2014/main" id="{FF7D81D8-AA9A-47A6-BC4B-13B229D127A8}"/>
              </a:ext>
            </a:extLst>
          </p:cNvPr>
          <p:cNvSpPr>
            <a:spLocks noGrp="1" noChangeArrowheads="1"/>
          </p:cNvSpPr>
          <p:nvPr>
            <p:ph type="body" idx="1"/>
          </p:nvPr>
        </p:nvSpPr>
        <p:spPr>
          <a:xfrm>
            <a:off x="395288" y="2000250"/>
            <a:ext cx="8605837" cy="4643438"/>
          </a:xfrm>
        </p:spPr>
        <p:txBody>
          <a:bodyPr/>
          <a:lstStyle/>
          <a:p>
            <a:pPr eaLnBrk="1" hangingPunct="1">
              <a:defRPr/>
            </a:pPr>
            <a:r>
              <a:rPr lang="zh-CN" altLang="en-US" sz="2800" dirty="0"/>
              <a:t>表示稀疏矩阵的三元组稀疏矩阵中非零元素个数很少，且分布无规律。</a:t>
            </a:r>
            <a:endParaRPr lang="en-US" altLang="zh-CN" sz="2800" dirty="0"/>
          </a:p>
          <a:p>
            <a:pPr eaLnBrk="1" hangingPunct="1">
              <a:defRPr/>
            </a:pPr>
            <a:r>
              <a:rPr lang="zh-CN" altLang="en-US" sz="2800" dirty="0"/>
              <a:t>可以只存储非零元素，但由于其位置无规律，所以还需要存储其位置信息。这样用一个三元组来存储一个元素及其位置：</a:t>
            </a:r>
            <a:endParaRPr lang="en-US" altLang="zh-CN" sz="2800" dirty="0"/>
          </a:p>
          <a:p>
            <a:pPr marL="0" indent="0" eaLnBrk="1" hangingPunct="1">
              <a:buFont typeface="Wingdings" pitchFamily="2" charset="2"/>
              <a:buNone/>
              <a:defRPr/>
            </a:pPr>
            <a:r>
              <a:rPr lang="zh-CN" altLang="en-US" sz="2000" dirty="0"/>
              <a:t>定义三元组类</a:t>
            </a:r>
            <a:endParaRPr lang="en-US" altLang="zh-CN" sz="2000" dirty="0"/>
          </a:p>
          <a:p>
            <a:pPr marL="0" indent="0" eaLnBrk="1" hangingPunct="1">
              <a:buFont typeface="Wingdings" pitchFamily="2" charset="2"/>
              <a:buNone/>
              <a:defRPr/>
            </a:pPr>
            <a:r>
              <a:rPr lang="zh-CN" altLang="en-US" sz="2000" dirty="0"/>
              <a:t>顺序存储</a:t>
            </a:r>
            <a:endParaRPr lang="en-US" altLang="zh-CN" sz="2000" dirty="0"/>
          </a:p>
          <a:p>
            <a:pPr marL="0" indent="0" eaLnBrk="1" hangingPunct="1">
              <a:buFont typeface="Wingdings" pitchFamily="2" charset="2"/>
              <a:buNone/>
              <a:defRPr/>
            </a:pPr>
            <a:r>
              <a:rPr lang="zh-CN" altLang="en-US" sz="2000" dirty="0"/>
              <a:t>链式存储</a:t>
            </a:r>
            <a:endParaRPr lang="en-US" altLang="zh-CN" sz="2000" dirty="0"/>
          </a:p>
          <a:p>
            <a:pPr marL="0" indent="0" eaLnBrk="1" hangingPunct="1">
              <a:buFont typeface="Wingdings" pitchFamily="2" charset="2"/>
              <a:buNone/>
              <a:defRPr/>
            </a:pPr>
            <a:r>
              <a:rPr lang="zh-CN" altLang="en-US" sz="2000" dirty="0"/>
              <a:t>十字链表存储</a:t>
            </a:r>
            <a:endParaRPr lang="en-US" altLang="zh-CN" sz="2000" dirty="0"/>
          </a:p>
          <a:p>
            <a:pPr marL="0" indent="0" eaLnBrk="1" hangingPunct="1">
              <a:buFont typeface="Wingdings" pitchFamily="2" charset="2"/>
              <a:buNone/>
              <a:defRPr/>
            </a:pPr>
            <a:endParaRPr lang="en-US" altLang="zh-CN" sz="2000" dirty="0"/>
          </a:p>
          <a:p>
            <a:pPr eaLnBrk="1" hangingPunct="1">
              <a:defRPr/>
            </a:pPr>
            <a:endParaRPr lang="en-US" altLang="zh-CN" sz="2800" dirty="0"/>
          </a:p>
          <a:p>
            <a:pPr eaLnBrk="1" hangingPunct="1">
              <a:buFont typeface="Wingdings" pitchFamily="2" charset="2"/>
              <a:buNone/>
              <a:defRPr/>
            </a:pPr>
            <a:endParaRPr lang="en-US" altLang="zh-CN" sz="2800" dirty="0"/>
          </a:p>
          <a:p>
            <a:pPr eaLnBrk="1" hangingPunct="1">
              <a:buFont typeface="Wingdings" pitchFamily="2" charset="2"/>
              <a:buNone/>
              <a:defRPr/>
            </a:pPr>
            <a:endParaRPr lang="zh-CN" altLang="en-US" sz="2800" dirty="0"/>
          </a:p>
        </p:txBody>
      </p:sp>
      <p:sp>
        <p:nvSpPr>
          <p:cNvPr id="38916" name="Rectangle 5">
            <a:extLst>
              <a:ext uri="{FF2B5EF4-FFF2-40B4-BE49-F238E27FC236}">
                <a16:creationId xmlns:a16="http://schemas.microsoft.com/office/drawing/2014/main" id="{4ECB1CCD-C4EC-42D1-B8F7-EC7F8BDBFAB8}"/>
              </a:ext>
            </a:extLst>
          </p:cNvPr>
          <p:cNvSpPr>
            <a:spLocks noChangeArrowheads="1"/>
          </p:cNvSpPr>
          <p:nvPr/>
        </p:nvSpPr>
        <p:spPr bwMode="auto">
          <a:xfrm>
            <a:off x="0" y="299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7" name="Rectangle 6">
            <a:extLst>
              <a:ext uri="{FF2B5EF4-FFF2-40B4-BE49-F238E27FC236}">
                <a16:creationId xmlns:a16="http://schemas.microsoft.com/office/drawing/2014/main" id="{CCB2078E-CEF8-44DC-9344-1A31F77976FE}"/>
              </a:ext>
            </a:extLst>
          </p:cNvPr>
          <p:cNvSpPr>
            <a:spLocks noChangeArrowheads="1"/>
          </p:cNvSpPr>
          <p:nvPr/>
        </p:nvSpPr>
        <p:spPr bwMode="auto">
          <a:xfrm>
            <a:off x="1754188" y="3230563"/>
            <a:ext cx="7096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Rectangle 8">
            <a:extLst>
              <a:ext uri="{FF2B5EF4-FFF2-40B4-BE49-F238E27FC236}">
                <a16:creationId xmlns:a16="http://schemas.microsoft.com/office/drawing/2014/main" id="{A249E553-CC9F-4CE3-9693-4D235E93A7E2}"/>
              </a:ext>
            </a:extLst>
          </p:cNvPr>
          <p:cNvSpPr>
            <a:spLocks noChangeArrowheads="1"/>
          </p:cNvSpPr>
          <p:nvPr/>
        </p:nvSpPr>
        <p:spPr bwMode="auto">
          <a:xfrm>
            <a:off x="1754188" y="3230563"/>
            <a:ext cx="7096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9" name="Rectangle 10">
            <a:extLst>
              <a:ext uri="{FF2B5EF4-FFF2-40B4-BE49-F238E27FC236}">
                <a16:creationId xmlns:a16="http://schemas.microsoft.com/office/drawing/2014/main" id="{ED86FB4E-CD84-4B47-BC9C-2AD2C9D793F7}"/>
              </a:ext>
            </a:extLst>
          </p:cNvPr>
          <p:cNvSpPr>
            <a:spLocks noChangeArrowheads="1"/>
          </p:cNvSpPr>
          <p:nvPr/>
        </p:nvSpPr>
        <p:spPr bwMode="auto">
          <a:xfrm>
            <a:off x="1754188" y="3230563"/>
            <a:ext cx="711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0" name="Rectangle 12">
            <a:extLst>
              <a:ext uri="{FF2B5EF4-FFF2-40B4-BE49-F238E27FC236}">
                <a16:creationId xmlns:a16="http://schemas.microsoft.com/office/drawing/2014/main" id="{A8DCC58F-CBD9-4F0A-96ED-E8871C6C2E47}"/>
              </a:ext>
            </a:extLst>
          </p:cNvPr>
          <p:cNvSpPr>
            <a:spLocks noChangeArrowheads="1"/>
          </p:cNvSpPr>
          <p:nvPr/>
        </p:nvSpPr>
        <p:spPr bwMode="auto">
          <a:xfrm>
            <a:off x="1754188" y="3230563"/>
            <a:ext cx="7096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1" name="Rectangle 14">
            <a:extLst>
              <a:ext uri="{FF2B5EF4-FFF2-40B4-BE49-F238E27FC236}">
                <a16:creationId xmlns:a16="http://schemas.microsoft.com/office/drawing/2014/main" id="{423D12A3-D2F8-42B1-83CA-0B3D587D0B5E}"/>
              </a:ext>
            </a:extLst>
          </p:cNvPr>
          <p:cNvSpPr>
            <a:spLocks noChangeArrowheads="1"/>
          </p:cNvSpPr>
          <p:nvPr/>
        </p:nvSpPr>
        <p:spPr bwMode="auto">
          <a:xfrm>
            <a:off x="1754188" y="3230563"/>
            <a:ext cx="7096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2" name="Rectangle 16">
            <a:extLst>
              <a:ext uri="{FF2B5EF4-FFF2-40B4-BE49-F238E27FC236}">
                <a16:creationId xmlns:a16="http://schemas.microsoft.com/office/drawing/2014/main" id="{012FB119-3D3F-42BA-8120-CD67139C2952}"/>
              </a:ext>
            </a:extLst>
          </p:cNvPr>
          <p:cNvSpPr>
            <a:spLocks noChangeArrowheads="1"/>
          </p:cNvSpPr>
          <p:nvPr/>
        </p:nvSpPr>
        <p:spPr bwMode="auto">
          <a:xfrm>
            <a:off x="1763713" y="3213100"/>
            <a:ext cx="711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93944" name="Group 56">
            <a:extLst>
              <a:ext uri="{FF2B5EF4-FFF2-40B4-BE49-F238E27FC236}">
                <a16:creationId xmlns:a16="http://schemas.microsoft.com/office/drawing/2014/main" id="{5A50A817-E254-4610-B468-AC62117DEED4}"/>
              </a:ext>
            </a:extLst>
          </p:cNvPr>
          <p:cNvGraphicFramePr>
            <a:graphicFrameLocks noGrp="1"/>
          </p:cNvGraphicFramePr>
          <p:nvPr/>
        </p:nvGraphicFramePr>
        <p:xfrm>
          <a:off x="4429125" y="5072063"/>
          <a:ext cx="4392612" cy="792200"/>
        </p:xfrm>
        <a:graphic>
          <a:graphicData uri="http://schemas.openxmlformats.org/drawingml/2006/table">
            <a:tbl>
              <a:tblPr/>
              <a:tblGrid>
                <a:gridCol w="1439862">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行号</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T="45650" marB="45650"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列号</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T="45650" marB="45650"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元素值</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650" marB="45650"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row</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50" marB="456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column</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50" marB="456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value</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650" marB="456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灯片编号占位符 1">
            <a:extLst>
              <a:ext uri="{FF2B5EF4-FFF2-40B4-BE49-F238E27FC236}">
                <a16:creationId xmlns:a16="http://schemas.microsoft.com/office/drawing/2014/main" id="{87F10EBA-BC04-4332-82B1-5A2108A0B764}"/>
              </a:ext>
            </a:extLst>
          </p:cNvPr>
          <p:cNvSpPr>
            <a:spLocks noGrp="1"/>
          </p:cNvSpPr>
          <p:nvPr>
            <p:ph type="sldNum" sz="quarter" idx="12"/>
          </p:nvPr>
        </p:nvSpPr>
        <p:spPr/>
        <p:txBody>
          <a:bodyPr/>
          <a:lstStyle/>
          <a:p>
            <a:fld id="{76DEC0BF-4056-45FE-A558-BFEC82C564A3}"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linds(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linds(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3944"/>
                                        </p:tgtEl>
                                        <p:attrNameLst>
                                          <p:attrName>style.visibility</p:attrName>
                                        </p:attrNameLst>
                                      </p:cBhvr>
                                      <p:to>
                                        <p:strVal val="visible"/>
                                      </p:to>
                                    </p:set>
                                    <p:animEffect transition="in" filter="blinds(horizontal)">
                                      <p:cBhvr>
                                        <p:cTn id="37" dur="500"/>
                                        <p:tgtEl>
                                          <p:spTgt spid="293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2A52ACB2-357A-4000-BBCF-266B5C46027A}"/>
              </a:ext>
            </a:extLst>
          </p:cNvPr>
          <p:cNvSpPr>
            <a:spLocks noGrp="1"/>
          </p:cNvSpPr>
          <p:nvPr>
            <p:ph type="title"/>
          </p:nvPr>
        </p:nvSpPr>
        <p:spPr/>
        <p:txBody>
          <a:bodyPr/>
          <a:lstStyle/>
          <a:p>
            <a:pPr eaLnBrk="1" hangingPunct="1">
              <a:defRPr/>
            </a:pPr>
            <a:r>
              <a:rPr lang="zh-CN" altLang="en-US" dirty="0"/>
              <a:t>广义表的抽象数据结构</a:t>
            </a:r>
          </a:p>
        </p:txBody>
      </p:sp>
      <p:sp>
        <p:nvSpPr>
          <p:cNvPr id="3" name="内容占位符 2">
            <a:extLst>
              <a:ext uri="{FF2B5EF4-FFF2-40B4-BE49-F238E27FC236}">
                <a16:creationId xmlns:a16="http://schemas.microsoft.com/office/drawing/2014/main" id="{1756540E-DCE5-45ED-A1ED-C0ECE01C31C7}"/>
              </a:ext>
            </a:extLst>
          </p:cNvPr>
          <p:cNvSpPr>
            <a:spLocks noGrp="1"/>
          </p:cNvSpPr>
          <p:nvPr>
            <p:ph idx="1"/>
          </p:nvPr>
        </p:nvSpPr>
        <p:spPr>
          <a:xfrm>
            <a:off x="428625" y="1357313"/>
            <a:ext cx="8383588" cy="4114800"/>
          </a:xfrm>
        </p:spPr>
        <p:txBody>
          <a:bodyPr/>
          <a:lstStyle/>
          <a:p>
            <a:pPr eaLnBrk="1" hangingPunct="1">
              <a:buFont typeface="Arial" pitchFamily="34" charset="0"/>
              <a:buChar char="•"/>
              <a:defRPr/>
            </a:pPr>
            <a:r>
              <a:rPr lang="zh-CN" altLang="en-US" sz="2800" dirty="0">
                <a:latin typeface="+mn-ea"/>
              </a:rPr>
              <a:t>广义表是</a:t>
            </a:r>
            <a:r>
              <a:rPr lang="en-US" altLang="zh-CN" sz="2800" dirty="0">
                <a:solidFill>
                  <a:srgbClr val="FF0000"/>
                </a:solidFill>
                <a:latin typeface="+mn-ea"/>
              </a:rPr>
              <a:t>n(n&gt;=0)</a:t>
            </a:r>
            <a:r>
              <a:rPr lang="zh-CN" altLang="en-US" sz="2800" dirty="0">
                <a:solidFill>
                  <a:srgbClr val="FF0000"/>
                </a:solidFill>
                <a:latin typeface="+mn-ea"/>
              </a:rPr>
              <a:t>个元素</a:t>
            </a:r>
            <a:r>
              <a:rPr lang="en-US" altLang="zh-CN" sz="2800" dirty="0">
                <a:solidFill>
                  <a:srgbClr val="FF0000"/>
                </a:solidFill>
                <a:latin typeface="+mn-ea"/>
              </a:rPr>
              <a:t>a</a:t>
            </a:r>
            <a:r>
              <a:rPr lang="en-US" altLang="zh-CN" sz="2800" baseline="-18000" dirty="0">
                <a:solidFill>
                  <a:srgbClr val="FF0000"/>
                </a:solidFill>
                <a:latin typeface="+mn-ea"/>
              </a:rPr>
              <a:t>0</a:t>
            </a:r>
            <a:r>
              <a:rPr lang="en-US" altLang="zh-CN" sz="2800" dirty="0">
                <a:solidFill>
                  <a:srgbClr val="FF0000"/>
                </a:solidFill>
                <a:latin typeface="+mn-ea"/>
              </a:rPr>
              <a:t>,a</a:t>
            </a:r>
            <a:r>
              <a:rPr lang="en-US" altLang="zh-CN" sz="2800" baseline="-18000" dirty="0">
                <a:solidFill>
                  <a:srgbClr val="FF0000"/>
                </a:solidFill>
                <a:latin typeface="+mn-ea"/>
              </a:rPr>
              <a:t>1</a:t>
            </a:r>
            <a:r>
              <a:rPr lang="en-US" altLang="zh-CN" sz="2800" dirty="0">
                <a:solidFill>
                  <a:srgbClr val="FF0000"/>
                </a:solidFill>
                <a:latin typeface="+mn-ea"/>
              </a:rPr>
              <a:t>,a</a:t>
            </a:r>
            <a:r>
              <a:rPr lang="en-US" altLang="zh-CN" sz="2800" baseline="-18000" dirty="0">
                <a:solidFill>
                  <a:srgbClr val="FF0000"/>
                </a:solidFill>
                <a:latin typeface="+mn-ea"/>
              </a:rPr>
              <a:t>2</a:t>
            </a:r>
            <a:r>
              <a:rPr lang="en-US" altLang="zh-CN" sz="2800" dirty="0">
                <a:solidFill>
                  <a:srgbClr val="FF0000"/>
                </a:solidFill>
                <a:latin typeface="+mn-ea"/>
              </a:rPr>
              <a:t>,…,a</a:t>
            </a:r>
            <a:r>
              <a:rPr lang="en-US" altLang="zh-CN" sz="2800" baseline="-18000" dirty="0">
                <a:solidFill>
                  <a:srgbClr val="FF0000"/>
                </a:solidFill>
                <a:latin typeface="+mn-ea"/>
              </a:rPr>
              <a:t>n-1</a:t>
            </a:r>
            <a:r>
              <a:rPr lang="zh-CN" altLang="en-US" sz="2800" dirty="0">
                <a:solidFill>
                  <a:srgbClr val="FF0000"/>
                </a:solidFill>
                <a:latin typeface="+mn-ea"/>
              </a:rPr>
              <a:t>的有限序列，其中</a:t>
            </a:r>
            <a:r>
              <a:rPr lang="en-US" altLang="zh-CN" sz="2800" dirty="0" err="1">
                <a:solidFill>
                  <a:srgbClr val="FF0000"/>
                </a:solidFill>
                <a:latin typeface="+mn-ea"/>
              </a:rPr>
              <a:t>a</a:t>
            </a:r>
            <a:r>
              <a:rPr lang="en-US" altLang="zh-CN" sz="2800" baseline="-18000" dirty="0" err="1">
                <a:solidFill>
                  <a:srgbClr val="FF0000"/>
                </a:solidFill>
                <a:latin typeface="+mn-ea"/>
              </a:rPr>
              <a:t>i</a:t>
            </a:r>
            <a:r>
              <a:rPr lang="zh-CN" altLang="en-US" sz="2800" dirty="0">
                <a:solidFill>
                  <a:srgbClr val="FF0000"/>
                </a:solidFill>
                <a:latin typeface="+mn-ea"/>
              </a:rPr>
              <a:t>或者是原子项，或者是一个广义表</a:t>
            </a:r>
            <a:r>
              <a:rPr lang="zh-CN" altLang="en-US" sz="2800" dirty="0">
                <a:latin typeface="+mn-ea"/>
              </a:rPr>
              <a:t>。通常记作</a:t>
            </a:r>
            <a:endParaRPr lang="en-US" altLang="zh-CN" sz="2800" dirty="0">
              <a:latin typeface="+mn-ea"/>
            </a:endParaRPr>
          </a:p>
          <a:p>
            <a:pPr marL="1789113" lvl="1" indent="-1143000" eaLnBrk="1" hangingPunct="1">
              <a:buFont typeface="Wingdings" pitchFamily="2" charset="2"/>
              <a:buNone/>
              <a:defRPr/>
            </a:pPr>
            <a:r>
              <a:rPr lang="en-US" altLang="zh-CN" sz="2400" dirty="0"/>
              <a:t>           </a:t>
            </a:r>
            <a:r>
              <a:rPr lang="en-US" altLang="zh-CN" dirty="0" err="1"/>
              <a:t>GList</a:t>
            </a:r>
            <a:r>
              <a:rPr lang="en-US" altLang="zh-CN" dirty="0"/>
              <a:t> = (</a:t>
            </a:r>
            <a:r>
              <a:rPr lang="en-US" altLang="zh-CN" i="1" dirty="0"/>
              <a:t>a</a:t>
            </a:r>
            <a:r>
              <a:rPr lang="en-US" altLang="zh-CN" baseline="-25000" dirty="0"/>
              <a:t>0</a:t>
            </a:r>
            <a:r>
              <a:rPr lang="en-US" altLang="zh-CN" dirty="0"/>
              <a:t>, </a:t>
            </a:r>
            <a:r>
              <a:rPr lang="en-US" altLang="zh-CN" i="1" dirty="0"/>
              <a:t>a</a:t>
            </a:r>
            <a:r>
              <a:rPr lang="en-US" altLang="zh-CN" baseline="-25000" dirty="0"/>
              <a:t>1</a:t>
            </a:r>
            <a:r>
              <a:rPr lang="en-US" altLang="zh-CN" dirty="0"/>
              <a:t>,…, </a:t>
            </a:r>
            <a:r>
              <a:rPr lang="en-US" altLang="zh-CN" i="1" dirty="0"/>
              <a:t>a</a:t>
            </a:r>
            <a:r>
              <a:rPr lang="en-US" altLang="zh-CN" baseline="-25000" dirty="0"/>
              <a:t>n-1</a:t>
            </a:r>
            <a:r>
              <a:rPr lang="en-US" altLang="zh-CN" dirty="0"/>
              <a:t>)</a:t>
            </a:r>
            <a:endParaRPr lang="en-US" altLang="zh-CN" sz="2400" dirty="0"/>
          </a:p>
          <a:p>
            <a:pPr marL="0" lvl="1" indent="0" eaLnBrk="1" hangingPunct="1">
              <a:buFont typeface="Wingdings" pitchFamily="2" charset="2"/>
              <a:buNone/>
              <a:defRPr/>
            </a:pPr>
            <a:r>
              <a:rPr lang="zh-CN" altLang="en-US" sz="2800" dirty="0">
                <a:solidFill>
                  <a:srgbClr val="3333FF"/>
                </a:solidFill>
                <a:latin typeface="+mn-ea"/>
              </a:rPr>
              <a:t>比如：</a:t>
            </a:r>
            <a:endParaRPr lang="en-US" altLang="zh-CN" sz="2800" dirty="0">
              <a:solidFill>
                <a:srgbClr val="3333FF"/>
              </a:solidFill>
              <a:latin typeface="+mn-ea"/>
            </a:endParaRPr>
          </a:p>
          <a:p>
            <a:pPr eaLnBrk="1" hangingPunct="1">
              <a:buFont typeface="Wingdings 3" panose="05040102010807070707" pitchFamily="18" charset="2"/>
              <a:buNone/>
              <a:defRPr/>
            </a:pPr>
            <a:r>
              <a:rPr lang="en-US" altLang="zh-CN" sz="2800" dirty="0">
                <a:solidFill>
                  <a:srgbClr val="3333FF"/>
                </a:solidFill>
                <a:latin typeface="+mn-ea"/>
              </a:rPr>
              <a:t>L=(a,(</a:t>
            </a:r>
            <a:r>
              <a:rPr lang="en-US" altLang="zh-CN" sz="2800" dirty="0" err="1">
                <a:solidFill>
                  <a:srgbClr val="3333FF"/>
                </a:solidFill>
                <a:latin typeface="+mn-ea"/>
              </a:rPr>
              <a:t>b,c</a:t>
            </a:r>
            <a:r>
              <a:rPr lang="en-US" altLang="zh-CN" sz="2800" dirty="0">
                <a:solidFill>
                  <a:srgbClr val="3333FF"/>
                </a:solidFill>
                <a:latin typeface="+mn-ea"/>
              </a:rPr>
              <a:t>),</a:t>
            </a:r>
            <a:r>
              <a:rPr lang="en-US" altLang="zh-CN" sz="2800" dirty="0" err="1">
                <a:solidFill>
                  <a:srgbClr val="3333FF"/>
                </a:solidFill>
                <a:latin typeface="+mn-ea"/>
              </a:rPr>
              <a:t>d,e</a:t>
            </a:r>
            <a:r>
              <a:rPr lang="en-US" altLang="zh-CN" sz="2800" dirty="0">
                <a:solidFill>
                  <a:srgbClr val="3333FF"/>
                </a:solidFill>
                <a:latin typeface="+mn-ea"/>
              </a:rPr>
              <a:t>,(</a:t>
            </a:r>
            <a:r>
              <a:rPr lang="en-US" altLang="zh-CN" sz="2800" dirty="0" err="1">
                <a:solidFill>
                  <a:srgbClr val="3333FF"/>
                </a:solidFill>
                <a:latin typeface="+mn-ea"/>
              </a:rPr>
              <a:t>f,g,h</a:t>
            </a:r>
            <a:r>
              <a:rPr lang="en-US" altLang="zh-CN" sz="2800" dirty="0">
                <a:solidFill>
                  <a:srgbClr val="3333FF"/>
                </a:solidFill>
                <a:latin typeface="+mn-ea"/>
              </a:rPr>
              <a:t>))</a:t>
            </a:r>
          </a:p>
          <a:p>
            <a:pPr marL="609600" lvl="1" indent="-609600" eaLnBrk="1" hangingPunct="1">
              <a:buClr>
                <a:schemeClr val="folHlink"/>
              </a:buClr>
              <a:buSzPct val="80000"/>
              <a:buFont typeface="Wingdings" pitchFamily="2" charset="2"/>
              <a:buNone/>
              <a:defRPr/>
            </a:pPr>
            <a:r>
              <a:rPr lang="zh-CN" altLang="en-US" sz="2400" dirty="0">
                <a:solidFill>
                  <a:srgbClr val="3333FF"/>
                </a:solidFill>
              </a:rPr>
              <a:t>中国</a:t>
            </a:r>
            <a:r>
              <a:rPr lang="en-US" altLang="zh-CN" sz="2400" dirty="0">
                <a:solidFill>
                  <a:srgbClr val="3333FF"/>
                </a:solidFill>
              </a:rPr>
              <a:t>(</a:t>
            </a:r>
            <a:r>
              <a:rPr lang="zh-CN" altLang="en-US" sz="2400" dirty="0">
                <a:solidFill>
                  <a:srgbClr val="3333FF"/>
                </a:solidFill>
              </a:rPr>
              <a:t>北京</a:t>
            </a:r>
            <a:r>
              <a:rPr lang="en-US" altLang="zh-CN" sz="2400" dirty="0">
                <a:solidFill>
                  <a:srgbClr val="3333FF"/>
                </a:solidFill>
              </a:rPr>
              <a:t>, </a:t>
            </a:r>
            <a:r>
              <a:rPr lang="zh-CN" altLang="en-US" sz="2400" dirty="0">
                <a:solidFill>
                  <a:srgbClr val="3333FF"/>
                </a:solidFill>
              </a:rPr>
              <a:t>上海</a:t>
            </a:r>
            <a:r>
              <a:rPr lang="en-US" altLang="zh-CN" sz="2400" dirty="0">
                <a:solidFill>
                  <a:srgbClr val="3333FF"/>
                </a:solidFill>
              </a:rPr>
              <a:t>, </a:t>
            </a:r>
            <a:r>
              <a:rPr lang="zh-CN" altLang="en-US" sz="2400" dirty="0">
                <a:solidFill>
                  <a:srgbClr val="3333FF"/>
                </a:solidFill>
              </a:rPr>
              <a:t>江苏</a:t>
            </a:r>
            <a:r>
              <a:rPr lang="en-US" altLang="zh-CN" sz="2400" dirty="0">
                <a:solidFill>
                  <a:srgbClr val="3333FF"/>
                </a:solidFill>
              </a:rPr>
              <a:t>(</a:t>
            </a:r>
            <a:r>
              <a:rPr lang="zh-CN" altLang="en-US" sz="2400" dirty="0">
                <a:solidFill>
                  <a:srgbClr val="3333FF"/>
                </a:solidFill>
              </a:rPr>
              <a:t>南京</a:t>
            </a:r>
            <a:r>
              <a:rPr lang="en-US" altLang="zh-CN" sz="2400" dirty="0">
                <a:solidFill>
                  <a:srgbClr val="3333FF"/>
                </a:solidFill>
              </a:rPr>
              <a:t>, </a:t>
            </a:r>
            <a:r>
              <a:rPr lang="zh-CN" altLang="en-US" sz="2400" dirty="0">
                <a:solidFill>
                  <a:srgbClr val="3333FF"/>
                </a:solidFill>
              </a:rPr>
              <a:t>苏州</a:t>
            </a:r>
            <a:r>
              <a:rPr lang="en-US" altLang="zh-CN" sz="2400" dirty="0">
                <a:solidFill>
                  <a:srgbClr val="3333FF"/>
                </a:solidFill>
              </a:rPr>
              <a:t>), </a:t>
            </a:r>
            <a:r>
              <a:rPr lang="zh-CN" altLang="en-US" sz="2400" dirty="0">
                <a:solidFill>
                  <a:srgbClr val="3333FF"/>
                </a:solidFill>
              </a:rPr>
              <a:t>浙江</a:t>
            </a:r>
            <a:r>
              <a:rPr lang="en-US" altLang="zh-CN" sz="2400" dirty="0">
                <a:solidFill>
                  <a:srgbClr val="3333FF"/>
                </a:solidFill>
              </a:rPr>
              <a:t>(</a:t>
            </a:r>
            <a:r>
              <a:rPr lang="zh-CN" altLang="en-US" sz="2400" dirty="0">
                <a:solidFill>
                  <a:srgbClr val="3333FF"/>
                </a:solidFill>
              </a:rPr>
              <a:t>杭州</a:t>
            </a:r>
            <a:r>
              <a:rPr lang="en-US" altLang="zh-CN" sz="2400" dirty="0">
                <a:solidFill>
                  <a:srgbClr val="3333FF"/>
                </a:solidFill>
              </a:rPr>
              <a:t>), </a:t>
            </a:r>
            <a:r>
              <a:rPr lang="zh-CN" altLang="en-US" sz="2400" dirty="0">
                <a:solidFill>
                  <a:srgbClr val="3333FF"/>
                </a:solidFill>
              </a:rPr>
              <a:t>广东</a:t>
            </a:r>
            <a:r>
              <a:rPr lang="en-US" altLang="zh-CN" sz="2400" dirty="0">
                <a:solidFill>
                  <a:srgbClr val="3333FF"/>
                </a:solidFill>
              </a:rPr>
              <a:t>(</a:t>
            </a:r>
            <a:r>
              <a:rPr lang="zh-CN" altLang="en-US" sz="2400" dirty="0">
                <a:solidFill>
                  <a:srgbClr val="3333FF"/>
                </a:solidFill>
              </a:rPr>
              <a:t>广州</a:t>
            </a:r>
            <a:r>
              <a:rPr lang="en-US" altLang="zh-CN" sz="2400" dirty="0">
                <a:solidFill>
                  <a:srgbClr val="3333FF"/>
                </a:solidFill>
              </a:rPr>
              <a:t>))</a:t>
            </a:r>
            <a:r>
              <a:rPr lang="en-US" altLang="zh-CN" dirty="0">
                <a:solidFill>
                  <a:srgbClr val="3333FF"/>
                </a:solidFill>
              </a:rPr>
              <a:t> </a:t>
            </a:r>
          </a:p>
          <a:p>
            <a:pPr marL="609600" lvl="1" indent="-609600" eaLnBrk="1" hangingPunct="1">
              <a:buClr>
                <a:schemeClr val="folHlink"/>
              </a:buClr>
              <a:buSzPct val="80000"/>
              <a:buFont typeface="Wingdings" pitchFamily="2" charset="2"/>
              <a:buNone/>
              <a:defRPr/>
            </a:pPr>
            <a:endParaRPr lang="en-US" altLang="zh-CN" dirty="0">
              <a:solidFill>
                <a:srgbClr val="3333FF"/>
              </a:solidFill>
            </a:endParaRPr>
          </a:p>
          <a:p>
            <a:pPr marL="609600" lvl="1" indent="-609600" eaLnBrk="1" hangingPunct="1">
              <a:buClr>
                <a:schemeClr val="folHlink"/>
              </a:buClr>
              <a:buSzPct val="80000"/>
              <a:buFont typeface="Wingdings" pitchFamily="2" charset="2"/>
              <a:buNone/>
              <a:defRPr/>
            </a:pPr>
            <a:r>
              <a:rPr lang="zh-CN" altLang="en-US" dirty="0">
                <a:solidFill>
                  <a:srgbClr val="3333FF"/>
                </a:solidFill>
              </a:rPr>
              <a:t>长度，深度</a:t>
            </a:r>
            <a:endParaRPr lang="en-US" altLang="zh-CN" dirty="0">
              <a:solidFill>
                <a:srgbClr val="3333FF"/>
              </a:solidFill>
            </a:endParaRPr>
          </a:p>
          <a:p>
            <a:pPr marL="609600" lvl="1" indent="-609600" eaLnBrk="1" hangingPunct="1">
              <a:buClr>
                <a:schemeClr val="folHlink"/>
              </a:buClr>
              <a:buSzPct val="80000"/>
              <a:buFont typeface="Wingdings" pitchFamily="2" charset="2"/>
              <a:buNone/>
              <a:defRPr/>
            </a:pPr>
            <a:r>
              <a:rPr lang="zh-CN" altLang="en-US" dirty="0">
                <a:solidFill>
                  <a:srgbClr val="3333FF"/>
                </a:solidFill>
              </a:rPr>
              <a:t>表头，表尾</a:t>
            </a:r>
          </a:p>
          <a:p>
            <a:pPr eaLnBrk="1" hangingPunct="1">
              <a:buFont typeface="Arial" pitchFamily="34" charset="0"/>
              <a:buChar char="•"/>
              <a:defRPr/>
            </a:pPr>
            <a:endParaRPr lang="zh-CN" altLang="en-US" dirty="0"/>
          </a:p>
        </p:txBody>
      </p:sp>
      <p:sp>
        <p:nvSpPr>
          <p:cNvPr id="2" name="灯片编号占位符 1">
            <a:extLst>
              <a:ext uri="{FF2B5EF4-FFF2-40B4-BE49-F238E27FC236}">
                <a16:creationId xmlns:a16="http://schemas.microsoft.com/office/drawing/2014/main" id="{771DD493-E7FC-4133-A3E9-40780EAE4DCC}"/>
              </a:ext>
            </a:extLst>
          </p:cNvPr>
          <p:cNvSpPr>
            <a:spLocks noGrp="1"/>
          </p:cNvSpPr>
          <p:nvPr>
            <p:ph type="sldNum" sz="quarter" idx="12"/>
          </p:nvPr>
        </p:nvSpPr>
        <p:spPr/>
        <p:txBody>
          <a:bodyPr/>
          <a:lstStyle/>
          <a:p>
            <a:fld id="{76DEC0BF-4056-45FE-A558-BFEC82C564A3}" type="slidenum">
              <a:rPr lang="zh-CN" altLang="en-US" smtClean="0"/>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B50A16EA-66A6-4140-BD3A-4A06889B8C37}"/>
              </a:ext>
            </a:extLst>
          </p:cNvPr>
          <p:cNvSpPr>
            <a:spLocks noGrp="1"/>
          </p:cNvSpPr>
          <p:nvPr>
            <p:ph idx="1"/>
          </p:nvPr>
        </p:nvSpPr>
        <p:spPr/>
        <p:txBody>
          <a:bodyPr/>
          <a:lstStyle/>
          <a:p>
            <a:pPr eaLnBrk="1" hangingPunct="1"/>
            <a:r>
              <a:rPr lang="zh-CN" altLang="en-US"/>
              <a:t>广义表用来存储树结构</a:t>
            </a:r>
            <a:endParaRPr lang="en-US" altLang="zh-CN"/>
          </a:p>
          <a:p>
            <a:pPr eaLnBrk="1" hangingPunct="1"/>
            <a:r>
              <a:rPr lang="zh-CN" altLang="en-US"/>
              <a:t>用广义表构造树</a:t>
            </a:r>
            <a:endParaRPr lang="en-US" altLang="zh-CN"/>
          </a:p>
        </p:txBody>
      </p:sp>
      <p:sp>
        <p:nvSpPr>
          <p:cNvPr id="3" name="标题 2">
            <a:extLst>
              <a:ext uri="{FF2B5EF4-FFF2-40B4-BE49-F238E27FC236}">
                <a16:creationId xmlns:a16="http://schemas.microsoft.com/office/drawing/2014/main" id="{10731B5F-87DA-475F-A37F-B21CC950ED8C}"/>
              </a:ext>
            </a:extLst>
          </p:cNvPr>
          <p:cNvSpPr>
            <a:spLocks noGrp="1"/>
          </p:cNvSpPr>
          <p:nvPr>
            <p:ph type="title"/>
          </p:nvPr>
        </p:nvSpPr>
        <p:spPr/>
        <p:txBody>
          <a:bodyPr/>
          <a:lstStyle/>
          <a:p>
            <a:pPr eaLnBrk="1" hangingPunct="1">
              <a:defRPr/>
            </a:pPr>
            <a:r>
              <a:rPr lang="zh-CN" altLang="en-US" dirty="0"/>
              <a:t>广义表的应用</a:t>
            </a:r>
          </a:p>
        </p:txBody>
      </p:sp>
      <p:sp>
        <p:nvSpPr>
          <p:cNvPr id="2" name="灯片编号占位符 1">
            <a:extLst>
              <a:ext uri="{FF2B5EF4-FFF2-40B4-BE49-F238E27FC236}">
                <a16:creationId xmlns:a16="http://schemas.microsoft.com/office/drawing/2014/main" id="{F9EBA0C0-D4DE-4A3A-8545-3D5E8D099006}"/>
              </a:ext>
            </a:extLst>
          </p:cNvPr>
          <p:cNvSpPr>
            <a:spLocks noGrp="1"/>
          </p:cNvSpPr>
          <p:nvPr>
            <p:ph type="sldNum" sz="quarter" idx="12"/>
          </p:nvPr>
        </p:nvSpPr>
        <p:spPr/>
        <p:txBody>
          <a:bodyPr/>
          <a:lstStyle/>
          <a:p>
            <a:fld id="{76DEC0BF-4056-45FE-A558-BFEC82C564A3}"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00290E5-7BBA-43F8-B472-65A48FD7FBCA}"/>
              </a:ext>
            </a:extLst>
          </p:cNvPr>
          <p:cNvSpPr>
            <a:spLocks noGrp="1" noChangeArrowheads="1"/>
          </p:cNvSpPr>
          <p:nvPr>
            <p:ph type="title"/>
          </p:nvPr>
        </p:nvSpPr>
        <p:spPr>
          <a:xfrm>
            <a:off x="1000125" y="785813"/>
            <a:ext cx="7704138" cy="839787"/>
          </a:xfrm>
        </p:spPr>
        <p:txBody>
          <a:bodyPr/>
          <a:lstStyle/>
          <a:p>
            <a:pPr eaLnBrk="1" hangingPunct="1">
              <a:defRPr/>
            </a:pPr>
            <a:r>
              <a:rPr lang="zh-CN" altLang="en-US" sz="4000"/>
              <a:t>第</a:t>
            </a:r>
            <a:r>
              <a:rPr lang="en-US" altLang="zh-CN" sz="4000"/>
              <a:t>6</a:t>
            </a:r>
            <a:r>
              <a:rPr lang="zh-CN" altLang="en-US" sz="4000"/>
              <a:t>章   树和二叉树</a:t>
            </a:r>
          </a:p>
        </p:txBody>
      </p:sp>
      <p:sp>
        <p:nvSpPr>
          <p:cNvPr id="8196" name="Rectangle 3">
            <a:extLst>
              <a:ext uri="{FF2B5EF4-FFF2-40B4-BE49-F238E27FC236}">
                <a16:creationId xmlns:a16="http://schemas.microsoft.com/office/drawing/2014/main" id="{6AC25886-0542-4BCF-848B-9D8FEE5D89A9}"/>
              </a:ext>
            </a:extLst>
          </p:cNvPr>
          <p:cNvSpPr>
            <a:spLocks noGrp="1" noChangeArrowheads="1"/>
          </p:cNvSpPr>
          <p:nvPr>
            <p:ph type="body" idx="1"/>
          </p:nvPr>
        </p:nvSpPr>
        <p:spPr>
          <a:xfrm>
            <a:off x="357188" y="1857375"/>
            <a:ext cx="8607425" cy="4572000"/>
          </a:xfrm>
        </p:spPr>
        <p:txBody>
          <a:bodyPr/>
          <a:lstStyle/>
          <a:p>
            <a:pPr marL="0" indent="530225" eaLnBrk="1" hangingPunct="1">
              <a:buFont typeface="Wingdings" panose="05000000000000000000" pitchFamily="2" charset="2"/>
              <a:buNone/>
            </a:pPr>
            <a:r>
              <a:rPr lang="zh-CN" altLang="en-US"/>
              <a:t>树（</a:t>
            </a:r>
            <a:r>
              <a:rPr lang="en-US" altLang="zh-CN"/>
              <a:t>tree</a:t>
            </a:r>
            <a:r>
              <a:rPr lang="zh-CN" altLang="en-US"/>
              <a:t>）是由</a:t>
            </a:r>
            <a:r>
              <a:rPr lang="en-US" altLang="zh-CN" i="1"/>
              <a:t>n</a:t>
            </a:r>
            <a:r>
              <a:rPr lang="zh-CN" altLang="en-US"/>
              <a:t>（</a:t>
            </a:r>
            <a:r>
              <a:rPr lang="en-US" altLang="zh-CN" i="1"/>
              <a:t>n</a:t>
            </a:r>
            <a:r>
              <a:rPr lang="en-US" altLang="zh-CN"/>
              <a:t>≥0</a:t>
            </a:r>
            <a:r>
              <a:rPr lang="zh-CN" altLang="en-US"/>
              <a:t>）个结点组成的有限集合。</a:t>
            </a:r>
            <a:r>
              <a:rPr lang="en-US" altLang="zh-CN" i="1"/>
              <a:t>n</a:t>
            </a:r>
            <a:r>
              <a:rPr lang="en-US" altLang="zh-CN"/>
              <a:t>=0</a:t>
            </a:r>
            <a:r>
              <a:rPr lang="zh-CN" altLang="en-US"/>
              <a:t>的树称为空树；</a:t>
            </a:r>
            <a:r>
              <a:rPr lang="en-US" altLang="zh-CN" i="1"/>
              <a:t>n</a:t>
            </a:r>
            <a:r>
              <a:rPr lang="zh-CN" altLang="en-US"/>
              <a:t>＞</a:t>
            </a:r>
            <a:r>
              <a:rPr lang="en-US" altLang="zh-CN"/>
              <a:t>0</a:t>
            </a:r>
            <a:r>
              <a:rPr lang="zh-CN" altLang="en-US"/>
              <a:t>的树</a:t>
            </a:r>
            <a:r>
              <a:rPr lang="en-US" altLang="zh-CN"/>
              <a:t>T</a:t>
            </a:r>
            <a:r>
              <a:rPr lang="zh-CN" altLang="en-US"/>
              <a:t>：</a:t>
            </a:r>
          </a:p>
          <a:p>
            <a:pPr marL="0" indent="530225" eaLnBrk="1" hangingPunct="1">
              <a:buFont typeface="Wingdings" panose="05000000000000000000" pitchFamily="2" charset="2"/>
              <a:buNone/>
            </a:pPr>
            <a:r>
              <a:rPr lang="zh-CN" altLang="en-US"/>
              <a:t>① 有且仅有一个特定的没有前驱的结点，称为根</a:t>
            </a:r>
            <a:r>
              <a:rPr lang="en-US" altLang="zh-CN"/>
              <a:t>(root)</a:t>
            </a:r>
            <a:r>
              <a:rPr lang="zh-CN" altLang="en-US"/>
              <a:t>的结点。</a:t>
            </a:r>
            <a:endParaRPr lang="en-US" altLang="zh-CN"/>
          </a:p>
          <a:p>
            <a:pPr marL="0" indent="530225" eaLnBrk="1" hangingPunct="1">
              <a:buFont typeface="Wingdings" panose="05000000000000000000" pitchFamily="2" charset="2"/>
              <a:buNone/>
            </a:pPr>
            <a:r>
              <a:rPr lang="zh-CN" altLang="en-US"/>
              <a:t>② 当</a:t>
            </a:r>
            <a:r>
              <a:rPr lang="en-US" altLang="zh-CN"/>
              <a:t>n &gt; 1</a:t>
            </a:r>
            <a:r>
              <a:rPr lang="zh-CN" altLang="en-US"/>
              <a:t>时，除根外的其余结点可分成</a:t>
            </a:r>
            <a:r>
              <a:rPr lang="en-US" altLang="zh-CN"/>
              <a:t>m (m &gt; 0)</a:t>
            </a:r>
            <a:r>
              <a:rPr lang="zh-CN" altLang="en-US"/>
              <a:t>个互不相交的有限集合</a:t>
            </a:r>
            <a:r>
              <a:rPr lang="en-US" altLang="zh-CN"/>
              <a:t>T</a:t>
            </a:r>
            <a:r>
              <a:rPr lang="en-US" altLang="zh-CN" baseline="-25000"/>
              <a:t>1</a:t>
            </a:r>
            <a:r>
              <a:rPr lang="zh-CN" altLang="en-US"/>
              <a:t>，</a:t>
            </a:r>
            <a:r>
              <a:rPr lang="en-US" altLang="zh-CN"/>
              <a:t>T</a:t>
            </a:r>
            <a:r>
              <a:rPr lang="en-US" altLang="zh-CN" baseline="-25000"/>
              <a:t>2</a:t>
            </a:r>
            <a:r>
              <a:rPr lang="zh-CN" altLang="en-US"/>
              <a:t>，</a:t>
            </a:r>
            <a:r>
              <a:rPr lang="en-US" altLang="zh-CN"/>
              <a:t>…</a:t>
            </a:r>
            <a:r>
              <a:rPr lang="zh-CN" altLang="en-US"/>
              <a:t>，</a:t>
            </a:r>
            <a:r>
              <a:rPr lang="en-US" altLang="zh-CN"/>
              <a:t>T</a:t>
            </a:r>
            <a:r>
              <a:rPr lang="en-US" altLang="zh-CN" baseline="-25000"/>
              <a:t>m</a:t>
            </a:r>
            <a:r>
              <a:rPr lang="zh-CN" altLang="en-US"/>
              <a:t>。其中每一个集合本身又是一棵树，称为根的子树</a:t>
            </a:r>
            <a:r>
              <a:rPr lang="en-US" altLang="zh-CN"/>
              <a:t>(subtree)</a:t>
            </a:r>
            <a:r>
              <a:rPr lang="zh-CN" altLang="en-US"/>
              <a:t>。</a:t>
            </a:r>
          </a:p>
        </p:txBody>
      </p:sp>
      <p:sp>
        <p:nvSpPr>
          <p:cNvPr id="2" name="灯片编号占位符 1">
            <a:extLst>
              <a:ext uri="{FF2B5EF4-FFF2-40B4-BE49-F238E27FC236}">
                <a16:creationId xmlns:a16="http://schemas.microsoft.com/office/drawing/2014/main" id="{7380B03F-9DF2-410E-95B5-EC77541E31F8}"/>
              </a:ext>
            </a:extLst>
          </p:cNvPr>
          <p:cNvSpPr>
            <a:spLocks noGrp="1"/>
          </p:cNvSpPr>
          <p:nvPr>
            <p:ph type="sldNum" sz="quarter" idx="12"/>
          </p:nvPr>
        </p:nvSpPr>
        <p:spPr/>
        <p:txBody>
          <a:bodyPr/>
          <a:lstStyle/>
          <a:p>
            <a:fld id="{76DEC0BF-4056-45FE-A558-BFEC82C564A3}" type="slidenum">
              <a:rPr lang="zh-CN" altLang="en-US" smtClean="0"/>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linds(horizontal)">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2" dur="500"/>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blinds(horizontal)">
                                      <p:cBhvr>
                                        <p:cTn id="17" dur="500"/>
                                        <p:tgtEl>
                                          <p:spTgt spid="8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511C87-F5AC-4E60-9126-F5EE4A9B756E}"/>
              </a:ext>
            </a:extLst>
          </p:cNvPr>
          <p:cNvSpPr>
            <a:spLocks noGrp="1" noChangeArrowheads="1"/>
          </p:cNvSpPr>
          <p:nvPr>
            <p:ph type="title"/>
          </p:nvPr>
        </p:nvSpPr>
        <p:spPr>
          <a:xfrm>
            <a:off x="1000125" y="714375"/>
            <a:ext cx="7793038" cy="839788"/>
          </a:xfrm>
        </p:spPr>
        <p:txBody>
          <a:bodyPr/>
          <a:lstStyle/>
          <a:p>
            <a:pPr eaLnBrk="1" hangingPunct="1">
              <a:defRPr/>
            </a:pPr>
            <a:r>
              <a:rPr lang="zh-CN" altLang="en-US" sz="4000"/>
              <a:t>树的术语</a:t>
            </a:r>
          </a:p>
        </p:txBody>
      </p:sp>
      <p:sp>
        <p:nvSpPr>
          <p:cNvPr id="9220" name="Rectangle 3">
            <a:extLst>
              <a:ext uri="{FF2B5EF4-FFF2-40B4-BE49-F238E27FC236}">
                <a16:creationId xmlns:a16="http://schemas.microsoft.com/office/drawing/2014/main" id="{CBFC0DA6-C458-4A5C-8F1A-4DE9D2F03A1F}"/>
              </a:ext>
            </a:extLst>
          </p:cNvPr>
          <p:cNvSpPr>
            <a:spLocks noGrp="1" noChangeArrowheads="1"/>
          </p:cNvSpPr>
          <p:nvPr>
            <p:ph type="body" idx="1"/>
          </p:nvPr>
        </p:nvSpPr>
        <p:spPr>
          <a:xfrm>
            <a:off x="250825" y="1484313"/>
            <a:ext cx="8709025" cy="4619625"/>
          </a:xfrm>
        </p:spPr>
        <p:txBody>
          <a:bodyPr/>
          <a:lstStyle/>
          <a:p>
            <a:pPr marL="269875" indent="-269875">
              <a:buFont typeface="Arial" pitchFamily="34" charset="0"/>
              <a:buChar char="•"/>
              <a:defRPr/>
            </a:pPr>
            <a:r>
              <a:rPr lang="zh-CN" altLang="en-US" sz="2800" dirty="0">
                <a:solidFill>
                  <a:srgbClr val="FF0000"/>
                </a:solidFill>
              </a:rPr>
              <a:t>度</a:t>
            </a:r>
            <a:r>
              <a:rPr lang="zh-CN" altLang="en-US" sz="2800" dirty="0"/>
              <a:t>：结点拥有的子树个数称为结点的度</a:t>
            </a:r>
            <a:r>
              <a:rPr lang="en-US" altLang="zh-CN" sz="2800" dirty="0"/>
              <a:t>(degree)</a:t>
            </a:r>
            <a:r>
              <a:rPr lang="zh-CN" altLang="en-US" sz="2800" dirty="0"/>
              <a:t>。</a:t>
            </a:r>
            <a:endParaRPr lang="en-US" altLang="zh-CN" sz="2800" dirty="0"/>
          </a:p>
          <a:p>
            <a:pPr marL="269875" indent="-269875">
              <a:buFont typeface="Arial" pitchFamily="34" charset="0"/>
              <a:buChar char="•"/>
              <a:defRPr/>
            </a:pPr>
            <a:r>
              <a:rPr lang="zh-CN" altLang="en-US" sz="2800" dirty="0"/>
              <a:t>树中所有结点的度的最大值为该</a:t>
            </a:r>
            <a:r>
              <a:rPr lang="zh-CN" altLang="en-US" sz="2800" dirty="0">
                <a:solidFill>
                  <a:srgbClr val="FF0000"/>
                </a:solidFill>
              </a:rPr>
              <a:t>树的度</a:t>
            </a:r>
            <a:r>
              <a:rPr lang="zh-CN" altLang="en-US" sz="2800" dirty="0"/>
              <a:t>。</a:t>
            </a:r>
            <a:endParaRPr lang="en-US" altLang="zh-CN" sz="2800" dirty="0"/>
          </a:p>
          <a:p>
            <a:pPr>
              <a:buFont typeface="Arial" pitchFamily="34" charset="0"/>
              <a:buChar char="•"/>
              <a:defRPr/>
            </a:pPr>
            <a:r>
              <a:rPr lang="zh-CN" altLang="en-US" sz="2800" dirty="0">
                <a:solidFill>
                  <a:srgbClr val="FF0000"/>
                </a:solidFill>
              </a:rPr>
              <a:t>结点的层次</a:t>
            </a:r>
            <a:r>
              <a:rPr lang="en-US" altLang="zh-CN" sz="2800" dirty="0"/>
              <a:t>(level)</a:t>
            </a:r>
            <a:r>
              <a:rPr lang="zh-CN" altLang="en-US" sz="2800" dirty="0"/>
              <a:t>从根开始算起，根为第一层，根的孩子为第二层，某结点所在的层从根开始向下计算。</a:t>
            </a:r>
            <a:endParaRPr lang="en-US" altLang="zh-CN" sz="2800" dirty="0"/>
          </a:p>
          <a:p>
            <a:pPr>
              <a:buFont typeface="Arial" pitchFamily="34" charset="0"/>
              <a:buChar char="•"/>
              <a:defRPr/>
            </a:pPr>
            <a:r>
              <a:rPr lang="zh-CN" altLang="en-US" sz="2800" dirty="0"/>
              <a:t>树中结点的最大层次称为树的</a:t>
            </a:r>
            <a:r>
              <a:rPr lang="zh-CN" altLang="en-US" sz="2800" dirty="0">
                <a:solidFill>
                  <a:srgbClr val="FF0000"/>
                </a:solidFill>
              </a:rPr>
              <a:t>深度</a:t>
            </a:r>
            <a:r>
              <a:rPr lang="en-US" altLang="zh-CN" sz="2800" dirty="0"/>
              <a:t>(depth)</a:t>
            </a:r>
            <a:r>
              <a:rPr lang="zh-CN" altLang="en-US" sz="2800" dirty="0"/>
              <a:t>或</a:t>
            </a:r>
            <a:r>
              <a:rPr lang="zh-CN" altLang="en-US" sz="2800" dirty="0">
                <a:solidFill>
                  <a:srgbClr val="FF0000"/>
                </a:solidFill>
              </a:rPr>
              <a:t>高度</a:t>
            </a:r>
            <a:r>
              <a:rPr lang="zh-CN" altLang="en-US" sz="2800" dirty="0"/>
              <a:t>。</a:t>
            </a:r>
          </a:p>
          <a:p>
            <a:pPr marL="269875" indent="-269875">
              <a:buFont typeface="Arial" charset="0"/>
              <a:buChar char="•"/>
              <a:defRPr/>
            </a:pPr>
            <a:endParaRPr lang="en-US" altLang="zh-CN" sz="2800" dirty="0"/>
          </a:p>
          <a:p>
            <a:pPr marL="269875" indent="-269875">
              <a:buFont typeface="Arial" pitchFamily="34" charset="0"/>
              <a:buChar char="•"/>
              <a:defRPr/>
            </a:pPr>
            <a:endParaRPr lang="en-US" altLang="zh-CN" sz="2800" dirty="0"/>
          </a:p>
          <a:p>
            <a:pPr eaLnBrk="1" hangingPunct="1">
              <a:defRPr/>
            </a:pPr>
            <a:endParaRPr lang="zh-CN" altLang="en-US" sz="2800" dirty="0"/>
          </a:p>
        </p:txBody>
      </p:sp>
      <p:pic>
        <p:nvPicPr>
          <p:cNvPr id="13317" name="Picture 5">
            <a:extLst>
              <a:ext uri="{FF2B5EF4-FFF2-40B4-BE49-F238E27FC236}">
                <a16:creationId xmlns:a16="http://schemas.microsoft.com/office/drawing/2014/main" id="{303A8D43-B05B-497C-8972-8CA1FC49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4221163"/>
            <a:ext cx="342900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CD969CC-1395-419A-A11B-6F374C7A100A}"/>
              </a:ext>
            </a:extLst>
          </p:cNvPr>
          <p:cNvSpPr>
            <a:spLocks noGrp="1"/>
          </p:cNvSpPr>
          <p:nvPr>
            <p:ph type="sldNum" sz="quarter" idx="12"/>
          </p:nvPr>
        </p:nvSpPr>
        <p:spPr/>
        <p:txBody>
          <a:bodyPr/>
          <a:lstStyle/>
          <a:p>
            <a:fld id="{76DEC0BF-4056-45FE-A558-BFEC82C564A3}" type="slidenum">
              <a:rPr lang="zh-CN" altLang="en-US" smtClean="0"/>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linds(horizontal)">
                                      <p:cBhvr>
                                        <p:cTn id="2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C73C83B-5FFE-434E-911A-30D8C25C099D}"/>
              </a:ext>
            </a:extLst>
          </p:cNvPr>
          <p:cNvSpPr>
            <a:spLocks noGrp="1"/>
          </p:cNvSpPr>
          <p:nvPr>
            <p:ph type="title"/>
          </p:nvPr>
        </p:nvSpPr>
        <p:spPr/>
        <p:txBody>
          <a:bodyPr/>
          <a:lstStyle/>
          <a:p>
            <a:pPr>
              <a:defRPr/>
            </a:pPr>
            <a:r>
              <a:rPr lang="zh-CN" altLang="en-US"/>
              <a:t>树的表示法</a:t>
            </a:r>
          </a:p>
        </p:txBody>
      </p:sp>
      <p:sp>
        <p:nvSpPr>
          <p:cNvPr id="44035" name="内容占位符 2">
            <a:extLst>
              <a:ext uri="{FF2B5EF4-FFF2-40B4-BE49-F238E27FC236}">
                <a16:creationId xmlns:a16="http://schemas.microsoft.com/office/drawing/2014/main" id="{CA3B4E6D-4E2D-48FC-913F-5075EF0281A5}"/>
              </a:ext>
            </a:extLst>
          </p:cNvPr>
          <p:cNvSpPr>
            <a:spLocks noGrp="1"/>
          </p:cNvSpPr>
          <p:nvPr>
            <p:ph idx="1"/>
          </p:nvPr>
        </p:nvSpPr>
        <p:spPr/>
        <p:txBody>
          <a:bodyPr/>
          <a:lstStyle/>
          <a:p>
            <a:pPr eaLnBrk="1" hangingPunct="1">
              <a:lnSpc>
                <a:spcPct val="80000"/>
              </a:lnSpc>
              <a:buFont typeface="Arial" panose="020B0604020202020204" pitchFamily="34" charset="0"/>
              <a:buChar char="•"/>
            </a:pPr>
            <a:r>
              <a:rPr lang="zh-CN" altLang="en-US" sz="3600"/>
              <a:t>广义表表示  </a:t>
            </a:r>
          </a:p>
          <a:p>
            <a:pPr lvl="1" eaLnBrk="1" hangingPunct="1">
              <a:lnSpc>
                <a:spcPct val="80000"/>
              </a:lnSpc>
              <a:buFont typeface="Wingdings" panose="05000000000000000000" pitchFamily="2" charset="2"/>
              <a:buNone/>
            </a:pPr>
            <a:r>
              <a:rPr lang="en-US" altLang="zh-CN" sz="3200"/>
              <a:t>A(B(E, F), C(G), D(H, I, J)) </a:t>
            </a:r>
            <a:endParaRPr lang="zh-CN" altLang="en-US" sz="3200"/>
          </a:p>
          <a:p>
            <a:pPr>
              <a:buFont typeface="Arial" panose="020B0604020202020204" pitchFamily="34" charset="0"/>
              <a:buChar char="•"/>
            </a:pPr>
            <a:endParaRPr lang="zh-CN" altLang="en-US" sz="4400"/>
          </a:p>
        </p:txBody>
      </p:sp>
      <p:pic>
        <p:nvPicPr>
          <p:cNvPr id="5" name="Picture 2">
            <a:extLst>
              <a:ext uri="{FF2B5EF4-FFF2-40B4-BE49-F238E27FC236}">
                <a16:creationId xmlns:a16="http://schemas.microsoft.com/office/drawing/2014/main" id="{3CE97025-DFD0-4D18-9CD9-B8B16C9C4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500438"/>
            <a:ext cx="6927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EE54B53B-0668-49FD-B7E2-B91EB0A421AC}"/>
              </a:ext>
            </a:extLst>
          </p:cNvPr>
          <p:cNvSpPr>
            <a:spLocks noGrp="1"/>
          </p:cNvSpPr>
          <p:nvPr>
            <p:ph type="sldNum" sz="quarter" idx="12"/>
          </p:nvPr>
        </p:nvSpPr>
        <p:spPr/>
        <p:txBody>
          <a:bodyPr/>
          <a:lstStyle/>
          <a:p>
            <a:fld id="{76DEC0BF-4056-45FE-A558-BFEC82C564A3}"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EFF08C-355D-4DD0-AF42-8E1EBDB2AE6C}"/>
              </a:ext>
            </a:extLst>
          </p:cNvPr>
          <p:cNvSpPr>
            <a:spLocks noGrp="1" noChangeArrowheads="1"/>
          </p:cNvSpPr>
          <p:nvPr>
            <p:ph type="title"/>
          </p:nvPr>
        </p:nvSpPr>
        <p:spPr/>
        <p:txBody>
          <a:bodyPr/>
          <a:lstStyle/>
          <a:p>
            <a:pPr eaLnBrk="1" hangingPunct="1">
              <a:defRPr/>
            </a:pPr>
            <a:r>
              <a:rPr lang="zh-CN" altLang="en-US" sz="4000"/>
              <a:t>二叉树</a:t>
            </a:r>
          </a:p>
        </p:txBody>
      </p:sp>
      <p:sp>
        <p:nvSpPr>
          <p:cNvPr id="24579" name="Rectangle 3">
            <a:extLst>
              <a:ext uri="{FF2B5EF4-FFF2-40B4-BE49-F238E27FC236}">
                <a16:creationId xmlns:a16="http://schemas.microsoft.com/office/drawing/2014/main" id="{15C71A5D-0657-4DF5-8344-C34A2CAB9531}"/>
              </a:ext>
            </a:extLst>
          </p:cNvPr>
          <p:cNvSpPr>
            <a:spLocks noGrp="1" noChangeArrowheads="1"/>
          </p:cNvSpPr>
          <p:nvPr>
            <p:ph type="body" idx="1"/>
          </p:nvPr>
        </p:nvSpPr>
        <p:spPr>
          <a:xfrm>
            <a:off x="500063" y="1989138"/>
            <a:ext cx="8459787" cy="4114800"/>
          </a:xfrm>
        </p:spPr>
        <p:txBody>
          <a:bodyPr/>
          <a:lstStyle/>
          <a:p>
            <a:pPr marL="0" indent="539750" eaLnBrk="1" hangingPunct="1">
              <a:buFont typeface="Wingdings" pitchFamily="2" charset="2"/>
              <a:buNone/>
              <a:defRPr/>
            </a:pPr>
            <a:r>
              <a:rPr lang="zh-CN" altLang="en-US" sz="2800" dirty="0"/>
              <a:t>二叉树是树的一个重要类型，许多实际问题抽象出来的数据结构往往是二叉树的形式，一般的树也可转换为二叉树。</a:t>
            </a:r>
            <a:endParaRPr lang="en-US" altLang="zh-CN" sz="2800" dirty="0"/>
          </a:p>
          <a:p>
            <a:pPr marL="0" indent="0" eaLnBrk="1" hangingPunct="1">
              <a:lnSpc>
                <a:spcPct val="90000"/>
              </a:lnSpc>
              <a:buFont typeface="Wingdings" pitchFamily="2" charset="2"/>
              <a:buNone/>
              <a:defRPr/>
            </a:pPr>
            <a:r>
              <a:rPr lang="zh-CN" altLang="en-US" sz="2800" dirty="0"/>
              <a:t>二叉树</a:t>
            </a:r>
            <a:r>
              <a:rPr lang="en-US" altLang="zh-CN" sz="2800" dirty="0"/>
              <a:t>(binary tree)</a:t>
            </a:r>
            <a:r>
              <a:rPr lang="zh-CN" altLang="en-US" sz="2800" dirty="0"/>
              <a:t>是</a:t>
            </a:r>
            <a:r>
              <a:rPr lang="en-US" altLang="zh-CN" sz="2800" dirty="0"/>
              <a:t>n (n ≥ 0) </a:t>
            </a:r>
            <a:r>
              <a:rPr lang="zh-CN" altLang="en-US" sz="2800" dirty="0"/>
              <a:t>个结点的有限集合，</a:t>
            </a:r>
            <a:endParaRPr lang="en-US" altLang="zh-CN" sz="2800" dirty="0"/>
          </a:p>
          <a:p>
            <a:pPr eaLnBrk="1" hangingPunct="1">
              <a:lnSpc>
                <a:spcPct val="90000"/>
              </a:lnSpc>
              <a:buFont typeface="Arial" charset="0"/>
              <a:buChar char="•"/>
              <a:defRPr/>
            </a:pPr>
            <a:r>
              <a:rPr lang="en-US" altLang="zh-CN" sz="2800" dirty="0"/>
              <a:t>n = 0</a:t>
            </a:r>
            <a:r>
              <a:rPr lang="zh-CN" altLang="en-US" sz="2800" dirty="0"/>
              <a:t>时为空集，称为空二叉树；</a:t>
            </a:r>
            <a:endParaRPr lang="en-US" altLang="zh-CN" sz="2800" dirty="0"/>
          </a:p>
          <a:p>
            <a:pPr eaLnBrk="1" hangingPunct="1">
              <a:lnSpc>
                <a:spcPct val="90000"/>
              </a:lnSpc>
              <a:buFont typeface="Arial" charset="0"/>
              <a:buChar char="•"/>
              <a:defRPr/>
            </a:pPr>
            <a:r>
              <a:rPr lang="en-US" altLang="zh-CN" sz="2800" dirty="0"/>
              <a:t>n≠0</a:t>
            </a:r>
            <a:r>
              <a:rPr lang="zh-CN" altLang="en-US" sz="2800" dirty="0"/>
              <a:t>时，二叉树由一个根结点及两棵互不相交、分别称为左子树和右子树的二叉树组成。</a:t>
            </a:r>
            <a:endParaRPr lang="en-US" altLang="zh-CN" sz="2800" dirty="0"/>
          </a:p>
          <a:p>
            <a:pPr eaLnBrk="1" hangingPunct="1">
              <a:lnSpc>
                <a:spcPct val="90000"/>
              </a:lnSpc>
              <a:buFont typeface="Wingdings" pitchFamily="2" charset="2"/>
              <a:buNone/>
              <a:defRPr/>
            </a:pPr>
            <a:r>
              <a:rPr lang="zh-CN" altLang="en-US" sz="2800" dirty="0"/>
              <a:t>注：二叉树的子树</a:t>
            </a:r>
            <a:r>
              <a:rPr lang="zh-CN" altLang="en-US" sz="2800" dirty="0">
                <a:solidFill>
                  <a:srgbClr val="FF0000"/>
                </a:solidFill>
              </a:rPr>
              <a:t>有左右子树之分</a:t>
            </a:r>
            <a:r>
              <a:rPr lang="zh-CN" altLang="en-US" sz="2800" dirty="0"/>
              <a:t>。</a:t>
            </a:r>
          </a:p>
          <a:p>
            <a:pPr marL="0" indent="539750" eaLnBrk="1" hangingPunct="1">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0338238C-599F-4B86-8CB6-B34A75700DBC}"/>
              </a:ext>
            </a:extLst>
          </p:cNvPr>
          <p:cNvSpPr>
            <a:spLocks noGrp="1"/>
          </p:cNvSpPr>
          <p:nvPr>
            <p:ph type="sldNum" sz="quarter" idx="12"/>
          </p:nvPr>
        </p:nvSpPr>
        <p:spPr/>
        <p:txBody>
          <a:bodyPr/>
          <a:lstStyle/>
          <a:p>
            <a:fld id="{76DEC0BF-4056-45FE-A558-BFEC82C564A3}"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5316CB1-E519-4DA8-A896-0F031AEB07D0}"/>
              </a:ext>
            </a:extLst>
          </p:cNvPr>
          <p:cNvSpPr>
            <a:spLocks noGrp="1" noChangeArrowheads="1"/>
          </p:cNvSpPr>
          <p:nvPr>
            <p:ph type="title"/>
          </p:nvPr>
        </p:nvSpPr>
        <p:spPr/>
        <p:txBody>
          <a:bodyPr/>
          <a:lstStyle/>
          <a:p>
            <a:pPr eaLnBrk="1" hangingPunct="1">
              <a:defRPr/>
            </a:pPr>
            <a:r>
              <a:rPr lang="zh-CN" altLang="en-US" sz="4000"/>
              <a:t>二叉树性质</a:t>
            </a:r>
          </a:p>
        </p:txBody>
      </p:sp>
      <p:sp>
        <p:nvSpPr>
          <p:cNvPr id="27651" name="Rectangle 3">
            <a:extLst>
              <a:ext uri="{FF2B5EF4-FFF2-40B4-BE49-F238E27FC236}">
                <a16:creationId xmlns:a16="http://schemas.microsoft.com/office/drawing/2014/main" id="{EE8FBD0E-35F6-401E-9698-7E64D855653C}"/>
              </a:ext>
            </a:extLst>
          </p:cNvPr>
          <p:cNvSpPr>
            <a:spLocks noGrp="1" noChangeArrowheads="1"/>
          </p:cNvSpPr>
          <p:nvPr>
            <p:ph type="body" idx="1"/>
          </p:nvPr>
        </p:nvSpPr>
        <p:spPr>
          <a:xfrm>
            <a:off x="142875" y="1989138"/>
            <a:ext cx="9001125" cy="4114800"/>
          </a:xfrm>
        </p:spPr>
        <p:txBody>
          <a:bodyPr/>
          <a:lstStyle/>
          <a:p>
            <a:pPr marL="0" indent="0" eaLnBrk="1" hangingPunct="1">
              <a:buFont typeface="Wingdings" pitchFamily="2" charset="2"/>
              <a:buNone/>
              <a:defRPr/>
            </a:pPr>
            <a:r>
              <a:rPr lang="zh-CN" altLang="en-US" sz="2800" dirty="0">
                <a:solidFill>
                  <a:srgbClr val="FF0000"/>
                </a:solidFill>
              </a:rPr>
              <a:t>性质</a:t>
            </a:r>
            <a:r>
              <a:rPr lang="en-US" altLang="zh-CN" sz="2800" dirty="0">
                <a:solidFill>
                  <a:srgbClr val="FF0000"/>
                </a:solidFill>
              </a:rPr>
              <a:t>1</a:t>
            </a:r>
            <a:r>
              <a:rPr lang="zh-CN" altLang="en-US" sz="2800" dirty="0">
                <a:solidFill>
                  <a:srgbClr val="FF0000"/>
                </a:solidFill>
              </a:rPr>
              <a:t>：</a:t>
            </a:r>
            <a:r>
              <a:rPr lang="zh-CN" altLang="en-US" sz="2800" dirty="0"/>
              <a:t>若根结点的层次为</a:t>
            </a:r>
            <a:r>
              <a:rPr lang="en-US" altLang="zh-CN" sz="2800" dirty="0"/>
              <a:t>1</a:t>
            </a:r>
            <a:r>
              <a:rPr lang="zh-CN" altLang="en-US" sz="2800" dirty="0"/>
              <a:t>，则二叉树</a:t>
            </a:r>
            <a:r>
              <a:rPr lang="zh-CN" altLang="en-US" sz="2800" dirty="0">
                <a:solidFill>
                  <a:srgbClr val="FF0000"/>
                </a:solidFill>
              </a:rPr>
              <a:t>第</a:t>
            </a:r>
            <a:r>
              <a:rPr lang="en-US" altLang="zh-CN" sz="2800" i="1" dirty="0" err="1">
                <a:solidFill>
                  <a:srgbClr val="FF0000"/>
                </a:solidFill>
              </a:rPr>
              <a:t>i</a:t>
            </a:r>
            <a:r>
              <a:rPr lang="zh-CN" altLang="en-US" sz="2800" dirty="0">
                <a:solidFill>
                  <a:srgbClr val="FF0000"/>
                </a:solidFill>
              </a:rPr>
              <a:t>层最多有</a:t>
            </a:r>
            <a:r>
              <a:rPr lang="en-US" altLang="zh-CN" sz="2800" dirty="0">
                <a:solidFill>
                  <a:srgbClr val="FF0000"/>
                </a:solidFill>
              </a:rPr>
              <a:t>2</a:t>
            </a:r>
            <a:r>
              <a:rPr lang="en-US" altLang="zh-CN" sz="2800" i="1" baseline="30000" dirty="0">
                <a:solidFill>
                  <a:srgbClr val="FF0000"/>
                </a:solidFill>
              </a:rPr>
              <a:t>i</a:t>
            </a:r>
            <a:r>
              <a:rPr lang="en-US" altLang="zh-CN" sz="2800" baseline="30000" dirty="0">
                <a:solidFill>
                  <a:srgbClr val="FF0000"/>
                </a:solidFill>
                <a:sym typeface="Symbol" pitchFamily="18" charset="2"/>
              </a:rPr>
              <a:t></a:t>
            </a:r>
            <a:r>
              <a:rPr lang="en-US" altLang="zh-CN" sz="2800" baseline="30000" dirty="0">
                <a:solidFill>
                  <a:srgbClr val="FF0000"/>
                </a:solidFill>
              </a:rPr>
              <a:t>1</a:t>
            </a:r>
            <a:r>
              <a:rPr lang="zh-CN" altLang="en-US" sz="2800" dirty="0">
                <a:solidFill>
                  <a:srgbClr val="FF0000"/>
                </a:solidFill>
              </a:rPr>
              <a:t>（</a:t>
            </a:r>
            <a:r>
              <a:rPr lang="en-US" altLang="zh-CN" sz="2800" i="1" dirty="0">
                <a:solidFill>
                  <a:srgbClr val="FF0000"/>
                </a:solidFill>
              </a:rPr>
              <a:t>i</a:t>
            </a:r>
            <a:r>
              <a:rPr lang="en-US" altLang="zh-CN" sz="2800" dirty="0">
                <a:solidFill>
                  <a:srgbClr val="FF0000"/>
                </a:solidFill>
              </a:rPr>
              <a:t>≥1</a:t>
            </a:r>
            <a:r>
              <a:rPr lang="zh-CN" altLang="en-US" sz="2800" dirty="0">
                <a:solidFill>
                  <a:srgbClr val="FF0000"/>
                </a:solidFill>
              </a:rPr>
              <a:t>）个结点</a:t>
            </a:r>
            <a:r>
              <a:rPr lang="zh-CN" altLang="en-US" sz="2800" dirty="0"/>
              <a:t>。</a:t>
            </a:r>
            <a:endParaRPr lang="en-US" altLang="zh-CN" sz="2800" dirty="0"/>
          </a:p>
          <a:p>
            <a:pPr marL="0" indent="0" eaLnBrk="1" hangingPunct="1">
              <a:buFont typeface="Wingdings" pitchFamily="2" charset="2"/>
              <a:buNone/>
              <a:defRPr/>
            </a:pPr>
            <a:r>
              <a:rPr lang="zh-CN" altLang="en-US" sz="2800" dirty="0">
                <a:solidFill>
                  <a:srgbClr val="FF0000"/>
                </a:solidFill>
              </a:rPr>
              <a:t>性质</a:t>
            </a:r>
            <a:r>
              <a:rPr lang="en-US" altLang="zh-CN" sz="2800" dirty="0">
                <a:solidFill>
                  <a:srgbClr val="FF0000"/>
                </a:solidFill>
              </a:rPr>
              <a:t>2</a:t>
            </a:r>
            <a:r>
              <a:rPr lang="zh-CN" altLang="en-US" sz="2800" dirty="0"/>
              <a:t>：在</a:t>
            </a:r>
            <a:r>
              <a:rPr lang="zh-CN" altLang="en-US" sz="2800" dirty="0">
                <a:solidFill>
                  <a:srgbClr val="FF0000"/>
                </a:solidFill>
              </a:rPr>
              <a:t>高度为</a:t>
            </a:r>
            <a:r>
              <a:rPr lang="en-US" altLang="zh-CN" sz="2800" i="1" dirty="0">
                <a:solidFill>
                  <a:srgbClr val="FF0000"/>
                </a:solidFill>
              </a:rPr>
              <a:t>k</a:t>
            </a:r>
            <a:r>
              <a:rPr lang="zh-CN" altLang="en-US" sz="2800" dirty="0"/>
              <a:t>的二叉树中，</a:t>
            </a:r>
            <a:r>
              <a:rPr lang="zh-CN" altLang="en-US" sz="2800" dirty="0">
                <a:solidFill>
                  <a:srgbClr val="FF0000"/>
                </a:solidFill>
              </a:rPr>
              <a:t>最多有</a:t>
            </a:r>
            <a:r>
              <a:rPr lang="en-US" altLang="zh-CN" sz="2800" dirty="0">
                <a:solidFill>
                  <a:srgbClr val="FF0000"/>
                </a:solidFill>
              </a:rPr>
              <a:t>2</a:t>
            </a:r>
            <a:r>
              <a:rPr lang="en-US" altLang="zh-CN" sz="2800" i="1" baseline="30000" dirty="0">
                <a:solidFill>
                  <a:srgbClr val="FF0000"/>
                </a:solidFill>
              </a:rPr>
              <a:t>k</a:t>
            </a:r>
            <a:r>
              <a:rPr lang="en-US" altLang="zh-CN" sz="2800" dirty="0">
                <a:solidFill>
                  <a:srgbClr val="FF0000"/>
                </a:solidFill>
                <a:sym typeface="Symbol" pitchFamily="18" charset="2"/>
              </a:rPr>
              <a:t></a:t>
            </a:r>
            <a:r>
              <a:rPr lang="en-US" altLang="zh-CN" sz="2800" dirty="0">
                <a:solidFill>
                  <a:srgbClr val="FF0000"/>
                </a:solidFill>
              </a:rPr>
              <a:t>1</a:t>
            </a:r>
            <a:r>
              <a:rPr lang="zh-CN" altLang="en-US" sz="2800" dirty="0">
                <a:solidFill>
                  <a:srgbClr val="FF0000"/>
                </a:solidFill>
              </a:rPr>
              <a:t>个结点</a:t>
            </a:r>
            <a:r>
              <a:rPr lang="zh-CN" altLang="en-US" sz="2800" dirty="0"/>
              <a:t>（</a:t>
            </a:r>
            <a:r>
              <a:rPr lang="en-US" altLang="zh-CN" sz="2800" i="1" dirty="0"/>
              <a:t>k</a:t>
            </a:r>
            <a:r>
              <a:rPr lang="en-US" altLang="zh-CN" sz="2800" dirty="0"/>
              <a:t>≥0</a:t>
            </a:r>
            <a:r>
              <a:rPr lang="zh-CN" altLang="en-US" sz="2800" dirty="0"/>
              <a:t>）。</a:t>
            </a:r>
            <a:endParaRPr lang="en-US" altLang="zh-CN" sz="2800" dirty="0"/>
          </a:p>
          <a:p>
            <a:pPr marL="0" indent="0" eaLnBrk="1" hangingPunct="1">
              <a:buFont typeface="Wingdings" pitchFamily="2" charset="2"/>
              <a:buNone/>
              <a:defRPr/>
            </a:pPr>
            <a:r>
              <a:rPr lang="zh-CN" altLang="en-US" sz="2800" dirty="0">
                <a:solidFill>
                  <a:srgbClr val="FF0000"/>
                </a:solidFill>
              </a:rPr>
              <a:t>性质</a:t>
            </a:r>
            <a:r>
              <a:rPr lang="en-US" altLang="zh-CN" sz="2800" dirty="0">
                <a:solidFill>
                  <a:srgbClr val="FF0000"/>
                </a:solidFill>
              </a:rPr>
              <a:t>3</a:t>
            </a:r>
            <a:r>
              <a:rPr lang="zh-CN" altLang="en-US" sz="2800" dirty="0"/>
              <a:t>：设一棵二叉树的</a:t>
            </a:r>
            <a:r>
              <a:rPr lang="zh-CN" altLang="en-US" sz="2800" dirty="0">
                <a:solidFill>
                  <a:srgbClr val="FF0000"/>
                </a:solidFill>
              </a:rPr>
              <a:t>叶子结点数为</a:t>
            </a:r>
            <a:r>
              <a:rPr lang="en-US" altLang="zh-CN" sz="2800" i="1" dirty="0">
                <a:solidFill>
                  <a:srgbClr val="FF0000"/>
                </a:solidFill>
              </a:rPr>
              <a:t>n</a:t>
            </a:r>
            <a:r>
              <a:rPr lang="en-US" altLang="zh-CN" sz="2800" baseline="-25000" dirty="0">
                <a:solidFill>
                  <a:srgbClr val="FF0000"/>
                </a:solidFill>
              </a:rPr>
              <a:t>0</a:t>
            </a:r>
            <a:r>
              <a:rPr lang="zh-CN" altLang="en-US" sz="2800" dirty="0"/>
              <a:t>，</a:t>
            </a:r>
            <a:r>
              <a:rPr lang="en-US" altLang="zh-CN" sz="2800" dirty="0">
                <a:solidFill>
                  <a:srgbClr val="FF0000"/>
                </a:solidFill>
              </a:rPr>
              <a:t>2</a:t>
            </a:r>
            <a:r>
              <a:rPr lang="zh-CN" altLang="en-US" sz="2800" dirty="0">
                <a:solidFill>
                  <a:srgbClr val="FF0000"/>
                </a:solidFill>
              </a:rPr>
              <a:t>度结点数为</a:t>
            </a:r>
            <a:r>
              <a:rPr lang="en-US" altLang="zh-CN" sz="2800" i="1" dirty="0">
                <a:solidFill>
                  <a:srgbClr val="FF0000"/>
                </a:solidFill>
              </a:rPr>
              <a:t>n</a:t>
            </a:r>
            <a:r>
              <a:rPr lang="en-US" altLang="zh-CN" sz="2800" baseline="-25000" dirty="0">
                <a:solidFill>
                  <a:srgbClr val="FF0000"/>
                </a:solidFill>
              </a:rPr>
              <a:t>2</a:t>
            </a:r>
            <a:r>
              <a:rPr lang="zh-CN" altLang="en-US" sz="2800" dirty="0"/>
              <a:t>，则</a:t>
            </a:r>
            <a:r>
              <a:rPr lang="en-US" altLang="zh-CN" sz="2800" i="1" dirty="0">
                <a:solidFill>
                  <a:srgbClr val="FF0000"/>
                </a:solidFill>
              </a:rPr>
              <a:t>n</a:t>
            </a:r>
            <a:r>
              <a:rPr lang="en-US" altLang="zh-CN" sz="2800" baseline="-25000" dirty="0">
                <a:solidFill>
                  <a:srgbClr val="FF0000"/>
                </a:solidFill>
              </a:rPr>
              <a:t>0</a:t>
            </a:r>
            <a:r>
              <a:rPr lang="en-US" altLang="zh-CN" sz="2800" dirty="0">
                <a:solidFill>
                  <a:srgbClr val="FF0000"/>
                </a:solidFill>
              </a:rPr>
              <a:t>=</a:t>
            </a:r>
            <a:r>
              <a:rPr lang="en-US" altLang="zh-CN" sz="2800" i="1" dirty="0">
                <a:solidFill>
                  <a:srgbClr val="FF0000"/>
                </a:solidFill>
              </a:rPr>
              <a:t>n</a:t>
            </a:r>
            <a:r>
              <a:rPr lang="en-US" altLang="zh-CN" sz="2800" baseline="-25000" dirty="0">
                <a:solidFill>
                  <a:srgbClr val="FF0000"/>
                </a:solidFill>
              </a:rPr>
              <a:t>2</a:t>
            </a:r>
            <a:r>
              <a:rPr lang="en-US" altLang="zh-CN" sz="2800" dirty="0">
                <a:solidFill>
                  <a:srgbClr val="FF0000"/>
                </a:solidFill>
              </a:rPr>
              <a:t>+1</a:t>
            </a:r>
            <a:r>
              <a:rPr lang="zh-CN" altLang="en-US" sz="2800" dirty="0"/>
              <a:t>。</a:t>
            </a:r>
            <a:endParaRPr lang="en-US" altLang="zh-CN" sz="2800" dirty="0"/>
          </a:p>
          <a:p>
            <a:pPr marL="0" indent="0" eaLnBrk="1" hangingPunct="1">
              <a:buFont typeface="Wingdings" pitchFamily="2" charset="2"/>
              <a:buNone/>
              <a:defRPr/>
            </a:pPr>
            <a:endParaRPr lang="en-US" altLang="zh-CN" sz="2800" dirty="0"/>
          </a:p>
          <a:p>
            <a:pPr marL="0" indent="0" eaLnBrk="1" hangingPunct="1">
              <a:buFont typeface="Wingdings" pitchFamily="2" charset="2"/>
              <a:buNone/>
              <a:defRPr/>
            </a:pPr>
            <a:endParaRPr lang="en-US" altLang="zh-CN" sz="2800" dirty="0"/>
          </a:p>
          <a:p>
            <a:pPr eaLnBrk="1" hangingPunct="1">
              <a:buFont typeface="Wingdings" pitchFamily="2" charset="2"/>
              <a:buNone/>
              <a:defRPr/>
            </a:pPr>
            <a:r>
              <a:rPr lang="zh-CN" altLang="en-US" sz="2800" dirty="0"/>
              <a:t> </a:t>
            </a:r>
          </a:p>
        </p:txBody>
      </p:sp>
      <p:sp>
        <p:nvSpPr>
          <p:cNvPr id="2" name="灯片编号占位符 1">
            <a:extLst>
              <a:ext uri="{FF2B5EF4-FFF2-40B4-BE49-F238E27FC236}">
                <a16:creationId xmlns:a16="http://schemas.microsoft.com/office/drawing/2014/main" id="{66632EC6-4565-4641-8CB3-58E9D45F7FFC}"/>
              </a:ext>
            </a:extLst>
          </p:cNvPr>
          <p:cNvSpPr>
            <a:spLocks noGrp="1"/>
          </p:cNvSpPr>
          <p:nvPr>
            <p:ph type="sldNum" sz="quarter" idx="12"/>
          </p:nvPr>
        </p:nvSpPr>
        <p:spPr/>
        <p:txBody>
          <a:bodyPr/>
          <a:lstStyle/>
          <a:p>
            <a:fld id="{76DEC0BF-4056-45FE-A558-BFEC82C564A3}"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2"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51EB273A-54A3-42E4-BD74-E4C68D4E3948}"/>
              </a:ext>
            </a:extLst>
          </p:cNvPr>
          <p:cNvSpPr>
            <a:spLocks noGrp="1" noChangeArrowheads="1"/>
          </p:cNvSpPr>
          <p:nvPr>
            <p:ph type="title"/>
          </p:nvPr>
        </p:nvSpPr>
        <p:spPr>
          <a:xfrm>
            <a:off x="1116013" y="836613"/>
            <a:ext cx="7793037" cy="839787"/>
          </a:xfrm>
        </p:spPr>
        <p:txBody>
          <a:bodyPr/>
          <a:lstStyle/>
          <a:p>
            <a:pPr eaLnBrk="1" hangingPunct="1">
              <a:defRPr/>
            </a:pPr>
            <a:r>
              <a:rPr lang="zh-CN" altLang="en-US" dirty="0"/>
              <a:t>数据的逻辑结构</a:t>
            </a:r>
          </a:p>
        </p:txBody>
      </p:sp>
      <p:sp>
        <p:nvSpPr>
          <p:cNvPr id="207875" name="Rectangle 3">
            <a:extLst>
              <a:ext uri="{FF2B5EF4-FFF2-40B4-BE49-F238E27FC236}">
                <a16:creationId xmlns:a16="http://schemas.microsoft.com/office/drawing/2014/main" id="{DC20CCCD-FF39-469A-B8F5-DD962C5F7806}"/>
              </a:ext>
            </a:extLst>
          </p:cNvPr>
          <p:cNvSpPr>
            <a:spLocks noGrp="1" noChangeArrowheads="1"/>
          </p:cNvSpPr>
          <p:nvPr>
            <p:ph type="body" sz="half" idx="1"/>
          </p:nvPr>
        </p:nvSpPr>
        <p:spPr>
          <a:xfrm>
            <a:off x="323850" y="1857375"/>
            <a:ext cx="8064500" cy="2786063"/>
          </a:xfrm>
        </p:spPr>
        <p:txBody>
          <a:bodyPr/>
          <a:lstStyle/>
          <a:p>
            <a:pPr marL="381000" indent="-381000" eaLnBrk="1" hangingPunct="1"/>
            <a:r>
              <a:rPr lang="zh-CN" altLang="en-US" sz="2800"/>
              <a:t>线性结构：数据元素只有一个前驱数据元素和一个后继数据元素。</a:t>
            </a:r>
          </a:p>
          <a:p>
            <a:pPr marL="381000" indent="-381000" eaLnBrk="1" hangingPunct="1"/>
            <a:r>
              <a:rPr lang="zh-CN" altLang="en-US" sz="2800"/>
              <a:t>树结构：每个数据元素只有一个前驱数据元素，可有零个或若干个后继数据元素。</a:t>
            </a:r>
          </a:p>
          <a:p>
            <a:pPr marL="381000" indent="-381000" eaLnBrk="1" hangingPunct="1"/>
            <a:r>
              <a:rPr lang="zh-CN" altLang="en-US" sz="2800"/>
              <a:t>图结构：每个数据元素可有零个或若干个前驱数据元素，零个或若干个后继数据元素。</a:t>
            </a:r>
          </a:p>
        </p:txBody>
      </p:sp>
      <p:pic>
        <p:nvPicPr>
          <p:cNvPr id="7" name="图片 6" descr="树型结构.JPG">
            <a:hlinkClick r:id="rId3" action="ppaction://hlinksldjump"/>
            <a:extLst>
              <a:ext uri="{FF2B5EF4-FFF2-40B4-BE49-F238E27FC236}">
                <a16:creationId xmlns:a16="http://schemas.microsoft.com/office/drawing/2014/main" id="{AB691556-66E7-42DD-8A5F-0F628608D1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4572000"/>
            <a:ext cx="2476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线性结构.JPG">
            <a:hlinkClick r:id="rId5" action="ppaction://hlinksldjump"/>
            <a:extLst>
              <a:ext uri="{FF2B5EF4-FFF2-40B4-BE49-F238E27FC236}">
                <a16:creationId xmlns:a16="http://schemas.microsoft.com/office/drawing/2014/main" id="{B85C7AE7-2917-4041-87DB-B94E95176A9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7250" y="4572000"/>
            <a:ext cx="22193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结构.JPG">
            <a:hlinkClick r:id="rId7" action="ppaction://hlinksldjump"/>
            <a:extLst>
              <a:ext uri="{FF2B5EF4-FFF2-40B4-BE49-F238E27FC236}">
                <a16:creationId xmlns:a16="http://schemas.microsoft.com/office/drawing/2014/main" id="{B8A52D41-2E5B-42B2-A3AE-9C9455A6A67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15063" y="4572000"/>
            <a:ext cx="22193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81CFC12-0FDC-4D77-BF42-F3C6D3D669D0}"/>
              </a:ext>
            </a:extLst>
          </p:cNvPr>
          <p:cNvSpPr>
            <a:spLocks noGrp="1"/>
          </p:cNvSpPr>
          <p:nvPr>
            <p:ph type="sldNum" sz="quarter" idx="12"/>
          </p:nvPr>
        </p:nvSpPr>
        <p:spPr/>
        <p:txBody>
          <a:bodyPr/>
          <a:lstStyle/>
          <a:p>
            <a:fld id="{FB419E18-83B2-4EDF-A435-A177618488BC}"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p:cTn id="7" dur="1000" fill="hold"/>
                                        <p:tgtEl>
                                          <p:spTgt spid="2078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078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0787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0787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ntr" presetSubtype="0" fill="hold" grpId="0" nodeType="clickEffect">
                                  <p:stCondLst>
                                    <p:cond delay="0"/>
                                  </p:stCondLst>
                                  <p:iterate type="lt">
                                    <p:tmPct val="5000"/>
                                  </p:iterate>
                                  <p:childTnLst>
                                    <p:set>
                                      <p:cBhvr>
                                        <p:cTn id="19" dur="1" fill="hold">
                                          <p:stCondLst>
                                            <p:cond delay="0"/>
                                          </p:stCondLst>
                                        </p:cTn>
                                        <p:tgtEl>
                                          <p:spTgt spid="207875">
                                            <p:txEl>
                                              <p:pRg st="1" end="1"/>
                                            </p:txEl>
                                          </p:spTgt>
                                        </p:tgtEl>
                                        <p:attrNameLst>
                                          <p:attrName>style.visibility</p:attrName>
                                        </p:attrNameLst>
                                      </p:cBhvr>
                                      <p:to>
                                        <p:strVal val="visible"/>
                                      </p:to>
                                    </p:set>
                                    <p:anim calcmode="lin" valueType="num">
                                      <p:cBhvr>
                                        <p:cTn id="20" dur="1000" fill="hold"/>
                                        <p:tgtEl>
                                          <p:spTgt spid="207875">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207875">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207875">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20787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nodeType="clickEffect">
                                  <p:stCondLst>
                                    <p:cond delay="0"/>
                                  </p:stCondLst>
                                  <p:iterate type="lt">
                                    <p:tmPct val="5000"/>
                                  </p:iterate>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grpId="0" nodeType="clickEffect">
                                  <p:stCondLst>
                                    <p:cond delay="0"/>
                                  </p:stCondLst>
                                  <p:iterate type="lt">
                                    <p:tmPct val="5000"/>
                                  </p:iterate>
                                  <p:childTnLst>
                                    <p:set>
                                      <p:cBhvr>
                                        <p:cTn id="35" dur="1" fill="hold">
                                          <p:stCondLst>
                                            <p:cond delay="0"/>
                                          </p:stCondLst>
                                        </p:cTn>
                                        <p:tgtEl>
                                          <p:spTgt spid="207875">
                                            <p:txEl>
                                              <p:pRg st="2" end="2"/>
                                            </p:txEl>
                                          </p:spTgt>
                                        </p:tgtEl>
                                        <p:attrNameLst>
                                          <p:attrName>style.visibility</p:attrName>
                                        </p:attrNameLst>
                                      </p:cBhvr>
                                      <p:to>
                                        <p:strVal val="visible"/>
                                      </p:to>
                                    </p:set>
                                    <p:anim calcmode="lin" valueType="num">
                                      <p:cBhvr>
                                        <p:cTn id="36" dur="1000" fill="hold"/>
                                        <p:tgtEl>
                                          <p:spTgt spid="207875">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207875">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207875">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207875">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in)">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EDB744C-95ED-4C7E-BCA5-A592D4DB2A1E}"/>
              </a:ext>
            </a:extLst>
          </p:cNvPr>
          <p:cNvSpPr>
            <a:spLocks noGrp="1"/>
          </p:cNvSpPr>
          <p:nvPr>
            <p:ph type="title"/>
          </p:nvPr>
        </p:nvSpPr>
        <p:spPr/>
        <p:txBody>
          <a:bodyPr/>
          <a:lstStyle/>
          <a:p>
            <a:pPr>
              <a:defRPr/>
            </a:pPr>
            <a:r>
              <a:rPr lang="zh-CN" altLang="en-US"/>
              <a:t>完全二叉树</a:t>
            </a:r>
          </a:p>
        </p:txBody>
      </p:sp>
      <p:sp>
        <p:nvSpPr>
          <p:cNvPr id="47107" name="内容占位符 2">
            <a:extLst>
              <a:ext uri="{FF2B5EF4-FFF2-40B4-BE49-F238E27FC236}">
                <a16:creationId xmlns:a16="http://schemas.microsoft.com/office/drawing/2014/main" id="{0C7D2E97-9942-4282-94B3-96AF206E29E8}"/>
              </a:ext>
            </a:extLst>
          </p:cNvPr>
          <p:cNvSpPr>
            <a:spLocks noGrp="1"/>
          </p:cNvSpPr>
          <p:nvPr>
            <p:ph idx="1"/>
          </p:nvPr>
        </p:nvSpPr>
        <p:spPr>
          <a:xfrm>
            <a:off x="285750" y="1928813"/>
            <a:ext cx="8674100" cy="2286000"/>
          </a:xfrm>
        </p:spPr>
        <p:txBody>
          <a:bodyPr/>
          <a:lstStyle/>
          <a:p>
            <a:pPr marL="0" indent="0">
              <a:buFontTx/>
              <a:buNone/>
            </a:pPr>
            <a:r>
              <a:rPr lang="zh-CN" altLang="en-US" sz="2800"/>
              <a:t>       若在一棵深度为</a:t>
            </a:r>
            <a:r>
              <a:rPr lang="en-US" altLang="zh-CN" sz="2800"/>
              <a:t>k (k &gt; 1) </a:t>
            </a:r>
            <a:r>
              <a:rPr lang="zh-CN" altLang="en-US" sz="2800"/>
              <a:t>的二叉树中，第</a:t>
            </a:r>
            <a:r>
              <a:rPr lang="en-US" altLang="zh-CN" sz="2800"/>
              <a:t>1</a:t>
            </a:r>
            <a:r>
              <a:rPr lang="zh-CN" altLang="en-US" sz="2800"/>
              <a:t>层到第</a:t>
            </a:r>
            <a:r>
              <a:rPr lang="en-US" altLang="zh-CN" sz="2800"/>
              <a:t>k-1</a:t>
            </a:r>
            <a:r>
              <a:rPr lang="zh-CN" altLang="en-US" sz="2800"/>
              <a:t>层构成一棵深度为</a:t>
            </a:r>
            <a:r>
              <a:rPr lang="en-US" altLang="zh-CN" sz="2800"/>
              <a:t>k-1</a:t>
            </a:r>
            <a:r>
              <a:rPr lang="zh-CN" altLang="en-US" sz="2800"/>
              <a:t>的满二叉树，第</a:t>
            </a:r>
            <a:r>
              <a:rPr lang="en-US" altLang="zh-CN" sz="2800"/>
              <a:t>k</a:t>
            </a:r>
            <a:r>
              <a:rPr lang="zh-CN" altLang="en-US" sz="2800"/>
              <a:t>层的结点不满</a:t>
            </a:r>
            <a:r>
              <a:rPr lang="en-US" altLang="zh-CN" sz="2800"/>
              <a:t>2</a:t>
            </a:r>
            <a:r>
              <a:rPr lang="en-US" altLang="zh-CN" sz="2800" baseline="30000"/>
              <a:t>k-1</a:t>
            </a:r>
            <a:r>
              <a:rPr lang="zh-CN" altLang="en-US" sz="2800"/>
              <a:t>个结点，而这些结点都满放在该层最左边，则此二叉树称为完全二叉树。图</a:t>
            </a:r>
            <a:r>
              <a:rPr lang="en-US" altLang="zh-CN" sz="2800"/>
              <a:t>(b)</a:t>
            </a:r>
            <a:r>
              <a:rPr lang="zh-CN" altLang="en-US" sz="2800"/>
              <a:t>是一棵完全二叉树。</a:t>
            </a:r>
            <a:endParaRPr lang="en-US" altLang="zh-CN" sz="2800"/>
          </a:p>
        </p:txBody>
      </p:sp>
      <p:sp>
        <p:nvSpPr>
          <p:cNvPr id="5" name="矩形 4">
            <a:extLst>
              <a:ext uri="{FF2B5EF4-FFF2-40B4-BE49-F238E27FC236}">
                <a16:creationId xmlns:a16="http://schemas.microsoft.com/office/drawing/2014/main" id="{21B4D1A7-E8AE-461D-A2A7-68720294CFB1}"/>
              </a:ext>
            </a:extLst>
          </p:cNvPr>
          <p:cNvSpPr>
            <a:spLocks noChangeArrowheads="1"/>
          </p:cNvSpPr>
          <p:nvPr/>
        </p:nvSpPr>
        <p:spPr bwMode="auto">
          <a:xfrm>
            <a:off x="285750" y="3811588"/>
            <a:ext cx="52863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u"/>
            </a:pPr>
            <a:r>
              <a:rPr lang="zh-CN" altLang="en-US" sz="2800" b="1"/>
              <a:t>叶子结点只可能出现在二叉树中层次最大的两层上。</a:t>
            </a:r>
            <a:endParaRPr lang="en-US" altLang="zh-CN" sz="2800" b="1"/>
          </a:p>
          <a:p>
            <a:pPr eaLnBrk="1" hangingPunct="1">
              <a:buFont typeface="Wingdings" panose="05000000000000000000" pitchFamily="2" charset="2"/>
              <a:buChar char="u"/>
            </a:pPr>
            <a:r>
              <a:rPr lang="zh-CN" altLang="en-US" sz="2800" b="1"/>
              <a:t>最下一层的结点一定是从最左边开始向右满放的。</a:t>
            </a:r>
            <a:endParaRPr lang="en-US" altLang="zh-CN" sz="2800" b="1"/>
          </a:p>
          <a:p>
            <a:pPr eaLnBrk="1" hangingPunct="1">
              <a:buFont typeface="Wingdings" panose="05000000000000000000" pitchFamily="2" charset="2"/>
              <a:buChar char="u"/>
            </a:pPr>
            <a:r>
              <a:rPr lang="zh-CN" altLang="en-US" sz="2800" b="1"/>
              <a:t>若某个结点没有左孩子，则它一定没有右孩子。</a:t>
            </a:r>
            <a:endParaRPr lang="zh-CN" altLang="en-US" sz="2800" b="1">
              <a:latin typeface="宋体" panose="02010600030101010101" pitchFamily="2" charset="-122"/>
            </a:endParaRPr>
          </a:p>
        </p:txBody>
      </p:sp>
      <p:pic>
        <p:nvPicPr>
          <p:cNvPr id="80898" name="Picture 2">
            <a:extLst>
              <a:ext uri="{FF2B5EF4-FFF2-40B4-BE49-F238E27FC236}">
                <a16:creationId xmlns:a16="http://schemas.microsoft.com/office/drawing/2014/main" id="{80A25728-DC17-42BA-9621-8E19535A4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3929063"/>
            <a:ext cx="29305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D8B32B8-BD2C-436D-B007-7C5DD9A85E4E}"/>
              </a:ext>
            </a:extLst>
          </p:cNvPr>
          <p:cNvSpPr>
            <a:spLocks noGrp="1"/>
          </p:cNvSpPr>
          <p:nvPr>
            <p:ph type="sldNum" sz="quarter" idx="12"/>
          </p:nvPr>
        </p:nvSpPr>
        <p:spPr/>
        <p:txBody>
          <a:bodyPr/>
          <a:lstStyle/>
          <a:p>
            <a:fld id="{76DEC0BF-4056-45FE-A558-BFEC82C564A3}"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blinds(horizontal)">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0BAB252E-77B3-4CD2-A006-B0C4C82E90CB}"/>
              </a:ext>
            </a:extLst>
          </p:cNvPr>
          <p:cNvSpPr>
            <a:spLocks noGrp="1"/>
          </p:cNvSpPr>
          <p:nvPr>
            <p:ph type="title"/>
          </p:nvPr>
        </p:nvSpPr>
        <p:spPr/>
        <p:txBody>
          <a:bodyPr/>
          <a:lstStyle/>
          <a:p>
            <a:pPr>
              <a:defRPr/>
            </a:pPr>
            <a:r>
              <a:rPr lang="zh-CN" altLang="en-US"/>
              <a:t>二叉树性质</a:t>
            </a:r>
          </a:p>
        </p:txBody>
      </p:sp>
      <p:sp>
        <p:nvSpPr>
          <p:cNvPr id="3" name="内容占位符 2">
            <a:extLst>
              <a:ext uri="{FF2B5EF4-FFF2-40B4-BE49-F238E27FC236}">
                <a16:creationId xmlns:a16="http://schemas.microsoft.com/office/drawing/2014/main" id="{1AB7E6CE-DC1F-4819-B8FD-8E0ECBC60F6C}"/>
              </a:ext>
            </a:extLst>
          </p:cNvPr>
          <p:cNvSpPr>
            <a:spLocks noGrp="1"/>
          </p:cNvSpPr>
          <p:nvPr>
            <p:ph idx="1"/>
          </p:nvPr>
        </p:nvSpPr>
        <p:spPr>
          <a:xfrm>
            <a:off x="357188" y="1857375"/>
            <a:ext cx="8602662" cy="4246563"/>
          </a:xfrm>
        </p:spPr>
        <p:txBody>
          <a:bodyPr/>
          <a:lstStyle/>
          <a:p>
            <a:pPr>
              <a:buFont typeface="Wingdings" pitchFamily="2" charset="2"/>
              <a:buNone/>
              <a:defRPr/>
            </a:pPr>
            <a:r>
              <a:rPr lang="zh-CN" altLang="en-US" sz="2800" dirty="0">
                <a:solidFill>
                  <a:srgbClr val="FF0000"/>
                </a:solidFill>
              </a:rPr>
              <a:t>性质</a:t>
            </a:r>
            <a:r>
              <a:rPr lang="en-US" altLang="zh-CN" sz="2800" dirty="0">
                <a:solidFill>
                  <a:srgbClr val="FF0000"/>
                </a:solidFill>
              </a:rPr>
              <a:t>4</a:t>
            </a:r>
            <a:r>
              <a:rPr lang="zh-CN" altLang="en-US" sz="2800" dirty="0"/>
              <a:t>：一棵具有</a:t>
            </a:r>
            <a:r>
              <a:rPr lang="en-US" altLang="zh-CN" sz="2800" i="1" dirty="0">
                <a:solidFill>
                  <a:srgbClr val="FF0000"/>
                </a:solidFill>
              </a:rPr>
              <a:t>n</a:t>
            </a:r>
            <a:r>
              <a:rPr lang="zh-CN" altLang="en-US" sz="2800" dirty="0">
                <a:solidFill>
                  <a:srgbClr val="FF0000"/>
                </a:solidFill>
              </a:rPr>
              <a:t>个结点</a:t>
            </a:r>
            <a:r>
              <a:rPr lang="zh-CN" altLang="en-US" sz="2800" dirty="0"/>
              <a:t>的</a:t>
            </a:r>
            <a:r>
              <a:rPr lang="zh-CN" altLang="en-US" sz="2800" dirty="0">
                <a:solidFill>
                  <a:srgbClr val="FF0000"/>
                </a:solidFill>
              </a:rPr>
              <a:t>完全二叉树</a:t>
            </a:r>
            <a:r>
              <a:rPr lang="zh-CN" altLang="en-US" sz="2800" dirty="0"/>
              <a:t>，其高度                       </a:t>
            </a:r>
            <a:endParaRPr lang="en-US" altLang="zh-CN" sz="2800" dirty="0"/>
          </a:p>
          <a:p>
            <a:pPr>
              <a:buFont typeface="Wingdings" pitchFamily="2" charset="2"/>
              <a:buNone/>
              <a:defRPr/>
            </a:pPr>
            <a:endParaRPr lang="en-US" altLang="zh-CN" sz="2800" dirty="0"/>
          </a:p>
          <a:p>
            <a:pPr marL="0" indent="0" eaLnBrk="1" hangingPunct="1">
              <a:buFont typeface="Wingdings" pitchFamily="2" charset="2"/>
              <a:buNone/>
              <a:defRPr/>
            </a:pPr>
            <a:r>
              <a:rPr lang="zh-CN" altLang="en-US" sz="2800" dirty="0">
                <a:solidFill>
                  <a:srgbClr val="FF0000"/>
                </a:solidFill>
              </a:rPr>
              <a:t>性质</a:t>
            </a:r>
            <a:r>
              <a:rPr lang="en-US" altLang="zh-CN" sz="2800" dirty="0">
                <a:solidFill>
                  <a:srgbClr val="FF0000"/>
                </a:solidFill>
              </a:rPr>
              <a:t>5</a:t>
            </a:r>
            <a:r>
              <a:rPr lang="zh-CN" altLang="en-US" sz="2800" dirty="0"/>
              <a:t>：对一棵有</a:t>
            </a:r>
            <a:r>
              <a:rPr lang="en-US" altLang="zh-CN" sz="2800" dirty="0"/>
              <a:t>n</a:t>
            </a:r>
            <a:r>
              <a:rPr lang="zh-CN" altLang="en-US" sz="2800" dirty="0"/>
              <a:t>个结点的</a:t>
            </a:r>
            <a:r>
              <a:rPr lang="zh-CN" altLang="en-US" sz="2800" dirty="0">
                <a:solidFill>
                  <a:srgbClr val="FF0000"/>
                </a:solidFill>
              </a:rPr>
              <a:t>完全二叉树</a:t>
            </a:r>
            <a:r>
              <a:rPr lang="zh-CN" altLang="en-US" sz="2800" dirty="0"/>
              <a:t>的结点</a:t>
            </a:r>
            <a:r>
              <a:rPr lang="zh-CN" altLang="en-US" sz="2800" dirty="0">
                <a:solidFill>
                  <a:srgbClr val="FF0000"/>
                </a:solidFill>
              </a:rPr>
              <a:t>按层自左向右编号</a:t>
            </a:r>
            <a:r>
              <a:rPr lang="zh-CN" altLang="en-US" sz="2800" dirty="0"/>
              <a:t>，对序号为</a:t>
            </a:r>
            <a:r>
              <a:rPr lang="en-US" altLang="zh-CN" sz="2800" dirty="0" err="1">
                <a:solidFill>
                  <a:srgbClr val="FF0000"/>
                </a:solidFill>
              </a:rPr>
              <a:t>i</a:t>
            </a:r>
            <a:r>
              <a:rPr lang="zh-CN" altLang="en-US" sz="2800" dirty="0"/>
              <a:t>（</a:t>
            </a:r>
            <a:r>
              <a:rPr lang="en-US" altLang="zh-CN" sz="2800" dirty="0"/>
              <a:t>0≤i</a:t>
            </a:r>
            <a:r>
              <a:rPr lang="zh-CN" altLang="en-US" sz="2800" dirty="0"/>
              <a:t>＜</a:t>
            </a:r>
            <a:r>
              <a:rPr lang="en-US" altLang="zh-CN" sz="2800" dirty="0"/>
              <a:t>n</a:t>
            </a:r>
            <a:r>
              <a:rPr lang="zh-CN" altLang="en-US" sz="2800" dirty="0"/>
              <a:t>）的结点，有：</a:t>
            </a:r>
          </a:p>
          <a:p>
            <a:pPr marL="542925" lvl="1" eaLnBrk="1" hangingPunct="1">
              <a:defRPr/>
            </a:pPr>
            <a:r>
              <a:rPr lang="zh-CN" altLang="en-US" sz="2400" dirty="0"/>
              <a:t>若</a:t>
            </a:r>
            <a:r>
              <a:rPr lang="en-US" altLang="zh-CN" sz="2400" i="1" dirty="0" err="1"/>
              <a:t>i</a:t>
            </a:r>
            <a:r>
              <a:rPr lang="en-US" altLang="zh-CN" sz="2400" dirty="0"/>
              <a:t>=0</a:t>
            </a:r>
            <a:r>
              <a:rPr lang="zh-CN" altLang="en-US" sz="2400" dirty="0"/>
              <a:t>，则</a:t>
            </a:r>
            <a:r>
              <a:rPr lang="en-US" altLang="zh-CN" sz="2400" i="1" dirty="0" err="1"/>
              <a:t>i</a:t>
            </a:r>
            <a:r>
              <a:rPr lang="zh-CN" altLang="en-US" sz="2400" dirty="0"/>
              <a:t>为根结点，无父母结点；若</a:t>
            </a:r>
            <a:r>
              <a:rPr lang="en-US" altLang="zh-CN" sz="2400" i="1" dirty="0" err="1"/>
              <a:t>i</a:t>
            </a:r>
            <a:r>
              <a:rPr lang="en-US" altLang="zh-CN" sz="2400" dirty="0"/>
              <a:t>&gt;0</a:t>
            </a:r>
            <a:r>
              <a:rPr lang="zh-CN" altLang="en-US" sz="2400" dirty="0"/>
              <a:t>，则</a:t>
            </a:r>
            <a:r>
              <a:rPr lang="en-US" altLang="zh-CN" sz="2400" i="1" dirty="0" err="1"/>
              <a:t>i</a:t>
            </a:r>
            <a:r>
              <a:rPr lang="zh-CN" altLang="en-US" sz="2400" dirty="0"/>
              <a:t>的父母结点序号为。</a:t>
            </a:r>
          </a:p>
          <a:p>
            <a:pPr marL="542925" lvl="1" eaLnBrk="1" hangingPunct="1">
              <a:defRPr/>
            </a:pPr>
            <a:r>
              <a:rPr lang="zh-CN" altLang="en-US" sz="2400" dirty="0"/>
              <a:t>若</a:t>
            </a:r>
            <a:r>
              <a:rPr lang="en-US" altLang="zh-CN" sz="2400" dirty="0"/>
              <a:t>2</a:t>
            </a:r>
            <a:r>
              <a:rPr lang="en-US" altLang="zh-CN" sz="2400" i="1" dirty="0"/>
              <a:t>i</a:t>
            </a:r>
            <a:r>
              <a:rPr lang="en-US" altLang="zh-CN" sz="2400" dirty="0"/>
              <a:t>+1</a:t>
            </a:r>
            <a:r>
              <a:rPr lang="zh-CN" altLang="en-US" sz="2400" dirty="0"/>
              <a:t>＜</a:t>
            </a:r>
            <a:r>
              <a:rPr lang="en-US" altLang="zh-CN" sz="2400" i="1" dirty="0"/>
              <a:t>n</a:t>
            </a:r>
            <a:r>
              <a:rPr lang="zh-CN" altLang="en-US" sz="2400" dirty="0"/>
              <a:t>，则</a:t>
            </a:r>
            <a:r>
              <a:rPr lang="en-US" altLang="zh-CN" sz="2400" i="1" dirty="0" err="1"/>
              <a:t>i</a:t>
            </a:r>
            <a:r>
              <a:rPr lang="zh-CN" altLang="en-US" sz="2400" dirty="0"/>
              <a:t>的左孩子结点序号为</a:t>
            </a:r>
            <a:r>
              <a:rPr lang="en-US" altLang="zh-CN" sz="2400" dirty="0"/>
              <a:t>2</a:t>
            </a:r>
            <a:r>
              <a:rPr lang="en-US" altLang="zh-CN" sz="2400" i="1" dirty="0"/>
              <a:t>i</a:t>
            </a:r>
            <a:r>
              <a:rPr lang="en-US" altLang="zh-CN" sz="2400" dirty="0"/>
              <a:t>+1</a:t>
            </a:r>
            <a:r>
              <a:rPr lang="zh-CN" altLang="en-US" sz="2400" dirty="0"/>
              <a:t>；否则</a:t>
            </a:r>
            <a:r>
              <a:rPr lang="en-US" altLang="zh-CN" sz="2400" i="1" dirty="0" err="1"/>
              <a:t>i</a:t>
            </a:r>
            <a:r>
              <a:rPr lang="zh-CN" altLang="en-US" sz="2400" dirty="0"/>
              <a:t>无左孩子。</a:t>
            </a:r>
          </a:p>
          <a:p>
            <a:pPr marL="533400" lvl="1" eaLnBrk="1" hangingPunct="1">
              <a:defRPr/>
            </a:pPr>
            <a:r>
              <a:rPr lang="zh-CN" altLang="en-US" sz="2400" dirty="0"/>
              <a:t>若</a:t>
            </a:r>
            <a:r>
              <a:rPr lang="en-US" altLang="zh-CN" sz="2400" dirty="0"/>
              <a:t>2</a:t>
            </a:r>
            <a:r>
              <a:rPr lang="en-US" altLang="zh-CN" sz="2400" i="1" dirty="0"/>
              <a:t>i</a:t>
            </a:r>
            <a:r>
              <a:rPr lang="en-US" altLang="zh-CN" sz="2400" dirty="0"/>
              <a:t>+2</a:t>
            </a:r>
            <a:r>
              <a:rPr lang="zh-CN" altLang="en-US" sz="2400" dirty="0"/>
              <a:t>＜</a:t>
            </a:r>
            <a:r>
              <a:rPr lang="en-US" altLang="zh-CN" sz="2400" i="1" dirty="0"/>
              <a:t>n</a:t>
            </a:r>
            <a:r>
              <a:rPr lang="zh-CN" altLang="en-US" sz="2400" dirty="0"/>
              <a:t>，则</a:t>
            </a:r>
            <a:r>
              <a:rPr lang="en-US" altLang="zh-CN" sz="2400" i="1" dirty="0" err="1"/>
              <a:t>i</a:t>
            </a:r>
            <a:r>
              <a:rPr lang="zh-CN" altLang="en-US" sz="2400" dirty="0"/>
              <a:t>的右孩子结点序号为</a:t>
            </a:r>
            <a:r>
              <a:rPr lang="en-US" altLang="zh-CN" sz="2400" dirty="0"/>
              <a:t>2</a:t>
            </a:r>
            <a:r>
              <a:rPr lang="en-US" altLang="zh-CN" sz="2400" i="1" dirty="0"/>
              <a:t>i</a:t>
            </a:r>
            <a:r>
              <a:rPr lang="en-US" altLang="zh-CN" sz="2400" dirty="0"/>
              <a:t>+2</a:t>
            </a:r>
            <a:r>
              <a:rPr lang="zh-CN" altLang="en-US" sz="2400" dirty="0"/>
              <a:t>；否则</a:t>
            </a:r>
            <a:r>
              <a:rPr lang="en-US" altLang="zh-CN" sz="2400" i="1" dirty="0" err="1"/>
              <a:t>i</a:t>
            </a:r>
            <a:r>
              <a:rPr lang="zh-CN" altLang="en-US" sz="2400" dirty="0"/>
              <a:t>无右孩子。</a:t>
            </a:r>
            <a:r>
              <a:rPr lang="zh-CN" altLang="en-US" sz="1600" dirty="0"/>
              <a:t> </a:t>
            </a:r>
            <a:endParaRPr lang="en-US" altLang="zh-CN" sz="1600" dirty="0"/>
          </a:p>
          <a:p>
            <a:pPr marL="533400" lvl="1" eaLnBrk="1" hangingPunct="1">
              <a:buFont typeface="Wingdings" pitchFamily="2" charset="2"/>
              <a:buNone/>
              <a:defRPr/>
            </a:pPr>
            <a:r>
              <a:rPr lang="zh-CN" altLang="en-US" dirty="0"/>
              <a:t>这个性质是一般二叉树顺序存储的重要基础。</a:t>
            </a:r>
            <a:endParaRPr lang="zh-CN" altLang="en-US" dirty="0">
              <a:latin typeface="宋体" pitchFamily="2" charset="-122"/>
            </a:endParaRPr>
          </a:p>
          <a:p>
            <a:pPr>
              <a:buFont typeface="Wingdings" pitchFamily="2" charset="2"/>
              <a:buNone/>
              <a:defRPr/>
            </a:pPr>
            <a:endParaRPr lang="zh-CN" altLang="en-US" sz="2800" dirty="0"/>
          </a:p>
          <a:p>
            <a:pPr>
              <a:buFontTx/>
              <a:buNone/>
              <a:defRPr/>
            </a:pPr>
            <a:endParaRPr lang="en-US" altLang="zh-CN" sz="2800" dirty="0"/>
          </a:p>
          <a:p>
            <a:pPr>
              <a:buFont typeface="Wingdings" pitchFamily="2" charset="2"/>
              <a:buNone/>
              <a:defRPr/>
            </a:pPr>
            <a:endParaRPr lang="zh-CN" altLang="en-US" sz="2800" dirty="0"/>
          </a:p>
        </p:txBody>
      </p:sp>
      <p:graphicFrame>
        <p:nvGraphicFramePr>
          <p:cNvPr id="48132" name="Object 5">
            <a:extLst>
              <a:ext uri="{FF2B5EF4-FFF2-40B4-BE49-F238E27FC236}">
                <a16:creationId xmlns:a16="http://schemas.microsoft.com/office/drawing/2014/main" id="{BF71DB41-3A9F-43B8-9DB9-56463FE76E6B}"/>
              </a:ext>
            </a:extLst>
          </p:cNvPr>
          <p:cNvGraphicFramePr>
            <a:graphicFrameLocks noChangeAspect="1"/>
          </p:cNvGraphicFramePr>
          <p:nvPr/>
        </p:nvGraphicFramePr>
        <p:xfrm>
          <a:off x="3357563" y="2357438"/>
          <a:ext cx="1944687" cy="465137"/>
        </p:xfrm>
        <a:graphic>
          <a:graphicData uri="http://schemas.openxmlformats.org/presentationml/2006/ole">
            <mc:AlternateContent xmlns:mc="http://schemas.openxmlformats.org/markup-compatibility/2006">
              <mc:Choice xmlns:v="urn:schemas-microsoft-com:vml" Requires="v">
                <p:oleObj spid="_x0000_s48145" name="公式" r:id="rId3" imgW="837836" imgH="203112" progId="Equation.3">
                  <p:embed/>
                </p:oleObj>
              </mc:Choice>
              <mc:Fallback>
                <p:oleObj name="公式" r:id="rId3" imgW="837836"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2357438"/>
                        <a:ext cx="19446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0FB7D95B-BB72-4174-82C8-50C5F8CFE829}"/>
              </a:ext>
            </a:extLst>
          </p:cNvPr>
          <p:cNvSpPr>
            <a:spLocks noGrp="1"/>
          </p:cNvSpPr>
          <p:nvPr>
            <p:ph type="sldNum" sz="quarter" idx="12"/>
          </p:nvPr>
        </p:nvSpPr>
        <p:spPr/>
        <p:txBody>
          <a:bodyPr/>
          <a:lstStyle/>
          <a:p>
            <a:fld id="{76DEC0BF-4056-45FE-A558-BFEC82C564A3}" type="slidenum">
              <a:rPr lang="zh-CN" altLang="en-US" smtClean="0"/>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F5AA9981-4BE0-4682-912D-4B761B86B630}"/>
              </a:ext>
            </a:extLst>
          </p:cNvPr>
          <p:cNvSpPr>
            <a:spLocks noGrp="1"/>
          </p:cNvSpPr>
          <p:nvPr>
            <p:ph type="title"/>
          </p:nvPr>
        </p:nvSpPr>
        <p:spPr/>
        <p:txBody>
          <a:bodyPr/>
          <a:lstStyle/>
          <a:p>
            <a:pPr>
              <a:defRPr/>
            </a:pPr>
            <a:r>
              <a:rPr lang="zh-CN" altLang="en-US"/>
              <a:t>二叉树的顺序存储结构</a:t>
            </a:r>
          </a:p>
        </p:txBody>
      </p:sp>
      <p:sp>
        <p:nvSpPr>
          <p:cNvPr id="3" name="内容占位符 2">
            <a:extLst>
              <a:ext uri="{FF2B5EF4-FFF2-40B4-BE49-F238E27FC236}">
                <a16:creationId xmlns:a16="http://schemas.microsoft.com/office/drawing/2014/main" id="{37FE61E1-81FF-42F8-BFF7-AFC575181F48}"/>
              </a:ext>
            </a:extLst>
          </p:cNvPr>
          <p:cNvSpPr>
            <a:spLocks noGrp="1"/>
          </p:cNvSpPr>
          <p:nvPr>
            <p:ph idx="1"/>
          </p:nvPr>
        </p:nvSpPr>
        <p:spPr>
          <a:xfrm>
            <a:off x="714375" y="1928813"/>
            <a:ext cx="8245475" cy="4175125"/>
          </a:xfrm>
        </p:spPr>
        <p:txBody>
          <a:bodyPr/>
          <a:lstStyle/>
          <a:p>
            <a:pPr marL="0" indent="623888">
              <a:buFont typeface="Wingdings" pitchFamily="2" charset="2"/>
              <a:buNone/>
              <a:defRPr/>
            </a:pPr>
            <a:r>
              <a:rPr lang="zh-CN" altLang="en-US" sz="2800" dirty="0"/>
              <a:t>顺序存储就是用一组地址连续的存储单元来存放一棵二叉树的结点。对任意一棵完全二叉树，根据上述性质</a:t>
            </a:r>
            <a:r>
              <a:rPr lang="en-US" altLang="zh-CN" sz="2800" dirty="0"/>
              <a:t>5</a:t>
            </a:r>
            <a:r>
              <a:rPr lang="zh-CN" altLang="en-US" sz="2800" dirty="0"/>
              <a:t>可知，树中结点之间的逻辑关系清楚地通过结点在向量中的序号位置准确地反映出来。</a:t>
            </a:r>
            <a:endParaRPr lang="zh-CN" altLang="en-US" sz="2800" dirty="0">
              <a:latin typeface="宋体" pitchFamily="2" charset="-122"/>
            </a:endParaRPr>
          </a:p>
          <a:p>
            <a:pPr>
              <a:buFont typeface="Wingdings" pitchFamily="2" charset="2"/>
              <a:buNone/>
              <a:defRPr/>
            </a:pPr>
            <a:endParaRPr lang="zh-CN" altLang="en-US" sz="2800" dirty="0"/>
          </a:p>
        </p:txBody>
      </p:sp>
      <p:pic>
        <p:nvPicPr>
          <p:cNvPr id="4" name="Picture 4" descr="6D7">
            <a:extLst>
              <a:ext uri="{FF2B5EF4-FFF2-40B4-BE49-F238E27FC236}">
                <a16:creationId xmlns:a16="http://schemas.microsoft.com/office/drawing/2014/main" id="{C82AC717-139E-4DE3-B260-7925FD891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3643313"/>
            <a:ext cx="5975350"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141A9B7B-D2EA-4B26-9221-0EF8BDA4B998}"/>
              </a:ext>
            </a:extLst>
          </p:cNvPr>
          <p:cNvSpPr>
            <a:spLocks noGrp="1"/>
          </p:cNvSpPr>
          <p:nvPr>
            <p:ph type="sldNum" sz="quarter" idx="12"/>
          </p:nvPr>
        </p:nvSpPr>
        <p:spPr/>
        <p:txBody>
          <a:bodyPr/>
          <a:lstStyle/>
          <a:p>
            <a:fld id="{76DEC0BF-4056-45FE-A558-BFEC82C564A3}"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814D25ED-D28C-4840-B754-42CEB826FD16}"/>
              </a:ext>
            </a:extLst>
          </p:cNvPr>
          <p:cNvSpPr>
            <a:spLocks noGrp="1"/>
          </p:cNvSpPr>
          <p:nvPr>
            <p:ph type="title"/>
          </p:nvPr>
        </p:nvSpPr>
        <p:spPr/>
        <p:txBody>
          <a:bodyPr/>
          <a:lstStyle/>
          <a:p>
            <a:pPr>
              <a:defRPr/>
            </a:pPr>
            <a:r>
              <a:rPr lang="zh-CN" altLang="en-US"/>
              <a:t>二叉树的顺序存储结构</a:t>
            </a:r>
          </a:p>
        </p:txBody>
      </p:sp>
      <p:sp>
        <p:nvSpPr>
          <p:cNvPr id="50179" name="内容占位符 2">
            <a:extLst>
              <a:ext uri="{FF2B5EF4-FFF2-40B4-BE49-F238E27FC236}">
                <a16:creationId xmlns:a16="http://schemas.microsoft.com/office/drawing/2014/main" id="{7B0FA4EE-58DD-450E-9222-ACCA05C650B7}"/>
              </a:ext>
            </a:extLst>
          </p:cNvPr>
          <p:cNvSpPr>
            <a:spLocks noGrp="1"/>
          </p:cNvSpPr>
          <p:nvPr>
            <p:ph idx="1"/>
          </p:nvPr>
        </p:nvSpPr>
        <p:spPr>
          <a:xfrm>
            <a:off x="714375" y="1857375"/>
            <a:ext cx="8245475" cy="2154238"/>
          </a:xfrm>
        </p:spPr>
        <p:txBody>
          <a:bodyPr/>
          <a:lstStyle/>
          <a:p>
            <a:pPr marL="0" indent="623888">
              <a:buFont typeface="Wingdings" panose="05000000000000000000" pitchFamily="2" charset="2"/>
              <a:buNone/>
            </a:pPr>
            <a:r>
              <a:rPr lang="zh-CN" altLang="en-US" sz="2800"/>
              <a:t>对于一般二叉树只能将其“转化”为完全二叉树后存入向量中。转化的方法是在非完全二叉树的“残缺”位置上增设“虚结点”。</a:t>
            </a:r>
            <a:endParaRPr lang="en-US" altLang="zh-CN" sz="2800"/>
          </a:p>
        </p:txBody>
      </p:sp>
      <p:pic>
        <p:nvPicPr>
          <p:cNvPr id="87042" name="Picture 2">
            <a:extLst>
              <a:ext uri="{FF2B5EF4-FFF2-40B4-BE49-F238E27FC236}">
                <a16:creationId xmlns:a16="http://schemas.microsoft.com/office/drawing/2014/main" id="{DA6F614B-54B2-4407-A1EA-F8259788C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8" y="3429000"/>
            <a:ext cx="300037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1663A5A-96D6-462F-8619-B8D2CBA1E1E1}"/>
              </a:ext>
            </a:extLst>
          </p:cNvPr>
          <p:cNvSpPr>
            <a:spLocks noGrp="1"/>
          </p:cNvSpPr>
          <p:nvPr>
            <p:ph type="sldNum" sz="quarter" idx="12"/>
          </p:nvPr>
        </p:nvSpPr>
        <p:spPr/>
        <p:txBody>
          <a:bodyPr/>
          <a:lstStyle/>
          <a:p>
            <a:fld id="{76DEC0BF-4056-45FE-A558-BFEC82C564A3}" type="slidenum">
              <a:rPr lang="zh-CN" altLang="en-US" smtClean="0"/>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8A57486F-D071-48EB-9659-05B367F57DF0}"/>
              </a:ext>
            </a:extLst>
          </p:cNvPr>
          <p:cNvSpPr>
            <a:spLocks noGrp="1"/>
          </p:cNvSpPr>
          <p:nvPr>
            <p:ph type="title"/>
          </p:nvPr>
        </p:nvSpPr>
        <p:spPr/>
        <p:txBody>
          <a:bodyPr/>
          <a:lstStyle/>
          <a:p>
            <a:pPr>
              <a:defRPr/>
            </a:pPr>
            <a:r>
              <a:rPr lang="zh-CN" altLang="en-US"/>
              <a:t>二叉树的链式存储结构</a:t>
            </a:r>
          </a:p>
        </p:txBody>
      </p:sp>
      <p:sp>
        <p:nvSpPr>
          <p:cNvPr id="3" name="内容占位符 2">
            <a:extLst>
              <a:ext uri="{FF2B5EF4-FFF2-40B4-BE49-F238E27FC236}">
                <a16:creationId xmlns:a16="http://schemas.microsoft.com/office/drawing/2014/main" id="{7A34E945-A3FE-4B88-82B4-D8711B03B3F7}"/>
              </a:ext>
            </a:extLst>
          </p:cNvPr>
          <p:cNvSpPr>
            <a:spLocks noGrp="1"/>
          </p:cNvSpPr>
          <p:nvPr>
            <p:ph idx="1"/>
          </p:nvPr>
        </p:nvSpPr>
        <p:spPr>
          <a:xfrm>
            <a:off x="714375" y="1928813"/>
            <a:ext cx="8245475" cy="4175125"/>
          </a:xfrm>
        </p:spPr>
        <p:txBody>
          <a:bodyPr/>
          <a:lstStyle/>
          <a:p>
            <a:pPr marL="0" indent="0">
              <a:buFont typeface="Wingdings" panose="05000000000000000000" pitchFamily="2" charset="2"/>
              <a:buNone/>
            </a:pPr>
            <a:r>
              <a:rPr lang="en-US" altLang="zh-CN" sz="2800">
                <a:solidFill>
                  <a:srgbClr val="003399"/>
                </a:solidFill>
              </a:rPr>
              <a:t>1</a:t>
            </a:r>
            <a:r>
              <a:rPr lang="zh-CN" altLang="en-US" sz="2800">
                <a:solidFill>
                  <a:srgbClr val="003399"/>
                </a:solidFill>
              </a:rPr>
              <a:t>、二叉链表</a:t>
            </a:r>
            <a:r>
              <a:rPr lang="zh-CN" altLang="en-US" sz="2800"/>
              <a:t>：由二叉树的定义得知，二叉树的结点由一个数据元素和分别指向其左、右子树的两个指针构成。因此链式存储二叉树的结点结构如图</a:t>
            </a:r>
            <a:r>
              <a:rPr lang="en-US" altLang="zh-CN" sz="2800"/>
              <a:t>(a)</a:t>
            </a:r>
            <a:r>
              <a:rPr lang="zh-CN" altLang="en-US" sz="2800"/>
              <a:t>所示。结点包括三个域：数据域和左、右指针域。</a:t>
            </a:r>
          </a:p>
        </p:txBody>
      </p:sp>
      <p:pic>
        <p:nvPicPr>
          <p:cNvPr id="89090" name="Picture 2">
            <a:extLst>
              <a:ext uri="{FF2B5EF4-FFF2-40B4-BE49-F238E27FC236}">
                <a16:creationId xmlns:a16="http://schemas.microsoft.com/office/drawing/2014/main" id="{415882D3-4226-4586-818B-475388612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4000500"/>
            <a:ext cx="4711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1D856851-91B8-49D1-BFB5-96BD790E1EE0}"/>
              </a:ext>
            </a:extLst>
          </p:cNvPr>
          <p:cNvSpPr>
            <a:spLocks noGrp="1"/>
          </p:cNvSpPr>
          <p:nvPr>
            <p:ph type="sldNum" sz="quarter" idx="12"/>
          </p:nvPr>
        </p:nvSpPr>
        <p:spPr/>
        <p:txBody>
          <a:bodyPr/>
          <a:lstStyle/>
          <a:p>
            <a:fld id="{76DEC0BF-4056-45FE-A558-BFEC82C564A3}" type="slidenum">
              <a:rPr lang="zh-CN" altLang="en-US" smtClean="0"/>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090"/>
                                        </p:tgtEl>
                                        <p:attrNameLst>
                                          <p:attrName>style.visibility</p:attrName>
                                        </p:attrNameLst>
                                      </p:cBhvr>
                                      <p:to>
                                        <p:strVal val="visible"/>
                                      </p:to>
                                    </p:set>
                                    <p:animEffect transition="in" filter="blinds(horizontal)">
                                      <p:cBhvr>
                                        <p:cTn id="12"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35D56E9C-13D8-4A62-A20F-FCD5C783C963}"/>
              </a:ext>
            </a:extLst>
          </p:cNvPr>
          <p:cNvSpPr>
            <a:spLocks noGrp="1"/>
          </p:cNvSpPr>
          <p:nvPr>
            <p:ph type="title"/>
          </p:nvPr>
        </p:nvSpPr>
        <p:spPr/>
        <p:txBody>
          <a:bodyPr/>
          <a:lstStyle/>
          <a:p>
            <a:pPr>
              <a:defRPr/>
            </a:pPr>
            <a:r>
              <a:rPr lang="zh-CN" altLang="en-US">
                <a:solidFill>
                  <a:srgbClr val="003399"/>
                </a:solidFill>
              </a:rPr>
              <a:t>二叉链表</a:t>
            </a:r>
            <a:endParaRPr lang="zh-CN" altLang="en-US"/>
          </a:p>
        </p:txBody>
      </p:sp>
      <p:sp>
        <p:nvSpPr>
          <p:cNvPr id="52227" name="内容占位符 2">
            <a:extLst>
              <a:ext uri="{FF2B5EF4-FFF2-40B4-BE49-F238E27FC236}">
                <a16:creationId xmlns:a16="http://schemas.microsoft.com/office/drawing/2014/main" id="{2E8BECBB-20D2-4ACD-8DE6-31BF9D4A1FA8}"/>
              </a:ext>
            </a:extLst>
          </p:cNvPr>
          <p:cNvSpPr>
            <a:spLocks noGrp="1"/>
          </p:cNvSpPr>
          <p:nvPr>
            <p:ph idx="1"/>
          </p:nvPr>
        </p:nvSpPr>
        <p:spPr>
          <a:xfrm>
            <a:off x="571500" y="1785938"/>
            <a:ext cx="8572500" cy="4929187"/>
          </a:xfrm>
        </p:spPr>
        <p:txBody>
          <a:bodyPr/>
          <a:lstStyle/>
          <a:p>
            <a:pPr eaLnBrk="1" hangingPunct="1">
              <a:buFont typeface="Wingdings" panose="05000000000000000000" pitchFamily="2" charset="2"/>
              <a:buNone/>
            </a:pPr>
            <a:r>
              <a:rPr lang="zh-CN" altLang="en-US" sz="2800" dirty="0"/>
              <a:t>二叉链表结点 </a:t>
            </a:r>
          </a:p>
          <a:p>
            <a:pPr lvl="1" eaLnBrk="1" hangingPunct="1">
              <a:buFont typeface="Wingdings" panose="05000000000000000000" pitchFamily="2" charset="2"/>
              <a:buNone/>
            </a:pPr>
            <a:r>
              <a:rPr lang="en-US" altLang="zh-CN" sz="2000" dirty="0"/>
              <a:t>public class Node{      //</a:t>
            </a:r>
            <a:r>
              <a:rPr lang="zh-CN" altLang="en-US" sz="2000" dirty="0"/>
              <a:t>二叉树的二叉链表结点类</a:t>
            </a:r>
          </a:p>
          <a:p>
            <a:pPr lvl="1" eaLnBrk="1" hangingPunct="1">
              <a:buFont typeface="Wingdings" panose="05000000000000000000" pitchFamily="2" charset="2"/>
              <a:buNone/>
            </a:pPr>
            <a:r>
              <a:rPr lang="zh-CN" altLang="en-US" sz="2000" dirty="0"/>
              <a:t>    </a:t>
            </a:r>
            <a:r>
              <a:rPr lang="en-US" altLang="zh-CN" sz="2000" dirty="0"/>
              <a:t>public T </a:t>
            </a:r>
            <a:r>
              <a:rPr lang="en-US" altLang="zh-CN" sz="2000" dirty="0">
                <a:solidFill>
                  <a:srgbClr val="FF0000"/>
                </a:solidFill>
              </a:rPr>
              <a:t>data</a:t>
            </a:r>
            <a:r>
              <a:rPr lang="en-US" altLang="zh-CN" sz="2000" dirty="0"/>
              <a:t>;                             //</a:t>
            </a:r>
            <a:r>
              <a:rPr lang="zh-CN" altLang="en-US" sz="2000" dirty="0"/>
              <a:t>数据元素</a:t>
            </a:r>
          </a:p>
          <a:p>
            <a:pPr lvl="1" eaLnBrk="1" hangingPunct="1">
              <a:buFont typeface="Wingdings" panose="05000000000000000000" pitchFamily="2" charset="2"/>
              <a:buNone/>
            </a:pPr>
            <a:r>
              <a:rPr lang="zh-CN" altLang="en-US" sz="2000" dirty="0"/>
              <a:t>    </a:t>
            </a:r>
            <a:r>
              <a:rPr lang="en-US" altLang="zh-CN" sz="2000" dirty="0"/>
              <a:t>public </a:t>
            </a:r>
            <a:r>
              <a:rPr lang="en-US" altLang="zh-CN" sz="2000" dirty="0" err="1"/>
              <a:t>BinaryNode</a:t>
            </a:r>
            <a:r>
              <a:rPr lang="en-US" altLang="zh-CN" sz="2000" dirty="0"/>
              <a:t>&lt;T&gt; </a:t>
            </a:r>
            <a:r>
              <a:rPr lang="en-US" altLang="zh-CN" sz="2000" dirty="0">
                <a:solidFill>
                  <a:srgbClr val="FF0000"/>
                </a:solidFill>
              </a:rPr>
              <a:t>left</a:t>
            </a:r>
            <a:r>
              <a:rPr lang="en-US" altLang="zh-CN" sz="2000" dirty="0"/>
              <a:t>, </a:t>
            </a:r>
            <a:r>
              <a:rPr lang="en-US" altLang="zh-CN" sz="2000" dirty="0">
                <a:solidFill>
                  <a:srgbClr val="FF0000"/>
                </a:solidFill>
              </a:rPr>
              <a:t>right</a:t>
            </a:r>
            <a:r>
              <a:rPr lang="en-US" altLang="zh-CN" sz="2000" dirty="0"/>
              <a:t>;     //</a:t>
            </a:r>
            <a:r>
              <a:rPr lang="zh-CN" altLang="en-US" sz="2000" dirty="0"/>
              <a:t>分别指向左、右孩子</a:t>
            </a:r>
            <a:endParaRPr lang="en-US" altLang="zh-CN" sz="2000" dirty="0"/>
          </a:p>
          <a:p>
            <a:pPr lvl="1" eaLnBrk="1" hangingPunct="1">
              <a:buFont typeface="Wingdings" panose="05000000000000000000" pitchFamily="2" charset="2"/>
              <a:buNone/>
            </a:pPr>
            <a:r>
              <a:rPr lang="en-US" altLang="zh-CN" sz="2000" dirty="0"/>
              <a:t>}</a:t>
            </a:r>
          </a:p>
          <a:p>
            <a:pPr eaLnBrk="1" hangingPunct="1">
              <a:buFont typeface="Wingdings" panose="05000000000000000000" pitchFamily="2" charset="2"/>
              <a:buNone/>
            </a:pPr>
            <a:r>
              <a:rPr lang="zh-CN" altLang="en-US" sz="2800" dirty="0"/>
              <a:t>二叉树类：</a:t>
            </a:r>
            <a:endParaRPr lang="en-US" altLang="zh-CN" sz="2800" dirty="0"/>
          </a:p>
          <a:p>
            <a:pPr eaLnBrk="1" hangingPunct="1">
              <a:buFont typeface="Wingdings" panose="05000000000000000000" pitchFamily="2" charset="2"/>
              <a:buNone/>
            </a:pPr>
            <a:r>
              <a:rPr lang="en-US" altLang="zh-CN" sz="2800" dirty="0"/>
              <a:t>      </a:t>
            </a:r>
            <a:r>
              <a:rPr lang="en-US" altLang="zh-CN" sz="2000" dirty="0"/>
              <a:t>public class </a:t>
            </a:r>
            <a:r>
              <a:rPr lang="en-US" altLang="zh-CN" sz="2000" dirty="0" err="1">
                <a:solidFill>
                  <a:srgbClr val="FF0000"/>
                </a:solidFill>
              </a:rPr>
              <a:t>BinaryTree</a:t>
            </a:r>
            <a:r>
              <a:rPr lang="en-US" altLang="zh-CN" sz="2000" dirty="0">
                <a:solidFill>
                  <a:srgbClr val="FF0000"/>
                </a:solidFill>
              </a:rPr>
              <a:t>&lt;T</a:t>
            </a:r>
            <a:r>
              <a:rPr lang="en-US" altLang="zh-CN" sz="2000" dirty="0"/>
              <a:t>&gt; {              	//</a:t>
            </a:r>
            <a:r>
              <a:rPr lang="zh-CN" altLang="en-US" sz="2000" dirty="0"/>
              <a:t>二叉树类</a:t>
            </a:r>
          </a:p>
          <a:p>
            <a:pPr lvl="1" eaLnBrk="1" hangingPunct="1">
              <a:buFont typeface="Wingdings" panose="05000000000000000000" pitchFamily="2" charset="2"/>
              <a:buNone/>
            </a:pPr>
            <a:r>
              <a:rPr lang="zh-CN" altLang="en-US" sz="2000" dirty="0"/>
              <a:t>    </a:t>
            </a:r>
            <a:r>
              <a:rPr lang="en-US" altLang="zh-CN" sz="2000" dirty="0"/>
              <a:t>protected Node&lt;T&gt; </a:t>
            </a:r>
            <a:r>
              <a:rPr lang="en-US" altLang="zh-CN" sz="2000" dirty="0">
                <a:solidFill>
                  <a:srgbClr val="FF0000"/>
                </a:solidFill>
              </a:rPr>
              <a:t>root</a:t>
            </a:r>
            <a:r>
              <a:rPr lang="en-US" altLang="zh-CN" sz="2000" dirty="0"/>
              <a:t>; }       	//</a:t>
            </a:r>
            <a:r>
              <a:rPr lang="zh-CN" altLang="en-US" sz="2000" dirty="0"/>
              <a:t>根结点</a:t>
            </a:r>
          </a:p>
          <a:p>
            <a:r>
              <a:rPr lang="en-US" altLang="zh-CN" sz="2800" dirty="0"/>
              <a:t>    </a:t>
            </a:r>
            <a:endParaRPr lang="zh-CN" altLang="en-US" sz="2800" dirty="0"/>
          </a:p>
        </p:txBody>
      </p:sp>
      <p:sp>
        <p:nvSpPr>
          <p:cNvPr id="2" name="灯片编号占位符 1">
            <a:extLst>
              <a:ext uri="{FF2B5EF4-FFF2-40B4-BE49-F238E27FC236}">
                <a16:creationId xmlns:a16="http://schemas.microsoft.com/office/drawing/2014/main" id="{644C72F0-9437-4733-A809-4BF5B4C24AAF}"/>
              </a:ext>
            </a:extLst>
          </p:cNvPr>
          <p:cNvSpPr>
            <a:spLocks noGrp="1"/>
          </p:cNvSpPr>
          <p:nvPr>
            <p:ph type="sldNum" sz="quarter" idx="12"/>
          </p:nvPr>
        </p:nvSpPr>
        <p:spPr/>
        <p:txBody>
          <a:bodyPr/>
          <a:lstStyle/>
          <a:p>
            <a:fld id="{76DEC0BF-4056-45FE-A558-BFEC82C564A3}"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D303908-BBAD-45F7-A527-A69780D444B7}"/>
              </a:ext>
            </a:extLst>
          </p:cNvPr>
          <p:cNvSpPr>
            <a:spLocks noGrp="1"/>
          </p:cNvSpPr>
          <p:nvPr>
            <p:ph type="title"/>
          </p:nvPr>
        </p:nvSpPr>
        <p:spPr/>
        <p:txBody>
          <a:bodyPr/>
          <a:lstStyle/>
          <a:p>
            <a:pPr>
              <a:defRPr/>
            </a:pPr>
            <a:r>
              <a:rPr lang="zh-CN" altLang="en-US"/>
              <a:t>二叉树的遍历</a:t>
            </a:r>
          </a:p>
        </p:txBody>
      </p:sp>
      <p:sp>
        <p:nvSpPr>
          <p:cNvPr id="3" name="内容占位符 2">
            <a:extLst>
              <a:ext uri="{FF2B5EF4-FFF2-40B4-BE49-F238E27FC236}">
                <a16:creationId xmlns:a16="http://schemas.microsoft.com/office/drawing/2014/main" id="{FED9CCD9-E09D-45EE-897F-ED7556F46901}"/>
              </a:ext>
            </a:extLst>
          </p:cNvPr>
          <p:cNvSpPr>
            <a:spLocks noGrp="1"/>
          </p:cNvSpPr>
          <p:nvPr>
            <p:ph idx="1"/>
          </p:nvPr>
        </p:nvSpPr>
        <p:spPr>
          <a:xfrm>
            <a:off x="571500" y="1857375"/>
            <a:ext cx="8388350" cy="4857750"/>
          </a:xfrm>
        </p:spPr>
        <p:txBody>
          <a:bodyPr/>
          <a:lstStyle/>
          <a:p>
            <a:pPr marL="0" indent="623888">
              <a:buFont typeface="Wingdings" pitchFamily="2" charset="2"/>
              <a:buNone/>
              <a:defRPr/>
            </a:pPr>
            <a:r>
              <a:rPr lang="zh-CN" altLang="en-US" sz="2800" dirty="0"/>
              <a:t>在二叉树的应用中，</a:t>
            </a:r>
            <a:r>
              <a:rPr lang="zh-CN" altLang="en-US" sz="2800" dirty="0">
                <a:solidFill>
                  <a:srgbClr val="003399"/>
                </a:solidFill>
              </a:rPr>
              <a:t>依次访问二叉树中的结点</a:t>
            </a:r>
            <a:r>
              <a:rPr lang="zh-CN" altLang="en-US" sz="2800" dirty="0"/>
              <a:t>，即</a:t>
            </a:r>
            <a:r>
              <a:rPr lang="zh-CN" altLang="en-US" sz="2800" dirty="0">
                <a:solidFill>
                  <a:srgbClr val="FF0000"/>
                </a:solidFill>
              </a:rPr>
              <a:t>遍历二叉树，是指按某种规律周游二叉树，对树中的每个结点访问一次且仅访问一次。</a:t>
            </a:r>
            <a:r>
              <a:rPr lang="zh-CN" altLang="en-US" sz="2800" dirty="0"/>
              <a:t>在</a:t>
            </a:r>
            <a:endParaRPr lang="en-US" altLang="zh-CN" sz="2800" dirty="0"/>
          </a:p>
          <a:p>
            <a:pPr marL="0" indent="623888">
              <a:buFont typeface="Wingdings" pitchFamily="2" charset="2"/>
              <a:buNone/>
              <a:defRPr/>
            </a:pPr>
            <a:r>
              <a:rPr lang="zh-CN" altLang="en-US" sz="2800" dirty="0"/>
              <a:t>对二叉树的遍历过程是</a:t>
            </a:r>
            <a:r>
              <a:rPr lang="zh-CN" altLang="en-US" sz="2800" dirty="0">
                <a:solidFill>
                  <a:srgbClr val="FF0000"/>
                </a:solidFill>
              </a:rPr>
              <a:t>将非线性结构</a:t>
            </a:r>
            <a:r>
              <a:rPr lang="zh-CN" altLang="en-US" sz="2800" dirty="0"/>
              <a:t>的二叉树中的结点</a:t>
            </a:r>
            <a:r>
              <a:rPr lang="zh-CN" altLang="en-US" sz="2800" dirty="0">
                <a:solidFill>
                  <a:srgbClr val="FF0000"/>
                </a:solidFill>
              </a:rPr>
              <a:t>排列在一个线性序列上</a:t>
            </a:r>
            <a:r>
              <a:rPr lang="zh-CN" altLang="en-US" sz="2800" dirty="0"/>
              <a:t>的过程。</a:t>
            </a:r>
            <a:endParaRPr lang="en-US" altLang="zh-CN" sz="2800" dirty="0"/>
          </a:p>
          <a:p>
            <a:pPr>
              <a:defRPr/>
            </a:pPr>
            <a:endParaRPr lang="zh-CN" altLang="en-US" sz="2800" dirty="0"/>
          </a:p>
        </p:txBody>
      </p:sp>
      <p:sp>
        <p:nvSpPr>
          <p:cNvPr id="2" name="灯片编号占位符 1">
            <a:extLst>
              <a:ext uri="{FF2B5EF4-FFF2-40B4-BE49-F238E27FC236}">
                <a16:creationId xmlns:a16="http://schemas.microsoft.com/office/drawing/2014/main" id="{749AE899-48AF-4003-B0F8-237DA340C159}"/>
              </a:ext>
            </a:extLst>
          </p:cNvPr>
          <p:cNvSpPr>
            <a:spLocks noGrp="1"/>
          </p:cNvSpPr>
          <p:nvPr>
            <p:ph type="sldNum" sz="quarter" idx="12"/>
          </p:nvPr>
        </p:nvSpPr>
        <p:spPr/>
        <p:txBody>
          <a:bodyPr/>
          <a:lstStyle/>
          <a:p>
            <a:fld id="{76DEC0BF-4056-45FE-A558-BFEC82C564A3}"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87FE51D-CFEE-410B-8935-C389EA63B75C}"/>
              </a:ext>
            </a:extLst>
          </p:cNvPr>
          <p:cNvSpPr>
            <a:spLocks noGrp="1"/>
          </p:cNvSpPr>
          <p:nvPr>
            <p:ph type="title"/>
          </p:nvPr>
        </p:nvSpPr>
        <p:spPr/>
        <p:txBody>
          <a:bodyPr/>
          <a:lstStyle/>
          <a:p>
            <a:pPr>
              <a:defRPr/>
            </a:pPr>
            <a:r>
              <a:rPr lang="zh-CN" altLang="en-US"/>
              <a:t>二叉树的遍历</a:t>
            </a:r>
          </a:p>
        </p:txBody>
      </p:sp>
      <p:sp>
        <p:nvSpPr>
          <p:cNvPr id="3" name="内容占位符 2">
            <a:extLst>
              <a:ext uri="{FF2B5EF4-FFF2-40B4-BE49-F238E27FC236}">
                <a16:creationId xmlns:a16="http://schemas.microsoft.com/office/drawing/2014/main" id="{62420B56-D7AC-4117-BBB6-CA5A842143CD}"/>
              </a:ext>
            </a:extLst>
          </p:cNvPr>
          <p:cNvSpPr>
            <a:spLocks noGrp="1"/>
          </p:cNvSpPr>
          <p:nvPr>
            <p:ph idx="1"/>
          </p:nvPr>
        </p:nvSpPr>
        <p:spPr/>
        <p:txBody>
          <a:bodyPr/>
          <a:lstStyle/>
          <a:p>
            <a:pPr lvl="1" eaLnBrk="1" hangingPunct="1">
              <a:buFont typeface="Wingdings" panose="05000000000000000000" pitchFamily="2" charset="2"/>
              <a:buNone/>
            </a:pPr>
            <a:r>
              <a:rPr lang="zh-CN" altLang="en-US" sz="2400"/>
              <a:t>先根遍历序列：</a:t>
            </a:r>
            <a:r>
              <a:rPr lang="en-US" altLang="zh-CN" sz="2400"/>
              <a:t>A B D G C E F H</a:t>
            </a:r>
          </a:p>
          <a:p>
            <a:pPr lvl="1" eaLnBrk="1" hangingPunct="1">
              <a:buFont typeface="Wingdings" panose="05000000000000000000" pitchFamily="2" charset="2"/>
              <a:buNone/>
            </a:pPr>
            <a:r>
              <a:rPr lang="zh-CN" altLang="en-US" sz="2400"/>
              <a:t>中根遍历序列：</a:t>
            </a:r>
            <a:r>
              <a:rPr lang="en-US" altLang="zh-CN" sz="2400"/>
              <a:t>D G B A E C H F</a:t>
            </a:r>
          </a:p>
          <a:p>
            <a:pPr lvl="1" eaLnBrk="1" hangingPunct="1">
              <a:buFont typeface="Wingdings" panose="05000000000000000000" pitchFamily="2" charset="2"/>
              <a:buNone/>
            </a:pPr>
            <a:r>
              <a:rPr lang="zh-CN" altLang="en-US" sz="2400"/>
              <a:t>后根遍历序列：</a:t>
            </a:r>
            <a:r>
              <a:rPr lang="en-US" altLang="zh-CN" sz="2400"/>
              <a:t>G D B E H F C A</a:t>
            </a:r>
            <a:endParaRPr lang="zh-CN" altLang="en-US" sz="2400"/>
          </a:p>
          <a:p>
            <a:pPr>
              <a:buFont typeface="Wingdings" panose="05000000000000000000" pitchFamily="2" charset="2"/>
              <a:buNone/>
            </a:pPr>
            <a:endParaRPr lang="zh-CN" altLang="en-US"/>
          </a:p>
        </p:txBody>
      </p:sp>
      <p:pic>
        <p:nvPicPr>
          <p:cNvPr id="5" name="Picture 4" descr="6D12">
            <a:extLst>
              <a:ext uri="{FF2B5EF4-FFF2-40B4-BE49-F238E27FC236}">
                <a16:creationId xmlns:a16="http://schemas.microsoft.com/office/drawing/2014/main" id="{B187B159-32EB-48F1-B44C-0B90989EA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3500438"/>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a:extLst>
              <a:ext uri="{FF2B5EF4-FFF2-40B4-BE49-F238E27FC236}">
                <a16:creationId xmlns:a16="http://schemas.microsoft.com/office/drawing/2014/main" id="{CF516B68-D45C-406B-B8A6-84BCEDE56CAB}"/>
              </a:ext>
            </a:extLst>
          </p:cNvPr>
          <p:cNvSpPr/>
          <p:nvPr/>
        </p:nvSpPr>
        <p:spPr>
          <a:xfrm>
            <a:off x="2357438" y="3786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CA247FF2-C043-40F9-9B76-C0CAB9FAE00A}"/>
              </a:ext>
            </a:extLst>
          </p:cNvPr>
          <p:cNvSpPr/>
          <p:nvPr/>
        </p:nvSpPr>
        <p:spPr>
          <a:xfrm>
            <a:off x="1785938"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id="{657AF9F8-34B3-4153-B716-DE0BF3979D5A}"/>
              </a:ext>
            </a:extLst>
          </p:cNvPr>
          <p:cNvSpPr/>
          <p:nvPr/>
        </p:nvSpPr>
        <p:spPr>
          <a:xfrm>
            <a:off x="15001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BC4DFF48-AABA-437F-A8DE-C5BF8A8C58A1}"/>
              </a:ext>
            </a:extLst>
          </p:cNvPr>
          <p:cNvSpPr/>
          <p:nvPr/>
        </p:nvSpPr>
        <p:spPr>
          <a:xfrm>
            <a:off x="1714500"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id="{7A42DB7E-13A8-4942-83F4-9C6DB13BD90D}"/>
              </a:ext>
            </a:extLst>
          </p:cNvPr>
          <p:cNvSpPr/>
          <p:nvPr/>
        </p:nvSpPr>
        <p:spPr>
          <a:xfrm>
            <a:off x="2928938"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26F2C24B-CB19-4B29-8C21-F063DD8AB9CE}"/>
              </a:ext>
            </a:extLst>
          </p:cNvPr>
          <p:cNvSpPr/>
          <p:nvPr/>
        </p:nvSpPr>
        <p:spPr>
          <a:xfrm>
            <a:off x="26431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a:extLst>
              <a:ext uri="{FF2B5EF4-FFF2-40B4-BE49-F238E27FC236}">
                <a16:creationId xmlns:a16="http://schemas.microsoft.com/office/drawing/2014/main" id="{BE443C69-B594-42A0-8F26-17E1F21D7CFC}"/>
              </a:ext>
            </a:extLst>
          </p:cNvPr>
          <p:cNvSpPr/>
          <p:nvPr/>
        </p:nvSpPr>
        <p:spPr>
          <a:xfrm>
            <a:off x="32146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a:extLst>
              <a:ext uri="{FF2B5EF4-FFF2-40B4-BE49-F238E27FC236}">
                <a16:creationId xmlns:a16="http://schemas.microsoft.com/office/drawing/2014/main" id="{95FCE167-A524-44AD-9357-AE5C0E1B7EE3}"/>
              </a:ext>
            </a:extLst>
          </p:cNvPr>
          <p:cNvSpPr/>
          <p:nvPr/>
        </p:nvSpPr>
        <p:spPr>
          <a:xfrm>
            <a:off x="3000375"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181" name="Picture 5">
            <a:extLst>
              <a:ext uri="{FF2B5EF4-FFF2-40B4-BE49-F238E27FC236}">
                <a16:creationId xmlns:a16="http://schemas.microsoft.com/office/drawing/2014/main" id="{6ADB0F09-F4A2-4D9E-97EE-5E7FC1D3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500438"/>
            <a:ext cx="43910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椭圆 13">
            <a:extLst>
              <a:ext uri="{FF2B5EF4-FFF2-40B4-BE49-F238E27FC236}">
                <a16:creationId xmlns:a16="http://schemas.microsoft.com/office/drawing/2014/main" id="{AE4433D8-FE0D-499A-8A42-B85C664605E6}"/>
              </a:ext>
            </a:extLst>
          </p:cNvPr>
          <p:cNvSpPr/>
          <p:nvPr/>
        </p:nvSpPr>
        <p:spPr>
          <a:xfrm>
            <a:off x="3929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a:extLst>
              <a:ext uri="{FF2B5EF4-FFF2-40B4-BE49-F238E27FC236}">
                <a16:creationId xmlns:a16="http://schemas.microsoft.com/office/drawing/2014/main" id="{C0DBAFDA-A118-4AA0-99F8-0C793E1A603F}"/>
              </a:ext>
            </a:extLst>
          </p:cNvPr>
          <p:cNvSpPr/>
          <p:nvPr/>
        </p:nvSpPr>
        <p:spPr>
          <a:xfrm>
            <a:off x="4214813" y="5500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a:extLst>
              <a:ext uri="{FF2B5EF4-FFF2-40B4-BE49-F238E27FC236}">
                <a16:creationId xmlns:a16="http://schemas.microsoft.com/office/drawing/2014/main" id="{B1785C07-C605-4817-ABEF-0568BBB36602}"/>
              </a:ext>
            </a:extLst>
          </p:cNvPr>
          <p:cNvSpPr/>
          <p:nvPr/>
        </p:nvSpPr>
        <p:spPr>
          <a:xfrm>
            <a:off x="4214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2F5C58C9-5BB3-4B12-A40D-80573E2CB777}"/>
              </a:ext>
            </a:extLst>
          </p:cNvPr>
          <p:cNvSpPr/>
          <p:nvPr/>
        </p:nvSpPr>
        <p:spPr>
          <a:xfrm>
            <a:off x="4857750" y="3786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id="{1957B120-7145-434C-B2DB-C1699249B3FA}"/>
              </a:ext>
            </a:extLst>
          </p:cNvPr>
          <p:cNvSpPr/>
          <p:nvPr/>
        </p:nvSpPr>
        <p:spPr>
          <a:xfrm>
            <a:off x="5143500" y="4929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a:extLst>
              <a:ext uri="{FF2B5EF4-FFF2-40B4-BE49-F238E27FC236}">
                <a16:creationId xmlns:a16="http://schemas.microsoft.com/office/drawing/2014/main" id="{0E45ED00-1211-4C4E-A183-7574F36B548D}"/>
              </a:ext>
            </a:extLst>
          </p:cNvPr>
          <p:cNvSpPr/>
          <p:nvPr/>
        </p:nvSpPr>
        <p:spPr>
          <a:xfrm>
            <a:off x="5429250" y="4357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a:extLst>
              <a:ext uri="{FF2B5EF4-FFF2-40B4-BE49-F238E27FC236}">
                <a16:creationId xmlns:a16="http://schemas.microsoft.com/office/drawing/2014/main" id="{72E7D2D5-9FC5-4B3C-A24B-7FB5B9F3DCD1}"/>
              </a:ext>
            </a:extLst>
          </p:cNvPr>
          <p:cNvSpPr/>
          <p:nvPr/>
        </p:nvSpPr>
        <p:spPr>
          <a:xfrm>
            <a:off x="5500688" y="5500688"/>
            <a:ext cx="223837"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a:extLst>
              <a:ext uri="{FF2B5EF4-FFF2-40B4-BE49-F238E27FC236}">
                <a16:creationId xmlns:a16="http://schemas.microsoft.com/office/drawing/2014/main" id="{C44DEB8E-7DC1-4493-9882-93E6D59F335B}"/>
              </a:ext>
            </a:extLst>
          </p:cNvPr>
          <p:cNvSpPr/>
          <p:nvPr/>
        </p:nvSpPr>
        <p:spPr>
          <a:xfrm>
            <a:off x="5715000" y="4929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a:extLst>
              <a:ext uri="{FF2B5EF4-FFF2-40B4-BE49-F238E27FC236}">
                <a16:creationId xmlns:a16="http://schemas.microsoft.com/office/drawing/2014/main" id="{8427BA08-0AA9-4135-9B5A-A8CDA0E31E8A}"/>
              </a:ext>
            </a:extLst>
          </p:cNvPr>
          <p:cNvSpPr/>
          <p:nvPr/>
        </p:nvSpPr>
        <p:spPr>
          <a:xfrm>
            <a:off x="6429375"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a:extLst>
              <a:ext uri="{FF2B5EF4-FFF2-40B4-BE49-F238E27FC236}">
                <a16:creationId xmlns:a16="http://schemas.microsoft.com/office/drawing/2014/main" id="{58158C12-1466-48BB-8827-4FC393283CD3}"/>
              </a:ext>
            </a:extLst>
          </p:cNvPr>
          <p:cNvSpPr/>
          <p:nvPr/>
        </p:nvSpPr>
        <p:spPr>
          <a:xfrm>
            <a:off x="6215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a:extLst>
              <a:ext uri="{FF2B5EF4-FFF2-40B4-BE49-F238E27FC236}">
                <a16:creationId xmlns:a16="http://schemas.microsoft.com/office/drawing/2014/main" id="{0F825001-46B6-4001-8C37-1A899259E4FD}"/>
              </a:ext>
            </a:extLst>
          </p:cNvPr>
          <p:cNvSpPr/>
          <p:nvPr/>
        </p:nvSpPr>
        <p:spPr>
          <a:xfrm>
            <a:off x="6500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a:extLst>
              <a:ext uri="{FF2B5EF4-FFF2-40B4-BE49-F238E27FC236}">
                <a16:creationId xmlns:a16="http://schemas.microsoft.com/office/drawing/2014/main" id="{ED973B74-CF4C-4E1E-BEBA-BE1E947F994A}"/>
              </a:ext>
            </a:extLst>
          </p:cNvPr>
          <p:cNvSpPr/>
          <p:nvPr/>
        </p:nvSpPr>
        <p:spPr>
          <a:xfrm>
            <a:off x="7358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椭圆 25">
            <a:extLst>
              <a:ext uri="{FF2B5EF4-FFF2-40B4-BE49-F238E27FC236}">
                <a16:creationId xmlns:a16="http://schemas.microsoft.com/office/drawing/2014/main" id="{093DF7B0-BEF0-4F35-9C83-BCF08237F883}"/>
              </a:ext>
            </a:extLst>
          </p:cNvPr>
          <p:cNvSpPr/>
          <p:nvPr/>
        </p:nvSpPr>
        <p:spPr>
          <a:xfrm>
            <a:off x="7715250"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a:extLst>
              <a:ext uri="{FF2B5EF4-FFF2-40B4-BE49-F238E27FC236}">
                <a16:creationId xmlns:a16="http://schemas.microsoft.com/office/drawing/2014/main" id="{885CDE28-EDB4-48F2-88F7-2D22BEA97BBA}"/>
              </a:ext>
            </a:extLst>
          </p:cNvPr>
          <p:cNvSpPr/>
          <p:nvPr/>
        </p:nvSpPr>
        <p:spPr>
          <a:xfrm>
            <a:off x="79295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a:extLst>
              <a:ext uri="{FF2B5EF4-FFF2-40B4-BE49-F238E27FC236}">
                <a16:creationId xmlns:a16="http://schemas.microsoft.com/office/drawing/2014/main" id="{B51428EF-4596-4F9E-91BB-1711C3D90F08}"/>
              </a:ext>
            </a:extLst>
          </p:cNvPr>
          <p:cNvSpPr/>
          <p:nvPr/>
        </p:nvSpPr>
        <p:spPr>
          <a:xfrm>
            <a:off x="7643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28">
            <a:extLst>
              <a:ext uri="{FF2B5EF4-FFF2-40B4-BE49-F238E27FC236}">
                <a16:creationId xmlns:a16="http://schemas.microsoft.com/office/drawing/2014/main" id="{76686B73-DFAD-443C-BB17-5947712F82BA}"/>
              </a:ext>
            </a:extLst>
          </p:cNvPr>
          <p:cNvSpPr/>
          <p:nvPr/>
        </p:nvSpPr>
        <p:spPr>
          <a:xfrm>
            <a:off x="7072313" y="3786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5A781312-3418-4335-A75A-C6228FF45868}"/>
              </a:ext>
            </a:extLst>
          </p:cNvPr>
          <p:cNvSpPr>
            <a:spLocks noGrp="1"/>
          </p:cNvSpPr>
          <p:nvPr>
            <p:ph type="sldNum" sz="quarter" idx="12"/>
          </p:nvPr>
        </p:nvSpPr>
        <p:spPr/>
        <p:txBody>
          <a:bodyPr/>
          <a:lstStyle/>
          <a:p>
            <a:fld id="{76DEC0BF-4056-45FE-A558-BFEC82C564A3}" type="slidenum">
              <a:rPr lang="zh-CN" altLang="en-US" smtClean="0"/>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181"/>
                                        </p:tgtEl>
                                        <p:attrNameLst>
                                          <p:attrName>style.visibility</p:attrName>
                                        </p:attrNameLst>
                                      </p:cBhvr>
                                      <p:to>
                                        <p:strVal val="visible"/>
                                      </p:to>
                                    </p:set>
                                    <p:animEffect transition="in" filter="blinds(horizontal)">
                                      <p:cBhvr>
                                        <p:cTn id="57" dur="500"/>
                                        <p:tgtEl>
                                          <p:spTgt spid="501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blinds(horizontal)">
                                      <p:cBhvr>
                                        <p:cTn id="62" dur="500"/>
                                        <p:tgtEl>
                                          <p:spTgt spid="3">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linds(horizontal)">
                                      <p:cBhvr>
                                        <p:cTn id="87" dur="500"/>
                                        <p:tgtEl>
                                          <p:spTgt spid="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blinds(horizontal)">
                                      <p:cBhvr>
                                        <p:cTn id="97" dur="500"/>
                                        <p:tgtEl>
                                          <p:spTgt spid="2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blinds(horizontal)">
                                      <p:cBhvr>
                                        <p:cTn id="102" dur="500"/>
                                        <p:tgtEl>
                                          <p:spTgt spid="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
                                            <p:txEl>
                                              <p:pRg st="2" end="2"/>
                                            </p:txEl>
                                          </p:spTgt>
                                        </p:tgtEl>
                                        <p:attrNameLst>
                                          <p:attrName>style.visibility</p:attrName>
                                        </p:attrNameLst>
                                      </p:cBhvr>
                                      <p:to>
                                        <p:strVal val="visible"/>
                                      </p:to>
                                    </p:set>
                                    <p:animEffect transition="in" filter="blinds(horizontal)">
                                      <p:cBhvr>
                                        <p:cTn id="107" dur="500"/>
                                        <p:tgtEl>
                                          <p:spTgt spid="3">
                                            <p:txEl>
                                              <p:pRg st="2" end="2"/>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blinds(horizontal)">
                                      <p:cBhvr>
                                        <p:cTn id="117" dur="500"/>
                                        <p:tgtEl>
                                          <p:spTgt spid="2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500"/>
                                        <p:tgtEl>
                                          <p:spTgt spid="2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blinds(horizontal)">
                                      <p:cBhvr>
                                        <p:cTn id="132" dur="500"/>
                                        <p:tgtEl>
                                          <p:spTgt spid="2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blinds(horizontal)">
                                      <p:cBhvr>
                                        <p:cTn id="137" dur="500"/>
                                        <p:tgtEl>
                                          <p:spTgt spid="2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blinds(horizontal)">
                                      <p:cBhvr>
                                        <p:cTn id="142" dur="500"/>
                                        <p:tgtEl>
                                          <p:spTgt spid="2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linds(horizontal)">
                                      <p:cBhvr>
                                        <p:cTn id="1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CB86DFE4-7BCD-461F-A976-8B26A0884CAA}"/>
              </a:ext>
            </a:extLst>
          </p:cNvPr>
          <p:cNvSpPr>
            <a:spLocks noGrp="1"/>
          </p:cNvSpPr>
          <p:nvPr>
            <p:ph type="title"/>
          </p:nvPr>
        </p:nvSpPr>
        <p:spPr/>
        <p:txBody>
          <a:bodyPr/>
          <a:lstStyle/>
          <a:p>
            <a:pPr>
              <a:defRPr/>
            </a:pPr>
            <a:r>
              <a:rPr lang="zh-CN" altLang="en-US"/>
              <a:t>二叉树的层次遍历</a:t>
            </a:r>
          </a:p>
        </p:txBody>
      </p:sp>
      <p:sp>
        <p:nvSpPr>
          <p:cNvPr id="3" name="内容占位符 2">
            <a:extLst>
              <a:ext uri="{FF2B5EF4-FFF2-40B4-BE49-F238E27FC236}">
                <a16:creationId xmlns:a16="http://schemas.microsoft.com/office/drawing/2014/main" id="{09404064-DD09-45AF-92F8-2A5AE2D051A3}"/>
              </a:ext>
            </a:extLst>
          </p:cNvPr>
          <p:cNvSpPr>
            <a:spLocks noGrp="1"/>
          </p:cNvSpPr>
          <p:nvPr>
            <p:ph idx="1"/>
          </p:nvPr>
        </p:nvSpPr>
        <p:spPr>
          <a:xfrm>
            <a:off x="500063" y="1989138"/>
            <a:ext cx="8459787" cy="4114800"/>
          </a:xfrm>
        </p:spPr>
        <p:txBody>
          <a:bodyPr/>
          <a:lstStyle/>
          <a:p>
            <a:pPr>
              <a:buFont typeface="Wingdings" pitchFamily="2" charset="2"/>
              <a:buNone/>
              <a:defRPr/>
            </a:pPr>
            <a:r>
              <a:rPr lang="zh-CN" altLang="en-US" dirty="0"/>
              <a:t>层次遍历算法描述：</a:t>
            </a:r>
            <a:endParaRPr lang="en-US" altLang="zh-CN" dirty="0"/>
          </a:p>
          <a:p>
            <a:pPr marL="0" indent="0">
              <a:buFont typeface="Wingdings" pitchFamily="2" charset="2"/>
              <a:buNone/>
              <a:defRPr/>
            </a:pPr>
            <a:r>
              <a:rPr lang="en-US" altLang="zh-CN" dirty="0"/>
              <a:t>	</a:t>
            </a:r>
            <a:r>
              <a:rPr lang="zh-CN" altLang="en-US" dirty="0"/>
              <a:t>设置一个空队列；从根节点开始，当前结点</a:t>
            </a:r>
            <a:r>
              <a:rPr lang="en-US" altLang="zh-CN" dirty="0"/>
              <a:t>p</a:t>
            </a:r>
            <a:r>
              <a:rPr lang="zh-CN" altLang="en-US" dirty="0"/>
              <a:t>不空时，重复执行以下操作：</a:t>
            </a:r>
            <a:endParaRPr lang="en-US" altLang="zh-CN" dirty="0"/>
          </a:p>
          <a:p>
            <a:pPr>
              <a:buFont typeface="Wingdings" pitchFamily="2" charset="2"/>
              <a:buNone/>
              <a:defRPr/>
            </a:pPr>
            <a:r>
              <a:rPr lang="zh-CN" altLang="en-US" dirty="0"/>
              <a:t>（</a:t>
            </a:r>
            <a:r>
              <a:rPr lang="en-US" altLang="zh-CN" dirty="0"/>
              <a:t>1</a:t>
            </a:r>
            <a:r>
              <a:rPr lang="zh-CN" altLang="en-US" dirty="0"/>
              <a:t>）访问</a:t>
            </a:r>
            <a:r>
              <a:rPr lang="en-US" altLang="zh-CN" dirty="0"/>
              <a:t>p</a:t>
            </a:r>
            <a:r>
              <a:rPr lang="zh-CN" altLang="en-US" dirty="0"/>
              <a:t>结点，将结点的左、右孩子入队（如果有）；</a:t>
            </a:r>
            <a:endParaRPr lang="en-US" altLang="zh-CN" dirty="0"/>
          </a:p>
          <a:p>
            <a:pPr>
              <a:buFont typeface="Wingdings" pitchFamily="2" charset="2"/>
              <a:buNone/>
              <a:defRPr/>
            </a:pPr>
            <a:r>
              <a:rPr lang="zh-CN" altLang="en-US" dirty="0"/>
              <a:t>（</a:t>
            </a:r>
            <a:r>
              <a:rPr lang="en-US" altLang="zh-CN" dirty="0"/>
              <a:t>2</a:t>
            </a:r>
            <a:r>
              <a:rPr lang="zh-CN" altLang="en-US" dirty="0"/>
              <a:t>）由</a:t>
            </a:r>
            <a:r>
              <a:rPr lang="en-US" altLang="zh-CN" dirty="0"/>
              <a:t>p</a:t>
            </a:r>
            <a:r>
              <a:rPr lang="zh-CN" altLang="en-US" dirty="0"/>
              <a:t>指向出队结点，继续，直到队列为空。</a:t>
            </a:r>
          </a:p>
        </p:txBody>
      </p:sp>
      <p:sp>
        <p:nvSpPr>
          <p:cNvPr id="2" name="灯片编号占位符 1">
            <a:extLst>
              <a:ext uri="{FF2B5EF4-FFF2-40B4-BE49-F238E27FC236}">
                <a16:creationId xmlns:a16="http://schemas.microsoft.com/office/drawing/2014/main" id="{69FB2032-35FC-4B17-8813-88B20288CF68}"/>
              </a:ext>
            </a:extLst>
          </p:cNvPr>
          <p:cNvSpPr>
            <a:spLocks noGrp="1"/>
          </p:cNvSpPr>
          <p:nvPr>
            <p:ph type="sldNum" sz="quarter" idx="12"/>
          </p:nvPr>
        </p:nvSpPr>
        <p:spPr/>
        <p:txBody>
          <a:bodyPr/>
          <a:lstStyle/>
          <a:p>
            <a:fld id="{76DEC0BF-4056-45FE-A558-BFEC82C564A3}" type="slidenum">
              <a:rPr lang="zh-CN" altLang="en-US" smtClean="0"/>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1C059FB-088D-45C3-9751-CEA044364D94}"/>
              </a:ext>
            </a:extLst>
          </p:cNvPr>
          <p:cNvSpPr>
            <a:spLocks noGrp="1"/>
          </p:cNvSpPr>
          <p:nvPr>
            <p:ph type="title"/>
          </p:nvPr>
        </p:nvSpPr>
        <p:spPr/>
        <p:txBody>
          <a:bodyPr/>
          <a:lstStyle/>
          <a:p>
            <a:pPr>
              <a:defRPr/>
            </a:pPr>
            <a:r>
              <a:rPr lang="zh-CN" altLang="en-US"/>
              <a:t>构造二叉树</a:t>
            </a:r>
          </a:p>
        </p:txBody>
      </p:sp>
      <p:sp>
        <p:nvSpPr>
          <p:cNvPr id="3" name="内容占位符 2">
            <a:extLst>
              <a:ext uri="{FF2B5EF4-FFF2-40B4-BE49-F238E27FC236}">
                <a16:creationId xmlns:a16="http://schemas.microsoft.com/office/drawing/2014/main" id="{11E03A86-DC5D-408A-B107-DB2CBAFEA3F6}"/>
              </a:ext>
            </a:extLst>
          </p:cNvPr>
          <p:cNvSpPr>
            <a:spLocks noGrp="1"/>
          </p:cNvSpPr>
          <p:nvPr>
            <p:ph idx="1"/>
          </p:nvPr>
        </p:nvSpPr>
        <p:spPr>
          <a:xfrm>
            <a:off x="857250" y="1989138"/>
            <a:ext cx="8102600" cy="4114800"/>
          </a:xfrm>
        </p:spPr>
        <p:txBody>
          <a:bodyPr/>
          <a:lstStyle/>
          <a:p>
            <a:pPr>
              <a:buFont typeface="Wingdings" pitchFamily="2" charset="2"/>
              <a:buNone/>
              <a:defRPr/>
            </a:pPr>
            <a:r>
              <a:rPr lang="en-US" altLang="zh-CN" dirty="0">
                <a:solidFill>
                  <a:srgbClr val="003399"/>
                </a:solidFill>
              </a:rPr>
              <a:t>1.</a:t>
            </a:r>
            <a:r>
              <a:rPr lang="zh-CN" altLang="en-US" dirty="0">
                <a:solidFill>
                  <a:srgbClr val="003399"/>
                </a:solidFill>
              </a:rPr>
              <a:t>先根和中根序列构造二叉树</a:t>
            </a:r>
            <a:endParaRPr lang="en-US" altLang="zh-CN" dirty="0">
              <a:solidFill>
                <a:srgbClr val="003399"/>
              </a:solidFill>
            </a:endParaRPr>
          </a:p>
          <a:p>
            <a:pPr marL="109537" indent="0">
              <a:buFont typeface="Wingdings 3" panose="05040102010807070707" pitchFamily="18" charset="2"/>
              <a:buNone/>
              <a:defRPr/>
            </a:pPr>
            <a:r>
              <a:rPr lang="en-US" altLang="zh-CN" dirty="0"/>
              <a:t>2.</a:t>
            </a:r>
            <a:r>
              <a:rPr lang="zh-CN" altLang="en-US" dirty="0"/>
              <a:t>中根和后根序列构造二叉树</a:t>
            </a:r>
          </a:p>
        </p:txBody>
      </p:sp>
      <p:sp>
        <p:nvSpPr>
          <p:cNvPr id="2" name="灯片编号占位符 1">
            <a:extLst>
              <a:ext uri="{FF2B5EF4-FFF2-40B4-BE49-F238E27FC236}">
                <a16:creationId xmlns:a16="http://schemas.microsoft.com/office/drawing/2014/main" id="{38AC5C6C-9AB8-4063-9771-9E601D829E2F}"/>
              </a:ext>
            </a:extLst>
          </p:cNvPr>
          <p:cNvSpPr>
            <a:spLocks noGrp="1"/>
          </p:cNvSpPr>
          <p:nvPr>
            <p:ph type="sldNum" sz="quarter" idx="12"/>
          </p:nvPr>
        </p:nvSpPr>
        <p:spPr/>
        <p:txBody>
          <a:bodyPr/>
          <a:lstStyle/>
          <a:p>
            <a:fld id="{76DEC0BF-4056-45FE-A558-BFEC82C564A3}" type="slidenum">
              <a:rPr lang="zh-CN" altLang="en-US" smtClean="0"/>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BD6DC17-7BAC-4FE9-AB34-D1DB7384CC40}"/>
              </a:ext>
            </a:extLst>
          </p:cNvPr>
          <p:cNvSpPr>
            <a:spLocks noGrp="1" noChangeArrowheads="1"/>
          </p:cNvSpPr>
          <p:nvPr>
            <p:ph type="title"/>
          </p:nvPr>
        </p:nvSpPr>
        <p:spPr>
          <a:xfrm>
            <a:off x="1187450" y="476250"/>
            <a:ext cx="6229350" cy="839788"/>
          </a:xfrm>
        </p:spPr>
        <p:txBody>
          <a:bodyPr/>
          <a:lstStyle/>
          <a:p>
            <a:pPr eaLnBrk="1" hangingPunct="1">
              <a:defRPr/>
            </a:pPr>
            <a:r>
              <a:rPr lang="zh-CN" altLang="en-US" dirty="0"/>
              <a:t>数据的存储结构</a:t>
            </a:r>
          </a:p>
        </p:txBody>
      </p:sp>
      <p:sp>
        <p:nvSpPr>
          <p:cNvPr id="208899" name="Rectangle 3">
            <a:extLst>
              <a:ext uri="{FF2B5EF4-FFF2-40B4-BE49-F238E27FC236}">
                <a16:creationId xmlns:a16="http://schemas.microsoft.com/office/drawing/2014/main" id="{84F5B558-0775-4703-9B56-F9B99CF616A9}"/>
              </a:ext>
            </a:extLst>
          </p:cNvPr>
          <p:cNvSpPr>
            <a:spLocks noGrp="1" noChangeArrowheads="1"/>
          </p:cNvSpPr>
          <p:nvPr>
            <p:ph type="body" idx="1"/>
          </p:nvPr>
        </p:nvSpPr>
        <p:spPr>
          <a:xfrm>
            <a:off x="611188" y="2060575"/>
            <a:ext cx="3246437" cy="725488"/>
          </a:xfrm>
        </p:spPr>
        <p:txBody>
          <a:bodyPr/>
          <a:lstStyle/>
          <a:p>
            <a:pPr eaLnBrk="1" hangingPunct="1"/>
            <a:r>
              <a:rPr lang="zh-CN" altLang="en-US"/>
              <a:t>顺序存储结构</a:t>
            </a:r>
          </a:p>
        </p:txBody>
      </p:sp>
      <p:sp>
        <p:nvSpPr>
          <p:cNvPr id="13316" name="Rectangle 4">
            <a:extLst>
              <a:ext uri="{FF2B5EF4-FFF2-40B4-BE49-F238E27FC236}">
                <a16:creationId xmlns:a16="http://schemas.microsoft.com/office/drawing/2014/main" id="{F919D04D-7C56-4E04-B73B-A9924AB18799}"/>
              </a:ext>
            </a:extLst>
          </p:cNvPr>
          <p:cNvSpPr>
            <a:spLocks noChangeArrowheads="1"/>
          </p:cNvSpPr>
          <p:nvPr/>
        </p:nvSpPr>
        <p:spPr bwMode="auto">
          <a:xfrm>
            <a:off x="1116013" y="5157788"/>
            <a:ext cx="777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chemeClr val="folHlink"/>
              </a:buClr>
              <a:buSzPct val="80000"/>
              <a:buFont typeface="Wingdings" panose="05000000000000000000" pitchFamily="2" charset="2"/>
              <a:buNone/>
            </a:pPr>
            <a:endParaRPr lang="zh-CN" altLang="en-US" b="1">
              <a:latin typeface="Tahoma" panose="020B0604030504040204" pitchFamily="34" charset="0"/>
            </a:endParaRPr>
          </a:p>
        </p:txBody>
      </p:sp>
      <p:sp>
        <p:nvSpPr>
          <p:cNvPr id="13317" name="Rectangle 6">
            <a:extLst>
              <a:ext uri="{FF2B5EF4-FFF2-40B4-BE49-F238E27FC236}">
                <a16:creationId xmlns:a16="http://schemas.microsoft.com/office/drawing/2014/main" id="{B459F6A6-BAAB-4BFE-AA8B-57F664265792}"/>
              </a:ext>
            </a:extLst>
          </p:cNvPr>
          <p:cNvSpPr>
            <a:spLocks noChangeArrowheads="1"/>
          </p:cNvSpPr>
          <p:nvPr/>
        </p:nvSpPr>
        <p:spPr bwMode="auto">
          <a:xfrm>
            <a:off x="2051050" y="6237288"/>
            <a:ext cx="53848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folHlink"/>
              </a:buClr>
              <a:buSzPct val="80000"/>
              <a:buFont typeface="Wingdings" panose="05000000000000000000" pitchFamily="2" charset="2"/>
              <a:buNone/>
            </a:pPr>
            <a:r>
              <a:rPr lang="zh-CN" altLang="en-US" b="1"/>
              <a:t>图</a:t>
            </a:r>
            <a:r>
              <a:rPr lang="en-US" altLang="zh-CN" b="1"/>
              <a:t>1.4  </a:t>
            </a:r>
            <a:r>
              <a:rPr lang="zh-CN" altLang="en-US" b="1"/>
              <a:t>线性表</a:t>
            </a:r>
            <a:r>
              <a:rPr lang="en-US" altLang="zh-CN" b="1"/>
              <a:t>(A,B,C,D)</a:t>
            </a:r>
            <a:r>
              <a:rPr lang="zh-CN" altLang="en-US" b="1"/>
              <a:t>的两种存储结构</a:t>
            </a:r>
          </a:p>
        </p:txBody>
      </p:sp>
      <p:sp>
        <p:nvSpPr>
          <p:cNvPr id="9" name="矩形 8">
            <a:extLst>
              <a:ext uri="{FF2B5EF4-FFF2-40B4-BE49-F238E27FC236}">
                <a16:creationId xmlns:a16="http://schemas.microsoft.com/office/drawing/2014/main" id="{99C5124B-E55D-4693-A65D-A347F4EC295A}"/>
              </a:ext>
            </a:extLst>
          </p:cNvPr>
          <p:cNvSpPr/>
          <p:nvPr/>
        </p:nvSpPr>
        <p:spPr>
          <a:xfrm>
            <a:off x="4786313" y="2071688"/>
            <a:ext cx="3070225" cy="584200"/>
          </a:xfrm>
          <a:prstGeom prst="rect">
            <a:avLst/>
          </a:prstGeom>
        </p:spPr>
        <p:txBody>
          <a:bodyPr wrap="none">
            <a:spAutoFit/>
          </a:bodyPr>
          <a:lstStyle/>
          <a:p>
            <a:pPr>
              <a:defRPr/>
            </a:pPr>
            <a:r>
              <a:rPr lang="en-US" altLang="zh-CN" sz="3200" b="1" dirty="0">
                <a:solidFill>
                  <a:srgbClr val="0000CC"/>
                </a:solidFill>
                <a:latin typeface="黑体" pitchFamily="2" charset="-122"/>
                <a:ea typeface="黑体" pitchFamily="2" charset="-122"/>
              </a:rPr>
              <a:t>2.</a:t>
            </a:r>
            <a:r>
              <a:rPr lang="zh-CN" altLang="en-US" sz="3200" b="1" dirty="0">
                <a:latin typeface="+mn-ea"/>
                <a:ea typeface="+mn-ea"/>
              </a:rPr>
              <a:t>链式存储结构</a:t>
            </a:r>
          </a:p>
        </p:txBody>
      </p:sp>
      <p:pic>
        <p:nvPicPr>
          <p:cNvPr id="10" name="图片 9" descr="顺序存储结构.JPG">
            <a:extLst>
              <a:ext uri="{FF2B5EF4-FFF2-40B4-BE49-F238E27FC236}">
                <a16:creationId xmlns:a16="http://schemas.microsoft.com/office/drawing/2014/main" id="{F639E82E-73EB-494B-B790-8B593C65C7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8688" y="3214688"/>
            <a:ext cx="17240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链式存储结构.JPG">
            <a:extLst>
              <a:ext uri="{FF2B5EF4-FFF2-40B4-BE49-F238E27FC236}">
                <a16:creationId xmlns:a16="http://schemas.microsoft.com/office/drawing/2014/main" id="{873EA16B-052D-4144-851B-C6704C35C3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3286125"/>
            <a:ext cx="67913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A66D543-DFEF-4F4F-94D2-5152C71423D7}"/>
              </a:ext>
            </a:extLst>
          </p:cNvPr>
          <p:cNvSpPr>
            <a:spLocks noGrp="1"/>
          </p:cNvSpPr>
          <p:nvPr>
            <p:ph type="sldNum" sz="quarter" idx="12"/>
          </p:nvPr>
        </p:nvSpPr>
        <p:spPr/>
        <p:txBody>
          <a:bodyPr/>
          <a:lstStyle/>
          <a:p>
            <a:fld id="{76DEC0BF-4056-45FE-A558-BFEC82C564A3}"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grpId="0" nodeType="clickEffect">
                                  <p:stCondLst>
                                    <p:cond delay="0"/>
                                  </p:stCondLst>
                                  <p:iterate type="lt">
                                    <p:tmPct val="5000"/>
                                  </p:iterate>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B4918F2-2221-48C0-A755-71F29B64920E}"/>
              </a:ext>
            </a:extLst>
          </p:cNvPr>
          <p:cNvSpPr>
            <a:spLocks noGrp="1" noChangeArrowheads="1"/>
          </p:cNvSpPr>
          <p:nvPr>
            <p:ph type="title"/>
          </p:nvPr>
        </p:nvSpPr>
        <p:spPr/>
        <p:txBody>
          <a:bodyPr/>
          <a:lstStyle/>
          <a:p>
            <a:pPr>
              <a:defRPr/>
            </a:pPr>
            <a:r>
              <a:rPr lang="zh-CN" altLang="en-US" sz="4000" dirty="0"/>
              <a:t>先根和中根序列构造二叉树</a:t>
            </a:r>
            <a:endParaRPr lang="en-US" altLang="zh-CN" sz="4000" dirty="0"/>
          </a:p>
        </p:txBody>
      </p:sp>
      <p:sp>
        <p:nvSpPr>
          <p:cNvPr id="57347" name="Rectangle 3">
            <a:extLst>
              <a:ext uri="{FF2B5EF4-FFF2-40B4-BE49-F238E27FC236}">
                <a16:creationId xmlns:a16="http://schemas.microsoft.com/office/drawing/2014/main" id="{F274326C-88C3-4F5C-816A-E43FCCFC8CD3}"/>
              </a:ext>
            </a:extLst>
          </p:cNvPr>
          <p:cNvSpPr>
            <a:spLocks noGrp="1" noChangeArrowheads="1"/>
          </p:cNvSpPr>
          <p:nvPr>
            <p:ph type="body" idx="1"/>
          </p:nvPr>
        </p:nvSpPr>
        <p:spPr>
          <a:xfrm>
            <a:off x="142875" y="2071688"/>
            <a:ext cx="8816975" cy="4032250"/>
          </a:xfrm>
        </p:spPr>
        <p:txBody>
          <a:bodyPr/>
          <a:lstStyle/>
          <a:p>
            <a:pPr eaLnBrk="1" hangingPunct="1">
              <a:buFont typeface="Wingdings" panose="05000000000000000000" pitchFamily="2" charset="2"/>
              <a:buNone/>
            </a:pPr>
            <a:r>
              <a:rPr lang="zh-CN" altLang="en-US"/>
              <a:t>例：由先根序列和中根序列确定二叉树</a:t>
            </a:r>
          </a:p>
        </p:txBody>
      </p:sp>
      <p:pic>
        <p:nvPicPr>
          <p:cNvPr id="57348" name="Picture 4" descr="6D14">
            <a:extLst>
              <a:ext uri="{FF2B5EF4-FFF2-40B4-BE49-F238E27FC236}">
                <a16:creationId xmlns:a16="http://schemas.microsoft.com/office/drawing/2014/main" id="{394F14C0-A19F-416D-83ED-23B1760FA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8964613"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CE3F586-2812-4B68-9BB8-F2F6E497B333}"/>
              </a:ext>
            </a:extLst>
          </p:cNvPr>
          <p:cNvSpPr/>
          <p:nvPr/>
        </p:nvSpPr>
        <p:spPr>
          <a:xfrm>
            <a:off x="5286375" y="2714625"/>
            <a:ext cx="3857625" cy="3714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连接符 7">
            <a:extLst>
              <a:ext uri="{FF2B5EF4-FFF2-40B4-BE49-F238E27FC236}">
                <a16:creationId xmlns:a16="http://schemas.microsoft.com/office/drawing/2014/main" id="{3092C511-5089-41E3-ACAE-D0818E1A1E3A}"/>
              </a:ext>
            </a:extLst>
          </p:cNvPr>
          <p:cNvCxnSpPr/>
          <p:nvPr/>
        </p:nvCxnSpPr>
        <p:spPr>
          <a:xfrm rot="5400000">
            <a:off x="5929313" y="4214812"/>
            <a:ext cx="285750" cy="142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EA78E91-62D3-4CFF-B2EA-0744A7932A53}"/>
              </a:ext>
            </a:extLst>
          </p:cNvPr>
          <p:cNvCxnSpPr/>
          <p:nvPr/>
        </p:nvCxnSpPr>
        <p:spPr>
          <a:xfrm rot="10800000">
            <a:off x="6000750" y="4786313"/>
            <a:ext cx="428625" cy="2143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57456ED-CABC-483D-8C81-CD1DBA2E2071}"/>
              </a:ext>
            </a:extLst>
          </p:cNvPr>
          <p:cNvCxnSpPr/>
          <p:nvPr/>
        </p:nvCxnSpPr>
        <p:spPr>
          <a:xfrm rot="5400000">
            <a:off x="7643813" y="4214812"/>
            <a:ext cx="357188" cy="214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72A99D2-4194-4E57-A6F7-F11281EF4382}"/>
              </a:ext>
            </a:extLst>
          </p:cNvPr>
          <p:cNvCxnSpPr/>
          <p:nvPr/>
        </p:nvCxnSpPr>
        <p:spPr>
          <a:xfrm rot="5400000">
            <a:off x="8215313" y="4857750"/>
            <a:ext cx="285750" cy="142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E196D03-445A-4B7D-BAC6-4ADA88A5F742}"/>
              </a:ext>
            </a:extLst>
          </p:cNvPr>
          <p:cNvCxnSpPr/>
          <p:nvPr/>
        </p:nvCxnSpPr>
        <p:spPr>
          <a:xfrm>
            <a:off x="7929563" y="4143375"/>
            <a:ext cx="500062" cy="214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FB6A0C6-E059-42F7-95DD-A0899259C5D9}"/>
              </a:ext>
            </a:extLst>
          </p:cNvPr>
          <p:cNvSpPr>
            <a:spLocks noGrp="1"/>
          </p:cNvSpPr>
          <p:nvPr>
            <p:ph type="sldNum" sz="quarter" idx="12"/>
          </p:nvPr>
        </p:nvSpPr>
        <p:spPr/>
        <p:txBody>
          <a:bodyPr/>
          <a:lstStyle/>
          <a:p>
            <a:fld id="{76DEC0BF-4056-45FE-A558-BFEC82C564A3}" type="slidenum">
              <a:rPr lang="zh-CN" altLang="en-US" smtClean="0"/>
              <a:pPr/>
              <a:t>50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1A3EA3D-E89F-4524-9B16-E7F3F6298E60}"/>
              </a:ext>
            </a:extLst>
          </p:cNvPr>
          <p:cNvSpPr>
            <a:spLocks noGrp="1" noChangeArrowheads="1"/>
          </p:cNvSpPr>
          <p:nvPr>
            <p:ph type="title"/>
          </p:nvPr>
        </p:nvSpPr>
        <p:spPr>
          <a:xfrm>
            <a:off x="928688" y="857250"/>
            <a:ext cx="7793037" cy="839788"/>
          </a:xfrm>
        </p:spPr>
        <p:txBody>
          <a:bodyPr/>
          <a:lstStyle/>
          <a:p>
            <a:pPr eaLnBrk="1" hangingPunct="1">
              <a:defRPr/>
            </a:pPr>
            <a:r>
              <a:rPr lang="zh-CN" altLang="en-US" sz="4000"/>
              <a:t>线索二叉树</a:t>
            </a:r>
          </a:p>
        </p:txBody>
      </p:sp>
      <p:graphicFrame>
        <p:nvGraphicFramePr>
          <p:cNvPr id="58371" name="Object 6">
            <a:extLst>
              <a:ext uri="{FF2B5EF4-FFF2-40B4-BE49-F238E27FC236}">
                <a16:creationId xmlns:a16="http://schemas.microsoft.com/office/drawing/2014/main" id="{79B6E7A2-5224-4C6C-ADD2-F9B88B616982}"/>
              </a:ext>
            </a:extLst>
          </p:cNvPr>
          <p:cNvGraphicFramePr>
            <a:graphicFrameLocks noChangeAspect="1"/>
          </p:cNvGraphicFramePr>
          <p:nvPr/>
        </p:nvGraphicFramePr>
        <p:xfrm>
          <a:off x="428625" y="2857500"/>
          <a:ext cx="7358063" cy="1168400"/>
        </p:xfrm>
        <a:graphic>
          <a:graphicData uri="http://schemas.openxmlformats.org/presentationml/2006/ole">
            <mc:AlternateContent xmlns:mc="http://schemas.openxmlformats.org/markup-compatibility/2006">
              <mc:Choice xmlns:v="urn:schemas-microsoft-com:vml" Requires="v">
                <p:oleObj spid="_x0000_s58414" r:id="rId3" imgW="2921000" imgH="444500" progId="Equation.3">
                  <p:embed/>
                </p:oleObj>
              </mc:Choice>
              <mc:Fallback>
                <p:oleObj r:id="rId3" imgW="2921000" imgH="444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857500"/>
                        <a:ext cx="735806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2" name="Object 7">
            <a:extLst>
              <a:ext uri="{FF2B5EF4-FFF2-40B4-BE49-F238E27FC236}">
                <a16:creationId xmlns:a16="http://schemas.microsoft.com/office/drawing/2014/main" id="{37C0E1FE-D3DC-4B2D-B04F-CBD8EC765B95}"/>
              </a:ext>
            </a:extLst>
          </p:cNvPr>
          <p:cNvGraphicFramePr>
            <a:graphicFrameLocks noChangeAspect="1"/>
          </p:cNvGraphicFramePr>
          <p:nvPr/>
        </p:nvGraphicFramePr>
        <p:xfrm>
          <a:off x="500063" y="4286250"/>
          <a:ext cx="7361237" cy="1071563"/>
        </p:xfrm>
        <a:graphic>
          <a:graphicData uri="http://schemas.openxmlformats.org/presentationml/2006/ole">
            <mc:AlternateContent xmlns:mc="http://schemas.openxmlformats.org/markup-compatibility/2006">
              <mc:Choice xmlns:v="urn:schemas-microsoft-com:vml" Requires="v">
                <p:oleObj spid="_x0000_s58415" r:id="rId5" imgW="3073400" imgH="444500" progId="Equation.3">
                  <p:embed/>
                </p:oleObj>
              </mc:Choice>
              <mc:Fallback>
                <p:oleObj r:id="rId5" imgW="30734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286250"/>
                        <a:ext cx="7361237"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Box 7">
            <a:extLst>
              <a:ext uri="{FF2B5EF4-FFF2-40B4-BE49-F238E27FC236}">
                <a16:creationId xmlns:a16="http://schemas.microsoft.com/office/drawing/2014/main" id="{667CC799-12F9-4697-88DE-97D141AA64F1}"/>
              </a:ext>
            </a:extLst>
          </p:cNvPr>
          <p:cNvSpPr txBox="1">
            <a:spLocks noChangeArrowheads="1"/>
          </p:cNvSpPr>
          <p:nvPr/>
        </p:nvSpPr>
        <p:spPr bwMode="auto">
          <a:xfrm>
            <a:off x="500063" y="2143125"/>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定义标志：</a:t>
            </a:r>
          </a:p>
        </p:txBody>
      </p:sp>
      <p:graphicFrame>
        <p:nvGraphicFramePr>
          <p:cNvPr id="9" name="Group 4">
            <a:extLst>
              <a:ext uri="{FF2B5EF4-FFF2-40B4-BE49-F238E27FC236}">
                <a16:creationId xmlns:a16="http://schemas.microsoft.com/office/drawing/2014/main" id="{4254CB9D-965E-4C56-ADDA-18E277D54C26}"/>
              </a:ext>
            </a:extLst>
          </p:cNvPr>
          <p:cNvGraphicFramePr>
            <a:graphicFrameLocks noGrp="1"/>
          </p:cNvGraphicFramePr>
          <p:nvPr>
            <p:extLst>
              <p:ext uri="{D42A27DB-BD31-4B8C-83A1-F6EECF244321}">
                <p14:modId xmlns:p14="http://schemas.microsoft.com/office/powerpoint/2010/main" val="3683953300"/>
              </p:ext>
            </p:extLst>
          </p:nvPr>
        </p:nvGraphicFramePr>
        <p:xfrm>
          <a:off x="1409700" y="5616516"/>
          <a:ext cx="6324600" cy="517818"/>
        </p:xfrm>
        <a:graphic>
          <a:graphicData uri="http://schemas.openxmlformats.org/drawingml/2006/table">
            <a:tbl>
              <a:tblPr/>
              <a:tblGrid>
                <a:gridCol w="1336675">
                  <a:extLst>
                    <a:ext uri="{9D8B030D-6E8A-4147-A177-3AD203B41FA5}">
                      <a16:colId xmlns:a16="http://schemas.microsoft.com/office/drawing/2014/main" val="20000"/>
                    </a:ext>
                  </a:extLst>
                </a:gridCol>
                <a:gridCol w="1157288">
                  <a:extLst>
                    <a:ext uri="{9D8B030D-6E8A-4147-A177-3AD203B41FA5}">
                      <a16:colId xmlns:a16="http://schemas.microsoft.com/office/drawing/2014/main" val="20001"/>
                    </a:ext>
                  </a:extLst>
                </a:gridCol>
                <a:gridCol w="1336675">
                  <a:extLst>
                    <a:ext uri="{9D8B030D-6E8A-4147-A177-3AD203B41FA5}">
                      <a16:colId xmlns:a16="http://schemas.microsoft.com/office/drawing/2014/main" val="20002"/>
                    </a:ext>
                  </a:extLst>
                </a:gridCol>
                <a:gridCol w="1157287">
                  <a:extLst>
                    <a:ext uri="{9D8B030D-6E8A-4147-A177-3AD203B41FA5}">
                      <a16:colId xmlns:a16="http://schemas.microsoft.com/office/drawing/2014/main" val="20003"/>
                    </a:ext>
                  </a:extLst>
                </a:gridCol>
                <a:gridCol w="1336675">
                  <a:extLst>
                    <a:ext uri="{9D8B030D-6E8A-4147-A177-3AD203B41FA5}">
                      <a16:colId xmlns:a16="http://schemas.microsoft.com/office/drawing/2014/main" val="20004"/>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lchild</a:t>
                      </a: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ltag</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data</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rtag</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rchild</a:t>
                      </a: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灯片编号占位符 1">
            <a:extLst>
              <a:ext uri="{FF2B5EF4-FFF2-40B4-BE49-F238E27FC236}">
                <a16:creationId xmlns:a16="http://schemas.microsoft.com/office/drawing/2014/main" id="{109B17E6-612D-4B72-BEA8-7D7767C63FEC}"/>
              </a:ext>
            </a:extLst>
          </p:cNvPr>
          <p:cNvSpPr>
            <a:spLocks noGrp="1"/>
          </p:cNvSpPr>
          <p:nvPr>
            <p:ph type="sldNum" sz="quarter" idx="12"/>
          </p:nvPr>
        </p:nvSpPr>
        <p:spPr/>
        <p:txBody>
          <a:bodyPr/>
          <a:lstStyle/>
          <a:p>
            <a:fld id="{76DEC0BF-4056-45FE-A558-BFEC82C564A3}" type="slidenum">
              <a:rPr lang="zh-CN" altLang="en-US" smtClean="0"/>
              <a:pPr/>
              <a:t>51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CCA74EF-2CE6-46B5-85A1-B7F69DE0DBC5}"/>
              </a:ext>
            </a:extLst>
          </p:cNvPr>
          <p:cNvSpPr>
            <a:spLocks noGrp="1"/>
          </p:cNvSpPr>
          <p:nvPr>
            <p:ph type="title"/>
          </p:nvPr>
        </p:nvSpPr>
        <p:spPr/>
        <p:txBody>
          <a:bodyPr/>
          <a:lstStyle/>
          <a:p>
            <a:pPr>
              <a:defRPr/>
            </a:pPr>
            <a:r>
              <a:rPr lang="zh-CN" altLang="en-US"/>
              <a:t>线索二叉树</a:t>
            </a:r>
          </a:p>
        </p:txBody>
      </p:sp>
      <p:sp>
        <p:nvSpPr>
          <p:cNvPr id="3" name="内容占位符 2">
            <a:extLst>
              <a:ext uri="{FF2B5EF4-FFF2-40B4-BE49-F238E27FC236}">
                <a16:creationId xmlns:a16="http://schemas.microsoft.com/office/drawing/2014/main" id="{ECE7DA82-4A8C-484D-918D-72C0688D35DC}"/>
              </a:ext>
            </a:extLst>
          </p:cNvPr>
          <p:cNvSpPr>
            <a:spLocks noGrp="1"/>
          </p:cNvSpPr>
          <p:nvPr>
            <p:ph idx="1"/>
          </p:nvPr>
        </p:nvSpPr>
        <p:spPr>
          <a:xfrm>
            <a:off x="642938" y="1857375"/>
            <a:ext cx="8316912" cy="4246563"/>
          </a:xfrm>
        </p:spPr>
        <p:txBody>
          <a:bodyPr/>
          <a:lstStyle/>
          <a:p>
            <a:pPr marL="0" indent="446088">
              <a:buFont typeface="Wingdings" pitchFamily="2" charset="2"/>
              <a:buNone/>
              <a:defRPr/>
            </a:pPr>
            <a:r>
              <a:rPr lang="zh-CN" altLang="en-US" sz="2800" dirty="0">
                <a:latin typeface="+mn-ea"/>
              </a:rPr>
              <a:t>以这种结构构成的二叉链表作为二叉树的存储结构</a:t>
            </a:r>
            <a:r>
              <a:rPr lang="en-US" altLang="zh-CN" sz="2800" dirty="0">
                <a:latin typeface="+mn-ea"/>
              </a:rPr>
              <a:t>,</a:t>
            </a:r>
            <a:r>
              <a:rPr lang="zh-CN" altLang="en-US" sz="2800" dirty="0">
                <a:latin typeface="+mn-ea"/>
              </a:rPr>
              <a:t>叫做线索链表</a:t>
            </a:r>
            <a:r>
              <a:rPr lang="en-US" altLang="zh-CN" sz="2800" dirty="0">
                <a:latin typeface="+mn-ea"/>
              </a:rPr>
              <a:t>,</a:t>
            </a:r>
            <a:r>
              <a:rPr lang="zh-CN" altLang="en-US" sz="2800" dirty="0">
                <a:latin typeface="+mn-ea"/>
              </a:rPr>
              <a:t>其中指向结点前驱与后继的链叫做线索。加上线索的二叉树称之为线索二叉树。</a:t>
            </a:r>
            <a:endParaRPr lang="en-US" altLang="zh-CN" sz="2800" dirty="0">
              <a:latin typeface="+mn-ea"/>
            </a:endParaRPr>
          </a:p>
          <a:p>
            <a:pPr marL="0" indent="446088">
              <a:buFont typeface="Arial" pitchFamily="34" charset="0"/>
              <a:buChar char="•"/>
              <a:defRPr/>
            </a:pPr>
            <a:r>
              <a:rPr lang="zh-CN" altLang="en-US" sz="2800" dirty="0">
                <a:latin typeface="+mn-ea"/>
              </a:rPr>
              <a:t>线索为先根遍历次序的前驱和后继线索的称为先序线索二叉树。</a:t>
            </a:r>
            <a:endParaRPr lang="en-US" altLang="zh-CN" sz="2800" dirty="0">
              <a:latin typeface="+mn-ea"/>
            </a:endParaRPr>
          </a:p>
          <a:p>
            <a:pPr marL="0" indent="446088">
              <a:buFont typeface="Arial" pitchFamily="34" charset="0"/>
              <a:buChar char="•"/>
              <a:defRPr/>
            </a:pPr>
            <a:r>
              <a:rPr lang="zh-CN" altLang="en-US" sz="2800" dirty="0">
                <a:latin typeface="+mn-ea"/>
              </a:rPr>
              <a:t>线索为中根遍历次序的前驱和后继线索的称为中序线索二叉树。</a:t>
            </a:r>
          </a:p>
          <a:p>
            <a:pPr marL="0" indent="446088">
              <a:buFont typeface="Arial" pitchFamily="34" charset="0"/>
              <a:buChar char="•"/>
              <a:defRPr/>
            </a:pPr>
            <a:r>
              <a:rPr lang="zh-CN" altLang="en-US" sz="2800" dirty="0">
                <a:latin typeface="+mn-ea"/>
              </a:rPr>
              <a:t>线索为后根遍历次序的前驱和后继线索的称为后序线索二叉树。</a:t>
            </a:r>
          </a:p>
          <a:p>
            <a:pPr marL="0" indent="446088">
              <a:buFont typeface="Arial" pitchFamily="34" charset="0"/>
              <a:buChar char="•"/>
              <a:defRPr/>
            </a:pPr>
            <a:endParaRPr lang="zh-CN" altLang="en-US" sz="2800" dirty="0">
              <a:latin typeface="+mn-ea"/>
            </a:endParaRPr>
          </a:p>
        </p:txBody>
      </p:sp>
      <p:sp>
        <p:nvSpPr>
          <p:cNvPr id="2" name="灯片编号占位符 1">
            <a:extLst>
              <a:ext uri="{FF2B5EF4-FFF2-40B4-BE49-F238E27FC236}">
                <a16:creationId xmlns:a16="http://schemas.microsoft.com/office/drawing/2014/main" id="{0D7EABBB-536C-4A72-B3F9-37EB54FA8B2D}"/>
              </a:ext>
            </a:extLst>
          </p:cNvPr>
          <p:cNvSpPr>
            <a:spLocks noGrp="1"/>
          </p:cNvSpPr>
          <p:nvPr>
            <p:ph type="sldNum" sz="quarter" idx="12"/>
          </p:nvPr>
        </p:nvSpPr>
        <p:spPr/>
        <p:txBody>
          <a:bodyPr/>
          <a:lstStyle/>
          <a:p>
            <a:fld id="{76DEC0BF-4056-45FE-A558-BFEC82C564A3}" type="slidenum">
              <a:rPr lang="zh-CN" altLang="en-US" smtClean="0"/>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B41AB49-480D-4EB6-8184-297AB5F92B12}"/>
              </a:ext>
            </a:extLst>
          </p:cNvPr>
          <p:cNvSpPr>
            <a:spLocks noGrp="1"/>
          </p:cNvSpPr>
          <p:nvPr>
            <p:ph type="title"/>
          </p:nvPr>
        </p:nvSpPr>
        <p:spPr/>
        <p:txBody>
          <a:bodyPr/>
          <a:lstStyle/>
          <a:p>
            <a:pPr>
              <a:defRPr/>
            </a:pPr>
            <a:r>
              <a:rPr lang="en-US" altLang="zh-CN"/>
              <a:t> </a:t>
            </a:r>
            <a:r>
              <a:rPr lang="zh-CN" altLang="en-US"/>
              <a:t>线索二叉树</a:t>
            </a:r>
          </a:p>
        </p:txBody>
      </p:sp>
      <p:sp>
        <p:nvSpPr>
          <p:cNvPr id="3" name="内容占位符 2">
            <a:extLst>
              <a:ext uri="{FF2B5EF4-FFF2-40B4-BE49-F238E27FC236}">
                <a16:creationId xmlns:a16="http://schemas.microsoft.com/office/drawing/2014/main" id="{FFABEBFB-6722-4D45-8BE8-A4BA17C9EB63}"/>
              </a:ext>
            </a:extLst>
          </p:cNvPr>
          <p:cNvSpPr>
            <a:spLocks noGrp="1"/>
          </p:cNvSpPr>
          <p:nvPr>
            <p:ph idx="1"/>
          </p:nvPr>
        </p:nvSpPr>
        <p:spPr/>
        <p:txBody>
          <a:bodyPr/>
          <a:lstStyle/>
          <a:p>
            <a:pPr>
              <a:buFont typeface="Wingdings" pitchFamily="2" charset="2"/>
              <a:buNone/>
              <a:defRPr/>
            </a:pPr>
            <a:r>
              <a:rPr lang="zh-CN" altLang="en-US" dirty="0">
                <a:latin typeface="+mn-ea"/>
              </a:rPr>
              <a:t>如下：加上中序线索的二叉树</a:t>
            </a:r>
            <a:endParaRPr lang="zh-CN" altLang="en-US" dirty="0"/>
          </a:p>
        </p:txBody>
      </p:sp>
      <p:pic>
        <p:nvPicPr>
          <p:cNvPr id="5" name="Picture 5" descr="6D23">
            <a:extLst>
              <a:ext uri="{FF2B5EF4-FFF2-40B4-BE49-F238E27FC236}">
                <a16:creationId xmlns:a16="http://schemas.microsoft.com/office/drawing/2014/main" id="{E9EB8496-7CA9-4EAE-82E0-B2B1A3642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751263"/>
            <a:ext cx="5214937"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6D25">
            <a:extLst>
              <a:ext uri="{FF2B5EF4-FFF2-40B4-BE49-F238E27FC236}">
                <a16:creationId xmlns:a16="http://schemas.microsoft.com/office/drawing/2014/main" id="{C36044BA-BFBC-40A7-B9F4-08282DFF0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643188"/>
            <a:ext cx="41703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2">
            <a:extLst>
              <a:ext uri="{FF2B5EF4-FFF2-40B4-BE49-F238E27FC236}">
                <a16:creationId xmlns:a16="http://schemas.microsoft.com/office/drawing/2014/main" id="{43556F3A-0945-4F54-9C18-55E044797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688" y="428625"/>
            <a:ext cx="2500312"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4A04A30F-482B-47F0-BF58-B0C3B55BF63E}"/>
              </a:ext>
            </a:extLst>
          </p:cNvPr>
          <p:cNvSpPr>
            <a:spLocks noGrp="1"/>
          </p:cNvSpPr>
          <p:nvPr>
            <p:ph type="sldNum" sz="quarter" idx="12"/>
          </p:nvPr>
        </p:nvSpPr>
        <p:spPr/>
        <p:txBody>
          <a:bodyPr/>
          <a:lstStyle/>
          <a:p>
            <a:fld id="{76DEC0BF-4056-45FE-A558-BFEC82C564A3}" type="slidenum">
              <a:rPr lang="zh-CN" altLang="en-US" smtClean="0"/>
              <a:pPr/>
              <a:t>53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AC7050-B6B6-4DFD-BF09-3BED0E2E82AA}"/>
              </a:ext>
            </a:extLst>
          </p:cNvPr>
          <p:cNvSpPr>
            <a:spLocks noGrp="1" noChangeArrowheads="1"/>
          </p:cNvSpPr>
          <p:nvPr>
            <p:ph type="title"/>
          </p:nvPr>
        </p:nvSpPr>
        <p:spPr/>
        <p:txBody>
          <a:bodyPr/>
          <a:lstStyle/>
          <a:p>
            <a:pPr eaLnBrk="1" hangingPunct="1">
              <a:defRPr/>
            </a:pPr>
            <a:r>
              <a:rPr lang="zh-CN" altLang="en-US" sz="4000"/>
              <a:t>哈夫曼编码与哈夫曼树</a:t>
            </a:r>
          </a:p>
        </p:txBody>
      </p:sp>
      <p:sp>
        <p:nvSpPr>
          <p:cNvPr id="107524" name="Rectangle 3">
            <a:extLst>
              <a:ext uri="{FF2B5EF4-FFF2-40B4-BE49-F238E27FC236}">
                <a16:creationId xmlns:a16="http://schemas.microsoft.com/office/drawing/2014/main" id="{34D9E101-860B-47BD-99FA-D1523C1B477A}"/>
              </a:ext>
            </a:extLst>
          </p:cNvPr>
          <p:cNvSpPr>
            <a:spLocks noGrp="1" noChangeArrowheads="1"/>
          </p:cNvSpPr>
          <p:nvPr>
            <p:ph type="body" idx="1"/>
          </p:nvPr>
        </p:nvSpPr>
        <p:spPr>
          <a:xfrm>
            <a:off x="428625" y="1785938"/>
            <a:ext cx="8531225" cy="4929187"/>
          </a:xfrm>
        </p:spPr>
        <p:txBody>
          <a:bodyPr/>
          <a:lstStyle/>
          <a:p>
            <a:pPr marL="0" indent="0" eaLnBrk="1" hangingPunct="1">
              <a:buFont typeface="Wingdings" panose="05000000000000000000" pitchFamily="2" charset="2"/>
              <a:buNone/>
            </a:pPr>
            <a:r>
              <a:rPr lang="zh-CN" altLang="zh-CN" sz="2800">
                <a:latin typeface="宋体" panose="02010600030101010101" pitchFamily="2" charset="-122"/>
              </a:rPr>
              <a:t>①</a:t>
            </a:r>
            <a:r>
              <a:rPr lang="zh-CN" altLang="en-US" sz="2800">
                <a:latin typeface="宋体" panose="02010600030101010101" pitchFamily="2" charset="-122"/>
              </a:rPr>
              <a:t>统计各消息出现的频率，按</a:t>
            </a:r>
            <a:r>
              <a:rPr lang="zh-CN" altLang="en-US" sz="2800">
                <a:solidFill>
                  <a:srgbClr val="FF0000"/>
                </a:solidFill>
                <a:latin typeface="宋体" panose="02010600030101010101" pitchFamily="2" charset="-122"/>
              </a:rPr>
              <a:t>从大到小排列</a:t>
            </a:r>
            <a:r>
              <a:rPr lang="zh-CN" altLang="en-US" sz="2800">
                <a:latin typeface="宋体" panose="02010600030101010101" pitchFamily="2" charset="-122"/>
              </a:rPr>
              <a:t>。</a:t>
            </a:r>
            <a:endParaRPr lang="en-US" altLang="zh-CN" sz="2800">
              <a:latin typeface="宋体" panose="02010600030101010101" pitchFamily="2" charset="-122"/>
            </a:endParaRPr>
          </a:p>
          <a:p>
            <a:pPr marL="0" indent="0" eaLnBrk="1" hangingPunct="1">
              <a:buFont typeface="Wingdings" panose="05000000000000000000" pitchFamily="2" charset="2"/>
              <a:buNone/>
            </a:pPr>
            <a:r>
              <a:rPr lang="zh-CN" altLang="en-US" sz="2800">
                <a:latin typeface="宋体" panose="02010600030101010101" pitchFamily="2" charset="-122"/>
              </a:rPr>
              <a:t>②将</a:t>
            </a:r>
            <a:r>
              <a:rPr lang="zh-CN" altLang="en-US" sz="2800">
                <a:solidFill>
                  <a:srgbClr val="FF0000"/>
                </a:solidFill>
                <a:latin typeface="宋体" panose="02010600030101010101" pitchFamily="2" charset="-122"/>
              </a:rPr>
              <a:t>两个最小频率相加</a:t>
            </a:r>
            <a:r>
              <a:rPr lang="zh-CN" altLang="en-US" sz="2800">
                <a:latin typeface="宋体" panose="02010600030101010101" pitchFamily="2" charset="-122"/>
              </a:rPr>
              <a:t>，作为一个新消息的频率。</a:t>
            </a:r>
            <a:endParaRPr lang="en-US" altLang="zh-CN" sz="2800">
              <a:latin typeface="宋体" panose="02010600030101010101" pitchFamily="2" charset="-122"/>
            </a:endParaRPr>
          </a:p>
          <a:p>
            <a:pPr marL="0" indent="0" eaLnBrk="1" hangingPunct="1">
              <a:buFont typeface="Wingdings" panose="05000000000000000000" pitchFamily="2" charset="2"/>
              <a:buNone/>
            </a:pPr>
            <a:r>
              <a:rPr lang="zh-CN" altLang="en-US" sz="2800">
                <a:latin typeface="宋体" panose="02010600030101010101" pitchFamily="2" charset="-122"/>
              </a:rPr>
              <a:t>③重复上两步，直到和为</a:t>
            </a:r>
            <a:r>
              <a:rPr lang="en-US" altLang="zh-CN" sz="2800">
                <a:latin typeface="宋体" panose="02010600030101010101" pitchFamily="2" charset="-122"/>
              </a:rPr>
              <a:t>1</a:t>
            </a:r>
            <a:r>
              <a:rPr lang="zh-CN" altLang="en-US" sz="2800">
                <a:latin typeface="宋体" panose="02010600030101010101" pitchFamily="2" charset="-122"/>
              </a:rPr>
              <a:t>；每次合并消息时，</a:t>
            </a:r>
            <a:r>
              <a:rPr lang="zh-CN" altLang="en-US" sz="2800">
                <a:solidFill>
                  <a:srgbClr val="FF0000"/>
                </a:solidFill>
                <a:latin typeface="宋体" panose="02010600030101010101" pitchFamily="2" charset="-122"/>
              </a:rPr>
              <a:t>合并的消息分别赋值</a:t>
            </a:r>
            <a:r>
              <a:rPr lang="en-US" altLang="zh-CN" sz="2800">
                <a:solidFill>
                  <a:srgbClr val="FF0000"/>
                </a:solidFill>
                <a:latin typeface="宋体" panose="02010600030101010101" pitchFamily="2" charset="-122"/>
              </a:rPr>
              <a:t>0</a:t>
            </a:r>
            <a:r>
              <a:rPr lang="zh-CN" altLang="en-US" sz="2800">
                <a:solidFill>
                  <a:srgbClr val="FF0000"/>
                </a:solidFill>
                <a:latin typeface="宋体" panose="02010600030101010101" pitchFamily="2" charset="-122"/>
              </a:rPr>
              <a:t>和</a:t>
            </a:r>
            <a:r>
              <a:rPr lang="en-US" altLang="zh-CN" sz="2800">
                <a:solidFill>
                  <a:srgbClr val="FF0000"/>
                </a:solidFill>
                <a:latin typeface="宋体" panose="02010600030101010101" pitchFamily="2" charset="-122"/>
              </a:rPr>
              <a:t>1</a:t>
            </a:r>
            <a:r>
              <a:rPr lang="zh-CN" altLang="en-US" sz="2800">
                <a:latin typeface="宋体" panose="02010600030101010101" pitchFamily="2" charset="-122"/>
              </a:rPr>
              <a:t>。</a:t>
            </a:r>
            <a:endParaRPr lang="en-US" altLang="zh-CN" sz="2800">
              <a:latin typeface="宋体" panose="02010600030101010101" pitchFamily="2" charset="-122"/>
            </a:endParaRPr>
          </a:p>
          <a:p>
            <a:pPr marL="0" indent="0" eaLnBrk="1" hangingPunct="1">
              <a:buFont typeface="Wingdings" panose="05000000000000000000" pitchFamily="2" charset="2"/>
              <a:buNone/>
            </a:pPr>
            <a:r>
              <a:rPr lang="zh-CN" altLang="en-US" sz="2800">
                <a:latin typeface="宋体" panose="02010600030101010101" pitchFamily="2" charset="-122"/>
              </a:rPr>
              <a:t>④寻找</a:t>
            </a:r>
            <a:r>
              <a:rPr lang="zh-CN" altLang="en-US" sz="2800">
                <a:solidFill>
                  <a:srgbClr val="FF0000"/>
                </a:solidFill>
                <a:latin typeface="宋体" panose="02010600030101010101" pitchFamily="2" charset="-122"/>
              </a:rPr>
              <a:t>从频率为</a:t>
            </a:r>
            <a:r>
              <a:rPr lang="en-US" altLang="zh-CN" sz="2800">
                <a:solidFill>
                  <a:srgbClr val="FF0000"/>
                </a:solidFill>
                <a:latin typeface="宋体" panose="02010600030101010101" pitchFamily="2" charset="-122"/>
              </a:rPr>
              <a:t>1</a:t>
            </a:r>
            <a:r>
              <a:rPr lang="zh-CN" altLang="en-US" sz="2800">
                <a:solidFill>
                  <a:srgbClr val="FF0000"/>
                </a:solidFill>
                <a:latin typeface="宋体" panose="02010600030101010101" pitchFamily="2" charset="-122"/>
              </a:rPr>
              <a:t>处到每一个信源消息的路径</a:t>
            </a:r>
            <a:r>
              <a:rPr lang="zh-CN" altLang="en-US" sz="2800">
                <a:latin typeface="宋体" panose="02010600030101010101" pitchFamily="2" charset="-122"/>
              </a:rPr>
              <a:t>，记录路径上的</a:t>
            </a:r>
            <a:r>
              <a:rPr lang="en-US" altLang="zh-CN" sz="2800">
                <a:latin typeface="宋体" panose="02010600030101010101" pitchFamily="2" charset="-122"/>
              </a:rPr>
              <a:t>0</a:t>
            </a:r>
            <a:r>
              <a:rPr lang="zh-CN" altLang="en-US" sz="2800">
                <a:latin typeface="宋体" panose="02010600030101010101" pitchFamily="2" charset="-122"/>
              </a:rPr>
              <a:t>和</a:t>
            </a:r>
            <a:r>
              <a:rPr lang="en-US" altLang="zh-CN" sz="2800">
                <a:latin typeface="宋体" panose="02010600030101010101" pitchFamily="2" charset="-122"/>
              </a:rPr>
              <a:t>1</a:t>
            </a:r>
            <a:r>
              <a:rPr lang="zh-CN" altLang="en-US" sz="2800">
                <a:latin typeface="宋体" panose="02010600030101010101" pitchFamily="2" charset="-122"/>
              </a:rPr>
              <a:t>，从而得到每个信源消息的编码。</a:t>
            </a:r>
            <a:endParaRPr lang="en-US" altLang="zh-CN" sz="2800">
              <a:latin typeface="宋体" panose="02010600030101010101" pitchFamily="2" charset="-122"/>
            </a:endParaRPr>
          </a:p>
          <a:p>
            <a:pPr marL="0" indent="0" eaLnBrk="1" hangingPunct="1">
              <a:buFont typeface="Wingdings" panose="05000000000000000000" pitchFamily="2" charset="2"/>
              <a:buNone/>
            </a:pPr>
            <a:r>
              <a:rPr lang="zh-CN" altLang="en-US" sz="2800"/>
              <a:t>     这实际上就是建立</a:t>
            </a:r>
            <a:r>
              <a:rPr lang="zh-CN" altLang="en-US" sz="2800">
                <a:solidFill>
                  <a:srgbClr val="FF0000"/>
                </a:solidFill>
              </a:rPr>
              <a:t>哈夫曼树</a:t>
            </a:r>
            <a:r>
              <a:rPr lang="zh-CN" altLang="en-US" sz="2800"/>
              <a:t>的过程，哈夫曼树</a:t>
            </a:r>
            <a:r>
              <a:rPr lang="en-US" altLang="zh-CN" sz="2800"/>
              <a:t>(Huffman)</a:t>
            </a:r>
            <a:r>
              <a:rPr lang="zh-CN" altLang="en-US" sz="2800"/>
              <a:t>，又称最优二叉树。</a:t>
            </a:r>
            <a:endParaRPr lang="zh-CN" altLang="en-US" sz="2800">
              <a:latin typeface="宋体" panose="02010600030101010101" pitchFamily="2" charset="-122"/>
            </a:endParaRPr>
          </a:p>
          <a:p>
            <a:pPr marL="0" indent="0" eaLnBrk="1" hangingPunct="1">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3B23DCF8-E7FD-4B77-BDB8-91A0B4AE9D46}"/>
              </a:ext>
            </a:extLst>
          </p:cNvPr>
          <p:cNvSpPr>
            <a:spLocks noGrp="1"/>
          </p:cNvSpPr>
          <p:nvPr>
            <p:ph type="sldNum" sz="quarter" idx="12"/>
          </p:nvPr>
        </p:nvSpPr>
        <p:spPr/>
        <p:txBody>
          <a:bodyPr/>
          <a:lstStyle/>
          <a:p>
            <a:fld id="{76DEC0BF-4056-45FE-A558-BFEC82C564A3}"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Effect transition="in" filter="blinds(horizontal)">
                                      <p:cBhvr>
                                        <p:cTn id="7" dur="500"/>
                                        <p:tgtEl>
                                          <p:spTgt spid="107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4">
                                            <p:txEl>
                                              <p:pRg st="1" end="1"/>
                                            </p:txEl>
                                          </p:spTgt>
                                        </p:tgtEl>
                                        <p:attrNameLst>
                                          <p:attrName>style.visibility</p:attrName>
                                        </p:attrNameLst>
                                      </p:cBhvr>
                                      <p:to>
                                        <p:strVal val="visible"/>
                                      </p:to>
                                    </p:set>
                                    <p:animEffect transition="in" filter="blinds(horizontal)">
                                      <p:cBhvr>
                                        <p:cTn id="12" dur="500"/>
                                        <p:tgtEl>
                                          <p:spTgt spid="1075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4">
                                            <p:txEl>
                                              <p:pRg st="2" end="2"/>
                                            </p:txEl>
                                          </p:spTgt>
                                        </p:tgtEl>
                                        <p:attrNameLst>
                                          <p:attrName>style.visibility</p:attrName>
                                        </p:attrNameLst>
                                      </p:cBhvr>
                                      <p:to>
                                        <p:strVal val="visible"/>
                                      </p:to>
                                    </p:set>
                                    <p:animEffect transition="in" filter="blinds(horizontal)">
                                      <p:cBhvr>
                                        <p:cTn id="17" dur="500"/>
                                        <p:tgtEl>
                                          <p:spTgt spid="1075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4">
                                            <p:txEl>
                                              <p:pRg st="3" end="3"/>
                                            </p:txEl>
                                          </p:spTgt>
                                        </p:tgtEl>
                                        <p:attrNameLst>
                                          <p:attrName>style.visibility</p:attrName>
                                        </p:attrNameLst>
                                      </p:cBhvr>
                                      <p:to>
                                        <p:strVal val="visible"/>
                                      </p:to>
                                    </p:set>
                                    <p:animEffect transition="in" filter="blinds(horizontal)">
                                      <p:cBhvr>
                                        <p:cTn id="22" dur="500"/>
                                        <p:tgtEl>
                                          <p:spTgt spid="1075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animEffect transition="in" filter="blinds(horizontal)">
                                      <p:cBhvr>
                                        <p:cTn id="27" dur="500"/>
                                        <p:tgtEl>
                                          <p:spTgt spid="1075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504796B-EFD7-4895-8124-577E1EF0F829}"/>
              </a:ext>
            </a:extLst>
          </p:cNvPr>
          <p:cNvSpPr>
            <a:spLocks noGrp="1" noChangeArrowheads="1"/>
          </p:cNvSpPr>
          <p:nvPr>
            <p:ph type="title"/>
          </p:nvPr>
        </p:nvSpPr>
        <p:spPr>
          <a:xfrm>
            <a:off x="1042988" y="404813"/>
            <a:ext cx="7793037" cy="839787"/>
          </a:xfrm>
        </p:spPr>
        <p:txBody>
          <a:bodyPr/>
          <a:lstStyle/>
          <a:p>
            <a:pPr eaLnBrk="1" hangingPunct="1">
              <a:defRPr/>
            </a:pPr>
            <a:r>
              <a:rPr lang="en-US" altLang="zh-CN" sz="4000"/>
              <a:t>1   </a:t>
            </a:r>
            <a:r>
              <a:rPr lang="zh-CN" altLang="en-US" sz="4000"/>
              <a:t>哈夫曼编码</a:t>
            </a:r>
          </a:p>
        </p:txBody>
      </p:sp>
      <p:pic>
        <p:nvPicPr>
          <p:cNvPr id="108549" name="Picture 4" descr="6D27">
            <a:extLst>
              <a:ext uri="{FF2B5EF4-FFF2-40B4-BE49-F238E27FC236}">
                <a16:creationId xmlns:a16="http://schemas.microsoft.com/office/drawing/2014/main" id="{984A4654-E3B5-477E-80B5-497AA3BC4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628800"/>
            <a:ext cx="74168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5">
            <a:extLst>
              <a:ext uri="{FF2B5EF4-FFF2-40B4-BE49-F238E27FC236}">
                <a16:creationId xmlns:a16="http://schemas.microsoft.com/office/drawing/2014/main" id="{AA01A2D8-5CD0-48D4-81CA-08DE4CC8AC30}"/>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69" name="Rectangle 7">
            <a:extLst>
              <a:ext uri="{FF2B5EF4-FFF2-40B4-BE49-F238E27FC236}">
                <a16:creationId xmlns:a16="http://schemas.microsoft.com/office/drawing/2014/main" id="{86E4E26A-23F0-4F8C-8478-09897E1D6617}"/>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0" name="Rectangle 9">
            <a:extLst>
              <a:ext uri="{FF2B5EF4-FFF2-40B4-BE49-F238E27FC236}">
                <a16:creationId xmlns:a16="http://schemas.microsoft.com/office/drawing/2014/main" id="{AD510072-4437-470D-A42B-F74C99FCD973}"/>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1" name="Rectangle 11">
            <a:extLst>
              <a:ext uri="{FF2B5EF4-FFF2-40B4-BE49-F238E27FC236}">
                <a16:creationId xmlns:a16="http://schemas.microsoft.com/office/drawing/2014/main" id="{C958B047-F9F0-447A-BA0A-572C9308AA90}"/>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2" name="Rectangle 13">
            <a:extLst>
              <a:ext uri="{FF2B5EF4-FFF2-40B4-BE49-F238E27FC236}">
                <a16:creationId xmlns:a16="http://schemas.microsoft.com/office/drawing/2014/main" id="{963C128A-C228-47D5-AA18-C17E2B22672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3" name="Rectangle 15">
            <a:extLst>
              <a:ext uri="{FF2B5EF4-FFF2-40B4-BE49-F238E27FC236}">
                <a16:creationId xmlns:a16="http://schemas.microsoft.com/office/drawing/2014/main" id="{A98773C3-1088-443F-8974-2E06D6C83A5B}"/>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4" name="Rectangle 17">
            <a:extLst>
              <a:ext uri="{FF2B5EF4-FFF2-40B4-BE49-F238E27FC236}">
                <a16:creationId xmlns:a16="http://schemas.microsoft.com/office/drawing/2014/main" id="{47C293ED-070E-4760-BE39-3DB9D65C544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5" name="Rectangle 19">
            <a:extLst>
              <a:ext uri="{FF2B5EF4-FFF2-40B4-BE49-F238E27FC236}">
                <a16:creationId xmlns:a16="http://schemas.microsoft.com/office/drawing/2014/main" id="{20ED3D57-7752-42C6-92A4-43BF9D6B619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6" name="Rectangle 21">
            <a:extLst>
              <a:ext uri="{FF2B5EF4-FFF2-40B4-BE49-F238E27FC236}">
                <a16:creationId xmlns:a16="http://schemas.microsoft.com/office/drawing/2014/main" id="{3B40AC2C-1F5C-4AA3-86EE-9A7287EAF272}"/>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7" name="Rectangle 23">
            <a:extLst>
              <a:ext uri="{FF2B5EF4-FFF2-40B4-BE49-F238E27FC236}">
                <a16:creationId xmlns:a16="http://schemas.microsoft.com/office/drawing/2014/main" id="{F5A1A3C0-69F3-4C8C-8F7D-2D5EF244FEA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8" name="Rectangle 25">
            <a:extLst>
              <a:ext uri="{FF2B5EF4-FFF2-40B4-BE49-F238E27FC236}">
                <a16:creationId xmlns:a16="http://schemas.microsoft.com/office/drawing/2014/main" id="{4E040E12-5C24-49B0-9115-C1346BA59184}"/>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9" name="Rectangle 27">
            <a:extLst>
              <a:ext uri="{FF2B5EF4-FFF2-40B4-BE49-F238E27FC236}">
                <a16:creationId xmlns:a16="http://schemas.microsoft.com/office/drawing/2014/main" id="{196026BB-042A-429D-9D37-3324990848A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0" name="Rectangle 29">
            <a:extLst>
              <a:ext uri="{FF2B5EF4-FFF2-40B4-BE49-F238E27FC236}">
                <a16:creationId xmlns:a16="http://schemas.microsoft.com/office/drawing/2014/main" id="{CBBB0BEC-57BF-45C3-8832-F4C9DE915E9C}"/>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1" name="Rectangle 31">
            <a:extLst>
              <a:ext uri="{FF2B5EF4-FFF2-40B4-BE49-F238E27FC236}">
                <a16:creationId xmlns:a16="http://schemas.microsoft.com/office/drawing/2014/main" id="{55FAF3C3-ED30-4AFD-A281-6DDD146E55E3}"/>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2" name="Rectangle 33">
            <a:extLst>
              <a:ext uri="{FF2B5EF4-FFF2-40B4-BE49-F238E27FC236}">
                <a16:creationId xmlns:a16="http://schemas.microsoft.com/office/drawing/2014/main" id="{81CFE049-8D5B-4D1C-9855-1BD89E391BC6}"/>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3" name="Rectangle 35">
            <a:extLst>
              <a:ext uri="{FF2B5EF4-FFF2-40B4-BE49-F238E27FC236}">
                <a16:creationId xmlns:a16="http://schemas.microsoft.com/office/drawing/2014/main" id="{2E5E4BCE-B991-4053-A2C0-CF585FE1B59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4" name="Rectangle 37">
            <a:extLst>
              <a:ext uri="{FF2B5EF4-FFF2-40B4-BE49-F238E27FC236}">
                <a16:creationId xmlns:a16="http://schemas.microsoft.com/office/drawing/2014/main" id="{B3677785-F1FE-4C70-B077-D15F38CAB0B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5" name="Rectangle 39">
            <a:extLst>
              <a:ext uri="{FF2B5EF4-FFF2-40B4-BE49-F238E27FC236}">
                <a16:creationId xmlns:a16="http://schemas.microsoft.com/office/drawing/2014/main" id="{AA8F1258-5688-49E0-963A-7FA65089CBE3}"/>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6" name="Rectangle 41">
            <a:extLst>
              <a:ext uri="{FF2B5EF4-FFF2-40B4-BE49-F238E27FC236}">
                <a16:creationId xmlns:a16="http://schemas.microsoft.com/office/drawing/2014/main" id="{0772A372-024C-4DF0-BBFC-8C6540B24D6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7" name="Rectangle 43">
            <a:extLst>
              <a:ext uri="{FF2B5EF4-FFF2-40B4-BE49-F238E27FC236}">
                <a16:creationId xmlns:a16="http://schemas.microsoft.com/office/drawing/2014/main" id="{5D601035-2526-429B-915E-3B6DB81DD75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8" name="Rectangle 45">
            <a:extLst>
              <a:ext uri="{FF2B5EF4-FFF2-40B4-BE49-F238E27FC236}">
                <a16:creationId xmlns:a16="http://schemas.microsoft.com/office/drawing/2014/main" id="{8A38A03F-A391-4086-9AA0-5E189233A65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9" name="Rectangle 47">
            <a:extLst>
              <a:ext uri="{FF2B5EF4-FFF2-40B4-BE49-F238E27FC236}">
                <a16:creationId xmlns:a16="http://schemas.microsoft.com/office/drawing/2014/main" id="{FAB6ACDC-132F-47AF-B5A7-D0CB081CC00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0" name="Rectangle 49">
            <a:extLst>
              <a:ext uri="{FF2B5EF4-FFF2-40B4-BE49-F238E27FC236}">
                <a16:creationId xmlns:a16="http://schemas.microsoft.com/office/drawing/2014/main" id="{45671452-BCF3-477C-9A75-67EBB77F90A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1" name="Rectangle 51">
            <a:extLst>
              <a:ext uri="{FF2B5EF4-FFF2-40B4-BE49-F238E27FC236}">
                <a16:creationId xmlns:a16="http://schemas.microsoft.com/office/drawing/2014/main" id="{467402FA-D58F-490E-A40D-49A0AD0262F0}"/>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2" name="Rectangle 53">
            <a:extLst>
              <a:ext uri="{FF2B5EF4-FFF2-40B4-BE49-F238E27FC236}">
                <a16:creationId xmlns:a16="http://schemas.microsoft.com/office/drawing/2014/main" id="{3077A6CD-233D-401C-8C4E-B9FCB2B0970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3" name="Rectangle 55">
            <a:extLst>
              <a:ext uri="{FF2B5EF4-FFF2-40B4-BE49-F238E27FC236}">
                <a16:creationId xmlns:a16="http://schemas.microsoft.com/office/drawing/2014/main" id="{058D68BD-5B08-47BC-B892-9994ED41135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4" name="Rectangle 57">
            <a:extLst>
              <a:ext uri="{FF2B5EF4-FFF2-40B4-BE49-F238E27FC236}">
                <a16:creationId xmlns:a16="http://schemas.microsoft.com/office/drawing/2014/main" id="{1D6AD22C-1E02-4496-95E1-2319F3293932}"/>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5" name="Rectangle 59">
            <a:extLst>
              <a:ext uri="{FF2B5EF4-FFF2-40B4-BE49-F238E27FC236}">
                <a16:creationId xmlns:a16="http://schemas.microsoft.com/office/drawing/2014/main" id="{5423B92B-DC0F-4EBD-B8F5-B82763496CA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96" name="Rectangle 61">
            <a:extLst>
              <a:ext uri="{FF2B5EF4-FFF2-40B4-BE49-F238E27FC236}">
                <a16:creationId xmlns:a16="http://schemas.microsoft.com/office/drawing/2014/main" id="{4250ADA9-DBD5-4130-A7C4-DD8DB2C9BB43}"/>
              </a:ext>
            </a:extLst>
          </p:cNvPr>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8568" name="Group 104">
            <a:extLst>
              <a:ext uri="{FF2B5EF4-FFF2-40B4-BE49-F238E27FC236}">
                <a16:creationId xmlns:a16="http://schemas.microsoft.com/office/drawing/2014/main" id="{147ADE1F-B27D-46B4-A6C6-C1BABF0C80D7}"/>
              </a:ext>
            </a:extLst>
          </p:cNvPr>
          <p:cNvGraphicFramePr>
            <a:graphicFrameLocks noGrp="1"/>
          </p:cNvGraphicFramePr>
          <p:nvPr>
            <p:extLst>
              <p:ext uri="{D42A27DB-BD31-4B8C-83A1-F6EECF244321}">
                <p14:modId xmlns:p14="http://schemas.microsoft.com/office/powerpoint/2010/main" val="234543583"/>
              </p:ext>
            </p:extLst>
          </p:nvPr>
        </p:nvGraphicFramePr>
        <p:xfrm>
          <a:off x="863600" y="4759973"/>
          <a:ext cx="8137525" cy="792276"/>
        </p:xfrm>
        <a:graphic>
          <a:graphicData uri="http://schemas.openxmlformats.org/drawingml/2006/table">
            <a:tbl>
              <a:tblPr/>
              <a:tblGrid>
                <a:gridCol w="496887">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96888">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9275">
                  <a:extLst>
                    <a:ext uri="{9D8B030D-6E8A-4147-A177-3AD203B41FA5}">
                      <a16:colId xmlns:a16="http://schemas.microsoft.com/office/drawing/2014/main" val="20006"/>
                    </a:ext>
                  </a:extLst>
                </a:gridCol>
                <a:gridCol w="636587">
                  <a:extLst>
                    <a:ext uri="{9D8B030D-6E8A-4147-A177-3AD203B41FA5}">
                      <a16:colId xmlns:a16="http://schemas.microsoft.com/office/drawing/2014/main" val="20007"/>
                    </a:ext>
                  </a:extLst>
                </a:gridCol>
                <a:gridCol w="639763">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9275">
                  <a:extLst>
                    <a:ext uri="{9D8B030D-6E8A-4147-A177-3AD203B41FA5}">
                      <a16:colId xmlns:a16="http://schemas.microsoft.com/office/drawing/2014/main" val="20011"/>
                    </a:ext>
                  </a:extLst>
                </a:gridCol>
                <a:gridCol w="496887">
                  <a:extLst>
                    <a:ext uri="{9D8B030D-6E8A-4147-A177-3AD203B41FA5}">
                      <a16:colId xmlns:a16="http://schemas.microsoft.com/office/drawing/2014/main" val="20012"/>
                    </a:ext>
                  </a:extLst>
                </a:gridCol>
                <a:gridCol w="498475">
                  <a:extLst>
                    <a:ext uri="{9D8B030D-6E8A-4147-A177-3AD203B41FA5}">
                      <a16:colId xmlns:a16="http://schemas.microsoft.com/office/drawing/2014/main" val="20013"/>
                    </a:ext>
                  </a:extLst>
                </a:gridCol>
                <a:gridCol w="496888">
                  <a:extLst>
                    <a:ext uri="{9D8B030D-6E8A-4147-A177-3AD203B41FA5}">
                      <a16:colId xmlns:a16="http://schemas.microsoft.com/office/drawing/2014/main" val="20014"/>
                    </a:ext>
                  </a:extLst>
                </a:gridCol>
              </a:tblGrid>
              <a:tr h="3960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69" marB="45669"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669" marB="45669"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 name="右大括号 34">
            <a:extLst>
              <a:ext uri="{FF2B5EF4-FFF2-40B4-BE49-F238E27FC236}">
                <a16:creationId xmlns:a16="http://schemas.microsoft.com/office/drawing/2014/main" id="{E1FDF31E-ACCA-4262-958A-9554C85035A6}"/>
              </a:ext>
            </a:extLst>
          </p:cNvPr>
          <p:cNvSpPr/>
          <p:nvPr/>
        </p:nvSpPr>
        <p:spPr>
          <a:xfrm rot="5400000">
            <a:off x="4633370" y="1920327"/>
            <a:ext cx="500062" cy="7786688"/>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p>
        </p:txBody>
      </p:sp>
      <p:sp>
        <p:nvSpPr>
          <p:cNvPr id="2" name="灯片编号占位符 1">
            <a:extLst>
              <a:ext uri="{FF2B5EF4-FFF2-40B4-BE49-F238E27FC236}">
                <a16:creationId xmlns:a16="http://schemas.microsoft.com/office/drawing/2014/main" id="{A30E7721-0445-4242-9936-8DDB50AAC325}"/>
              </a:ext>
            </a:extLst>
          </p:cNvPr>
          <p:cNvSpPr>
            <a:spLocks noGrp="1"/>
          </p:cNvSpPr>
          <p:nvPr>
            <p:ph type="sldNum" sz="quarter" idx="12"/>
          </p:nvPr>
        </p:nvSpPr>
        <p:spPr/>
        <p:txBody>
          <a:bodyPr/>
          <a:lstStyle/>
          <a:p>
            <a:fld id="{76DEC0BF-4056-45FE-A558-BFEC82C564A3}" type="slidenum">
              <a:rPr lang="zh-CN" altLang="en-US" smtClean="0"/>
              <a:pPr/>
              <a:t>55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linds(horizontal)">
                                      <p:cBhvr>
                                        <p:cTn id="7" dur="500"/>
                                        <p:tgtEl>
                                          <p:spTgt spid="108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8568"/>
                                        </p:tgtEl>
                                        <p:attrNameLst>
                                          <p:attrName>style.visibility</p:attrName>
                                        </p:attrNameLst>
                                      </p:cBhvr>
                                      <p:to>
                                        <p:strVal val="visible"/>
                                      </p:to>
                                    </p:set>
                                    <p:animEffect transition="in" filter="blinds(horizontal)">
                                      <p:cBhvr>
                                        <p:cTn id="12" dur="500"/>
                                        <p:tgtEl>
                                          <p:spTgt spid="318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7D50671-F679-4ED5-9ADA-3A6B6BBE91BC}"/>
              </a:ext>
            </a:extLst>
          </p:cNvPr>
          <p:cNvSpPr>
            <a:spLocks noGrp="1"/>
          </p:cNvSpPr>
          <p:nvPr>
            <p:ph type="title"/>
          </p:nvPr>
        </p:nvSpPr>
        <p:spPr/>
        <p:txBody>
          <a:bodyPr/>
          <a:lstStyle/>
          <a:p>
            <a:pPr>
              <a:defRPr/>
            </a:pPr>
            <a:r>
              <a:rPr lang="en-US" altLang="zh-CN"/>
              <a:t>2   </a:t>
            </a:r>
            <a:r>
              <a:rPr lang="zh-CN" altLang="en-US"/>
              <a:t>哈夫曼树</a:t>
            </a:r>
          </a:p>
        </p:txBody>
      </p:sp>
      <p:sp>
        <p:nvSpPr>
          <p:cNvPr id="3" name="内容占位符 2">
            <a:extLst>
              <a:ext uri="{FF2B5EF4-FFF2-40B4-BE49-F238E27FC236}">
                <a16:creationId xmlns:a16="http://schemas.microsoft.com/office/drawing/2014/main" id="{CFCAFB77-6270-4D88-BBFF-7DEABB05EC2C}"/>
              </a:ext>
            </a:extLst>
          </p:cNvPr>
          <p:cNvSpPr>
            <a:spLocks noGrp="1"/>
          </p:cNvSpPr>
          <p:nvPr>
            <p:ph idx="1"/>
          </p:nvPr>
        </p:nvSpPr>
        <p:spPr>
          <a:xfrm>
            <a:off x="571500" y="1785938"/>
            <a:ext cx="8316913" cy="4857750"/>
          </a:xfrm>
        </p:spPr>
        <p:txBody>
          <a:bodyPr/>
          <a:lstStyle/>
          <a:p>
            <a:pPr marL="0" indent="363538">
              <a:buFont typeface="Wingdings" panose="05000000000000000000" pitchFamily="2" charset="2"/>
              <a:buNone/>
            </a:pPr>
            <a:r>
              <a:rPr lang="zh-CN" altLang="en-US" sz="2800"/>
              <a:t>树中所有</a:t>
            </a:r>
            <a:r>
              <a:rPr lang="zh-CN" altLang="en-US" sz="2800">
                <a:solidFill>
                  <a:srgbClr val="FF0000"/>
                </a:solidFill>
              </a:rPr>
              <a:t>叶子结点的带权路径长度之和</a:t>
            </a:r>
            <a:r>
              <a:rPr lang="zh-CN" altLang="en-US" sz="2800"/>
              <a:t>，记为</a:t>
            </a:r>
          </a:p>
          <a:p>
            <a:pPr marL="0" indent="363538">
              <a:buFont typeface="Wingdings" panose="05000000000000000000" pitchFamily="2" charset="2"/>
              <a:buNone/>
            </a:pPr>
            <a:endParaRPr lang="zh-CN" altLang="en-US" sz="2800"/>
          </a:p>
        </p:txBody>
      </p:sp>
      <p:graphicFrame>
        <p:nvGraphicFramePr>
          <p:cNvPr id="140290" name="Object 4">
            <a:extLst>
              <a:ext uri="{FF2B5EF4-FFF2-40B4-BE49-F238E27FC236}">
                <a16:creationId xmlns:a16="http://schemas.microsoft.com/office/drawing/2014/main" id="{958D2AB6-B59C-46DA-94ED-66A8123A7F73}"/>
              </a:ext>
            </a:extLst>
          </p:cNvPr>
          <p:cNvGraphicFramePr>
            <a:graphicFrameLocks noChangeAspect="1"/>
          </p:cNvGraphicFramePr>
          <p:nvPr/>
        </p:nvGraphicFramePr>
        <p:xfrm>
          <a:off x="2916238" y="3284538"/>
          <a:ext cx="2376487" cy="914400"/>
        </p:xfrm>
        <a:graphic>
          <a:graphicData uri="http://schemas.openxmlformats.org/presentationml/2006/ole">
            <mc:AlternateContent xmlns:mc="http://schemas.openxmlformats.org/markup-compatibility/2006">
              <mc:Choice xmlns:v="urn:schemas-microsoft-com:vml" Requires="v">
                <p:oleObj spid="_x0000_s63506" r:id="rId3" imgW="1028254" imgH="393529" progId="Equation.3">
                  <p:embed/>
                </p:oleObj>
              </mc:Choice>
              <mc:Fallback>
                <p:oleObj r:id="rId3" imgW="1028254"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284538"/>
                        <a:ext cx="2376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F906E69A-3960-433A-9F30-D3AD8768373D}"/>
              </a:ext>
            </a:extLst>
          </p:cNvPr>
          <p:cNvSpPr>
            <a:spLocks noChangeArrowheads="1"/>
          </p:cNvSpPr>
          <p:nvPr/>
        </p:nvSpPr>
        <p:spPr bwMode="auto">
          <a:xfrm>
            <a:off x="571500" y="4786313"/>
            <a:ext cx="8215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哈夫曼树就是所有的叶子带权路径长度和最小的树。</a:t>
            </a:r>
          </a:p>
        </p:txBody>
      </p:sp>
      <p:sp>
        <p:nvSpPr>
          <p:cNvPr id="2" name="灯片编号占位符 1">
            <a:extLst>
              <a:ext uri="{FF2B5EF4-FFF2-40B4-BE49-F238E27FC236}">
                <a16:creationId xmlns:a16="http://schemas.microsoft.com/office/drawing/2014/main" id="{BC04CE17-CA24-4A21-B8BE-51CA83DB5D03}"/>
              </a:ext>
            </a:extLst>
          </p:cNvPr>
          <p:cNvSpPr>
            <a:spLocks noGrp="1"/>
          </p:cNvSpPr>
          <p:nvPr>
            <p:ph type="sldNum" sz="quarter" idx="12"/>
          </p:nvPr>
        </p:nvSpPr>
        <p:spPr/>
        <p:txBody>
          <a:bodyPr/>
          <a:lstStyle/>
          <a:p>
            <a:fld id="{76DEC0BF-4056-45FE-A558-BFEC82C564A3}" type="slidenum">
              <a:rPr lang="zh-CN" altLang="en-US" smtClean="0"/>
              <a:pPr/>
              <a:t>56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0290"/>
                                        </p:tgtEl>
                                        <p:attrNameLst>
                                          <p:attrName>style.visibility</p:attrName>
                                        </p:attrNameLst>
                                      </p:cBhvr>
                                      <p:to>
                                        <p:strVal val="visible"/>
                                      </p:to>
                                    </p:set>
                                    <p:animEffect transition="in" filter="blinds(horizontal)">
                                      <p:cBhvr>
                                        <p:cTn id="12" dur="500"/>
                                        <p:tgtEl>
                                          <p:spTgt spid="140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A724E80-26E1-4ACD-B0F3-AA5C7CDFF8C1}"/>
              </a:ext>
            </a:extLst>
          </p:cNvPr>
          <p:cNvSpPr>
            <a:spLocks noGrp="1" noChangeArrowheads="1"/>
          </p:cNvSpPr>
          <p:nvPr>
            <p:ph type="title"/>
          </p:nvPr>
        </p:nvSpPr>
        <p:spPr>
          <a:xfrm>
            <a:off x="1042988" y="404813"/>
            <a:ext cx="7793037" cy="839787"/>
          </a:xfrm>
        </p:spPr>
        <p:txBody>
          <a:bodyPr/>
          <a:lstStyle/>
          <a:p>
            <a:pPr eaLnBrk="1" hangingPunct="1">
              <a:defRPr/>
            </a:pPr>
            <a:r>
              <a:rPr lang="zh-CN" altLang="en-US"/>
              <a:t>构造哈夫曼树 </a:t>
            </a:r>
          </a:p>
        </p:txBody>
      </p:sp>
      <p:sp>
        <p:nvSpPr>
          <p:cNvPr id="64515" name="Rectangle 3">
            <a:extLst>
              <a:ext uri="{FF2B5EF4-FFF2-40B4-BE49-F238E27FC236}">
                <a16:creationId xmlns:a16="http://schemas.microsoft.com/office/drawing/2014/main" id="{2F4E53A5-90E6-4C3F-A90F-49762F98662A}"/>
              </a:ext>
            </a:extLst>
          </p:cNvPr>
          <p:cNvSpPr>
            <a:spLocks noGrp="1" noChangeArrowheads="1"/>
          </p:cNvSpPr>
          <p:nvPr>
            <p:ph type="body" idx="1"/>
          </p:nvPr>
        </p:nvSpPr>
        <p:spPr/>
        <p:txBody>
          <a:bodyPr/>
          <a:lstStyle/>
          <a:p>
            <a:pPr eaLnBrk="1" hangingPunct="1"/>
            <a:endParaRPr lang="zh-CN" altLang="en-US"/>
          </a:p>
        </p:txBody>
      </p:sp>
      <p:pic>
        <p:nvPicPr>
          <p:cNvPr id="64516" name="Picture 4" descr="6d33">
            <a:extLst>
              <a:ext uri="{FF2B5EF4-FFF2-40B4-BE49-F238E27FC236}">
                <a16:creationId xmlns:a16="http://schemas.microsoft.com/office/drawing/2014/main" id="{D4209697-965E-4BA6-8B5D-45DBC1DC8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72" y="1006475"/>
            <a:ext cx="788511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A00964E-06BE-4DDD-B681-E1D2DFFBA544}"/>
              </a:ext>
            </a:extLst>
          </p:cNvPr>
          <p:cNvSpPr>
            <a:spLocks noGrp="1"/>
          </p:cNvSpPr>
          <p:nvPr>
            <p:ph type="sldNum" sz="quarter" idx="12"/>
          </p:nvPr>
        </p:nvSpPr>
        <p:spPr/>
        <p:txBody>
          <a:bodyPr/>
          <a:lstStyle/>
          <a:p>
            <a:fld id="{76DEC0BF-4056-45FE-A558-BFEC82C564A3}"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A00964E-06BE-4DDD-B681-E1D2DFFBA544}"/>
              </a:ext>
            </a:extLst>
          </p:cNvPr>
          <p:cNvSpPr>
            <a:spLocks noGrp="1"/>
          </p:cNvSpPr>
          <p:nvPr>
            <p:ph type="sldNum" sz="quarter" idx="12"/>
          </p:nvPr>
        </p:nvSpPr>
        <p:spPr/>
        <p:txBody>
          <a:bodyPr/>
          <a:lstStyle/>
          <a:p>
            <a:fld id="{76DEC0BF-4056-45FE-A558-BFEC82C564A3}" type="slidenum">
              <a:rPr lang="zh-CN" altLang="en-US" smtClean="0"/>
              <a:pPr/>
              <a:t>58</a:t>
            </a:fld>
            <a:endParaRPr lang="zh-CN" altLang="en-US"/>
          </a:p>
        </p:txBody>
      </p:sp>
      <p:sp>
        <p:nvSpPr>
          <p:cNvPr id="6" name="Rectangle 2">
            <a:extLst>
              <a:ext uri="{FF2B5EF4-FFF2-40B4-BE49-F238E27FC236}">
                <a16:creationId xmlns:a16="http://schemas.microsoft.com/office/drawing/2014/main" id="{B143CFB9-B1C5-43E5-9B14-0C1E4DE12302}"/>
              </a:ext>
            </a:extLst>
          </p:cNvPr>
          <p:cNvSpPr txBox="1">
            <a:spLocks noChangeArrowheads="1"/>
          </p:cNvSpPr>
          <p:nvPr/>
        </p:nvSpPr>
        <p:spPr bwMode="auto">
          <a:xfrm>
            <a:off x="304800" y="11430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buNone/>
            </a:pPr>
            <a:r>
              <a:rPr lang="zh-CN" altLang="en-US" dirty="0"/>
              <a:t>       树的存储结构</a:t>
            </a:r>
            <a:r>
              <a:rPr lang="en-US" altLang="zh-CN" dirty="0"/>
              <a:t>——</a:t>
            </a:r>
            <a:r>
              <a:rPr lang="zh-CN" altLang="en-US" dirty="0">
                <a:solidFill>
                  <a:srgbClr val="800000"/>
                </a:solidFill>
              </a:rPr>
              <a:t>孩子兄弟表示法</a:t>
            </a:r>
            <a:endParaRPr lang="en-US" altLang="zh-CN" dirty="0"/>
          </a:p>
          <a:p>
            <a:pPr marL="109537" indent="0">
              <a:buNone/>
            </a:pPr>
            <a:r>
              <a:rPr lang="zh-CN" altLang="en-US" dirty="0">
                <a:solidFill>
                  <a:srgbClr val="800000"/>
                </a:solidFill>
              </a:rPr>
              <a:t>     </a:t>
            </a:r>
            <a:endParaRPr lang="zh-CN" altLang="en-US" dirty="0">
              <a:solidFill>
                <a:srgbClr val="800000"/>
              </a:solidFill>
              <a:latin typeface="宋体" panose="02010600030101010101" pitchFamily="2" charset="-122"/>
            </a:endParaRPr>
          </a:p>
          <a:p>
            <a:pPr>
              <a:buFontTx/>
              <a:buNone/>
            </a:pPr>
            <a:r>
              <a:rPr lang="zh-CN" altLang="en-US" dirty="0"/>
              <a:t>       </a:t>
            </a:r>
            <a:r>
              <a:rPr lang="zh-CN" altLang="en-US" sz="2800" dirty="0"/>
              <a:t>孩子兄弟表示法又称二叉树表示法，即以二叉链表作为树的存储结构。链表中每个结点的结构相同，都有三个域：数据域存放树中结点的信息，孩子域存放该结点的第一个孩子结点</a:t>
            </a:r>
            <a:r>
              <a:rPr lang="en-US" altLang="zh-CN" sz="2800" dirty="0"/>
              <a:t>(</a:t>
            </a:r>
            <a:r>
              <a:rPr lang="zh-CN" altLang="en-US" sz="2800" dirty="0"/>
              <a:t>从左算起</a:t>
            </a:r>
            <a:r>
              <a:rPr lang="en-US" altLang="zh-CN" sz="2800" dirty="0"/>
              <a:t>)</a:t>
            </a:r>
            <a:r>
              <a:rPr lang="zh-CN" altLang="en-US" sz="2800" dirty="0"/>
              <a:t>的地址，兄弟域存放该结点的下一个兄弟结点</a:t>
            </a:r>
            <a:r>
              <a:rPr lang="en-US" altLang="zh-CN" sz="2800" dirty="0"/>
              <a:t>(</a:t>
            </a:r>
            <a:r>
              <a:rPr lang="zh-CN" altLang="en-US" sz="2800" dirty="0"/>
              <a:t>从左向右</a:t>
            </a:r>
            <a:r>
              <a:rPr lang="en-US" altLang="zh-CN" sz="2800" dirty="0"/>
              <a:t>)</a:t>
            </a:r>
            <a:r>
              <a:rPr lang="zh-CN" altLang="en-US" sz="2800" dirty="0"/>
              <a:t>的地址。结点结构示意图：</a:t>
            </a:r>
            <a:endParaRPr lang="zh-CN" altLang="en-US" dirty="0"/>
          </a:p>
          <a:p>
            <a:pPr>
              <a:lnSpc>
                <a:spcPct val="130000"/>
              </a:lnSpc>
              <a:buFontTx/>
              <a:buNone/>
            </a:pPr>
            <a:r>
              <a:rPr lang="en-US" altLang="zh-CN" dirty="0"/>
              <a:t>                               </a:t>
            </a:r>
            <a:r>
              <a:rPr lang="en-US" altLang="zh-CN" dirty="0" err="1"/>
              <a:t>firstchild</a:t>
            </a:r>
            <a:r>
              <a:rPr lang="zh-CN" altLang="en-US" dirty="0"/>
              <a:t>　</a:t>
            </a:r>
            <a:r>
              <a:rPr lang="en-US" altLang="zh-CN" dirty="0"/>
              <a:t>data</a:t>
            </a:r>
            <a:r>
              <a:rPr lang="zh-CN" altLang="en-US" dirty="0"/>
              <a:t>　</a:t>
            </a:r>
            <a:r>
              <a:rPr lang="en-US" altLang="zh-CN" dirty="0" err="1"/>
              <a:t>nextsibling</a:t>
            </a:r>
            <a:endParaRPr lang="en-US" altLang="zh-CN" dirty="0"/>
          </a:p>
          <a:p>
            <a:pPr>
              <a:lnSpc>
                <a:spcPct val="120000"/>
              </a:lnSpc>
            </a:pPr>
            <a:endParaRPr lang="zh-CN" altLang="en-US" sz="2800" dirty="0"/>
          </a:p>
        </p:txBody>
      </p:sp>
      <p:grpSp>
        <p:nvGrpSpPr>
          <p:cNvPr id="7" name="Group 6">
            <a:extLst>
              <a:ext uri="{FF2B5EF4-FFF2-40B4-BE49-F238E27FC236}">
                <a16:creationId xmlns:a16="http://schemas.microsoft.com/office/drawing/2014/main" id="{FB3B6EE3-BA9A-47EF-9563-212336A9411E}"/>
              </a:ext>
            </a:extLst>
          </p:cNvPr>
          <p:cNvGrpSpPr>
            <a:grpSpLocks/>
          </p:cNvGrpSpPr>
          <p:nvPr/>
        </p:nvGrpSpPr>
        <p:grpSpPr bwMode="auto">
          <a:xfrm>
            <a:off x="3635375" y="4724400"/>
            <a:ext cx="5143500" cy="533400"/>
            <a:chOff x="1344" y="2448"/>
            <a:chExt cx="2928" cy="336"/>
          </a:xfrm>
        </p:grpSpPr>
        <p:sp>
          <p:nvSpPr>
            <p:cNvPr id="8" name="Rectangle 3">
              <a:extLst>
                <a:ext uri="{FF2B5EF4-FFF2-40B4-BE49-F238E27FC236}">
                  <a16:creationId xmlns:a16="http://schemas.microsoft.com/office/drawing/2014/main" id="{A90CD4F1-80DD-4403-8DD1-193A0A5EFF90}"/>
                </a:ext>
              </a:extLst>
            </p:cNvPr>
            <p:cNvSpPr>
              <a:spLocks noChangeArrowheads="1"/>
            </p:cNvSpPr>
            <p:nvPr/>
          </p:nvSpPr>
          <p:spPr bwMode="auto">
            <a:xfrm>
              <a:off x="1344" y="2448"/>
              <a:ext cx="2928" cy="336"/>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4">
              <a:extLst>
                <a:ext uri="{FF2B5EF4-FFF2-40B4-BE49-F238E27FC236}">
                  <a16:creationId xmlns:a16="http://schemas.microsoft.com/office/drawing/2014/main" id="{AA22EB2D-23AF-426F-9A24-7E7D3FE81720}"/>
                </a:ext>
              </a:extLst>
            </p:cNvPr>
            <p:cNvSpPr>
              <a:spLocks noChangeShapeType="1"/>
            </p:cNvSpPr>
            <p:nvPr/>
          </p:nvSpPr>
          <p:spPr bwMode="auto">
            <a:xfrm>
              <a:off x="2448" y="2448"/>
              <a:ext cx="0" cy="3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 name="Line 5">
              <a:extLst>
                <a:ext uri="{FF2B5EF4-FFF2-40B4-BE49-F238E27FC236}">
                  <a16:creationId xmlns:a16="http://schemas.microsoft.com/office/drawing/2014/main" id="{009BE891-8EFD-414D-B1FA-FD20CA6B4193}"/>
                </a:ext>
              </a:extLst>
            </p:cNvPr>
            <p:cNvSpPr>
              <a:spLocks noChangeShapeType="1"/>
            </p:cNvSpPr>
            <p:nvPr/>
          </p:nvSpPr>
          <p:spPr bwMode="auto">
            <a:xfrm>
              <a:off x="3072" y="2448"/>
              <a:ext cx="0" cy="3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50062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BA59951-E242-49C8-8D5F-890D5F9FCA69}"/>
              </a:ext>
            </a:extLst>
          </p:cNvPr>
          <p:cNvSpPr>
            <a:spLocks noGrp="1" noChangeArrowheads="1"/>
          </p:cNvSpPr>
          <p:nvPr>
            <p:ph type="subTitle" idx="1"/>
          </p:nvPr>
        </p:nvSpPr>
        <p:spPr>
          <a:xfrm>
            <a:off x="304800" y="1143000"/>
            <a:ext cx="8382000" cy="5334000"/>
          </a:xfrm>
        </p:spPr>
        <p:txBody>
          <a:bodyPr/>
          <a:lstStyle/>
          <a:p>
            <a:pPr marR="0" algn="l">
              <a:buFontTx/>
              <a:buNone/>
            </a:pPr>
            <a:r>
              <a:rPr lang="zh-CN" altLang="en-US">
                <a:solidFill>
                  <a:srgbClr val="800000"/>
                </a:solidFill>
              </a:rPr>
              <a:t>         树与二叉树的转换</a:t>
            </a:r>
            <a:endParaRPr lang="zh-CN" altLang="en-US">
              <a:solidFill>
                <a:srgbClr val="800000"/>
              </a:solidFill>
              <a:latin typeface="宋体" panose="02010600030101010101" pitchFamily="2" charset="-122"/>
            </a:endParaRPr>
          </a:p>
          <a:p>
            <a:pPr marR="0" algn="l">
              <a:buFontTx/>
              <a:buNone/>
            </a:pPr>
            <a:r>
              <a:rPr lang="zh-CN" altLang="en-US" sz="2600"/>
              <a:t>        从树的孩子兄弟表示法可看到，树可以用二叉链表作为存储结构。这样，任何一棵树都可以找到惟一的一棵二叉树与之对应。从物理结构看，它们的二叉链表是相同的，只是解释不同。因此树与二叉树可以相互转换。</a:t>
            </a:r>
            <a:endParaRPr lang="zh-CN" altLang="en-US" sz="2600">
              <a:latin typeface="宋体" panose="02010600030101010101" pitchFamily="2" charset="-122"/>
            </a:endParaRPr>
          </a:p>
        </p:txBody>
      </p:sp>
      <p:pic>
        <p:nvPicPr>
          <p:cNvPr id="149506" name="Picture 2">
            <a:extLst>
              <a:ext uri="{FF2B5EF4-FFF2-40B4-BE49-F238E27FC236}">
                <a16:creationId xmlns:a16="http://schemas.microsoft.com/office/drawing/2014/main" id="{8ED1FF92-168A-48E8-BD02-296657B49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714500"/>
            <a:ext cx="7188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E9BBCF9-CB8D-4FEB-A390-FB6A5A0DB7A8}"/>
              </a:ext>
            </a:extLst>
          </p:cNvPr>
          <p:cNvSpPr>
            <a:spLocks noGrp="1"/>
          </p:cNvSpPr>
          <p:nvPr>
            <p:ph type="sldNum" sz="quarter" idx="12"/>
          </p:nvPr>
        </p:nvSpPr>
        <p:spPr/>
        <p:txBody>
          <a:bodyPr/>
          <a:lstStyle/>
          <a:p>
            <a:fld id="{43EAF1EE-B674-4C80-BC60-B9E015815AFA}" type="slidenum">
              <a:rPr lang="zh-CN" altLang="en-US" smtClean="0"/>
              <a:pPr/>
              <a:t>59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linds(horizontal)">
                                      <p:cBhvr>
                                        <p:cTn id="7" dur="500"/>
                                        <p:tgtEl>
                                          <p:spTgt spid="14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6155F4-1870-465B-B123-50156B020100}"/>
              </a:ext>
            </a:extLst>
          </p:cNvPr>
          <p:cNvSpPr>
            <a:spLocks noGrp="1" noChangeArrowheads="1"/>
          </p:cNvSpPr>
          <p:nvPr>
            <p:ph type="title"/>
          </p:nvPr>
        </p:nvSpPr>
        <p:spPr/>
        <p:txBody>
          <a:bodyPr/>
          <a:lstStyle/>
          <a:p>
            <a:pPr eaLnBrk="1" hangingPunct="1">
              <a:defRPr/>
            </a:pPr>
            <a:r>
              <a:rPr lang="zh-CN" altLang="en-US" dirty="0"/>
              <a:t>什么是算法</a:t>
            </a:r>
          </a:p>
        </p:txBody>
      </p:sp>
      <p:sp>
        <p:nvSpPr>
          <p:cNvPr id="212995" name="Rectangle 3">
            <a:extLst>
              <a:ext uri="{FF2B5EF4-FFF2-40B4-BE49-F238E27FC236}">
                <a16:creationId xmlns:a16="http://schemas.microsoft.com/office/drawing/2014/main" id="{BE34E6F5-EFC2-43A5-AF41-070DF4325248}"/>
              </a:ext>
            </a:extLst>
          </p:cNvPr>
          <p:cNvSpPr>
            <a:spLocks noGrp="1" noChangeArrowheads="1"/>
          </p:cNvSpPr>
          <p:nvPr>
            <p:ph type="body" idx="1"/>
          </p:nvPr>
        </p:nvSpPr>
        <p:spPr>
          <a:xfrm>
            <a:off x="611188" y="2060575"/>
            <a:ext cx="3889375" cy="4114800"/>
          </a:xfrm>
        </p:spPr>
        <p:txBody>
          <a:bodyPr/>
          <a:lstStyle/>
          <a:p>
            <a:pPr eaLnBrk="1" hangingPunct="1"/>
            <a:r>
              <a:rPr lang="zh-CN" altLang="en-US"/>
              <a:t>算法定义</a:t>
            </a:r>
          </a:p>
          <a:p>
            <a:pPr lvl="1" eaLnBrk="1" hangingPunct="1"/>
            <a:r>
              <a:rPr lang="zh-CN" altLang="en-US"/>
              <a:t>有穷性</a:t>
            </a:r>
          </a:p>
          <a:p>
            <a:pPr lvl="1" eaLnBrk="1" hangingPunct="1"/>
            <a:r>
              <a:rPr lang="zh-CN" altLang="en-US"/>
              <a:t>确定性</a:t>
            </a:r>
          </a:p>
          <a:p>
            <a:pPr lvl="1" eaLnBrk="1" hangingPunct="1"/>
            <a:r>
              <a:rPr lang="zh-CN" altLang="en-US"/>
              <a:t>输入</a:t>
            </a:r>
          </a:p>
          <a:p>
            <a:pPr lvl="1" eaLnBrk="1" hangingPunct="1"/>
            <a:r>
              <a:rPr lang="zh-CN" altLang="en-US"/>
              <a:t>输出</a:t>
            </a:r>
          </a:p>
          <a:p>
            <a:pPr lvl="1" eaLnBrk="1" hangingPunct="1"/>
            <a:r>
              <a:rPr lang="zh-CN" altLang="en-US"/>
              <a:t>可行性</a:t>
            </a:r>
          </a:p>
          <a:p>
            <a:pPr eaLnBrk="1" hangingPunct="1"/>
            <a:r>
              <a:rPr lang="zh-CN" altLang="en-US"/>
              <a:t>算法与数据结构</a:t>
            </a:r>
          </a:p>
        </p:txBody>
      </p:sp>
      <p:sp>
        <p:nvSpPr>
          <p:cNvPr id="212996" name="Rectangle 4">
            <a:extLst>
              <a:ext uri="{FF2B5EF4-FFF2-40B4-BE49-F238E27FC236}">
                <a16:creationId xmlns:a16="http://schemas.microsoft.com/office/drawing/2014/main" id="{3DB5E4EA-BDA5-4B18-AB61-FB7D00C7BFCE}"/>
              </a:ext>
            </a:extLst>
          </p:cNvPr>
          <p:cNvSpPr>
            <a:spLocks noChangeArrowheads="1"/>
          </p:cNvSpPr>
          <p:nvPr/>
        </p:nvSpPr>
        <p:spPr bwMode="auto">
          <a:xfrm>
            <a:off x="4787900" y="2060575"/>
            <a:ext cx="3889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990600" indent="-5334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80000"/>
              <a:buFont typeface="Wingdings" panose="05000000000000000000" pitchFamily="2" charset="2"/>
              <a:buAutoNum type="arabicPeriod" startAt="3"/>
            </a:pPr>
            <a:r>
              <a:rPr lang="zh-CN" altLang="en-US" sz="3200" b="1">
                <a:latin typeface="Tahoma" panose="020B0604030504040204" pitchFamily="34" charset="0"/>
              </a:rPr>
              <a:t>算法设计目标</a:t>
            </a:r>
          </a:p>
          <a:p>
            <a:pPr lvl="1" eaLnBrk="1" hangingPunct="1">
              <a:spcBef>
                <a:spcPct val="20000"/>
              </a:spcBef>
              <a:buClr>
                <a:schemeClr val="hlink"/>
              </a:buClr>
              <a:buFont typeface="Wingdings" panose="05000000000000000000" pitchFamily="2" charset="2"/>
              <a:buAutoNum type="circleNumDbPlain"/>
            </a:pPr>
            <a:r>
              <a:rPr lang="zh-CN" altLang="en-US" sz="2800" b="1">
                <a:latin typeface="Tahoma" panose="020B0604030504040204" pitchFamily="34" charset="0"/>
              </a:rPr>
              <a:t>正确性</a:t>
            </a:r>
          </a:p>
          <a:p>
            <a:pPr lvl="1" eaLnBrk="1" hangingPunct="1">
              <a:spcBef>
                <a:spcPct val="20000"/>
              </a:spcBef>
              <a:buClr>
                <a:schemeClr val="hlink"/>
              </a:buClr>
              <a:buFont typeface="Wingdings" panose="05000000000000000000" pitchFamily="2" charset="2"/>
              <a:buAutoNum type="circleNumDbPlain"/>
            </a:pPr>
            <a:r>
              <a:rPr lang="zh-CN" altLang="en-US" sz="2800" b="1">
                <a:latin typeface="Tahoma" panose="020B0604030504040204" pitchFamily="34" charset="0"/>
              </a:rPr>
              <a:t>可读性</a:t>
            </a:r>
          </a:p>
          <a:p>
            <a:pPr lvl="1" eaLnBrk="1" hangingPunct="1">
              <a:spcBef>
                <a:spcPct val="20000"/>
              </a:spcBef>
              <a:buClr>
                <a:schemeClr val="hlink"/>
              </a:buClr>
              <a:buFont typeface="Wingdings" panose="05000000000000000000" pitchFamily="2" charset="2"/>
              <a:buAutoNum type="circleNumDbPlain"/>
            </a:pPr>
            <a:r>
              <a:rPr lang="zh-CN" altLang="en-US" sz="2800" b="1">
                <a:latin typeface="Tahoma" panose="020B0604030504040204" pitchFamily="34" charset="0"/>
              </a:rPr>
              <a:t>健壮性</a:t>
            </a:r>
          </a:p>
          <a:p>
            <a:pPr lvl="1" eaLnBrk="1" hangingPunct="1">
              <a:spcBef>
                <a:spcPct val="20000"/>
              </a:spcBef>
              <a:buClr>
                <a:schemeClr val="hlink"/>
              </a:buClr>
              <a:buFont typeface="Wingdings" panose="05000000000000000000" pitchFamily="2" charset="2"/>
              <a:buAutoNum type="circleNumDbPlain"/>
            </a:pPr>
            <a:r>
              <a:rPr lang="zh-CN" altLang="en-US" sz="2800" b="1">
                <a:latin typeface="Tahoma" panose="020B0604030504040204" pitchFamily="34" charset="0"/>
              </a:rPr>
              <a:t>高时间效率</a:t>
            </a:r>
          </a:p>
          <a:p>
            <a:pPr lvl="1" eaLnBrk="1" hangingPunct="1">
              <a:spcBef>
                <a:spcPct val="20000"/>
              </a:spcBef>
              <a:buClr>
                <a:schemeClr val="hlink"/>
              </a:buClr>
              <a:buFont typeface="Wingdings" panose="05000000000000000000" pitchFamily="2" charset="2"/>
              <a:buAutoNum type="circleNumDbPlain"/>
            </a:pPr>
            <a:r>
              <a:rPr lang="zh-CN" altLang="en-US" sz="2800" b="1">
                <a:latin typeface="Tahoma" panose="020B0604030504040204" pitchFamily="34" charset="0"/>
              </a:rPr>
              <a:t>高空间效率</a:t>
            </a:r>
          </a:p>
          <a:p>
            <a:pPr eaLnBrk="1" hangingPunct="1">
              <a:lnSpc>
                <a:spcPct val="90000"/>
              </a:lnSpc>
              <a:spcBef>
                <a:spcPct val="20000"/>
              </a:spcBef>
              <a:buClr>
                <a:schemeClr val="folHlink"/>
              </a:buClr>
              <a:buSzPct val="80000"/>
              <a:buFont typeface="Wingdings" panose="05000000000000000000" pitchFamily="2" charset="2"/>
              <a:buAutoNum type="arabicPeriod" startAt="3"/>
            </a:pPr>
            <a:r>
              <a:rPr lang="zh-CN" altLang="en-US" sz="3200" b="1">
                <a:latin typeface="Tahoma" panose="020B0604030504040204" pitchFamily="34" charset="0"/>
              </a:rPr>
              <a:t>算法描述</a:t>
            </a:r>
          </a:p>
        </p:txBody>
      </p:sp>
      <p:sp>
        <p:nvSpPr>
          <p:cNvPr id="6" name="横卷形 5">
            <a:extLst>
              <a:ext uri="{FF2B5EF4-FFF2-40B4-BE49-F238E27FC236}">
                <a16:creationId xmlns:a16="http://schemas.microsoft.com/office/drawing/2014/main" id="{97F24E37-A451-492F-A5FA-331145F4BDD0}"/>
              </a:ext>
            </a:extLst>
          </p:cNvPr>
          <p:cNvSpPr/>
          <p:nvPr/>
        </p:nvSpPr>
        <p:spPr>
          <a:xfrm>
            <a:off x="928688" y="2286000"/>
            <a:ext cx="3000375" cy="3429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FF0000"/>
                </a:solidFill>
              </a:rPr>
              <a:t>有穷规则的集合，其规则确定一个解决某一特定类型问题的操作序列。</a:t>
            </a:r>
          </a:p>
        </p:txBody>
      </p:sp>
      <p:sp>
        <p:nvSpPr>
          <p:cNvPr id="7" name="线形标注 1 6">
            <a:extLst>
              <a:ext uri="{FF2B5EF4-FFF2-40B4-BE49-F238E27FC236}">
                <a16:creationId xmlns:a16="http://schemas.microsoft.com/office/drawing/2014/main" id="{82EF9BE0-9B23-4641-8D9D-54C4EFEAFFB5}"/>
              </a:ext>
            </a:extLst>
          </p:cNvPr>
          <p:cNvSpPr/>
          <p:nvPr/>
        </p:nvSpPr>
        <p:spPr>
          <a:xfrm>
            <a:off x="1285875" y="5786438"/>
            <a:ext cx="7072313" cy="785812"/>
          </a:xfrm>
          <a:prstGeom prst="borderCallout1">
            <a:avLst>
              <a:gd name="adj1" fmla="val 48867"/>
              <a:gd name="adj2" fmla="val 185"/>
              <a:gd name="adj3" fmla="val -5045"/>
              <a:gd name="adj4" fmla="val -492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FF0000"/>
                </a:solidFill>
              </a:rPr>
              <a:t>算法建立在数据结构之上，对数据结构的操作需要算法来描述。</a:t>
            </a:r>
          </a:p>
        </p:txBody>
      </p:sp>
      <p:sp>
        <p:nvSpPr>
          <p:cNvPr id="8" name="圆角矩形 7">
            <a:extLst>
              <a:ext uri="{FF2B5EF4-FFF2-40B4-BE49-F238E27FC236}">
                <a16:creationId xmlns:a16="http://schemas.microsoft.com/office/drawing/2014/main" id="{9F76096F-1722-41F3-831B-8EB06D879B63}"/>
              </a:ext>
            </a:extLst>
          </p:cNvPr>
          <p:cNvSpPr/>
          <p:nvPr/>
        </p:nvSpPr>
        <p:spPr>
          <a:xfrm>
            <a:off x="4714875" y="1285875"/>
            <a:ext cx="4429125"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FF0000"/>
                </a:solidFill>
                <a:hlinkClick r:id="rId3" action="ppaction://hlinksldjump"/>
              </a:rPr>
              <a:t>算法设计依赖逻辑结构，实现依赖存储结构。</a:t>
            </a:r>
            <a:endParaRPr lang="zh-CN" altLang="en-US" sz="2800" b="1" dirty="0">
              <a:solidFill>
                <a:srgbClr val="FF0000"/>
              </a:solidFill>
            </a:endParaRPr>
          </a:p>
        </p:txBody>
      </p:sp>
      <p:sp>
        <p:nvSpPr>
          <p:cNvPr id="9" name="圆角矩形标注 8">
            <a:extLst>
              <a:ext uri="{FF2B5EF4-FFF2-40B4-BE49-F238E27FC236}">
                <a16:creationId xmlns:a16="http://schemas.microsoft.com/office/drawing/2014/main" id="{1EC4C067-452C-4E71-855F-7E68566B64E1}"/>
              </a:ext>
            </a:extLst>
          </p:cNvPr>
          <p:cNvSpPr/>
          <p:nvPr/>
        </p:nvSpPr>
        <p:spPr>
          <a:xfrm>
            <a:off x="6357938" y="4429125"/>
            <a:ext cx="2500312" cy="785813"/>
          </a:xfrm>
          <a:prstGeom prst="wedgeRoundRectCallout">
            <a:avLst>
              <a:gd name="adj1" fmla="val -21249"/>
              <a:gd name="adj2" fmla="val 786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b="1" dirty="0">
                <a:solidFill>
                  <a:srgbClr val="FF0000"/>
                </a:solidFill>
              </a:rPr>
              <a:t>对问题求解过程的描述</a:t>
            </a:r>
          </a:p>
        </p:txBody>
      </p:sp>
      <p:sp>
        <p:nvSpPr>
          <p:cNvPr id="2" name="灯片编号占位符 1">
            <a:extLst>
              <a:ext uri="{FF2B5EF4-FFF2-40B4-BE49-F238E27FC236}">
                <a16:creationId xmlns:a16="http://schemas.microsoft.com/office/drawing/2014/main" id="{BD213443-963C-44D8-A991-29F1499A28EE}"/>
              </a:ext>
            </a:extLst>
          </p:cNvPr>
          <p:cNvSpPr>
            <a:spLocks noGrp="1"/>
          </p:cNvSpPr>
          <p:nvPr>
            <p:ph type="sldNum" sz="quarter" idx="12"/>
          </p:nvPr>
        </p:nvSpPr>
        <p:spPr/>
        <p:txBody>
          <a:bodyPr/>
          <a:lstStyle/>
          <a:p>
            <a:fld id="{76DEC0BF-4056-45FE-A558-BFEC82C564A3}"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7" dur="500"/>
                                        <p:tgtEl>
                                          <p:spTgt spid="212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22" dur="500"/>
                                        <p:tgtEl>
                                          <p:spTgt spid="212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27" dur="500"/>
                                        <p:tgtEl>
                                          <p:spTgt spid="212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32" dur="500"/>
                                        <p:tgtEl>
                                          <p:spTgt spid="2129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37" dur="500"/>
                                        <p:tgtEl>
                                          <p:spTgt spid="2129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42" dur="500"/>
                                        <p:tgtEl>
                                          <p:spTgt spid="2129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amond(in)">
                                      <p:cBhvr>
                                        <p:cTn id="47"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2996"/>
                                        </p:tgtEl>
                                        <p:attrNameLst>
                                          <p:attrName>style.visibility</p:attrName>
                                        </p:attrNameLst>
                                      </p:cBhvr>
                                      <p:to>
                                        <p:strVal val="visible"/>
                                      </p:to>
                                    </p:set>
                                    <p:animEffect transition="in" filter="blinds(horizontal)">
                                      <p:cBhvr>
                                        <p:cTn id="57" dur="500"/>
                                        <p:tgtEl>
                                          <p:spTgt spid="2129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P spid="212996" grpId="0"/>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A765BD1-41C8-4AB4-A947-06043E80A492}"/>
              </a:ext>
            </a:extLst>
          </p:cNvPr>
          <p:cNvSpPr>
            <a:spLocks noGrp="1"/>
          </p:cNvSpPr>
          <p:nvPr>
            <p:ph type="title"/>
          </p:nvPr>
        </p:nvSpPr>
        <p:spPr/>
        <p:txBody>
          <a:bodyPr/>
          <a:lstStyle/>
          <a:p>
            <a:pPr eaLnBrk="1" hangingPunct="1">
              <a:defRPr/>
            </a:pPr>
            <a:r>
              <a:rPr lang="zh-CN" altLang="en-US"/>
              <a:t>第</a:t>
            </a:r>
            <a:r>
              <a:rPr lang="en-US" altLang="zh-CN"/>
              <a:t>7</a:t>
            </a:r>
            <a:r>
              <a:rPr lang="zh-CN" altLang="en-US"/>
              <a:t>章   图</a:t>
            </a:r>
          </a:p>
        </p:txBody>
      </p:sp>
      <p:sp>
        <p:nvSpPr>
          <p:cNvPr id="3" name="内容占位符 2">
            <a:extLst>
              <a:ext uri="{FF2B5EF4-FFF2-40B4-BE49-F238E27FC236}">
                <a16:creationId xmlns:a16="http://schemas.microsoft.com/office/drawing/2014/main" id="{7480B8AB-1EA1-4C2E-B940-630CFE53063A}"/>
              </a:ext>
            </a:extLst>
          </p:cNvPr>
          <p:cNvSpPr>
            <a:spLocks noGrp="1"/>
          </p:cNvSpPr>
          <p:nvPr>
            <p:ph idx="1"/>
          </p:nvPr>
        </p:nvSpPr>
        <p:spPr>
          <a:xfrm>
            <a:off x="428625" y="1785938"/>
            <a:ext cx="8531225" cy="4318000"/>
          </a:xfrm>
        </p:spPr>
        <p:txBody>
          <a:bodyPr/>
          <a:lstStyle/>
          <a:p>
            <a:pPr marL="0" indent="0" eaLnBrk="1" hangingPunct="1">
              <a:buFontTx/>
              <a:buNone/>
            </a:pPr>
            <a:r>
              <a:rPr lang="zh-CN" altLang="en-US" sz="2800"/>
              <a:t>      图</a:t>
            </a:r>
            <a:r>
              <a:rPr lang="en-US" altLang="zh-CN" sz="2800"/>
              <a:t>(graph)G</a:t>
            </a:r>
            <a:r>
              <a:rPr lang="zh-CN" altLang="en-US" sz="2800"/>
              <a:t>由两个顶点</a:t>
            </a:r>
            <a:r>
              <a:rPr lang="en-US" altLang="zh-CN" sz="2800"/>
              <a:t>(vertex)</a:t>
            </a:r>
            <a:r>
              <a:rPr lang="zh-CN" altLang="en-US" sz="2800"/>
              <a:t>集合</a:t>
            </a:r>
            <a:r>
              <a:rPr lang="en-US" altLang="zh-CN" sz="2800"/>
              <a:t>V</a:t>
            </a:r>
            <a:r>
              <a:rPr lang="zh-CN" altLang="en-US" sz="2800"/>
              <a:t>和顶点间的关系边</a:t>
            </a:r>
            <a:r>
              <a:rPr lang="en-US" altLang="zh-CN" sz="2800"/>
              <a:t>(edge)</a:t>
            </a:r>
            <a:r>
              <a:rPr lang="zh-CN" altLang="en-US" sz="2800"/>
              <a:t>集合</a:t>
            </a:r>
            <a:r>
              <a:rPr lang="en-US" altLang="zh-CN" sz="2800"/>
              <a:t>E</a:t>
            </a:r>
            <a:r>
              <a:rPr lang="zh-CN" altLang="en-US" sz="2800"/>
              <a:t>组成，记为</a:t>
            </a:r>
            <a:r>
              <a:rPr lang="en-US" altLang="zh-CN" sz="2800"/>
              <a:t>G = (V, E)</a:t>
            </a:r>
            <a:r>
              <a:rPr lang="zh-CN" altLang="en-US" sz="2800"/>
              <a:t>。</a:t>
            </a:r>
            <a:endParaRPr lang="en-US" altLang="zh-CN" sz="2800"/>
          </a:p>
          <a:p>
            <a:pPr marL="0" lvl="1" indent="0" eaLnBrk="1" hangingPunct="1">
              <a:buFont typeface="Wingdings" panose="05000000000000000000" pitchFamily="2" charset="2"/>
              <a:buNone/>
            </a:pPr>
            <a:endParaRPr lang="en-US" altLang="zh-CN"/>
          </a:p>
          <a:p>
            <a:pPr marL="0" lvl="1" indent="0" eaLnBrk="1" hangingPunct="1">
              <a:buFont typeface="Wingdings" panose="05000000000000000000" pitchFamily="2" charset="2"/>
              <a:buNone/>
            </a:pPr>
            <a:r>
              <a:rPr lang="zh-CN" altLang="en-US"/>
              <a:t>图的定义和术语</a:t>
            </a:r>
            <a:endParaRPr lang="en-US" altLang="zh-CN"/>
          </a:p>
          <a:p>
            <a:pPr marL="0" lvl="1" indent="0" eaLnBrk="1" hangingPunct="1">
              <a:buFont typeface="Wingdings" panose="05000000000000000000" pitchFamily="2" charset="2"/>
              <a:buNone/>
            </a:pPr>
            <a:r>
              <a:rPr lang="en-US" altLang="zh-CN"/>
              <a:t>	</a:t>
            </a:r>
            <a:r>
              <a:rPr lang="zh-CN" altLang="en-US"/>
              <a:t>无向图、有向图</a:t>
            </a:r>
            <a:endParaRPr lang="en-US" altLang="zh-CN"/>
          </a:p>
          <a:p>
            <a:pPr marL="0" lvl="1" indent="0" eaLnBrk="1" hangingPunct="1">
              <a:buFont typeface="Wingdings" panose="05000000000000000000" pitchFamily="2" charset="2"/>
              <a:buNone/>
            </a:pPr>
            <a:r>
              <a:rPr lang="en-US" altLang="zh-CN"/>
              <a:t>	</a:t>
            </a:r>
            <a:r>
              <a:rPr lang="zh-CN" altLang="en-US"/>
              <a:t>完全图、带权图</a:t>
            </a:r>
            <a:endParaRPr lang="en-US" altLang="zh-CN"/>
          </a:p>
          <a:p>
            <a:pPr marL="0" lvl="1" indent="0" eaLnBrk="1" hangingPunct="1">
              <a:buFont typeface="Wingdings" panose="05000000000000000000" pitchFamily="2" charset="2"/>
              <a:buNone/>
            </a:pPr>
            <a:r>
              <a:rPr lang="en-US" altLang="zh-CN"/>
              <a:t>	</a:t>
            </a:r>
            <a:r>
              <a:rPr lang="zh-CN" altLang="en-US"/>
              <a:t>邻接顶点、顶点的度（和</a:t>
            </a:r>
            <a:r>
              <a:rPr lang="en-US" altLang="zh-CN"/>
              <a:t>x</a:t>
            </a:r>
            <a:r>
              <a:rPr lang="zh-CN" altLang="en-US"/>
              <a:t>相关联的边的数目）</a:t>
            </a:r>
            <a:endParaRPr lang="en-US" altLang="zh-CN"/>
          </a:p>
          <a:p>
            <a:pPr marL="0" lvl="1" indent="0" eaLnBrk="1" hangingPunct="1">
              <a:buFont typeface="Wingdings" panose="05000000000000000000" pitchFamily="2" charset="2"/>
              <a:buNone/>
            </a:pPr>
            <a:r>
              <a:rPr lang="en-US" altLang="zh-CN"/>
              <a:t>	</a:t>
            </a:r>
            <a:r>
              <a:rPr lang="zh-CN" altLang="en-US"/>
              <a:t>子图、路径（简单路径，简单回路）</a:t>
            </a:r>
            <a:endParaRPr lang="en-US" altLang="zh-CN"/>
          </a:p>
          <a:p>
            <a:pPr marL="0" lvl="1" indent="0" eaLnBrk="1" hangingPunct="1">
              <a:buFont typeface="Wingdings" panose="05000000000000000000" pitchFamily="2" charset="2"/>
              <a:buNone/>
            </a:pPr>
            <a:r>
              <a:rPr lang="en-US" altLang="zh-CN"/>
              <a:t>	</a:t>
            </a:r>
            <a:r>
              <a:rPr lang="zh-CN" altLang="en-US"/>
              <a:t>连通性、极大连通子图</a:t>
            </a:r>
            <a:endParaRPr lang="en-US" altLang="zh-CN"/>
          </a:p>
          <a:p>
            <a:pPr marL="0" indent="0" eaLnBrk="1" hangingPunct="1">
              <a:buFontTx/>
              <a:buNone/>
            </a:pPr>
            <a:endParaRPr lang="zh-CN" altLang="en-US" sz="2800"/>
          </a:p>
        </p:txBody>
      </p:sp>
      <p:sp>
        <p:nvSpPr>
          <p:cNvPr id="2" name="灯片编号占位符 1">
            <a:extLst>
              <a:ext uri="{FF2B5EF4-FFF2-40B4-BE49-F238E27FC236}">
                <a16:creationId xmlns:a16="http://schemas.microsoft.com/office/drawing/2014/main" id="{F7481BE3-2DAE-43D4-A00E-1B69494AC471}"/>
              </a:ext>
            </a:extLst>
          </p:cNvPr>
          <p:cNvSpPr>
            <a:spLocks noGrp="1"/>
          </p:cNvSpPr>
          <p:nvPr>
            <p:ph type="sldNum" sz="quarter" idx="12"/>
          </p:nvPr>
        </p:nvSpPr>
        <p:spPr/>
        <p:txBody>
          <a:bodyPr/>
          <a:lstStyle/>
          <a:p>
            <a:fld id="{76DEC0BF-4056-45FE-A558-BFEC82C564A3}" type="slidenum">
              <a:rPr lang="zh-CN" altLang="en-US" smtClean="0"/>
              <a:pPr/>
              <a:t>60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ACB9A5-A5E7-4117-9655-DFE7EF96B1E4}"/>
              </a:ext>
            </a:extLst>
          </p:cNvPr>
          <p:cNvSpPr>
            <a:spLocks noGrp="1"/>
          </p:cNvSpPr>
          <p:nvPr>
            <p:ph type="title"/>
          </p:nvPr>
        </p:nvSpPr>
        <p:spPr/>
        <p:txBody>
          <a:bodyPr/>
          <a:lstStyle/>
          <a:p>
            <a:pPr eaLnBrk="1" hangingPunct="1">
              <a:defRPr/>
            </a:pPr>
            <a:r>
              <a:rPr lang="zh-CN" altLang="en-US"/>
              <a:t>图的邻接矩阵表示</a:t>
            </a:r>
          </a:p>
        </p:txBody>
      </p:sp>
      <p:sp>
        <p:nvSpPr>
          <p:cNvPr id="68611" name="内容占位符 2">
            <a:extLst>
              <a:ext uri="{FF2B5EF4-FFF2-40B4-BE49-F238E27FC236}">
                <a16:creationId xmlns:a16="http://schemas.microsoft.com/office/drawing/2014/main" id="{E300F5A8-8C93-4B0E-8418-FEBB19FA0801}"/>
              </a:ext>
            </a:extLst>
          </p:cNvPr>
          <p:cNvSpPr>
            <a:spLocks noGrp="1"/>
          </p:cNvSpPr>
          <p:nvPr>
            <p:ph idx="1"/>
          </p:nvPr>
        </p:nvSpPr>
        <p:spPr/>
        <p:txBody>
          <a:bodyPr/>
          <a:lstStyle/>
          <a:p>
            <a:pPr marL="0" indent="623888" eaLnBrk="1" hangingPunct="1">
              <a:buFontTx/>
              <a:buNone/>
            </a:pPr>
            <a:r>
              <a:rPr lang="zh-CN" altLang="en-US" sz="2800"/>
              <a:t>设</a:t>
            </a:r>
            <a:r>
              <a:rPr lang="en-US" altLang="zh-CN" sz="2800"/>
              <a:t>G = (V, E)</a:t>
            </a:r>
            <a:r>
              <a:rPr lang="zh-CN" altLang="en-US" sz="2800"/>
              <a:t>是一个图，含有</a:t>
            </a:r>
            <a:r>
              <a:rPr lang="en-US" altLang="zh-CN" sz="2800"/>
              <a:t>n</a:t>
            </a:r>
            <a:r>
              <a:rPr lang="zh-CN" altLang="en-US" sz="2800"/>
              <a:t>个顶点，</a:t>
            </a:r>
            <a:r>
              <a:rPr lang="en-US" altLang="zh-CN" sz="2800"/>
              <a:t>G</a:t>
            </a:r>
            <a:r>
              <a:rPr lang="zh-CN" altLang="en-US" sz="2800"/>
              <a:t>的邻接矩阵</a:t>
            </a:r>
            <a:r>
              <a:rPr lang="en-US" altLang="zh-CN" sz="2800"/>
              <a:t>(adjacency matrix)</a:t>
            </a:r>
            <a:r>
              <a:rPr lang="zh-CN" altLang="en-US" sz="2800"/>
              <a:t>是表示图中顶点之间相邻关系的</a:t>
            </a:r>
            <a:r>
              <a:rPr lang="en-US" altLang="zh-CN" sz="2800"/>
              <a:t>n</a:t>
            </a:r>
            <a:r>
              <a:rPr lang="zh-CN" altLang="en-US" sz="2800"/>
              <a:t>阶方阵。邻接矩阵表示法既适用于无向图，又适用于有向图，</a:t>
            </a:r>
            <a:r>
              <a:rPr lang="en-US" altLang="zh-CN" sz="2800"/>
              <a:t>n</a:t>
            </a:r>
            <a:r>
              <a:rPr lang="zh-CN" altLang="en-US" sz="2800"/>
              <a:t>阶方阵</a:t>
            </a:r>
            <a:r>
              <a:rPr lang="en-US" altLang="zh-CN" sz="2800"/>
              <a:t>A</a:t>
            </a:r>
            <a:r>
              <a:rPr lang="zh-CN" altLang="en-US" sz="2800"/>
              <a:t>的元素具有如下性质：</a:t>
            </a:r>
          </a:p>
          <a:p>
            <a:pPr marL="0" indent="623888" eaLnBrk="1" hangingPunct="1">
              <a:buFont typeface="Wingdings" panose="05000000000000000000" pitchFamily="2" charset="2"/>
              <a:buNone/>
            </a:pPr>
            <a:endParaRPr lang="zh-CN" altLang="en-US" sz="2800"/>
          </a:p>
        </p:txBody>
      </p:sp>
      <p:graphicFrame>
        <p:nvGraphicFramePr>
          <p:cNvPr id="68612" name="Object 2">
            <a:extLst>
              <a:ext uri="{FF2B5EF4-FFF2-40B4-BE49-F238E27FC236}">
                <a16:creationId xmlns:a16="http://schemas.microsoft.com/office/drawing/2014/main" id="{78355845-A108-479C-8C07-DE4F0D06804C}"/>
              </a:ext>
            </a:extLst>
          </p:cNvPr>
          <p:cNvGraphicFramePr>
            <a:graphicFrameLocks noChangeAspect="1"/>
          </p:cNvGraphicFramePr>
          <p:nvPr/>
        </p:nvGraphicFramePr>
        <p:xfrm>
          <a:off x="1857375" y="4500563"/>
          <a:ext cx="6286500" cy="1231900"/>
        </p:xfrm>
        <a:graphic>
          <a:graphicData uri="http://schemas.openxmlformats.org/presentationml/2006/ole">
            <mc:AlternateContent xmlns:mc="http://schemas.openxmlformats.org/markup-compatibility/2006">
              <mc:Choice xmlns:v="urn:schemas-microsoft-com:vml" Requires="v">
                <p:oleObj spid="_x0000_s68625" r:id="rId3" imgW="2501900" imgH="495300" progId="Equation.3">
                  <p:embed/>
                </p:oleObj>
              </mc:Choice>
              <mc:Fallback>
                <p:oleObj r:id="rId3" imgW="2501900" imgH="495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4500563"/>
                        <a:ext cx="6286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B7FEB47B-2F04-411D-8692-465C012F3200}"/>
              </a:ext>
            </a:extLst>
          </p:cNvPr>
          <p:cNvSpPr>
            <a:spLocks noGrp="1"/>
          </p:cNvSpPr>
          <p:nvPr>
            <p:ph type="sldNum" sz="quarter" idx="12"/>
          </p:nvPr>
        </p:nvSpPr>
        <p:spPr/>
        <p:txBody>
          <a:bodyPr/>
          <a:lstStyle/>
          <a:p>
            <a:fld id="{76DEC0BF-4056-45FE-A558-BFEC82C564A3}"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C98876A-B894-4235-9C13-72C0EA2B5EFE}"/>
              </a:ext>
            </a:extLst>
          </p:cNvPr>
          <p:cNvSpPr>
            <a:spLocks noGrp="1" noChangeArrowheads="1"/>
          </p:cNvSpPr>
          <p:nvPr>
            <p:ph type="title"/>
          </p:nvPr>
        </p:nvSpPr>
        <p:spPr>
          <a:xfrm>
            <a:off x="1116013" y="549275"/>
            <a:ext cx="7793037" cy="839788"/>
          </a:xfrm>
        </p:spPr>
        <p:txBody>
          <a:bodyPr/>
          <a:lstStyle/>
          <a:p>
            <a:pPr eaLnBrk="1" hangingPunct="1">
              <a:defRPr/>
            </a:pPr>
            <a:r>
              <a:rPr lang="zh-CN" altLang="en-US"/>
              <a:t>图的邻接矩阵表示</a:t>
            </a:r>
          </a:p>
        </p:txBody>
      </p:sp>
      <p:sp>
        <p:nvSpPr>
          <p:cNvPr id="69635" name="Rectangle 3">
            <a:extLst>
              <a:ext uri="{FF2B5EF4-FFF2-40B4-BE49-F238E27FC236}">
                <a16:creationId xmlns:a16="http://schemas.microsoft.com/office/drawing/2014/main" id="{94A42AC3-2C1E-45C5-B011-EBCB772AAC9F}"/>
              </a:ext>
            </a:extLst>
          </p:cNvPr>
          <p:cNvSpPr>
            <a:spLocks noGrp="1" noChangeArrowheads="1"/>
          </p:cNvSpPr>
          <p:nvPr>
            <p:ph type="body" idx="1"/>
          </p:nvPr>
        </p:nvSpPr>
        <p:spPr>
          <a:xfrm>
            <a:off x="357188" y="1785938"/>
            <a:ext cx="7272337" cy="3827462"/>
          </a:xfrm>
        </p:spPr>
        <p:txBody>
          <a:bodyPr/>
          <a:lstStyle/>
          <a:p>
            <a:pPr lvl="1" eaLnBrk="1" hangingPunct="1">
              <a:buFont typeface="Wingdings" panose="05000000000000000000" pitchFamily="2" charset="2"/>
              <a:buNone/>
            </a:pPr>
            <a:r>
              <a:rPr lang="zh-CN" altLang="en-US"/>
              <a:t>不带权图的邻接矩阵</a:t>
            </a:r>
          </a:p>
          <a:p>
            <a:pPr eaLnBrk="1" hangingPunct="1"/>
            <a:endParaRPr lang="zh-CN" altLang="en-US"/>
          </a:p>
          <a:p>
            <a:pPr eaLnBrk="1" hangingPunct="1"/>
            <a:endParaRPr lang="zh-CN" altLang="en-US"/>
          </a:p>
          <a:p>
            <a:pPr eaLnBrk="1" hangingPunct="1"/>
            <a:endParaRPr lang="zh-CN" altLang="en-US"/>
          </a:p>
          <a:p>
            <a:pPr lvl="1" eaLnBrk="1" hangingPunct="1"/>
            <a:endParaRPr lang="en-US" altLang="zh-CN" sz="1600"/>
          </a:p>
        </p:txBody>
      </p:sp>
      <p:pic>
        <p:nvPicPr>
          <p:cNvPr id="294916" name="Picture 4" descr="7D11">
            <a:extLst>
              <a:ext uri="{FF2B5EF4-FFF2-40B4-BE49-F238E27FC236}">
                <a16:creationId xmlns:a16="http://schemas.microsoft.com/office/drawing/2014/main" id="{02581A7B-71C9-4677-951E-525E8A76D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428875"/>
            <a:ext cx="5616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6">
            <a:extLst>
              <a:ext uri="{FF2B5EF4-FFF2-40B4-BE49-F238E27FC236}">
                <a16:creationId xmlns:a16="http://schemas.microsoft.com/office/drawing/2014/main" id="{D19AA9D6-DC67-4EFF-8859-40B2D2F19A77}"/>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5" name="Picture 7" descr="7d14">
            <a:extLst>
              <a:ext uri="{FF2B5EF4-FFF2-40B4-BE49-F238E27FC236}">
                <a16:creationId xmlns:a16="http://schemas.microsoft.com/office/drawing/2014/main" id="{8B32AE49-158F-438C-883A-B098C109E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4429125"/>
            <a:ext cx="6624637"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A8901FD-AF50-47C8-B8F6-D89F227B17EB}"/>
              </a:ext>
            </a:extLst>
          </p:cNvPr>
          <p:cNvSpPr>
            <a:spLocks noGrp="1"/>
          </p:cNvSpPr>
          <p:nvPr>
            <p:ph type="sldNum" sz="quarter" idx="12"/>
          </p:nvPr>
        </p:nvSpPr>
        <p:spPr/>
        <p:txBody>
          <a:bodyPr/>
          <a:lstStyle/>
          <a:p>
            <a:fld id="{76DEC0BF-4056-45FE-A558-BFEC82C564A3}" type="slidenum">
              <a:rPr lang="zh-CN" altLang="en-US" smtClean="0"/>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blinds(horizontal)">
                                      <p:cBhvr>
                                        <p:cTn id="7" dur="5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6897DA2-C60B-430F-90F8-9C53A415C153}"/>
              </a:ext>
            </a:extLst>
          </p:cNvPr>
          <p:cNvSpPr>
            <a:spLocks noGrp="1"/>
          </p:cNvSpPr>
          <p:nvPr>
            <p:ph type="title"/>
          </p:nvPr>
        </p:nvSpPr>
        <p:spPr/>
        <p:txBody>
          <a:bodyPr/>
          <a:lstStyle/>
          <a:p>
            <a:pPr marL="342900" indent="-342900">
              <a:defRPr/>
            </a:pPr>
            <a:r>
              <a:rPr lang="zh-CN" altLang="en-US"/>
              <a:t>图的删除操作 </a:t>
            </a:r>
          </a:p>
        </p:txBody>
      </p:sp>
      <p:sp>
        <p:nvSpPr>
          <p:cNvPr id="70659" name="内容占位符 2">
            <a:extLst>
              <a:ext uri="{FF2B5EF4-FFF2-40B4-BE49-F238E27FC236}">
                <a16:creationId xmlns:a16="http://schemas.microsoft.com/office/drawing/2014/main" id="{7E433294-5D11-4163-AEF3-68B001801537}"/>
              </a:ext>
            </a:extLst>
          </p:cNvPr>
          <p:cNvSpPr>
            <a:spLocks noGrp="1"/>
          </p:cNvSpPr>
          <p:nvPr>
            <p:ph idx="1"/>
          </p:nvPr>
        </p:nvSpPr>
        <p:spPr>
          <a:xfrm>
            <a:off x="714375" y="1857375"/>
            <a:ext cx="8245475" cy="4246563"/>
          </a:xfrm>
        </p:spPr>
        <p:txBody>
          <a:bodyPr/>
          <a:lstStyle/>
          <a:p>
            <a:pPr>
              <a:buFont typeface="Arial" panose="020B0604020202020204" pitchFamily="34" charset="0"/>
              <a:buChar char="•"/>
            </a:pPr>
            <a:r>
              <a:rPr lang="zh-CN" altLang="en-US"/>
              <a:t>图的删除操作：删除一个顶点，要将对应连接的边一起删除，即：</a:t>
            </a:r>
          </a:p>
        </p:txBody>
      </p:sp>
      <p:pic>
        <p:nvPicPr>
          <p:cNvPr id="5" name="Picture 4" descr="7d16">
            <a:extLst>
              <a:ext uri="{FF2B5EF4-FFF2-40B4-BE49-F238E27FC236}">
                <a16:creationId xmlns:a16="http://schemas.microsoft.com/office/drawing/2014/main" id="{2DA185EA-8496-4237-A1B0-1C3B30E4F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736725"/>
            <a:ext cx="77438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4CF12CB-378B-45FC-AC3E-4A8011F65100}"/>
              </a:ext>
            </a:extLst>
          </p:cNvPr>
          <p:cNvSpPr>
            <a:spLocks noGrp="1"/>
          </p:cNvSpPr>
          <p:nvPr>
            <p:ph type="sldNum" sz="quarter" idx="12"/>
          </p:nvPr>
        </p:nvSpPr>
        <p:spPr/>
        <p:txBody>
          <a:bodyPr/>
          <a:lstStyle/>
          <a:p>
            <a:fld id="{76DEC0BF-4056-45FE-A558-BFEC82C564A3}" type="slidenum">
              <a:rPr lang="zh-CN" altLang="en-US" smtClean="0"/>
              <a:pPr/>
              <a:t>63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3B4AF65-6172-4FCF-A42B-7B6E3FE16193}"/>
              </a:ext>
            </a:extLst>
          </p:cNvPr>
          <p:cNvSpPr>
            <a:spLocks noGrp="1"/>
          </p:cNvSpPr>
          <p:nvPr>
            <p:ph type="title"/>
          </p:nvPr>
        </p:nvSpPr>
        <p:spPr/>
        <p:txBody>
          <a:bodyPr/>
          <a:lstStyle/>
          <a:p>
            <a:pPr>
              <a:defRPr/>
            </a:pPr>
            <a:r>
              <a:rPr lang="zh-CN" altLang="en-US"/>
              <a:t>图的邻接表表示</a:t>
            </a:r>
          </a:p>
        </p:txBody>
      </p:sp>
      <p:sp>
        <p:nvSpPr>
          <p:cNvPr id="3" name="内容占位符 2">
            <a:extLst>
              <a:ext uri="{FF2B5EF4-FFF2-40B4-BE49-F238E27FC236}">
                <a16:creationId xmlns:a16="http://schemas.microsoft.com/office/drawing/2014/main" id="{FF636EB7-57C4-4B68-A574-38A443C56031}"/>
              </a:ext>
            </a:extLst>
          </p:cNvPr>
          <p:cNvSpPr>
            <a:spLocks noGrp="1"/>
          </p:cNvSpPr>
          <p:nvPr>
            <p:ph idx="1"/>
          </p:nvPr>
        </p:nvSpPr>
        <p:spPr>
          <a:xfrm>
            <a:off x="428625" y="1785938"/>
            <a:ext cx="8245475" cy="4114800"/>
          </a:xfrm>
        </p:spPr>
        <p:txBody>
          <a:bodyPr/>
          <a:lstStyle/>
          <a:p>
            <a:pPr marL="0" indent="811213">
              <a:buFont typeface="Wingdings" panose="05000000000000000000" pitchFamily="2" charset="2"/>
              <a:buNone/>
            </a:pPr>
            <a:r>
              <a:rPr lang="zh-CN" altLang="en-US" sz="2800"/>
              <a:t>对图中的每个顶点建立一个单链表。这个单链表有一个表头结点，存储顶点信息；有若干表结点，存储和这个顶点相关连的边的信息。</a:t>
            </a:r>
          </a:p>
        </p:txBody>
      </p:sp>
      <p:sp>
        <p:nvSpPr>
          <p:cNvPr id="4" name="内容占位符 2">
            <a:extLst>
              <a:ext uri="{FF2B5EF4-FFF2-40B4-BE49-F238E27FC236}">
                <a16:creationId xmlns:a16="http://schemas.microsoft.com/office/drawing/2014/main" id="{436262BD-8242-4556-B985-9FC7AA157A71}"/>
              </a:ext>
            </a:extLst>
          </p:cNvPr>
          <p:cNvSpPr txBox="1">
            <a:spLocks/>
          </p:cNvSpPr>
          <p:nvPr/>
        </p:nvSpPr>
        <p:spPr bwMode="auto">
          <a:xfrm>
            <a:off x="357188" y="3071813"/>
            <a:ext cx="8786812" cy="4654550"/>
          </a:xfrm>
          <a:prstGeom prst="rect">
            <a:avLst/>
          </a:prstGeom>
          <a:noFill/>
          <a:ln w="9525">
            <a:noFill/>
            <a:miter lim="800000"/>
            <a:headEnd/>
            <a:tailEnd/>
          </a:ln>
        </p:spPr>
        <p:txBody>
          <a:bodyPr/>
          <a:lstStyle/>
          <a:p>
            <a:pPr marL="609600" indent="-609600" eaLnBrk="0" hangingPunct="0">
              <a:spcBef>
                <a:spcPct val="20000"/>
              </a:spcBef>
              <a:buClr>
                <a:schemeClr val="folHlink"/>
              </a:buClr>
              <a:buSzPct val="80000"/>
              <a:defRPr/>
            </a:pPr>
            <a:r>
              <a:rPr lang="zh-CN" altLang="en-US" sz="2800" b="1" kern="0" dirty="0">
                <a:solidFill>
                  <a:srgbClr val="FF0000"/>
                </a:solidFill>
                <a:latin typeface="+mn-lt"/>
                <a:ea typeface="+mn-ea"/>
              </a:rPr>
              <a:t>表头结点</a:t>
            </a:r>
            <a:r>
              <a:rPr lang="zh-CN" altLang="en-US" sz="2800" b="1" kern="0" dirty="0">
                <a:latin typeface="+mn-lt"/>
                <a:ea typeface="+mn-ea"/>
              </a:rPr>
              <a:t>的结构为：</a:t>
            </a:r>
          </a:p>
          <a:p>
            <a:pPr marL="609600" indent="-609600" algn="ctr" eaLnBrk="0" hangingPunct="0">
              <a:spcBef>
                <a:spcPct val="20000"/>
              </a:spcBef>
              <a:buClr>
                <a:schemeClr val="folHlink"/>
              </a:buClr>
              <a:buSzPct val="80000"/>
              <a:defRPr/>
            </a:pPr>
            <a:r>
              <a:rPr lang="en-US" altLang="zh-CN" sz="2800" b="1" kern="0" dirty="0">
                <a:solidFill>
                  <a:srgbClr val="FF0000"/>
                </a:solidFill>
                <a:latin typeface="+mn-lt"/>
                <a:ea typeface="+mn-ea"/>
              </a:rPr>
              <a:t>data</a:t>
            </a:r>
            <a:r>
              <a:rPr lang="zh-CN" altLang="en-US" sz="2800" b="1" kern="0" dirty="0">
                <a:latin typeface="+mn-lt"/>
                <a:ea typeface="+mn-ea"/>
              </a:rPr>
              <a:t>　</a:t>
            </a:r>
            <a:r>
              <a:rPr lang="en-US" altLang="zh-CN" sz="2800" b="1" kern="0" dirty="0" err="1">
                <a:solidFill>
                  <a:srgbClr val="003399"/>
                </a:solidFill>
                <a:latin typeface="+mn-lt"/>
                <a:ea typeface="+mn-ea"/>
              </a:rPr>
              <a:t>adjlink</a:t>
            </a:r>
            <a:endParaRPr lang="en-US" altLang="zh-CN" sz="2800" b="1" kern="0" dirty="0">
              <a:solidFill>
                <a:srgbClr val="003399"/>
              </a:solidFill>
              <a:latin typeface="+mn-lt"/>
              <a:ea typeface="+mn-ea"/>
            </a:endParaRPr>
          </a:p>
          <a:p>
            <a:pPr marL="609600" indent="-609600" eaLnBrk="0" hangingPunct="0">
              <a:spcBef>
                <a:spcPct val="20000"/>
              </a:spcBef>
              <a:buClr>
                <a:schemeClr val="folHlink"/>
              </a:buClr>
              <a:buSzPct val="80000"/>
              <a:defRPr/>
            </a:pPr>
            <a:r>
              <a:rPr lang="zh-CN" altLang="en-US" sz="2800" b="1" kern="0" dirty="0">
                <a:latin typeface="+mn-lt"/>
                <a:ea typeface="+mn-ea"/>
              </a:rPr>
              <a:t>单链表中的结点称为</a:t>
            </a:r>
            <a:r>
              <a:rPr lang="zh-CN" altLang="en-US" sz="2800" b="1" kern="0" dirty="0">
                <a:solidFill>
                  <a:srgbClr val="FF0000"/>
                </a:solidFill>
                <a:latin typeface="+mn-lt"/>
                <a:ea typeface="+mn-ea"/>
              </a:rPr>
              <a:t>表结点</a:t>
            </a:r>
            <a:r>
              <a:rPr lang="zh-CN" altLang="en-US" sz="2800" b="1" kern="0" dirty="0">
                <a:latin typeface="+mn-lt"/>
                <a:ea typeface="+mn-ea"/>
              </a:rPr>
              <a:t>，结构为：</a:t>
            </a:r>
          </a:p>
          <a:p>
            <a:pPr marL="609600" indent="-609600" algn="ctr" eaLnBrk="0" hangingPunct="0">
              <a:spcBef>
                <a:spcPct val="20000"/>
              </a:spcBef>
              <a:buClr>
                <a:schemeClr val="folHlink"/>
              </a:buClr>
              <a:buSzPct val="80000"/>
              <a:defRPr/>
            </a:pPr>
            <a:r>
              <a:rPr lang="en-US" altLang="zh-CN" sz="2800" b="1" kern="0" dirty="0" err="1">
                <a:solidFill>
                  <a:srgbClr val="003399"/>
                </a:solidFill>
                <a:latin typeface="+mn-lt"/>
                <a:ea typeface="+mn-ea"/>
              </a:rPr>
              <a:t>dest</a:t>
            </a:r>
            <a:r>
              <a:rPr lang="en-US" altLang="zh-CN" sz="2800" b="1" kern="0" dirty="0">
                <a:solidFill>
                  <a:srgbClr val="003399"/>
                </a:solidFill>
                <a:latin typeface="+mn-lt"/>
                <a:ea typeface="+mn-ea"/>
              </a:rPr>
              <a:t> </a:t>
            </a:r>
            <a:r>
              <a:rPr lang="en-US" altLang="zh-CN" sz="2800" b="1" kern="0" dirty="0">
                <a:latin typeface="+mn-lt"/>
                <a:ea typeface="+mn-ea"/>
              </a:rPr>
              <a:t>   </a:t>
            </a:r>
            <a:r>
              <a:rPr lang="en-US" altLang="zh-CN" sz="2800" b="1" kern="0" dirty="0">
                <a:solidFill>
                  <a:srgbClr val="FF0000"/>
                </a:solidFill>
                <a:latin typeface="+mn-lt"/>
                <a:ea typeface="+mn-ea"/>
              </a:rPr>
              <a:t>weight </a:t>
            </a:r>
            <a:r>
              <a:rPr lang="en-US" altLang="zh-CN" sz="2800" b="1" kern="0" dirty="0">
                <a:latin typeface="+mn-lt"/>
                <a:ea typeface="+mn-ea"/>
              </a:rPr>
              <a:t>   </a:t>
            </a:r>
            <a:r>
              <a:rPr lang="zh-CN" altLang="en-US" sz="2800" b="1" kern="0" dirty="0">
                <a:latin typeface="+mn-lt"/>
                <a:ea typeface="+mn-ea"/>
              </a:rPr>
              <a:t>　</a:t>
            </a:r>
            <a:r>
              <a:rPr lang="en-US" altLang="zh-CN" sz="2800" b="1" kern="0" dirty="0">
                <a:solidFill>
                  <a:srgbClr val="003399"/>
                </a:solidFill>
                <a:latin typeface="+mn-lt"/>
                <a:ea typeface="+mn-ea"/>
              </a:rPr>
              <a:t>next</a:t>
            </a:r>
          </a:p>
          <a:p>
            <a:pPr eaLnBrk="0" hangingPunct="0">
              <a:spcBef>
                <a:spcPct val="20000"/>
              </a:spcBef>
              <a:buClr>
                <a:schemeClr val="folHlink"/>
              </a:buClr>
              <a:buSzPct val="80000"/>
              <a:defRPr/>
            </a:pPr>
            <a:r>
              <a:rPr lang="zh-CN" altLang="en-US" sz="2800" b="1" kern="0" dirty="0">
                <a:latin typeface="+mn-lt"/>
                <a:ea typeface="+mn-ea"/>
              </a:rPr>
              <a:t>其中，</a:t>
            </a:r>
            <a:r>
              <a:rPr lang="en-US" altLang="zh-CN" sz="2800" b="1" kern="0" dirty="0" err="1">
                <a:solidFill>
                  <a:srgbClr val="003399"/>
                </a:solidFill>
                <a:latin typeface="+mn-lt"/>
                <a:ea typeface="+mn-ea"/>
              </a:rPr>
              <a:t>dest</a:t>
            </a:r>
            <a:r>
              <a:rPr lang="zh-CN" altLang="en-US" sz="2800" b="1" kern="0" dirty="0">
                <a:latin typeface="+mn-lt"/>
                <a:ea typeface="+mn-ea"/>
              </a:rPr>
              <a:t>域存放与顶点</a:t>
            </a:r>
            <a:r>
              <a:rPr lang="en-US" altLang="zh-CN" sz="2800" b="1" kern="0" dirty="0">
                <a:latin typeface="+mn-lt"/>
                <a:ea typeface="+mn-ea"/>
              </a:rPr>
              <a:t>V</a:t>
            </a:r>
            <a:r>
              <a:rPr lang="en-US" altLang="zh-CN" sz="2800" b="1" kern="0" baseline="-25000" dirty="0">
                <a:latin typeface="+mn-lt"/>
                <a:ea typeface="+mn-ea"/>
              </a:rPr>
              <a:t>i</a:t>
            </a:r>
            <a:r>
              <a:rPr lang="zh-CN" altLang="en-US" sz="2800" b="1" kern="0" dirty="0">
                <a:latin typeface="+mn-lt"/>
                <a:ea typeface="+mn-ea"/>
              </a:rPr>
              <a:t>相邻接的顶点在顶点表中的序号，</a:t>
            </a:r>
            <a:r>
              <a:rPr lang="en-US" altLang="zh-CN" sz="2800" b="1" kern="0" dirty="0">
                <a:solidFill>
                  <a:srgbClr val="FF0000"/>
                </a:solidFill>
                <a:latin typeface="+mn-lt"/>
                <a:ea typeface="+mn-ea"/>
              </a:rPr>
              <a:t>weight</a:t>
            </a:r>
            <a:r>
              <a:rPr lang="zh-CN" altLang="en-US" sz="2800" b="1" kern="0" dirty="0">
                <a:latin typeface="+mn-lt"/>
                <a:ea typeface="+mn-ea"/>
              </a:rPr>
              <a:t>为边的权值（不带权图可省略），</a:t>
            </a:r>
            <a:r>
              <a:rPr lang="en-US" altLang="zh-CN" sz="2800" b="1" kern="0" dirty="0">
                <a:solidFill>
                  <a:srgbClr val="003399"/>
                </a:solidFill>
                <a:latin typeface="+mn-lt"/>
                <a:ea typeface="+mn-ea"/>
              </a:rPr>
              <a:t>next</a:t>
            </a:r>
            <a:r>
              <a:rPr lang="zh-CN" altLang="en-US" sz="2800" b="1" kern="0" dirty="0">
                <a:latin typeface="+mn-lt"/>
                <a:ea typeface="+mn-ea"/>
              </a:rPr>
              <a:t>域为指针，指向与顶点</a:t>
            </a:r>
            <a:r>
              <a:rPr lang="en-US" altLang="zh-CN" sz="2800" b="1" kern="0" dirty="0">
                <a:latin typeface="+mn-lt"/>
                <a:ea typeface="+mn-ea"/>
              </a:rPr>
              <a:t>V</a:t>
            </a:r>
            <a:r>
              <a:rPr lang="en-US" altLang="zh-CN" sz="2800" b="1" kern="0" baseline="-25000" dirty="0">
                <a:latin typeface="+mn-lt"/>
                <a:ea typeface="+mn-ea"/>
              </a:rPr>
              <a:t>i</a:t>
            </a:r>
            <a:r>
              <a:rPr lang="zh-CN" altLang="en-US" sz="2800" b="1" kern="0" dirty="0">
                <a:latin typeface="+mn-lt"/>
                <a:ea typeface="+mn-ea"/>
              </a:rPr>
              <a:t>相邻接的下一条边。</a:t>
            </a:r>
          </a:p>
          <a:p>
            <a:pPr marL="609600" indent="-609600" eaLnBrk="0" hangingPunct="0">
              <a:spcBef>
                <a:spcPct val="20000"/>
              </a:spcBef>
              <a:buClr>
                <a:schemeClr val="folHlink"/>
              </a:buClr>
              <a:buSzPct val="80000"/>
              <a:buFont typeface="Wingdings" pitchFamily="2" charset="2"/>
              <a:buNone/>
              <a:defRPr/>
            </a:pPr>
            <a:endParaRPr lang="zh-CN" altLang="en-US" sz="2800" b="1" kern="0" dirty="0">
              <a:latin typeface="+mn-lt"/>
              <a:ea typeface="+mn-ea"/>
            </a:endParaRPr>
          </a:p>
        </p:txBody>
      </p:sp>
      <p:grpSp>
        <p:nvGrpSpPr>
          <p:cNvPr id="2" name="Group 6">
            <a:extLst>
              <a:ext uri="{FF2B5EF4-FFF2-40B4-BE49-F238E27FC236}">
                <a16:creationId xmlns:a16="http://schemas.microsoft.com/office/drawing/2014/main" id="{33D93494-84E8-4404-90F4-54FC8C08FD18}"/>
              </a:ext>
            </a:extLst>
          </p:cNvPr>
          <p:cNvGrpSpPr>
            <a:grpSpLocks/>
          </p:cNvGrpSpPr>
          <p:nvPr/>
        </p:nvGrpSpPr>
        <p:grpSpPr bwMode="auto">
          <a:xfrm>
            <a:off x="3214688" y="3571875"/>
            <a:ext cx="2643187" cy="457200"/>
            <a:chOff x="2112" y="3024"/>
            <a:chExt cx="1488" cy="288"/>
          </a:xfrm>
        </p:grpSpPr>
        <p:sp>
          <p:nvSpPr>
            <p:cNvPr id="71691" name="Rectangle 7">
              <a:extLst>
                <a:ext uri="{FF2B5EF4-FFF2-40B4-BE49-F238E27FC236}">
                  <a16:creationId xmlns:a16="http://schemas.microsoft.com/office/drawing/2014/main" id="{5CE316FF-3316-4772-9AB7-77F8CE94C0B5}"/>
                </a:ext>
              </a:extLst>
            </p:cNvPr>
            <p:cNvSpPr>
              <a:spLocks noChangeArrowheads="1"/>
            </p:cNvSpPr>
            <p:nvPr/>
          </p:nvSpPr>
          <p:spPr bwMode="auto">
            <a:xfrm>
              <a:off x="2112" y="3024"/>
              <a:ext cx="1488" cy="2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2" name="Line 8">
              <a:extLst>
                <a:ext uri="{FF2B5EF4-FFF2-40B4-BE49-F238E27FC236}">
                  <a16:creationId xmlns:a16="http://schemas.microsoft.com/office/drawing/2014/main" id="{EC3F0E46-26BC-4D8A-8D30-95B41BC3B011}"/>
                </a:ext>
              </a:extLst>
            </p:cNvPr>
            <p:cNvSpPr>
              <a:spLocks noChangeShapeType="1"/>
            </p:cNvSpPr>
            <p:nvPr/>
          </p:nvSpPr>
          <p:spPr bwMode="auto">
            <a:xfrm>
              <a:off x="2928" y="3024"/>
              <a:ext cx="0" cy="2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 name="组合 12">
            <a:extLst>
              <a:ext uri="{FF2B5EF4-FFF2-40B4-BE49-F238E27FC236}">
                <a16:creationId xmlns:a16="http://schemas.microsoft.com/office/drawing/2014/main" id="{690909E5-54FB-4433-9FA1-A7BEF400CEC6}"/>
              </a:ext>
            </a:extLst>
          </p:cNvPr>
          <p:cNvGrpSpPr>
            <a:grpSpLocks/>
          </p:cNvGrpSpPr>
          <p:nvPr/>
        </p:nvGrpSpPr>
        <p:grpSpPr bwMode="auto">
          <a:xfrm>
            <a:off x="2700338" y="4562475"/>
            <a:ext cx="4519612" cy="457200"/>
            <a:chOff x="3000364" y="4500570"/>
            <a:chExt cx="3786214" cy="457200"/>
          </a:xfrm>
        </p:grpSpPr>
        <p:grpSp>
          <p:nvGrpSpPr>
            <p:cNvPr id="71687" name="Group 6">
              <a:extLst>
                <a:ext uri="{FF2B5EF4-FFF2-40B4-BE49-F238E27FC236}">
                  <a16:creationId xmlns:a16="http://schemas.microsoft.com/office/drawing/2014/main" id="{24E96048-0384-492A-B3A7-7E7919721F14}"/>
                </a:ext>
              </a:extLst>
            </p:cNvPr>
            <p:cNvGrpSpPr>
              <a:grpSpLocks/>
            </p:cNvGrpSpPr>
            <p:nvPr/>
          </p:nvGrpSpPr>
          <p:grpSpPr bwMode="auto">
            <a:xfrm>
              <a:off x="3000364" y="4500570"/>
              <a:ext cx="3786214" cy="457200"/>
              <a:chOff x="2112" y="3024"/>
              <a:chExt cx="1488" cy="288"/>
            </a:xfrm>
          </p:grpSpPr>
          <p:sp>
            <p:nvSpPr>
              <p:cNvPr id="71689" name="Rectangle 7">
                <a:extLst>
                  <a:ext uri="{FF2B5EF4-FFF2-40B4-BE49-F238E27FC236}">
                    <a16:creationId xmlns:a16="http://schemas.microsoft.com/office/drawing/2014/main" id="{F2570558-2353-4E2F-A750-2025B5EE8C0F}"/>
                  </a:ext>
                </a:extLst>
              </p:cNvPr>
              <p:cNvSpPr>
                <a:spLocks noChangeArrowheads="1"/>
              </p:cNvSpPr>
              <p:nvPr/>
            </p:nvSpPr>
            <p:spPr bwMode="auto">
              <a:xfrm>
                <a:off x="2112" y="3024"/>
                <a:ext cx="1488" cy="2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90" name="Line 8">
                <a:extLst>
                  <a:ext uri="{FF2B5EF4-FFF2-40B4-BE49-F238E27FC236}">
                    <a16:creationId xmlns:a16="http://schemas.microsoft.com/office/drawing/2014/main" id="{BA117598-B7D2-4695-A445-7490CF5DBE78}"/>
                  </a:ext>
                </a:extLst>
              </p:cNvPr>
              <p:cNvSpPr>
                <a:spLocks noChangeShapeType="1"/>
              </p:cNvSpPr>
              <p:nvPr/>
            </p:nvSpPr>
            <p:spPr bwMode="auto">
              <a:xfrm>
                <a:off x="2928" y="3024"/>
                <a:ext cx="0" cy="28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cxnSp>
          <p:nvCxnSpPr>
            <p:cNvPr id="10" name="直接连接符 9">
              <a:extLst>
                <a:ext uri="{FF2B5EF4-FFF2-40B4-BE49-F238E27FC236}">
                  <a16:creationId xmlns:a16="http://schemas.microsoft.com/office/drawing/2014/main" id="{D297A8A7-3C09-466D-8E09-7AD0A19FCCEA}"/>
                </a:ext>
              </a:extLst>
            </p:cNvPr>
            <p:cNvCxnSpPr/>
            <p:nvPr/>
          </p:nvCxnSpPr>
          <p:spPr>
            <a:xfrm rot="5400000">
              <a:off x="3714984" y="4714475"/>
              <a:ext cx="428625" cy="3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灯片编号占位符 5">
            <a:extLst>
              <a:ext uri="{FF2B5EF4-FFF2-40B4-BE49-F238E27FC236}">
                <a16:creationId xmlns:a16="http://schemas.microsoft.com/office/drawing/2014/main" id="{89F4F778-1409-448C-8D08-9A4CD9D925BE}"/>
              </a:ext>
            </a:extLst>
          </p:cNvPr>
          <p:cNvSpPr>
            <a:spLocks noGrp="1"/>
          </p:cNvSpPr>
          <p:nvPr>
            <p:ph type="sldNum" sz="quarter" idx="12"/>
          </p:nvPr>
        </p:nvSpPr>
        <p:spPr/>
        <p:txBody>
          <a:bodyPr/>
          <a:lstStyle/>
          <a:p>
            <a:fld id="{76DEC0BF-4056-45FE-A558-BFEC82C564A3}" type="slidenum">
              <a:rPr lang="zh-CN" altLang="en-US" smtClean="0"/>
              <a:pPr/>
              <a:t>64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linds(horizontal)">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linds(horizontal)">
                                      <p:cBhvr>
                                        <p:cTn id="27" dur="500"/>
                                        <p:tgtEl>
                                          <p:spTgt spid="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blinds(horizontal)">
                                      <p:cBhvr>
                                        <p:cTn id="37" dur="500"/>
                                        <p:tgtEl>
                                          <p:spTgt spid="4">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blinds(horizontal)">
                                      <p:cBhvr>
                                        <p:cTn id="4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1AB56E4-197E-45FB-8A33-7420FAB3C43A}"/>
              </a:ext>
            </a:extLst>
          </p:cNvPr>
          <p:cNvSpPr>
            <a:spLocks noGrp="1" noChangeArrowheads="1"/>
          </p:cNvSpPr>
          <p:nvPr>
            <p:ph type="title"/>
          </p:nvPr>
        </p:nvSpPr>
        <p:spPr/>
        <p:txBody>
          <a:bodyPr/>
          <a:lstStyle/>
          <a:p>
            <a:pPr marL="342900" indent="-342900" eaLnBrk="1" hangingPunct="1">
              <a:defRPr/>
            </a:pPr>
            <a:r>
              <a:rPr lang="zh-CN" altLang="en-US"/>
              <a:t>无向图的邻接表表示  </a:t>
            </a:r>
          </a:p>
        </p:txBody>
      </p:sp>
      <p:sp>
        <p:nvSpPr>
          <p:cNvPr id="72707" name="Rectangle 3">
            <a:extLst>
              <a:ext uri="{FF2B5EF4-FFF2-40B4-BE49-F238E27FC236}">
                <a16:creationId xmlns:a16="http://schemas.microsoft.com/office/drawing/2014/main" id="{4EB93A15-5785-43B8-9E1B-F9268CF677DC}"/>
              </a:ext>
            </a:extLst>
          </p:cNvPr>
          <p:cNvSpPr>
            <a:spLocks noGrp="1" noChangeArrowheads="1"/>
          </p:cNvSpPr>
          <p:nvPr>
            <p:ph type="body" idx="1"/>
          </p:nvPr>
        </p:nvSpPr>
        <p:spPr>
          <a:xfrm>
            <a:off x="323850" y="1989138"/>
            <a:ext cx="7772400" cy="4114800"/>
          </a:xfrm>
        </p:spPr>
        <p:txBody>
          <a:bodyPr/>
          <a:lstStyle/>
          <a:p>
            <a:pPr eaLnBrk="1" hangingPunct="1">
              <a:buFont typeface="Wingdings" panose="05000000000000000000" pitchFamily="2" charset="2"/>
              <a:buNone/>
            </a:pPr>
            <a:r>
              <a:rPr lang="zh-CN" altLang="en-US"/>
              <a:t>下图（带权无向图）的邻接表表示：</a:t>
            </a:r>
          </a:p>
        </p:txBody>
      </p:sp>
      <p:pic>
        <p:nvPicPr>
          <p:cNvPr id="72708" name="Picture 4" descr="7d17">
            <a:extLst>
              <a:ext uri="{FF2B5EF4-FFF2-40B4-BE49-F238E27FC236}">
                <a16:creationId xmlns:a16="http://schemas.microsoft.com/office/drawing/2014/main" id="{EF9E0964-892B-424E-8198-BCA48AA6D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68638"/>
            <a:ext cx="9144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A88EA921-56C7-4D31-94ED-EE91C199711B}"/>
              </a:ext>
            </a:extLst>
          </p:cNvPr>
          <p:cNvSpPr>
            <a:spLocks noGrp="1"/>
          </p:cNvSpPr>
          <p:nvPr>
            <p:ph type="sldNum" sz="quarter" idx="12"/>
          </p:nvPr>
        </p:nvSpPr>
        <p:spPr/>
        <p:txBody>
          <a:bodyPr/>
          <a:lstStyle/>
          <a:p>
            <a:fld id="{76DEC0BF-4056-45FE-A558-BFEC82C564A3}"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03D9A77-446A-4B80-A633-A2CC88843249}"/>
              </a:ext>
            </a:extLst>
          </p:cNvPr>
          <p:cNvSpPr>
            <a:spLocks noGrp="1" noChangeArrowheads="1"/>
          </p:cNvSpPr>
          <p:nvPr>
            <p:ph type="title"/>
          </p:nvPr>
        </p:nvSpPr>
        <p:spPr/>
        <p:txBody>
          <a:bodyPr/>
          <a:lstStyle/>
          <a:p>
            <a:pPr marL="342900" indent="-342900" eaLnBrk="1" hangingPunct="1">
              <a:defRPr/>
            </a:pPr>
            <a:r>
              <a:rPr lang="zh-CN" altLang="en-US"/>
              <a:t>有向图的邻接表表示 </a:t>
            </a:r>
          </a:p>
        </p:txBody>
      </p:sp>
      <p:sp>
        <p:nvSpPr>
          <p:cNvPr id="73731" name="Rectangle 3">
            <a:extLst>
              <a:ext uri="{FF2B5EF4-FFF2-40B4-BE49-F238E27FC236}">
                <a16:creationId xmlns:a16="http://schemas.microsoft.com/office/drawing/2014/main" id="{7B16F267-4F48-4D80-95CC-F5838DA78B23}"/>
              </a:ext>
            </a:extLst>
          </p:cNvPr>
          <p:cNvSpPr>
            <a:spLocks noGrp="1" noChangeArrowheads="1"/>
          </p:cNvSpPr>
          <p:nvPr>
            <p:ph type="body" idx="1"/>
          </p:nvPr>
        </p:nvSpPr>
        <p:spPr>
          <a:xfrm>
            <a:off x="714375" y="1989138"/>
            <a:ext cx="8245475" cy="4114800"/>
          </a:xfrm>
        </p:spPr>
        <p:txBody>
          <a:bodyPr/>
          <a:lstStyle/>
          <a:p>
            <a:pPr lvl="1" eaLnBrk="1" hangingPunct="1">
              <a:buFont typeface="Wingdings" panose="05000000000000000000" pitchFamily="2" charset="2"/>
              <a:buNone/>
            </a:pPr>
            <a:r>
              <a:rPr lang="zh-CN" altLang="en-US"/>
              <a:t>下图为有向带权图的邻接表表示：</a:t>
            </a:r>
          </a:p>
        </p:txBody>
      </p:sp>
      <p:pic>
        <p:nvPicPr>
          <p:cNvPr id="73732" name="Picture 4" descr="7d18">
            <a:extLst>
              <a:ext uri="{FF2B5EF4-FFF2-40B4-BE49-F238E27FC236}">
                <a16:creationId xmlns:a16="http://schemas.microsoft.com/office/drawing/2014/main" id="{DC001596-C363-4E09-B9D2-0BC84220C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3250"/>
            <a:ext cx="9144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7F9D063-2887-46D1-A594-E53841C10971}"/>
              </a:ext>
            </a:extLst>
          </p:cNvPr>
          <p:cNvSpPr/>
          <p:nvPr/>
        </p:nvSpPr>
        <p:spPr>
          <a:xfrm>
            <a:off x="5572125" y="2643188"/>
            <a:ext cx="3571875" cy="400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b="1" dirty="0">
              <a:solidFill>
                <a:schemeClr val="tx1"/>
              </a:solidFill>
            </a:endParaRPr>
          </a:p>
        </p:txBody>
      </p:sp>
      <p:sp>
        <p:nvSpPr>
          <p:cNvPr id="2" name="灯片编号占位符 1">
            <a:extLst>
              <a:ext uri="{FF2B5EF4-FFF2-40B4-BE49-F238E27FC236}">
                <a16:creationId xmlns:a16="http://schemas.microsoft.com/office/drawing/2014/main" id="{879FB7D5-E141-48CA-9745-4BEB0BA67A10}"/>
              </a:ext>
            </a:extLst>
          </p:cNvPr>
          <p:cNvSpPr>
            <a:spLocks noGrp="1"/>
          </p:cNvSpPr>
          <p:nvPr>
            <p:ph type="sldNum" sz="quarter" idx="12"/>
          </p:nvPr>
        </p:nvSpPr>
        <p:spPr/>
        <p:txBody>
          <a:bodyPr/>
          <a:lstStyle/>
          <a:p>
            <a:fld id="{76DEC0BF-4056-45FE-A558-BFEC82C564A3}" type="slidenum">
              <a:rPr lang="zh-CN" altLang="en-US" smtClean="0"/>
              <a:pPr/>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37C954B6-E2EB-46BA-9B56-848B9FD058C4}"/>
              </a:ext>
            </a:extLst>
          </p:cNvPr>
          <p:cNvSpPr>
            <a:spLocks noGrp="1"/>
          </p:cNvSpPr>
          <p:nvPr>
            <p:ph type="title"/>
          </p:nvPr>
        </p:nvSpPr>
        <p:spPr/>
        <p:txBody>
          <a:bodyPr/>
          <a:lstStyle/>
          <a:p>
            <a:pPr>
              <a:defRPr/>
            </a:pPr>
            <a:r>
              <a:rPr lang="zh-CN" altLang="en-US"/>
              <a:t>插入算法</a:t>
            </a:r>
          </a:p>
        </p:txBody>
      </p:sp>
      <p:sp>
        <p:nvSpPr>
          <p:cNvPr id="5" name="TextBox 4">
            <a:extLst>
              <a:ext uri="{FF2B5EF4-FFF2-40B4-BE49-F238E27FC236}">
                <a16:creationId xmlns:a16="http://schemas.microsoft.com/office/drawing/2014/main" id="{FD6991BA-27A0-4122-B2DE-F006E5571A6A}"/>
              </a:ext>
            </a:extLst>
          </p:cNvPr>
          <p:cNvSpPr txBox="1">
            <a:spLocks noChangeArrowheads="1"/>
          </p:cNvSpPr>
          <p:nvPr/>
        </p:nvSpPr>
        <p:spPr bwMode="auto">
          <a:xfrm>
            <a:off x="571500" y="2071688"/>
            <a:ext cx="8215313" cy="4400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插入过程：</a:t>
            </a:r>
            <a:endParaRPr lang="en-US" altLang="zh-CN" sz="2800" b="1">
              <a:latin typeface="Times New Roman" panose="02020603050405020304" pitchFamily="18" charset="0"/>
            </a:endParaRPr>
          </a:p>
          <a:p>
            <a:pPr eaLnBrk="1" hangingPunct="1"/>
            <a:r>
              <a:rPr lang="en-US" altLang="zh-CN" sz="2800" b="1">
                <a:latin typeface="Times New Roman" panose="02020603050405020304" pitchFamily="18" charset="0"/>
              </a:rPr>
              <a:t>	1</a:t>
            </a:r>
            <a:r>
              <a:rPr lang="zh-CN" altLang="en-US" sz="2800" b="1">
                <a:latin typeface="Times New Roman" panose="02020603050405020304" pitchFamily="18" charset="0"/>
              </a:rPr>
              <a:t>、在结点表最后插入顶点信息。</a:t>
            </a:r>
            <a:endParaRPr lang="en-US" altLang="zh-CN" sz="2800" b="1">
              <a:latin typeface="Times New Roman" panose="02020603050405020304" pitchFamily="18" charset="0"/>
            </a:endParaRPr>
          </a:p>
          <a:p>
            <a:pPr eaLnBrk="1" hangingPunct="1"/>
            <a:r>
              <a:rPr lang="en-US" altLang="zh-CN" sz="2800" b="1">
                <a:latin typeface="Times New Roman" panose="02020603050405020304" pitchFamily="18" charset="0"/>
              </a:rPr>
              <a:t>	2</a:t>
            </a:r>
            <a:r>
              <a:rPr lang="zh-CN" altLang="en-US" sz="2800" b="1">
                <a:latin typeface="Times New Roman" panose="02020603050405020304" pitchFamily="18" charset="0"/>
              </a:rPr>
              <a:t>、找到边的第一个顶点的对应边链表，插入边信息。</a:t>
            </a:r>
            <a:endParaRPr lang="en-US" altLang="zh-CN" sz="2800" b="1">
              <a:latin typeface="Times New Roman" panose="02020603050405020304" pitchFamily="18" charset="0"/>
            </a:endParaRPr>
          </a:p>
          <a:p>
            <a:pPr eaLnBrk="1" hangingPunct="1"/>
            <a:r>
              <a:rPr lang="en-US" altLang="zh-CN" sz="2800" b="1">
                <a:latin typeface="Times New Roman" panose="02020603050405020304" pitchFamily="18" charset="0"/>
              </a:rPr>
              <a:t>	3</a:t>
            </a:r>
            <a:r>
              <a:rPr lang="zh-CN" altLang="en-US" sz="2800" b="1">
                <a:latin typeface="Times New Roman" panose="02020603050405020304" pitchFamily="18" charset="0"/>
              </a:rPr>
              <a:t>、如果时无向图，需要找到边的第二个顶点的对应边链表，再次插入边信息。</a:t>
            </a:r>
            <a:endParaRPr lang="en-US" altLang="zh-CN" sz="2800" b="1">
              <a:latin typeface="Times New Roman" panose="02020603050405020304" pitchFamily="18" charset="0"/>
            </a:endParaRPr>
          </a:p>
          <a:p>
            <a:pPr eaLnBrk="1" hangingPunct="1"/>
            <a:endParaRPr lang="en-US" altLang="zh-CN" sz="2800" b="1">
              <a:latin typeface="Times New Roman" panose="02020603050405020304" pitchFamily="18" charset="0"/>
            </a:endParaRPr>
          </a:p>
          <a:p>
            <a:pPr eaLnBrk="1" hangingPunct="1"/>
            <a:endParaRPr lang="en-US" altLang="zh-CN" sz="2800" b="1">
              <a:latin typeface="Times New Roman" panose="02020603050405020304" pitchFamily="18" charset="0"/>
            </a:endParaRPr>
          </a:p>
          <a:p>
            <a:pPr eaLnBrk="1" hangingPunct="1"/>
            <a:endParaRPr lang="en-US" altLang="zh-CN" sz="2800" b="1">
              <a:latin typeface="Times New Roman" panose="02020603050405020304" pitchFamily="18" charset="0"/>
            </a:endParaRPr>
          </a:p>
          <a:p>
            <a:pPr eaLnBrk="1" hangingPunct="1"/>
            <a:endParaRPr lang="zh-CN" altLang="en-US" sz="2800" b="1">
              <a:latin typeface="Times New Roman" panose="02020603050405020304" pitchFamily="18" charset="0"/>
            </a:endParaRPr>
          </a:p>
        </p:txBody>
      </p:sp>
      <p:sp>
        <p:nvSpPr>
          <p:cNvPr id="74756" name="内容占位符 2">
            <a:extLst>
              <a:ext uri="{FF2B5EF4-FFF2-40B4-BE49-F238E27FC236}">
                <a16:creationId xmlns:a16="http://schemas.microsoft.com/office/drawing/2014/main" id="{3AF415D6-5C9F-4FA7-94DD-45219DB3870C}"/>
              </a:ext>
            </a:extLst>
          </p:cNvPr>
          <p:cNvSpPr>
            <a:spLocks noGrp="1"/>
          </p:cNvSpPr>
          <p:nvPr>
            <p:ph idx="1"/>
          </p:nvPr>
        </p:nvSpPr>
        <p:spPr/>
        <p:txBody>
          <a:bodyPr/>
          <a:lstStyle/>
          <a:p>
            <a:endParaRPr lang="zh-CN" altLang="en-US"/>
          </a:p>
        </p:txBody>
      </p:sp>
      <p:sp>
        <p:nvSpPr>
          <p:cNvPr id="2" name="灯片编号占位符 1">
            <a:extLst>
              <a:ext uri="{FF2B5EF4-FFF2-40B4-BE49-F238E27FC236}">
                <a16:creationId xmlns:a16="http://schemas.microsoft.com/office/drawing/2014/main" id="{4295E428-EF8F-4869-A0B6-E035BDF458E2}"/>
              </a:ext>
            </a:extLst>
          </p:cNvPr>
          <p:cNvSpPr>
            <a:spLocks noGrp="1"/>
          </p:cNvSpPr>
          <p:nvPr>
            <p:ph type="sldNum" sz="quarter" idx="12"/>
          </p:nvPr>
        </p:nvSpPr>
        <p:spPr/>
        <p:txBody>
          <a:bodyPr/>
          <a:lstStyle/>
          <a:p>
            <a:fld id="{76DEC0BF-4056-45FE-A558-BFEC82C564A3}" type="slidenum">
              <a:rPr lang="zh-CN" altLang="en-US" smtClean="0"/>
              <a:pPr/>
              <a:t>67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420524-51B0-40A0-8FBE-071A5969A45B}"/>
              </a:ext>
            </a:extLst>
          </p:cNvPr>
          <p:cNvSpPr>
            <a:spLocks noGrp="1" noChangeArrowheads="1"/>
          </p:cNvSpPr>
          <p:nvPr>
            <p:ph type="title"/>
          </p:nvPr>
        </p:nvSpPr>
        <p:spPr/>
        <p:txBody>
          <a:bodyPr/>
          <a:lstStyle/>
          <a:p>
            <a:pPr eaLnBrk="1" hangingPunct="1">
              <a:defRPr/>
            </a:pPr>
            <a:r>
              <a:rPr lang="zh-CN" altLang="en-US"/>
              <a:t>删除顶点</a:t>
            </a:r>
            <a:r>
              <a:rPr lang="en-US" altLang="zh-CN"/>
              <a:t>C</a:t>
            </a:r>
            <a:endParaRPr lang="zh-CN" altLang="en-US"/>
          </a:p>
        </p:txBody>
      </p:sp>
      <p:pic>
        <p:nvPicPr>
          <p:cNvPr id="75779" name="Picture 4" descr="图7">
            <a:extLst>
              <a:ext uri="{FF2B5EF4-FFF2-40B4-BE49-F238E27FC236}">
                <a16:creationId xmlns:a16="http://schemas.microsoft.com/office/drawing/2014/main" id="{59A27E30-E654-42FA-BA6B-B82CE3A45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1675"/>
            <a:ext cx="91440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E239C229-9B64-4D19-BE4F-EC53CA49D5FC}"/>
              </a:ext>
            </a:extLst>
          </p:cNvPr>
          <p:cNvSpPr/>
          <p:nvPr/>
        </p:nvSpPr>
        <p:spPr>
          <a:xfrm>
            <a:off x="0" y="4714875"/>
            <a:ext cx="8786813" cy="2143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940E2810-8FB3-4C1A-8274-8C735B1A797E}"/>
              </a:ext>
            </a:extLst>
          </p:cNvPr>
          <p:cNvSpPr>
            <a:spLocks noGrp="1"/>
          </p:cNvSpPr>
          <p:nvPr>
            <p:ph type="sldNum" sz="quarter" idx="12"/>
          </p:nvPr>
        </p:nvSpPr>
        <p:spPr/>
        <p:txBody>
          <a:bodyPr/>
          <a:lstStyle/>
          <a:p>
            <a:fld id="{76DEC0BF-4056-45FE-A558-BFEC82C564A3}" type="slidenum">
              <a:rPr lang="zh-CN" altLang="en-US" smtClean="0"/>
              <a:pPr/>
              <a:t>68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8159382-0089-4A4E-80A8-1459DD9356CA}"/>
              </a:ext>
            </a:extLst>
          </p:cNvPr>
          <p:cNvSpPr>
            <a:spLocks noGrp="1"/>
          </p:cNvSpPr>
          <p:nvPr>
            <p:ph type="title"/>
          </p:nvPr>
        </p:nvSpPr>
        <p:spPr/>
        <p:txBody>
          <a:bodyPr/>
          <a:lstStyle/>
          <a:p>
            <a:pPr>
              <a:defRPr/>
            </a:pPr>
            <a:r>
              <a:rPr lang="zh-CN" altLang="en-US"/>
              <a:t>删除算法</a:t>
            </a:r>
          </a:p>
        </p:txBody>
      </p:sp>
      <p:sp>
        <p:nvSpPr>
          <p:cNvPr id="3" name="内容占位符 2">
            <a:extLst>
              <a:ext uri="{FF2B5EF4-FFF2-40B4-BE49-F238E27FC236}">
                <a16:creationId xmlns:a16="http://schemas.microsoft.com/office/drawing/2014/main" id="{AB323B82-7EF4-48DC-BD98-4A1F5E2D0CE9}"/>
              </a:ext>
            </a:extLst>
          </p:cNvPr>
          <p:cNvSpPr>
            <a:spLocks noGrp="1"/>
          </p:cNvSpPr>
          <p:nvPr>
            <p:ph idx="1"/>
          </p:nvPr>
        </p:nvSpPr>
        <p:spPr>
          <a:xfrm>
            <a:off x="611188" y="1557338"/>
            <a:ext cx="8229600" cy="4525962"/>
          </a:xfrm>
        </p:spPr>
        <p:txBody>
          <a:bodyPr/>
          <a:lstStyle/>
          <a:p>
            <a:pPr>
              <a:buFont typeface="Wingdings" panose="05000000000000000000" pitchFamily="2" charset="2"/>
              <a:buNone/>
            </a:pPr>
            <a:r>
              <a:rPr lang="zh-CN" altLang="en-US" sz="2800"/>
              <a:t>删除过程：</a:t>
            </a:r>
            <a:endParaRPr lang="en-US" altLang="zh-CN" sz="2800"/>
          </a:p>
          <a:p>
            <a:pPr>
              <a:buFont typeface="Wingdings" panose="05000000000000000000" pitchFamily="2" charset="2"/>
              <a:buNone/>
            </a:pPr>
            <a:r>
              <a:rPr lang="en-US" altLang="zh-CN" sz="2800"/>
              <a:t>	1</a:t>
            </a:r>
            <a:r>
              <a:rPr lang="zh-CN" altLang="en-US" sz="2800"/>
              <a:t>、删除相关连边的信息。</a:t>
            </a:r>
            <a:endParaRPr lang="en-US" altLang="zh-CN" sz="2800"/>
          </a:p>
          <a:p>
            <a:pPr>
              <a:buFont typeface="Wingdings" panose="05000000000000000000" pitchFamily="2" charset="2"/>
              <a:buNone/>
            </a:pPr>
            <a:r>
              <a:rPr lang="en-US" altLang="zh-CN" sz="2800"/>
              <a:t>		</a:t>
            </a:r>
            <a:r>
              <a:rPr lang="zh-CN" altLang="en-US" sz="2800">
                <a:latin typeface="宋体" panose="02010600030101010101" pitchFamily="2" charset="-122"/>
              </a:rPr>
              <a:t>查找所有边的单链表，找到边中有顶点为</a:t>
            </a:r>
            <a:r>
              <a:rPr lang="en-US" altLang="zh-CN" sz="2800">
                <a:latin typeface="宋体" panose="02010600030101010101" pitchFamily="2" charset="-122"/>
              </a:rPr>
              <a:t>Vi</a:t>
            </a:r>
            <a:r>
              <a:rPr lang="zh-CN" altLang="en-US" sz="2800">
                <a:latin typeface="宋体" panose="02010600030101010101" pitchFamily="2" charset="-122"/>
              </a:rPr>
              <a:t>的删除。</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a:t>
            </a:r>
            <a:r>
              <a:rPr lang="en-US" altLang="zh-CN" sz="2800"/>
              <a:t>2</a:t>
            </a:r>
            <a:r>
              <a:rPr lang="zh-CN" altLang="en-US" sz="2800"/>
              <a:t>、删除顶点信息。</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3</a:t>
            </a:r>
            <a:r>
              <a:rPr lang="zh-CN" altLang="en-US" sz="2800">
                <a:latin typeface="宋体" panose="02010600030101010101" pitchFamily="2" charset="-122"/>
              </a:rPr>
              <a:t>、原序号在</a:t>
            </a:r>
            <a:r>
              <a:rPr lang="en-US" altLang="zh-CN" sz="2800">
                <a:latin typeface="宋体" panose="02010600030101010101" pitchFamily="2" charset="-122"/>
              </a:rPr>
              <a:t>Vi</a:t>
            </a:r>
            <a:r>
              <a:rPr lang="zh-CN" altLang="en-US" sz="2800">
                <a:latin typeface="宋体" panose="02010600030101010101" pitchFamily="2" charset="-122"/>
              </a:rPr>
              <a:t>后的顶点序号减一。</a:t>
            </a:r>
            <a:endParaRPr lang="en-US" altLang="zh-CN" sz="2800">
              <a:latin typeface="宋体" panose="02010600030101010101" pitchFamily="2" charset="-122"/>
            </a:endParaRPr>
          </a:p>
          <a:p>
            <a:pPr>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在边表中查找</a:t>
            </a:r>
            <a:r>
              <a:rPr lang="en-US" altLang="zh-CN" sz="2800">
                <a:latin typeface="宋体" panose="02010600030101010101" pitchFamily="2" charset="-122"/>
              </a:rPr>
              <a:t>Vi</a:t>
            </a:r>
            <a:r>
              <a:rPr lang="zh-CN" altLang="en-US" sz="2800">
                <a:latin typeface="宋体" panose="02010600030101010101" pitchFamily="2" charset="-122"/>
              </a:rPr>
              <a:t>后的顶点的序号，均使其减</a:t>
            </a:r>
            <a:r>
              <a:rPr lang="en-US" altLang="zh-CN" sz="2800">
                <a:latin typeface="宋体" panose="02010600030101010101" pitchFamily="2" charset="-122"/>
              </a:rPr>
              <a:t>1</a:t>
            </a:r>
            <a:r>
              <a:rPr lang="zh-CN" altLang="en-US" sz="2800">
                <a:latin typeface="宋体" panose="02010600030101010101" pitchFamily="2" charset="-122"/>
              </a:rPr>
              <a:t>。</a:t>
            </a:r>
            <a:endParaRPr lang="zh-CN" altLang="en-US" sz="2800"/>
          </a:p>
        </p:txBody>
      </p:sp>
      <p:sp>
        <p:nvSpPr>
          <p:cNvPr id="2" name="灯片编号占位符 1">
            <a:extLst>
              <a:ext uri="{FF2B5EF4-FFF2-40B4-BE49-F238E27FC236}">
                <a16:creationId xmlns:a16="http://schemas.microsoft.com/office/drawing/2014/main" id="{21C4D51D-E670-4088-B527-8834122410A5}"/>
              </a:ext>
            </a:extLst>
          </p:cNvPr>
          <p:cNvSpPr>
            <a:spLocks noGrp="1"/>
          </p:cNvSpPr>
          <p:nvPr>
            <p:ph type="sldNum" sz="quarter" idx="12"/>
          </p:nvPr>
        </p:nvSpPr>
        <p:spPr/>
        <p:txBody>
          <a:bodyPr/>
          <a:lstStyle/>
          <a:p>
            <a:fld id="{76DEC0BF-4056-45FE-A558-BFEC82C564A3}" type="slidenum">
              <a:rPr lang="zh-CN" altLang="en-US" smtClean="0"/>
              <a:pPr/>
              <a:t>69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D7B7A7DA-CB1A-4B65-844C-7C31DC3E28DA}"/>
              </a:ext>
            </a:extLst>
          </p:cNvPr>
          <p:cNvSpPr>
            <a:spLocks noGrp="1" noChangeArrowheads="1"/>
          </p:cNvSpPr>
          <p:nvPr>
            <p:ph type="title"/>
          </p:nvPr>
        </p:nvSpPr>
        <p:spPr/>
        <p:txBody>
          <a:bodyPr/>
          <a:lstStyle/>
          <a:p>
            <a:pPr eaLnBrk="1" hangingPunct="1">
              <a:defRPr/>
            </a:pPr>
            <a:r>
              <a:rPr lang="zh-CN" altLang="en-US" dirty="0"/>
              <a:t>算法分析</a:t>
            </a:r>
          </a:p>
        </p:txBody>
      </p:sp>
      <p:sp>
        <p:nvSpPr>
          <p:cNvPr id="15363" name="Rectangle 3">
            <a:extLst>
              <a:ext uri="{FF2B5EF4-FFF2-40B4-BE49-F238E27FC236}">
                <a16:creationId xmlns:a16="http://schemas.microsoft.com/office/drawing/2014/main" id="{8C8D7F98-32B9-47DB-A659-712433C9CAA8}"/>
              </a:ext>
            </a:extLst>
          </p:cNvPr>
          <p:cNvSpPr>
            <a:spLocks noGrp="1" noChangeArrowheads="1"/>
          </p:cNvSpPr>
          <p:nvPr>
            <p:ph type="body" idx="1"/>
          </p:nvPr>
        </p:nvSpPr>
        <p:spPr>
          <a:xfrm>
            <a:off x="285750" y="1500188"/>
            <a:ext cx="8631238" cy="4579937"/>
          </a:xfrm>
        </p:spPr>
        <p:txBody>
          <a:bodyPr/>
          <a:lstStyle/>
          <a:p>
            <a:pPr marL="88900" indent="544513" eaLnBrk="1" hangingPunct="1"/>
            <a:r>
              <a:rPr lang="zh-CN" altLang="en-US"/>
              <a:t>度量算法的时间效率</a:t>
            </a:r>
            <a:endParaRPr lang="zh-CN" altLang="en-US" sz="2800"/>
          </a:p>
          <a:p>
            <a:pPr marL="88900" indent="544513" eaLnBrk="1" hangingPunct="1">
              <a:buFont typeface="Wingdings" panose="05000000000000000000" pitchFamily="2" charset="2"/>
              <a:buNone/>
            </a:pPr>
            <a:r>
              <a:rPr lang="zh-CN" altLang="en-US" sz="2800"/>
              <a:t>算法的时间效率指算法的执行时间随问题规模的增长而增长的趋势，通常采用时间复杂度来度量算法的时间效率。</a:t>
            </a:r>
          </a:p>
          <a:p>
            <a:pPr marL="88900" indent="544513" eaLnBrk="1" hangingPunct="1">
              <a:buFont typeface="Wingdings" panose="05000000000000000000" pitchFamily="2" charset="2"/>
              <a:buNone/>
            </a:pPr>
            <a:r>
              <a:rPr lang="en-US" altLang="zh-CN" sz="2800" i="1">
                <a:hlinkClick r:id="rId3" action="ppaction://hlinksldjump"/>
              </a:rPr>
              <a:t>T</a:t>
            </a:r>
            <a:r>
              <a:rPr lang="en-US" altLang="zh-CN" sz="2800">
                <a:hlinkClick r:id="rId3" action="ppaction://hlinksldjump"/>
              </a:rPr>
              <a:t>(</a:t>
            </a:r>
            <a:r>
              <a:rPr lang="en-US" altLang="zh-CN" sz="2800" i="1">
                <a:hlinkClick r:id="rId3" action="ppaction://hlinksldjump"/>
              </a:rPr>
              <a:t>n</a:t>
            </a:r>
            <a:r>
              <a:rPr lang="en-US" altLang="zh-CN" sz="2800">
                <a:hlinkClick r:id="rId3" action="ppaction://hlinksldjump"/>
              </a:rPr>
              <a:t>)=O(</a:t>
            </a:r>
            <a:r>
              <a:rPr lang="en-US" altLang="zh-CN" sz="2800" i="1">
                <a:hlinkClick r:id="rId3" action="ppaction://hlinksldjump"/>
              </a:rPr>
              <a:t>f</a:t>
            </a:r>
            <a:r>
              <a:rPr lang="en-US" altLang="zh-CN" sz="2800">
                <a:hlinkClick r:id="rId3" action="ppaction://hlinksldjump"/>
              </a:rPr>
              <a:t>(</a:t>
            </a:r>
            <a:r>
              <a:rPr lang="en-US" altLang="zh-CN" sz="2800" i="1">
                <a:hlinkClick r:id="rId3" action="ppaction://hlinksldjump"/>
              </a:rPr>
              <a:t>n</a:t>
            </a:r>
            <a:r>
              <a:rPr lang="en-US" altLang="zh-CN" sz="2800">
                <a:hlinkClick r:id="rId3" action="ppaction://hlinksldjump"/>
              </a:rPr>
              <a:t>)) </a:t>
            </a:r>
            <a:endParaRPr lang="zh-CN" altLang="en-US" sz="2800"/>
          </a:p>
          <a:p>
            <a:pPr marL="88900" indent="544513" eaLnBrk="1" hangingPunct="1">
              <a:buFont typeface="Wingdings" panose="05000000000000000000" pitchFamily="2" charset="2"/>
              <a:buAutoNum type="arabicPeriod" startAt="2"/>
            </a:pPr>
            <a:r>
              <a:rPr lang="zh-CN" altLang="en-US"/>
              <a:t>度量算法的空间效率</a:t>
            </a:r>
          </a:p>
          <a:p>
            <a:pPr marL="88900" indent="544513" eaLnBrk="1" hangingPunct="1">
              <a:buFont typeface="Wingdings" panose="05000000000000000000" pitchFamily="2" charset="2"/>
              <a:buNone/>
            </a:pPr>
            <a:r>
              <a:rPr lang="zh-CN" altLang="en-US" sz="2800"/>
              <a:t>空间复杂度指算法在执行时为解决问题所需要的额外内存空间，不包括输入数据所占用的存储空间。 </a:t>
            </a:r>
          </a:p>
          <a:p>
            <a:pPr marL="88900" indent="544513" eaLnBrk="1" hangingPunct="1">
              <a:buFont typeface="Wingdings" panose="05000000000000000000" pitchFamily="2" charset="2"/>
              <a:buNone/>
            </a:pPr>
            <a:r>
              <a:rPr lang="en-US" altLang="zh-CN" sz="2800"/>
              <a:t>S(n)=O(f(n)) </a:t>
            </a:r>
            <a:r>
              <a:rPr lang="zh-CN" altLang="en-US" sz="2800"/>
              <a:t> </a:t>
            </a:r>
          </a:p>
        </p:txBody>
      </p:sp>
      <p:sp>
        <p:nvSpPr>
          <p:cNvPr id="2" name="灯片编号占位符 1">
            <a:extLst>
              <a:ext uri="{FF2B5EF4-FFF2-40B4-BE49-F238E27FC236}">
                <a16:creationId xmlns:a16="http://schemas.microsoft.com/office/drawing/2014/main" id="{1D6FE364-7421-408A-AA7E-00BBDEE7530F}"/>
              </a:ext>
            </a:extLst>
          </p:cNvPr>
          <p:cNvSpPr>
            <a:spLocks noGrp="1"/>
          </p:cNvSpPr>
          <p:nvPr>
            <p:ph type="sldNum" sz="quarter" idx="12"/>
          </p:nvPr>
        </p:nvSpPr>
        <p:spPr/>
        <p:txBody>
          <a:bodyPr/>
          <a:lstStyle/>
          <a:p>
            <a:fld id="{76DEC0BF-4056-45FE-A558-BFEC82C564A3}"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FC418D52-64CF-4DE4-BEB3-D3943DD2254A}"/>
              </a:ext>
            </a:extLst>
          </p:cNvPr>
          <p:cNvSpPr>
            <a:spLocks noGrp="1"/>
          </p:cNvSpPr>
          <p:nvPr>
            <p:ph type="title"/>
          </p:nvPr>
        </p:nvSpPr>
        <p:spPr/>
        <p:txBody>
          <a:bodyPr/>
          <a:lstStyle/>
          <a:p>
            <a:pPr>
              <a:defRPr/>
            </a:pPr>
            <a:r>
              <a:rPr lang="zh-CN" altLang="en-US"/>
              <a:t>图的深度优先搜索遍历</a:t>
            </a:r>
          </a:p>
        </p:txBody>
      </p:sp>
      <p:sp>
        <p:nvSpPr>
          <p:cNvPr id="3" name="内容占位符 2">
            <a:extLst>
              <a:ext uri="{FF2B5EF4-FFF2-40B4-BE49-F238E27FC236}">
                <a16:creationId xmlns:a16="http://schemas.microsoft.com/office/drawing/2014/main" id="{BA6C3AD0-327B-4274-BBCC-428FBF76309A}"/>
              </a:ext>
            </a:extLst>
          </p:cNvPr>
          <p:cNvSpPr>
            <a:spLocks noGrp="1"/>
          </p:cNvSpPr>
          <p:nvPr>
            <p:ph idx="1"/>
          </p:nvPr>
        </p:nvSpPr>
        <p:spPr>
          <a:xfrm>
            <a:off x="285750" y="1785938"/>
            <a:ext cx="8674100" cy="4786312"/>
          </a:xfrm>
        </p:spPr>
        <p:txBody>
          <a:bodyPr/>
          <a:lstStyle/>
          <a:p>
            <a:pPr marL="0" indent="717550">
              <a:buFont typeface="Wingdings" pitchFamily="2" charset="2"/>
              <a:buNone/>
              <a:defRPr/>
            </a:pPr>
            <a:r>
              <a:rPr lang="zh-CN" altLang="en-US" sz="2800" dirty="0"/>
              <a:t>假设初始时图中所有顶点未曾被访问，则深度优先搜索</a:t>
            </a:r>
            <a:r>
              <a:rPr lang="en-US" altLang="zh-CN" sz="2800" dirty="0"/>
              <a:t>(depth-first search)</a:t>
            </a:r>
          </a:p>
          <a:p>
            <a:pPr marL="0" indent="0">
              <a:defRPr/>
            </a:pPr>
            <a:r>
              <a:rPr lang="zh-CN" altLang="en-US" sz="2800" dirty="0"/>
              <a:t>从图中某个顶点</a:t>
            </a:r>
            <a:r>
              <a:rPr lang="en-US" altLang="zh-CN" sz="2800" dirty="0"/>
              <a:t>v</a:t>
            </a:r>
            <a:r>
              <a:rPr lang="zh-CN" altLang="en-US" sz="2800" dirty="0"/>
              <a:t>出发，首先访问此顶点，</a:t>
            </a:r>
            <a:endParaRPr lang="en-US" altLang="zh-CN" sz="2800" dirty="0"/>
          </a:p>
          <a:p>
            <a:pPr marL="269875" indent="-269875">
              <a:defRPr/>
            </a:pPr>
            <a:r>
              <a:rPr lang="zh-CN" altLang="en-US" sz="2800" dirty="0"/>
              <a:t>然后任选一个</a:t>
            </a:r>
            <a:r>
              <a:rPr lang="en-US" altLang="zh-CN" sz="2800" dirty="0"/>
              <a:t>v</a:t>
            </a:r>
            <a:r>
              <a:rPr lang="zh-CN" altLang="en-US" sz="2800" dirty="0"/>
              <a:t>的未被访问的邻接点</a:t>
            </a:r>
            <a:r>
              <a:rPr lang="en-US" altLang="zh-CN" sz="2800" dirty="0"/>
              <a:t>w</a:t>
            </a:r>
            <a:r>
              <a:rPr lang="zh-CN" altLang="en-US" sz="2800" dirty="0"/>
              <a:t>出发，继续进行深度优先搜索，直至图中所有和</a:t>
            </a:r>
            <a:r>
              <a:rPr lang="en-US" altLang="zh-CN" sz="2800" dirty="0"/>
              <a:t>v</a:t>
            </a:r>
            <a:r>
              <a:rPr lang="zh-CN" altLang="en-US" sz="2800" dirty="0"/>
              <a:t>有路径相通的顶点都被访问到；</a:t>
            </a:r>
            <a:endParaRPr lang="en-US" altLang="zh-CN" sz="2800" dirty="0"/>
          </a:p>
          <a:p>
            <a:pPr marL="269875" indent="-269875">
              <a:defRPr/>
            </a:pPr>
            <a:r>
              <a:rPr lang="zh-CN" altLang="en-US" sz="2800" dirty="0"/>
              <a:t>若此时图中尚有顶点未被访问，则另选一个图中未曾被访问的顶点作始点，重复上面的过程，直至图中所有的顶点都被访问。</a:t>
            </a:r>
            <a:endParaRPr lang="zh-CN" altLang="en-US" sz="2800" dirty="0">
              <a:latin typeface="宋体" pitchFamily="2" charset="-122"/>
            </a:endParaRPr>
          </a:p>
          <a:p>
            <a:pPr marL="0" indent="623888">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69511EC6-2B9D-4884-8678-0DC5915ADB21}"/>
              </a:ext>
            </a:extLst>
          </p:cNvPr>
          <p:cNvSpPr>
            <a:spLocks noGrp="1"/>
          </p:cNvSpPr>
          <p:nvPr>
            <p:ph type="sldNum" sz="quarter" idx="12"/>
          </p:nvPr>
        </p:nvSpPr>
        <p:spPr/>
        <p:txBody>
          <a:bodyPr/>
          <a:lstStyle/>
          <a:p>
            <a:fld id="{76DEC0BF-4056-45FE-A558-BFEC82C564A3}" type="slidenum">
              <a:rPr lang="zh-CN" altLang="en-US" smtClean="0"/>
              <a:pPr/>
              <a:t>70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F92C21A-A4D2-4484-AC6D-A83B6EE5E6CA}"/>
              </a:ext>
            </a:extLst>
          </p:cNvPr>
          <p:cNvSpPr>
            <a:spLocks noGrp="1" noChangeArrowheads="1"/>
          </p:cNvSpPr>
          <p:nvPr>
            <p:ph type="title"/>
          </p:nvPr>
        </p:nvSpPr>
        <p:spPr/>
        <p:txBody>
          <a:bodyPr/>
          <a:lstStyle/>
          <a:p>
            <a:pPr eaLnBrk="1" hangingPunct="1">
              <a:defRPr/>
            </a:pPr>
            <a:r>
              <a:rPr lang="zh-CN" altLang="en-US" sz="4000"/>
              <a:t>图的深度优先搜索遍历</a:t>
            </a:r>
          </a:p>
        </p:txBody>
      </p:sp>
      <p:sp>
        <p:nvSpPr>
          <p:cNvPr id="78851" name="Rectangle 3">
            <a:extLst>
              <a:ext uri="{FF2B5EF4-FFF2-40B4-BE49-F238E27FC236}">
                <a16:creationId xmlns:a16="http://schemas.microsoft.com/office/drawing/2014/main" id="{89B5F9AC-9495-4173-BAC7-609759069E1C}"/>
              </a:ext>
            </a:extLst>
          </p:cNvPr>
          <p:cNvSpPr>
            <a:spLocks noGrp="1" noChangeArrowheads="1"/>
          </p:cNvSpPr>
          <p:nvPr>
            <p:ph type="body" idx="1"/>
          </p:nvPr>
        </p:nvSpPr>
        <p:spPr>
          <a:xfrm>
            <a:off x="785813" y="1857375"/>
            <a:ext cx="8174037" cy="4246563"/>
          </a:xfrm>
        </p:spPr>
        <p:txBody>
          <a:bodyPr/>
          <a:lstStyle/>
          <a:p>
            <a:pPr eaLnBrk="1" hangingPunct="1">
              <a:buFont typeface="Wingdings" panose="05000000000000000000" pitchFamily="2" charset="2"/>
              <a:buNone/>
            </a:pPr>
            <a:r>
              <a:rPr lang="zh-CN" altLang="en-US"/>
              <a:t>例子：</a:t>
            </a:r>
          </a:p>
        </p:txBody>
      </p:sp>
      <p:pic>
        <p:nvPicPr>
          <p:cNvPr id="78852" name="Picture 4" descr="7d22">
            <a:extLst>
              <a:ext uri="{FF2B5EF4-FFF2-40B4-BE49-F238E27FC236}">
                <a16:creationId xmlns:a16="http://schemas.microsoft.com/office/drawing/2014/main" id="{2796C418-841D-4F0D-AC0A-BB0B5F931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349500"/>
            <a:ext cx="8748712"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4841E31-75E3-4410-9D66-2EEAA1EB333E}"/>
              </a:ext>
            </a:extLst>
          </p:cNvPr>
          <p:cNvSpPr>
            <a:spLocks noGrp="1"/>
          </p:cNvSpPr>
          <p:nvPr>
            <p:ph type="sldNum" sz="quarter" idx="12"/>
          </p:nvPr>
        </p:nvSpPr>
        <p:spPr/>
        <p:txBody>
          <a:bodyPr/>
          <a:lstStyle/>
          <a:p>
            <a:fld id="{76DEC0BF-4056-45FE-A558-BFEC82C564A3}"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CAD63B0C-9DE6-4F10-81C0-04A86FC65ED4}"/>
              </a:ext>
            </a:extLst>
          </p:cNvPr>
          <p:cNvSpPr>
            <a:spLocks noGrp="1"/>
          </p:cNvSpPr>
          <p:nvPr>
            <p:ph type="title"/>
          </p:nvPr>
        </p:nvSpPr>
        <p:spPr/>
        <p:txBody>
          <a:bodyPr/>
          <a:lstStyle/>
          <a:p>
            <a:pPr>
              <a:defRPr/>
            </a:pPr>
            <a:r>
              <a:rPr lang="zh-CN" altLang="en-US"/>
              <a:t>图的广度优先搜索遍历</a:t>
            </a:r>
          </a:p>
        </p:txBody>
      </p:sp>
      <p:sp>
        <p:nvSpPr>
          <p:cNvPr id="3" name="内容占位符 2">
            <a:extLst>
              <a:ext uri="{FF2B5EF4-FFF2-40B4-BE49-F238E27FC236}">
                <a16:creationId xmlns:a16="http://schemas.microsoft.com/office/drawing/2014/main" id="{5C37B066-85B1-4529-ABEB-751B9880F17F}"/>
              </a:ext>
            </a:extLst>
          </p:cNvPr>
          <p:cNvSpPr>
            <a:spLocks noGrp="1"/>
          </p:cNvSpPr>
          <p:nvPr>
            <p:ph idx="1"/>
          </p:nvPr>
        </p:nvSpPr>
        <p:spPr>
          <a:xfrm>
            <a:off x="285750" y="1989138"/>
            <a:ext cx="8674100" cy="4725987"/>
          </a:xfrm>
        </p:spPr>
        <p:txBody>
          <a:bodyPr/>
          <a:lstStyle/>
          <a:p>
            <a:pPr marL="0" indent="623888">
              <a:buFont typeface="Wingdings" pitchFamily="2" charset="2"/>
              <a:buNone/>
              <a:defRPr/>
            </a:pPr>
            <a:r>
              <a:rPr lang="zh-CN" altLang="en-US" sz="2800" dirty="0"/>
              <a:t>假设图中所有顶点未曾被访问，则广度优先搜索</a:t>
            </a:r>
            <a:r>
              <a:rPr lang="en-US" altLang="zh-CN" sz="2800" dirty="0"/>
              <a:t>(breadth-first-search)</a:t>
            </a:r>
            <a:r>
              <a:rPr lang="zh-CN" altLang="en-US" sz="2800" dirty="0"/>
              <a:t>：</a:t>
            </a:r>
            <a:endParaRPr lang="en-US" altLang="zh-CN" sz="2800" dirty="0"/>
          </a:p>
          <a:p>
            <a:pPr marL="269875" indent="-269875">
              <a:defRPr/>
            </a:pPr>
            <a:r>
              <a:rPr lang="zh-CN" altLang="en-US" sz="2800" dirty="0"/>
              <a:t>从图中某个顶点</a:t>
            </a:r>
            <a:r>
              <a:rPr lang="en-US" altLang="zh-CN" sz="2800" dirty="0"/>
              <a:t>V</a:t>
            </a:r>
            <a:r>
              <a:rPr lang="zh-CN" altLang="en-US" sz="2800" dirty="0"/>
              <a:t>出发，访问此顶点，</a:t>
            </a:r>
            <a:endParaRPr lang="en-US" altLang="zh-CN" sz="2800" dirty="0"/>
          </a:p>
          <a:p>
            <a:pPr marL="269875" indent="-269875">
              <a:defRPr/>
            </a:pPr>
            <a:r>
              <a:rPr lang="zh-CN" altLang="en-US" sz="2800" dirty="0"/>
              <a:t>然后依次访问</a:t>
            </a:r>
            <a:r>
              <a:rPr lang="en-US" altLang="zh-CN" sz="2800" dirty="0"/>
              <a:t>V</a:t>
            </a:r>
            <a:r>
              <a:rPr lang="zh-CN" altLang="en-US" sz="2800" dirty="0"/>
              <a:t>的各个未被访问的邻接点，再分别从这些邻接点出发依次访问它们的各个未被访问的邻接点。</a:t>
            </a:r>
            <a:endParaRPr lang="en-US" altLang="zh-CN" sz="2800" dirty="0"/>
          </a:p>
          <a:p>
            <a:pPr marL="269875" indent="-269875">
              <a:defRPr/>
            </a:pPr>
            <a:r>
              <a:rPr lang="zh-CN" altLang="en-US" sz="2800" dirty="0"/>
              <a:t>邻接点出发的次序按“先被访问的先出发”的原则，直至图中前面已被访问的顶点的邻接点都被访问到；</a:t>
            </a:r>
            <a:endParaRPr lang="en-US" altLang="zh-CN" sz="2800" dirty="0"/>
          </a:p>
          <a:p>
            <a:pPr marL="269875" indent="-269875">
              <a:defRPr/>
            </a:pPr>
            <a:r>
              <a:rPr lang="zh-CN" altLang="en-US" sz="2800" dirty="0"/>
              <a:t>若此时图中尚有顶点未被访问，则另选图中一个未曾被访问的顶点作始点，重复上面的过程。</a:t>
            </a:r>
            <a:endParaRPr lang="zh-CN" altLang="en-US" sz="2800" dirty="0">
              <a:latin typeface="宋体" pitchFamily="2" charset="-122"/>
            </a:endParaRPr>
          </a:p>
          <a:p>
            <a:pPr marL="0" indent="623888">
              <a:buFont typeface="Wingdings" pitchFamily="2" charset="2"/>
              <a:buNone/>
              <a:defRPr/>
            </a:pPr>
            <a:endParaRPr lang="zh-CN" altLang="en-US" sz="2800" dirty="0"/>
          </a:p>
        </p:txBody>
      </p:sp>
      <p:sp>
        <p:nvSpPr>
          <p:cNvPr id="2" name="灯片编号占位符 1">
            <a:extLst>
              <a:ext uri="{FF2B5EF4-FFF2-40B4-BE49-F238E27FC236}">
                <a16:creationId xmlns:a16="http://schemas.microsoft.com/office/drawing/2014/main" id="{28C41DA2-A95F-4F78-BE27-BB9054F4AC21}"/>
              </a:ext>
            </a:extLst>
          </p:cNvPr>
          <p:cNvSpPr>
            <a:spLocks noGrp="1"/>
          </p:cNvSpPr>
          <p:nvPr>
            <p:ph type="sldNum" sz="quarter" idx="12"/>
          </p:nvPr>
        </p:nvSpPr>
        <p:spPr/>
        <p:txBody>
          <a:bodyPr/>
          <a:lstStyle/>
          <a:p>
            <a:fld id="{76DEC0BF-4056-45FE-A558-BFEC82C564A3}" type="slidenum">
              <a:rPr lang="zh-CN" altLang="en-US" smtClean="0"/>
              <a:pPr/>
              <a:t>72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4DD0191-F22A-416C-9437-20EB2499CA22}"/>
              </a:ext>
            </a:extLst>
          </p:cNvPr>
          <p:cNvSpPr>
            <a:spLocks noGrp="1" noChangeArrowheads="1"/>
          </p:cNvSpPr>
          <p:nvPr>
            <p:ph type="title"/>
          </p:nvPr>
        </p:nvSpPr>
        <p:spPr/>
        <p:txBody>
          <a:bodyPr/>
          <a:lstStyle/>
          <a:p>
            <a:pPr eaLnBrk="1" hangingPunct="1">
              <a:defRPr/>
            </a:pPr>
            <a:r>
              <a:rPr lang="en-US" altLang="zh-CN" sz="4000"/>
              <a:t>7.3.2   </a:t>
            </a:r>
            <a:r>
              <a:rPr lang="zh-CN" altLang="en-US" sz="4000"/>
              <a:t>图的广度优先搜索遍历</a:t>
            </a:r>
          </a:p>
        </p:txBody>
      </p:sp>
      <p:sp>
        <p:nvSpPr>
          <p:cNvPr id="80899" name="Rectangle 3">
            <a:extLst>
              <a:ext uri="{FF2B5EF4-FFF2-40B4-BE49-F238E27FC236}">
                <a16:creationId xmlns:a16="http://schemas.microsoft.com/office/drawing/2014/main" id="{5FEB3F2F-7B9C-4262-96FC-FF752F41D611}"/>
              </a:ext>
            </a:extLst>
          </p:cNvPr>
          <p:cNvSpPr>
            <a:spLocks noGrp="1" noChangeArrowheads="1"/>
          </p:cNvSpPr>
          <p:nvPr>
            <p:ph type="body" idx="1"/>
          </p:nvPr>
        </p:nvSpPr>
        <p:spPr>
          <a:xfrm>
            <a:off x="857250" y="1857375"/>
            <a:ext cx="8102600" cy="4246563"/>
          </a:xfrm>
        </p:spPr>
        <p:txBody>
          <a:bodyPr/>
          <a:lstStyle/>
          <a:p>
            <a:pPr eaLnBrk="1" hangingPunct="1">
              <a:buFont typeface="Wingdings" panose="05000000000000000000" pitchFamily="2" charset="2"/>
              <a:buNone/>
            </a:pPr>
            <a:r>
              <a:rPr lang="zh-CN" altLang="en-US"/>
              <a:t>例子：</a:t>
            </a:r>
          </a:p>
        </p:txBody>
      </p:sp>
      <p:pic>
        <p:nvPicPr>
          <p:cNvPr id="80900" name="Picture 4" descr="7d23">
            <a:extLst>
              <a:ext uri="{FF2B5EF4-FFF2-40B4-BE49-F238E27FC236}">
                <a16:creationId xmlns:a16="http://schemas.microsoft.com/office/drawing/2014/main" id="{549241C3-936C-4A38-AFB3-F6807E6DC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643188"/>
            <a:ext cx="8675687"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98ECEBA-F1DC-4416-922C-8C64C68F940F}"/>
              </a:ext>
            </a:extLst>
          </p:cNvPr>
          <p:cNvSpPr>
            <a:spLocks noGrp="1"/>
          </p:cNvSpPr>
          <p:nvPr>
            <p:ph type="sldNum" sz="quarter" idx="12"/>
          </p:nvPr>
        </p:nvSpPr>
        <p:spPr/>
        <p:txBody>
          <a:bodyPr/>
          <a:lstStyle/>
          <a:p>
            <a:fld id="{76DEC0BF-4056-45FE-A558-BFEC82C564A3}"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C27AD4BE-21CE-4CC9-9B8B-95DE77AB390B}"/>
              </a:ext>
            </a:extLst>
          </p:cNvPr>
          <p:cNvSpPr>
            <a:spLocks noGrp="1"/>
          </p:cNvSpPr>
          <p:nvPr>
            <p:ph type="title"/>
          </p:nvPr>
        </p:nvSpPr>
        <p:spPr/>
        <p:txBody>
          <a:bodyPr/>
          <a:lstStyle/>
          <a:p>
            <a:pPr>
              <a:defRPr/>
            </a:pPr>
            <a:r>
              <a:rPr lang="zh-CN" altLang="en-US"/>
              <a:t>最小生成树</a:t>
            </a:r>
          </a:p>
        </p:txBody>
      </p:sp>
      <p:sp>
        <p:nvSpPr>
          <p:cNvPr id="3" name="内容占位符 2">
            <a:extLst>
              <a:ext uri="{FF2B5EF4-FFF2-40B4-BE49-F238E27FC236}">
                <a16:creationId xmlns:a16="http://schemas.microsoft.com/office/drawing/2014/main" id="{3BB61985-CC02-4D24-BC30-6BD409A243D1}"/>
              </a:ext>
            </a:extLst>
          </p:cNvPr>
          <p:cNvSpPr>
            <a:spLocks noGrp="1"/>
          </p:cNvSpPr>
          <p:nvPr>
            <p:ph idx="1"/>
          </p:nvPr>
        </p:nvSpPr>
        <p:spPr>
          <a:xfrm>
            <a:off x="428625" y="1857375"/>
            <a:ext cx="8531225" cy="4246563"/>
          </a:xfrm>
        </p:spPr>
        <p:txBody>
          <a:bodyPr/>
          <a:lstStyle/>
          <a:p>
            <a:pPr marL="0" indent="623888">
              <a:buFont typeface="Wingdings" panose="05000000000000000000" pitchFamily="2" charset="2"/>
              <a:buNone/>
            </a:pPr>
            <a:r>
              <a:rPr lang="zh-CN" altLang="en-US" sz="2800"/>
              <a:t>生成树是图的极小连通子图，而且没有回路。</a:t>
            </a:r>
            <a:endParaRPr lang="en-US" altLang="zh-CN" sz="2800"/>
          </a:p>
          <a:p>
            <a:pPr marL="0" indent="623888">
              <a:buFont typeface="Wingdings" panose="05000000000000000000" pitchFamily="2" charset="2"/>
              <a:buNone/>
            </a:pPr>
            <a:r>
              <a:rPr lang="zh-CN" altLang="en-US" sz="2800"/>
              <a:t>一棵生成树的代价定义为生成树上各边权值之和。要选择一棵总耗费最少的生成树是我们要解决的问题。这就是构造最小生成树。</a:t>
            </a:r>
            <a:endParaRPr lang="zh-CN" altLang="en-US" sz="2800">
              <a:latin typeface="宋体" panose="02010600030101010101" pitchFamily="2" charset="-122"/>
            </a:endParaRPr>
          </a:p>
          <a:p>
            <a:pPr marL="0" indent="623888">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D0EB0682-27B0-493B-8781-6628D32333E2}"/>
              </a:ext>
            </a:extLst>
          </p:cNvPr>
          <p:cNvSpPr>
            <a:spLocks noGrp="1"/>
          </p:cNvSpPr>
          <p:nvPr>
            <p:ph type="sldNum" sz="quarter" idx="12"/>
          </p:nvPr>
        </p:nvSpPr>
        <p:spPr/>
        <p:txBody>
          <a:bodyPr/>
          <a:lstStyle/>
          <a:p>
            <a:fld id="{76DEC0BF-4056-45FE-A558-BFEC82C564A3}" type="slidenum">
              <a:rPr lang="zh-CN" altLang="en-US" smtClean="0"/>
              <a:pPr/>
              <a:t>74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5424ABD-A278-4130-BAD9-23B2A8DC823E}"/>
              </a:ext>
            </a:extLst>
          </p:cNvPr>
          <p:cNvSpPr>
            <a:spLocks noGrp="1"/>
          </p:cNvSpPr>
          <p:nvPr>
            <p:ph type="title"/>
          </p:nvPr>
        </p:nvSpPr>
        <p:spPr/>
        <p:txBody>
          <a:bodyPr/>
          <a:lstStyle/>
          <a:p>
            <a:pPr>
              <a:defRPr/>
            </a:pPr>
            <a:r>
              <a:rPr lang="zh-CN" altLang="en-US"/>
              <a:t>最小生成树的构造算法</a:t>
            </a:r>
            <a:r>
              <a:rPr lang="en-US" altLang="zh-CN"/>
              <a:t>—Prim</a:t>
            </a:r>
            <a:endParaRPr lang="zh-CN" altLang="en-US"/>
          </a:p>
        </p:txBody>
      </p:sp>
      <p:sp>
        <p:nvSpPr>
          <p:cNvPr id="3" name="内容占位符 2">
            <a:extLst>
              <a:ext uri="{FF2B5EF4-FFF2-40B4-BE49-F238E27FC236}">
                <a16:creationId xmlns:a16="http://schemas.microsoft.com/office/drawing/2014/main" id="{C954D09F-4D0B-4276-8190-BE77AD7CFC7C}"/>
              </a:ext>
            </a:extLst>
          </p:cNvPr>
          <p:cNvSpPr>
            <a:spLocks noGrp="1"/>
          </p:cNvSpPr>
          <p:nvPr>
            <p:ph idx="1"/>
          </p:nvPr>
        </p:nvSpPr>
        <p:spPr>
          <a:xfrm>
            <a:off x="611560" y="1417638"/>
            <a:ext cx="7920880" cy="4114800"/>
          </a:xfrm>
        </p:spPr>
        <p:txBody>
          <a:bodyPr/>
          <a:lstStyle/>
          <a:p>
            <a:pPr marL="0" indent="893763">
              <a:buFontTx/>
              <a:buNone/>
            </a:pPr>
            <a:r>
              <a:rPr lang="zh-CN" altLang="en-US" sz="2800" dirty="0"/>
              <a:t>构造连通网的最小生成树有多种算法，下面介绍著名的</a:t>
            </a:r>
            <a:r>
              <a:rPr lang="en-US" altLang="zh-CN" sz="2800" dirty="0"/>
              <a:t>Prim(</a:t>
            </a:r>
            <a:r>
              <a:rPr lang="zh-CN" altLang="en-US" sz="2800" dirty="0"/>
              <a:t>普里姆</a:t>
            </a:r>
            <a:r>
              <a:rPr lang="en-US" altLang="zh-CN" sz="2800" dirty="0"/>
              <a:t>)</a:t>
            </a:r>
            <a:r>
              <a:rPr lang="zh-CN" altLang="en-US" sz="2800" dirty="0"/>
              <a:t>算法。设</a:t>
            </a:r>
            <a:r>
              <a:rPr lang="en-US" altLang="zh-CN" sz="2800" dirty="0"/>
              <a:t>G = (V, E)</a:t>
            </a:r>
            <a:r>
              <a:rPr lang="zh-CN" altLang="en-US" sz="2800" dirty="0"/>
              <a:t>是连通网，构造的最小生成树为</a:t>
            </a:r>
            <a:r>
              <a:rPr lang="en-US" altLang="zh-CN" sz="2800" dirty="0"/>
              <a:t>T = (U, TE)</a:t>
            </a:r>
            <a:r>
              <a:rPr lang="zh-CN" altLang="en-US" sz="2800" dirty="0"/>
              <a:t>，求</a:t>
            </a:r>
            <a:r>
              <a:rPr lang="en-US" altLang="zh-CN" sz="2800" dirty="0"/>
              <a:t>T</a:t>
            </a:r>
            <a:r>
              <a:rPr lang="zh-CN" altLang="en-US" sz="2800" dirty="0"/>
              <a:t>的算法的中文描述如下：</a:t>
            </a:r>
            <a:endParaRPr lang="en-US" altLang="zh-CN" sz="2800" dirty="0">
              <a:latin typeface="宋体" panose="02010600030101010101" pitchFamily="2" charset="-122"/>
            </a:endParaRPr>
          </a:p>
          <a:p>
            <a:pPr marL="0" indent="893763">
              <a:buFontTx/>
              <a:buNone/>
            </a:pPr>
            <a:r>
              <a:rPr lang="en-US" altLang="zh-CN" sz="2800" dirty="0"/>
              <a:t>(1) </a:t>
            </a:r>
            <a:r>
              <a:rPr lang="zh-CN" altLang="en-US" sz="2800" dirty="0"/>
              <a:t>初始化</a:t>
            </a:r>
            <a:r>
              <a:rPr lang="en-US" altLang="zh-CN" sz="2800" dirty="0">
                <a:solidFill>
                  <a:srgbClr val="FF0000"/>
                </a:solidFill>
              </a:rPr>
              <a:t>U </a:t>
            </a:r>
            <a:r>
              <a:rPr lang="en-US" altLang="zh-CN" sz="2800" dirty="0"/>
              <a:t>= {u</a:t>
            </a:r>
            <a:r>
              <a:rPr lang="en-US" altLang="zh-CN" sz="2800" baseline="-25000" dirty="0"/>
              <a:t>0</a:t>
            </a:r>
            <a:r>
              <a:rPr lang="en-US" altLang="zh-CN" sz="2800" dirty="0"/>
              <a:t>}</a:t>
            </a:r>
            <a:r>
              <a:rPr lang="zh-CN" altLang="en-US" sz="2800" dirty="0"/>
              <a:t>，</a:t>
            </a:r>
            <a:r>
              <a:rPr lang="en-US" altLang="zh-CN" sz="2800" dirty="0">
                <a:solidFill>
                  <a:srgbClr val="FF0000"/>
                </a:solidFill>
              </a:rPr>
              <a:t>TE</a:t>
            </a:r>
            <a:r>
              <a:rPr lang="en-US" altLang="zh-CN" sz="2800" dirty="0"/>
              <a:t> = { }</a:t>
            </a:r>
            <a:r>
              <a:rPr lang="zh-CN" altLang="en-US" sz="2800" dirty="0"/>
              <a:t>，</a:t>
            </a:r>
            <a:r>
              <a:rPr lang="en-US" altLang="zh-CN" sz="2800" dirty="0"/>
              <a:t>u</a:t>
            </a:r>
            <a:r>
              <a:rPr lang="en-US" altLang="zh-CN" sz="2800" baseline="-25000" dirty="0"/>
              <a:t>0</a:t>
            </a:r>
            <a:r>
              <a:rPr lang="zh-CN" altLang="en-US" sz="2800" dirty="0"/>
              <a:t>为任一顶点；</a:t>
            </a:r>
            <a:endParaRPr lang="zh-CN" altLang="en-US" sz="2800" dirty="0">
              <a:latin typeface="宋体" panose="02010600030101010101" pitchFamily="2" charset="-122"/>
            </a:endParaRPr>
          </a:p>
          <a:p>
            <a:pPr marL="0" indent="893763">
              <a:buFontTx/>
              <a:buNone/>
            </a:pPr>
            <a:r>
              <a:rPr lang="en-US" altLang="zh-CN" sz="2800" dirty="0"/>
              <a:t>(2) </a:t>
            </a:r>
            <a:r>
              <a:rPr lang="zh-CN" altLang="en-US" sz="2800" dirty="0"/>
              <a:t>在所有</a:t>
            </a:r>
            <a:r>
              <a:rPr lang="en-US" altLang="zh-CN" sz="2800" dirty="0" err="1">
                <a:solidFill>
                  <a:srgbClr val="003399"/>
                </a:solidFill>
              </a:rPr>
              <a:t>u∈U</a:t>
            </a:r>
            <a:r>
              <a:rPr lang="zh-CN" altLang="en-US" sz="2800" dirty="0">
                <a:solidFill>
                  <a:srgbClr val="003399"/>
                </a:solidFill>
              </a:rPr>
              <a:t>，</a:t>
            </a:r>
            <a:r>
              <a:rPr lang="en-US" altLang="zh-CN" sz="2800" dirty="0">
                <a:solidFill>
                  <a:srgbClr val="003399"/>
                </a:solidFill>
              </a:rPr>
              <a:t>v∈(V - U)</a:t>
            </a:r>
            <a:r>
              <a:rPr lang="zh-CN" altLang="en-US" sz="2800" dirty="0">
                <a:solidFill>
                  <a:srgbClr val="003399"/>
                </a:solidFill>
              </a:rPr>
              <a:t>的边</a:t>
            </a:r>
            <a:r>
              <a:rPr lang="en-US" altLang="zh-CN" sz="2800" dirty="0">
                <a:solidFill>
                  <a:srgbClr val="003399"/>
                </a:solidFill>
              </a:rPr>
              <a:t>(u, v)∈E</a:t>
            </a:r>
            <a:r>
              <a:rPr lang="zh-CN" altLang="en-US" sz="2800" dirty="0">
                <a:solidFill>
                  <a:srgbClr val="003399"/>
                </a:solidFill>
              </a:rPr>
              <a:t>中</a:t>
            </a:r>
            <a:r>
              <a:rPr lang="zh-CN" altLang="en-US" sz="2800" dirty="0"/>
              <a:t>，找一条</a:t>
            </a:r>
            <a:r>
              <a:rPr lang="zh-CN" altLang="en-US" sz="2800" dirty="0">
                <a:solidFill>
                  <a:srgbClr val="FF0000"/>
                </a:solidFill>
              </a:rPr>
              <a:t>权最小的边</a:t>
            </a:r>
            <a:r>
              <a:rPr lang="en-US" altLang="zh-CN" sz="2800" dirty="0">
                <a:solidFill>
                  <a:srgbClr val="FF0000"/>
                </a:solidFill>
              </a:rPr>
              <a:t>(</a:t>
            </a:r>
            <a:r>
              <a:rPr lang="en-US" altLang="zh-CN" sz="2800" dirty="0" err="1">
                <a:solidFill>
                  <a:srgbClr val="FF0000"/>
                </a:solidFill>
              </a:rPr>
              <a:t>u</a:t>
            </a:r>
            <a:r>
              <a:rPr lang="en-US" altLang="zh-CN" sz="2800" baseline="-25000" dirty="0" err="1">
                <a:solidFill>
                  <a:srgbClr val="FF0000"/>
                </a:solidFill>
              </a:rPr>
              <a:t>i</a:t>
            </a:r>
            <a:r>
              <a:rPr lang="en-US" altLang="zh-CN" sz="2800" dirty="0">
                <a:solidFill>
                  <a:srgbClr val="FF0000"/>
                </a:solidFill>
              </a:rPr>
              <a:t>, v</a:t>
            </a:r>
            <a:r>
              <a:rPr lang="en-US" altLang="zh-CN" sz="2800" baseline="-25000" dirty="0">
                <a:solidFill>
                  <a:srgbClr val="FF0000"/>
                </a:solidFill>
              </a:rPr>
              <a:t>i</a:t>
            </a:r>
            <a:r>
              <a:rPr lang="en-US" altLang="zh-CN" sz="2800" dirty="0">
                <a:solidFill>
                  <a:srgbClr val="FF0000"/>
                </a:solidFill>
              </a:rPr>
              <a:t>)</a:t>
            </a:r>
            <a:r>
              <a:rPr lang="zh-CN" altLang="en-US" sz="2800" dirty="0"/>
              <a:t>，</a:t>
            </a:r>
            <a:r>
              <a:rPr lang="en-US" altLang="zh-CN" sz="2800" dirty="0"/>
              <a:t>TE + {(</a:t>
            </a:r>
            <a:r>
              <a:rPr lang="en-US" altLang="zh-CN" sz="2800" dirty="0" err="1"/>
              <a:t>u</a:t>
            </a:r>
            <a:r>
              <a:rPr lang="en-US" altLang="zh-CN" sz="2800" baseline="-25000" dirty="0" err="1"/>
              <a:t>i</a:t>
            </a:r>
            <a:r>
              <a:rPr lang="en-US" altLang="zh-CN" sz="2800" dirty="0"/>
              <a:t>, v</a:t>
            </a:r>
            <a:r>
              <a:rPr lang="en-US" altLang="zh-CN" sz="2800" baseline="-25000" dirty="0"/>
              <a:t>i</a:t>
            </a:r>
            <a:r>
              <a:rPr lang="en-US" altLang="zh-CN" sz="2800" dirty="0"/>
              <a:t>)}  TE, {v</a:t>
            </a:r>
            <a:r>
              <a:rPr lang="en-US" altLang="zh-CN" sz="2800" baseline="-25000" dirty="0"/>
              <a:t>i</a:t>
            </a:r>
            <a:r>
              <a:rPr lang="en-US" altLang="zh-CN" sz="2800" dirty="0"/>
              <a:t>} + U =&gt; U</a:t>
            </a:r>
            <a:r>
              <a:rPr lang="zh-CN" altLang="en-US" sz="2800" dirty="0"/>
              <a:t>；</a:t>
            </a:r>
            <a:endParaRPr lang="zh-CN" altLang="en-US" sz="2800" dirty="0">
              <a:latin typeface="宋体" panose="02010600030101010101" pitchFamily="2" charset="-122"/>
            </a:endParaRPr>
          </a:p>
          <a:p>
            <a:pPr marL="0" indent="893763">
              <a:buFontTx/>
              <a:buNone/>
            </a:pPr>
            <a:r>
              <a:rPr lang="en-US" altLang="zh-CN" sz="2800" dirty="0"/>
              <a:t>(3) </a:t>
            </a:r>
            <a:r>
              <a:rPr lang="zh-CN" altLang="en-US" sz="2800" dirty="0"/>
              <a:t>如果</a:t>
            </a:r>
            <a:r>
              <a:rPr lang="en-US" altLang="zh-CN" sz="2800" dirty="0"/>
              <a:t>U = V</a:t>
            </a:r>
            <a:r>
              <a:rPr lang="zh-CN" altLang="en-US" sz="2800" dirty="0"/>
              <a:t>，则算法结束，否则重复</a:t>
            </a:r>
            <a:r>
              <a:rPr lang="en-US" altLang="zh-CN" sz="2800" dirty="0"/>
              <a:t>(2)</a:t>
            </a:r>
            <a:r>
              <a:rPr lang="zh-CN" altLang="en-US" sz="2800" dirty="0"/>
              <a:t>。</a:t>
            </a:r>
          </a:p>
          <a:p>
            <a:pPr marL="0" indent="893763">
              <a:buFont typeface="Wingdings" panose="05000000000000000000" pitchFamily="2" charset="2"/>
              <a:buNone/>
            </a:pPr>
            <a:endParaRPr lang="zh-CN" altLang="en-US" sz="2800" dirty="0"/>
          </a:p>
        </p:txBody>
      </p:sp>
      <p:sp>
        <p:nvSpPr>
          <p:cNvPr id="2" name="灯片编号占位符 1">
            <a:extLst>
              <a:ext uri="{FF2B5EF4-FFF2-40B4-BE49-F238E27FC236}">
                <a16:creationId xmlns:a16="http://schemas.microsoft.com/office/drawing/2014/main" id="{5D251DFF-2345-4CCD-A092-B156E49658E8}"/>
              </a:ext>
            </a:extLst>
          </p:cNvPr>
          <p:cNvSpPr>
            <a:spLocks noGrp="1"/>
          </p:cNvSpPr>
          <p:nvPr>
            <p:ph type="sldNum" sz="quarter" idx="12"/>
          </p:nvPr>
        </p:nvSpPr>
        <p:spPr/>
        <p:txBody>
          <a:bodyPr/>
          <a:lstStyle/>
          <a:p>
            <a:fld id="{76DEC0BF-4056-45FE-A558-BFEC82C564A3}" type="slidenum">
              <a:rPr lang="zh-CN" altLang="en-US" smtClean="0"/>
              <a:pPr/>
              <a:t>75</a:t>
            </a:fld>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7C06218-4F4D-475F-80F0-2E8690DFF4D5}"/>
              </a:ext>
            </a:extLst>
          </p:cNvPr>
          <p:cNvSpPr>
            <a:spLocks noGrp="1" noChangeArrowheads="1"/>
          </p:cNvSpPr>
          <p:nvPr>
            <p:ph type="title"/>
          </p:nvPr>
        </p:nvSpPr>
        <p:spPr>
          <a:xfrm>
            <a:off x="1042988" y="188913"/>
            <a:ext cx="7793037" cy="839787"/>
          </a:xfrm>
        </p:spPr>
        <p:txBody>
          <a:bodyPr/>
          <a:lstStyle/>
          <a:p>
            <a:pPr eaLnBrk="1" hangingPunct="1">
              <a:defRPr/>
            </a:pPr>
            <a:r>
              <a:rPr lang="en-US" altLang="zh-CN" sz="3600"/>
              <a:t>Prim</a:t>
            </a:r>
            <a:r>
              <a:rPr lang="zh-CN" altLang="en-US" sz="3600"/>
              <a:t>算法 演示过程</a:t>
            </a:r>
          </a:p>
        </p:txBody>
      </p:sp>
      <p:pic>
        <p:nvPicPr>
          <p:cNvPr id="83971" name="Picture 4" descr="7D28">
            <a:extLst>
              <a:ext uri="{FF2B5EF4-FFF2-40B4-BE49-F238E27FC236}">
                <a16:creationId xmlns:a16="http://schemas.microsoft.com/office/drawing/2014/main" id="{8810B169-383F-4720-AB0D-1DF1351A3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428750"/>
            <a:ext cx="78486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a:extLst>
              <a:ext uri="{FF2B5EF4-FFF2-40B4-BE49-F238E27FC236}">
                <a16:creationId xmlns:a16="http://schemas.microsoft.com/office/drawing/2014/main" id="{9E63C8E4-71A0-457B-B15F-EE4D72708174}"/>
              </a:ext>
            </a:extLst>
          </p:cNvPr>
          <p:cNvSpPr/>
          <p:nvPr/>
        </p:nvSpPr>
        <p:spPr>
          <a:xfrm>
            <a:off x="3714750" y="157162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a:extLst>
              <a:ext uri="{FF2B5EF4-FFF2-40B4-BE49-F238E27FC236}">
                <a16:creationId xmlns:a16="http://schemas.microsoft.com/office/drawing/2014/main" id="{1A040074-82B2-473F-9B0E-6B1E2387E4CC}"/>
              </a:ext>
            </a:extLst>
          </p:cNvPr>
          <p:cNvSpPr/>
          <p:nvPr/>
        </p:nvSpPr>
        <p:spPr>
          <a:xfrm>
            <a:off x="6500813" y="157162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a:extLst>
              <a:ext uri="{FF2B5EF4-FFF2-40B4-BE49-F238E27FC236}">
                <a16:creationId xmlns:a16="http://schemas.microsoft.com/office/drawing/2014/main" id="{11C5493E-1B1A-491F-B726-E087CFB23971}"/>
              </a:ext>
            </a:extLst>
          </p:cNvPr>
          <p:cNvSpPr/>
          <p:nvPr/>
        </p:nvSpPr>
        <p:spPr>
          <a:xfrm>
            <a:off x="7215188" y="22860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BD252990-4803-4EB6-91B3-CA1251E7DA45}"/>
              </a:ext>
            </a:extLst>
          </p:cNvPr>
          <p:cNvSpPr/>
          <p:nvPr/>
        </p:nvSpPr>
        <p:spPr>
          <a:xfrm>
            <a:off x="857250"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id="{B46FDC4D-05AA-4001-B151-4D8EC0280F4E}"/>
              </a:ext>
            </a:extLst>
          </p:cNvPr>
          <p:cNvSpPr/>
          <p:nvPr/>
        </p:nvSpPr>
        <p:spPr>
          <a:xfrm>
            <a:off x="1571625"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423146C8-1931-4685-A1A2-7B4DA7B762BC}"/>
              </a:ext>
            </a:extLst>
          </p:cNvPr>
          <p:cNvSpPr/>
          <p:nvPr/>
        </p:nvSpPr>
        <p:spPr>
          <a:xfrm>
            <a:off x="228600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id="{9F685568-AEED-4214-AC70-CE1990450607}"/>
              </a:ext>
            </a:extLst>
          </p:cNvPr>
          <p:cNvSpPr/>
          <p:nvPr/>
        </p:nvSpPr>
        <p:spPr>
          <a:xfrm>
            <a:off x="3714750"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BFEC4DA9-2425-46B9-9DE4-68F0A66E5F9F}"/>
              </a:ext>
            </a:extLst>
          </p:cNvPr>
          <p:cNvSpPr/>
          <p:nvPr/>
        </p:nvSpPr>
        <p:spPr>
          <a:xfrm>
            <a:off x="4429125"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a:extLst>
              <a:ext uri="{FF2B5EF4-FFF2-40B4-BE49-F238E27FC236}">
                <a16:creationId xmlns:a16="http://schemas.microsoft.com/office/drawing/2014/main" id="{200BF7F9-4915-4239-B1CB-B16BAFF5C65B}"/>
              </a:ext>
            </a:extLst>
          </p:cNvPr>
          <p:cNvSpPr/>
          <p:nvPr/>
        </p:nvSpPr>
        <p:spPr>
          <a:xfrm>
            <a:off x="514350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a:extLst>
              <a:ext uri="{FF2B5EF4-FFF2-40B4-BE49-F238E27FC236}">
                <a16:creationId xmlns:a16="http://schemas.microsoft.com/office/drawing/2014/main" id="{C96B4AC9-A911-4869-B439-30D9CCDABC78}"/>
              </a:ext>
            </a:extLst>
          </p:cNvPr>
          <p:cNvSpPr/>
          <p:nvPr/>
        </p:nvSpPr>
        <p:spPr>
          <a:xfrm>
            <a:off x="3714750"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a:extLst>
              <a:ext uri="{FF2B5EF4-FFF2-40B4-BE49-F238E27FC236}">
                <a16:creationId xmlns:a16="http://schemas.microsoft.com/office/drawing/2014/main" id="{9704F35F-9D4D-4F7A-B38F-1602E6B0C1E7}"/>
              </a:ext>
            </a:extLst>
          </p:cNvPr>
          <p:cNvSpPr/>
          <p:nvPr/>
        </p:nvSpPr>
        <p:spPr>
          <a:xfrm>
            <a:off x="6500813"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a:extLst>
              <a:ext uri="{FF2B5EF4-FFF2-40B4-BE49-F238E27FC236}">
                <a16:creationId xmlns:a16="http://schemas.microsoft.com/office/drawing/2014/main" id="{ADA3D8F3-425C-4D5B-88A5-99DBA927E7FE}"/>
              </a:ext>
            </a:extLst>
          </p:cNvPr>
          <p:cNvSpPr/>
          <p:nvPr/>
        </p:nvSpPr>
        <p:spPr>
          <a:xfrm>
            <a:off x="7215188" y="4714875"/>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a:extLst>
              <a:ext uri="{FF2B5EF4-FFF2-40B4-BE49-F238E27FC236}">
                <a16:creationId xmlns:a16="http://schemas.microsoft.com/office/drawing/2014/main" id="{E422DC36-D275-4406-9616-A2E03D4881B8}"/>
              </a:ext>
            </a:extLst>
          </p:cNvPr>
          <p:cNvSpPr/>
          <p:nvPr/>
        </p:nvSpPr>
        <p:spPr>
          <a:xfrm>
            <a:off x="7929563"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E2263A5C-9CEA-4D13-BBB8-D2C67E07DEA1}"/>
              </a:ext>
            </a:extLst>
          </p:cNvPr>
          <p:cNvSpPr/>
          <p:nvPr/>
        </p:nvSpPr>
        <p:spPr>
          <a:xfrm>
            <a:off x="6500813" y="542925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id="{E2B33C04-A936-41AF-87FD-36FAD7EA8552}"/>
              </a:ext>
            </a:extLst>
          </p:cNvPr>
          <p:cNvSpPr/>
          <p:nvPr/>
        </p:nvSpPr>
        <p:spPr>
          <a:xfrm>
            <a:off x="7929563" y="4000500"/>
            <a:ext cx="285750" cy="285750"/>
          </a:xfrm>
          <a:prstGeom prst="ellipse">
            <a:avLst/>
          </a:prstGeom>
          <a:solidFill>
            <a:schemeClr val="accent1">
              <a:alpha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CFE65D41-5286-4242-85AC-E41119A2E4D3}"/>
              </a:ext>
            </a:extLst>
          </p:cNvPr>
          <p:cNvSpPr>
            <a:spLocks noGrp="1"/>
          </p:cNvSpPr>
          <p:nvPr>
            <p:ph type="sldNum" sz="quarter" idx="12"/>
          </p:nvPr>
        </p:nvSpPr>
        <p:spPr/>
        <p:txBody>
          <a:bodyPr/>
          <a:lstStyle/>
          <a:p>
            <a:fld id="{76DEC0BF-4056-45FE-A558-BFEC82C564A3}" type="slidenum">
              <a:rPr lang="zh-CN" altLang="en-US" smtClean="0"/>
              <a:pPr/>
              <a:t>76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81F858E3-BD26-44AB-80BB-7E490BF92CE9}"/>
              </a:ext>
            </a:extLst>
          </p:cNvPr>
          <p:cNvSpPr>
            <a:spLocks noGrp="1"/>
          </p:cNvSpPr>
          <p:nvPr>
            <p:ph type="title"/>
          </p:nvPr>
        </p:nvSpPr>
        <p:spPr/>
        <p:txBody>
          <a:bodyPr/>
          <a:lstStyle/>
          <a:p>
            <a:pPr>
              <a:defRPr/>
            </a:pPr>
            <a:r>
              <a:rPr lang="zh-CN" altLang="en-US"/>
              <a:t>最小生成树</a:t>
            </a:r>
            <a:r>
              <a:rPr lang="en-US" altLang="zh-CN"/>
              <a:t>——Kruskal</a:t>
            </a:r>
            <a:r>
              <a:rPr lang="zh-CN" altLang="en-US"/>
              <a:t>算法 </a:t>
            </a:r>
          </a:p>
        </p:txBody>
      </p:sp>
      <p:sp>
        <p:nvSpPr>
          <p:cNvPr id="66563" name="内容占位符 2">
            <a:extLst>
              <a:ext uri="{FF2B5EF4-FFF2-40B4-BE49-F238E27FC236}">
                <a16:creationId xmlns:a16="http://schemas.microsoft.com/office/drawing/2014/main" id="{74C131FB-678E-433C-BFB9-4F6BCCC39420}"/>
              </a:ext>
            </a:extLst>
          </p:cNvPr>
          <p:cNvSpPr>
            <a:spLocks noGrp="1"/>
          </p:cNvSpPr>
          <p:nvPr>
            <p:ph idx="1"/>
          </p:nvPr>
        </p:nvSpPr>
        <p:spPr>
          <a:xfrm>
            <a:off x="500063" y="1785938"/>
            <a:ext cx="8459787" cy="1500187"/>
          </a:xfrm>
        </p:spPr>
        <p:txBody>
          <a:bodyPr/>
          <a:lstStyle/>
          <a:p>
            <a:pPr marL="420624" indent="-384048" eaLnBrk="1" fontAlgn="auto" hangingPunct="1">
              <a:spcAft>
                <a:spcPts val="0"/>
              </a:spcAft>
              <a:buFont typeface="Wingdings 2"/>
              <a:buChar char=""/>
              <a:defRPr/>
            </a:pPr>
            <a:r>
              <a:rPr lang="zh-CN" altLang="en-US" sz="2800" dirty="0">
                <a:latin typeface="+mj-ea"/>
              </a:rPr>
              <a:t>基本思想</a:t>
            </a:r>
            <a:r>
              <a:rPr lang="en-US" sz="2800" dirty="0">
                <a:latin typeface="+mj-ea"/>
              </a:rPr>
              <a:t>:</a:t>
            </a:r>
            <a:r>
              <a:rPr lang="zh-CN" altLang="en-US" sz="2800" dirty="0">
                <a:latin typeface="+mj-ea"/>
              </a:rPr>
              <a:t>首先将</a:t>
            </a:r>
            <a:r>
              <a:rPr lang="en-US" sz="2800" dirty="0">
                <a:latin typeface="+mj-ea"/>
              </a:rPr>
              <a:t>G</a:t>
            </a:r>
            <a:r>
              <a:rPr lang="zh-CN" altLang="en-US" sz="2800" dirty="0">
                <a:latin typeface="+mj-ea"/>
              </a:rPr>
              <a:t>的</a:t>
            </a:r>
            <a:r>
              <a:rPr lang="en-US" sz="2800" dirty="0">
                <a:latin typeface="+mj-ea"/>
              </a:rPr>
              <a:t>n</a:t>
            </a:r>
            <a:r>
              <a:rPr lang="zh-CN" altLang="en-US" sz="2800" dirty="0">
                <a:latin typeface="+mj-ea"/>
              </a:rPr>
              <a:t>个顶点看成</a:t>
            </a:r>
            <a:r>
              <a:rPr lang="en-US" sz="2800" dirty="0">
                <a:latin typeface="+mj-ea"/>
              </a:rPr>
              <a:t>n</a:t>
            </a:r>
            <a:r>
              <a:rPr lang="zh-CN" altLang="en-US" sz="2800" dirty="0">
                <a:latin typeface="+mj-ea"/>
              </a:rPr>
              <a:t>个孤立的连通分支。将所有的边按权从小到大排序。然后从第一条边开始，依边权递增的顺序查看每一条边：</a:t>
            </a:r>
            <a:endParaRPr lang="zh-CN" altLang="en-US" sz="2800" dirty="0"/>
          </a:p>
          <a:p>
            <a:pPr>
              <a:buFont typeface="Wingdings" pitchFamily="2" charset="2"/>
              <a:buNone/>
              <a:defRPr/>
            </a:pPr>
            <a:endParaRPr lang="zh-CN" altLang="en-US" sz="2800" dirty="0"/>
          </a:p>
        </p:txBody>
      </p:sp>
      <p:sp>
        <p:nvSpPr>
          <p:cNvPr id="6" name="矩形 5">
            <a:extLst>
              <a:ext uri="{FF2B5EF4-FFF2-40B4-BE49-F238E27FC236}">
                <a16:creationId xmlns:a16="http://schemas.microsoft.com/office/drawing/2014/main" id="{E33AE35E-5960-412F-9838-F13CFAFA1DC2}"/>
              </a:ext>
            </a:extLst>
          </p:cNvPr>
          <p:cNvSpPr/>
          <p:nvPr/>
        </p:nvSpPr>
        <p:spPr>
          <a:xfrm>
            <a:off x="428625" y="3143250"/>
            <a:ext cx="8286750" cy="1816100"/>
          </a:xfrm>
          <a:prstGeom prst="rect">
            <a:avLst/>
          </a:prstGeom>
        </p:spPr>
        <p:txBody>
          <a:bodyPr>
            <a:spAutoFit/>
          </a:bodyPr>
          <a:lstStyle/>
          <a:p>
            <a:pPr marL="550926" indent="-514350" fontAlgn="auto">
              <a:spcAft>
                <a:spcPts val="0"/>
              </a:spcAft>
              <a:buFont typeface="+mj-lt"/>
              <a:buAutoNum type="arabicPeriod"/>
              <a:defRPr/>
            </a:pPr>
            <a:r>
              <a:rPr lang="zh-CN" altLang="en-US" sz="2800" b="1" dirty="0">
                <a:latin typeface="+mj-ea"/>
                <a:ea typeface="+mj-ea"/>
              </a:rPr>
              <a:t>当查看到第</a:t>
            </a:r>
            <a:r>
              <a:rPr lang="en-US" altLang="en-US" sz="2800" b="1" dirty="0">
                <a:latin typeface="+mj-ea"/>
                <a:ea typeface="+mj-ea"/>
              </a:rPr>
              <a:t>k</a:t>
            </a:r>
            <a:r>
              <a:rPr lang="zh-CN" altLang="en-US" sz="2800" b="1" dirty="0">
                <a:latin typeface="+mj-ea"/>
                <a:ea typeface="+mj-ea"/>
              </a:rPr>
              <a:t>条边</a:t>
            </a:r>
            <a:r>
              <a:rPr lang="en-US" altLang="en-US" sz="2800" b="1" dirty="0">
                <a:latin typeface="+mj-ea"/>
                <a:ea typeface="+mj-ea"/>
              </a:rPr>
              <a:t>(</a:t>
            </a:r>
            <a:r>
              <a:rPr lang="en-US" altLang="en-US" sz="2800" b="1" dirty="0" err="1">
                <a:latin typeface="+mj-ea"/>
                <a:ea typeface="+mj-ea"/>
              </a:rPr>
              <a:t>v,w</a:t>
            </a:r>
            <a:r>
              <a:rPr lang="en-US" altLang="en-US" sz="2800" b="1" dirty="0">
                <a:latin typeface="+mj-ea"/>
                <a:ea typeface="+mj-ea"/>
              </a:rPr>
              <a:t>)</a:t>
            </a:r>
            <a:r>
              <a:rPr lang="zh-CN" altLang="en-US" sz="2800" b="1" dirty="0">
                <a:latin typeface="+mj-ea"/>
                <a:ea typeface="+mj-ea"/>
              </a:rPr>
              <a:t>时，如果端点</a:t>
            </a:r>
            <a:r>
              <a:rPr lang="en-US" altLang="en-US" sz="2800" b="1" dirty="0">
                <a:latin typeface="+mj-ea"/>
                <a:ea typeface="+mj-ea"/>
              </a:rPr>
              <a:t>v</a:t>
            </a:r>
            <a:r>
              <a:rPr lang="zh-CN" altLang="en-US" sz="2800" b="1" dirty="0">
                <a:latin typeface="+mj-ea"/>
                <a:ea typeface="+mj-ea"/>
              </a:rPr>
              <a:t>和</a:t>
            </a:r>
            <a:r>
              <a:rPr lang="en-US" altLang="en-US" sz="2800" b="1" dirty="0">
                <a:latin typeface="+mj-ea"/>
                <a:ea typeface="+mj-ea"/>
              </a:rPr>
              <a:t>w</a:t>
            </a:r>
            <a:r>
              <a:rPr lang="zh-CN" altLang="en-US" sz="2800" b="1" dirty="0">
                <a:latin typeface="+mj-ea"/>
                <a:ea typeface="+mj-ea"/>
              </a:rPr>
              <a:t>分别是当前</a:t>
            </a:r>
            <a:r>
              <a:rPr lang="en-US" altLang="en-US" sz="2800" b="1" dirty="0">
                <a:latin typeface="+mj-ea"/>
                <a:ea typeface="+mj-ea"/>
              </a:rPr>
              <a:t>2</a:t>
            </a:r>
            <a:r>
              <a:rPr lang="zh-CN" altLang="en-US" sz="2800" b="1" dirty="0">
                <a:latin typeface="+mj-ea"/>
                <a:ea typeface="+mj-ea"/>
              </a:rPr>
              <a:t>个不同的连通分支</a:t>
            </a:r>
            <a:r>
              <a:rPr lang="en-US" altLang="en-US" sz="2800" b="1" dirty="0">
                <a:latin typeface="+mj-ea"/>
                <a:ea typeface="+mj-ea"/>
              </a:rPr>
              <a:t>T1</a:t>
            </a:r>
            <a:r>
              <a:rPr lang="zh-CN" altLang="en-US" sz="2800" b="1" dirty="0">
                <a:latin typeface="+mj-ea"/>
                <a:ea typeface="+mj-ea"/>
              </a:rPr>
              <a:t>和</a:t>
            </a:r>
            <a:r>
              <a:rPr lang="en-US" altLang="en-US" sz="2800" b="1" dirty="0">
                <a:latin typeface="+mj-ea"/>
                <a:ea typeface="+mj-ea"/>
              </a:rPr>
              <a:t>T2</a:t>
            </a:r>
            <a:r>
              <a:rPr lang="zh-CN" altLang="en-US" sz="2800" b="1" dirty="0">
                <a:latin typeface="+mj-ea"/>
                <a:ea typeface="+mj-ea"/>
              </a:rPr>
              <a:t>中的顶点时，就用边</a:t>
            </a:r>
            <a:r>
              <a:rPr lang="en-US" altLang="en-US" sz="2800" b="1" dirty="0">
                <a:latin typeface="+mj-ea"/>
                <a:ea typeface="+mj-ea"/>
              </a:rPr>
              <a:t>(</a:t>
            </a:r>
            <a:r>
              <a:rPr lang="en-US" altLang="en-US" sz="2800" b="1" dirty="0" err="1">
                <a:latin typeface="+mj-ea"/>
                <a:ea typeface="+mj-ea"/>
              </a:rPr>
              <a:t>v,w</a:t>
            </a:r>
            <a:r>
              <a:rPr lang="en-US" altLang="en-US" sz="2800" b="1" dirty="0">
                <a:latin typeface="+mj-ea"/>
                <a:ea typeface="+mj-ea"/>
              </a:rPr>
              <a:t>)</a:t>
            </a:r>
            <a:r>
              <a:rPr lang="zh-CN" altLang="en-US" sz="2800" b="1" dirty="0">
                <a:latin typeface="+mj-ea"/>
                <a:ea typeface="+mj-ea"/>
              </a:rPr>
              <a:t>将</a:t>
            </a:r>
            <a:r>
              <a:rPr lang="en-US" altLang="en-US" sz="2800" b="1" dirty="0">
                <a:latin typeface="+mj-ea"/>
                <a:ea typeface="+mj-ea"/>
              </a:rPr>
              <a:t>T1</a:t>
            </a:r>
            <a:r>
              <a:rPr lang="zh-CN" altLang="en-US" sz="2800" b="1" dirty="0">
                <a:latin typeface="+mj-ea"/>
                <a:ea typeface="+mj-ea"/>
              </a:rPr>
              <a:t>和</a:t>
            </a:r>
            <a:r>
              <a:rPr lang="en-US" altLang="en-US" sz="2800" b="1" dirty="0">
                <a:latin typeface="+mj-ea"/>
                <a:ea typeface="+mj-ea"/>
              </a:rPr>
              <a:t>T2</a:t>
            </a:r>
            <a:r>
              <a:rPr lang="zh-CN" altLang="en-US" sz="2800" b="1" dirty="0">
                <a:latin typeface="+mj-ea"/>
                <a:ea typeface="+mj-ea"/>
              </a:rPr>
              <a:t>连接成一个连通分支，然后继续查看第</a:t>
            </a:r>
            <a:r>
              <a:rPr lang="en-US" altLang="en-US" sz="2800" b="1" dirty="0">
                <a:latin typeface="+mj-ea"/>
                <a:ea typeface="+mj-ea"/>
              </a:rPr>
              <a:t>k+1</a:t>
            </a:r>
            <a:r>
              <a:rPr lang="zh-CN" altLang="en-US" sz="2800" b="1" dirty="0">
                <a:latin typeface="+mj-ea"/>
                <a:ea typeface="+mj-ea"/>
              </a:rPr>
              <a:t>条边；</a:t>
            </a:r>
            <a:endParaRPr lang="en-US" altLang="zh-CN" sz="2800" b="1" dirty="0">
              <a:latin typeface="+mj-ea"/>
              <a:ea typeface="+mj-ea"/>
            </a:endParaRPr>
          </a:p>
        </p:txBody>
      </p:sp>
      <p:sp>
        <p:nvSpPr>
          <p:cNvPr id="7" name="矩形 6">
            <a:extLst>
              <a:ext uri="{FF2B5EF4-FFF2-40B4-BE49-F238E27FC236}">
                <a16:creationId xmlns:a16="http://schemas.microsoft.com/office/drawing/2014/main" id="{35FC8B5F-A7DF-4FC7-BCAF-EB12D7514307}"/>
              </a:ext>
            </a:extLst>
          </p:cNvPr>
          <p:cNvSpPr/>
          <p:nvPr/>
        </p:nvSpPr>
        <p:spPr>
          <a:xfrm>
            <a:off x="428625" y="4929188"/>
            <a:ext cx="8215313" cy="1384300"/>
          </a:xfrm>
          <a:prstGeom prst="rect">
            <a:avLst/>
          </a:prstGeom>
        </p:spPr>
        <p:txBody>
          <a:bodyPr>
            <a:spAutoFit/>
          </a:bodyPr>
          <a:lstStyle/>
          <a:p>
            <a:pPr marL="550926" indent="-514350" fontAlgn="auto">
              <a:spcAft>
                <a:spcPts val="0"/>
              </a:spcAft>
              <a:defRPr/>
            </a:pPr>
            <a:r>
              <a:rPr lang="en-US" altLang="zh-CN" sz="2800" b="1" dirty="0">
                <a:latin typeface="+mj-ea"/>
                <a:ea typeface="+mj-ea"/>
              </a:rPr>
              <a:t>2. </a:t>
            </a:r>
            <a:r>
              <a:rPr lang="zh-CN" altLang="en-US" sz="2800" b="1" dirty="0">
                <a:latin typeface="+mj-ea"/>
                <a:ea typeface="+mj-ea"/>
              </a:rPr>
              <a:t>如果端点</a:t>
            </a:r>
            <a:r>
              <a:rPr lang="en-US" altLang="en-US" sz="2800" b="1" dirty="0">
                <a:latin typeface="+mj-ea"/>
                <a:ea typeface="+mj-ea"/>
              </a:rPr>
              <a:t>v</a:t>
            </a:r>
            <a:r>
              <a:rPr lang="zh-CN" altLang="en-US" sz="2800" b="1" dirty="0">
                <a:latin typeface="+mj-ea"/>
                <a:ea typeface="+mj-ea"/>
              </a:rPr>
              <a:t>和</a:t>
            </a:r>
            <a:r>
              <a:rPr lang="en-US" altLang="en-US" sz="2800" b="1" dirty="0">
                <a:latin typeface="+mj-ea"/>
                <a:ea typeface="+mj-ea"/>
              </a:rPr>
              <a:t>w</a:t>
            </a:r>
            <a:r>
              <a:rPr lang="zh-CN" altLang="en-US" sz="2800" b="1" dirty="0">
                <a:latin typeface="+mj-ea"/>
                <a:ea typeface="+mj-ea"/>
              </a:rPr>
              <a:t>在当前的同一个连通分支中，就直接再查看第</a:t>
            </a:r>
            <a:r>
              <a:rPr lang="en-US" altLang="en-US" sz="2800" b="1" dirty="0">
                <a:latin typeface="+mj-ea"/>
                <a:ea typeface="+mj-ea"/>
              </a:rPr>
              <a:t>k+1</a:t>
            </a:r>
            <a:r>
              <a:rPr lang="zh-CN" altLang="en-US" sz="2800" b="1" dirty="0">
                <a:latin typeface="+mj-ea"/>
                <a:ea typeface="+mj-ea"/>
              </a:rPr>
              <a:t>条边。</a:t>
            </a:r>
            <a:endParaRPr lang="en-US" altLang="zh-CN" sz="2800" b="1" dirty="0">
              <a:latin typeface="+mj-ea"/>
              <a:ea typeface="+mj-ea"/>
            </a:endParaRPr>
          </a:p>
          <a:p>
            <a:pPr marL="420624" indent="-384048" fontAlgn="auto">
              <a:spcAft>
                <a:spcPts val="0"/>
              </a:spcAft>
              <a:defRPr/>
            </a:pPr>
            <a:r>
              <a:rPr lang="zh-CN" altLang="en-US" sz="2800" b="1" dirty="0">
                <a:latin typeface="+mj-ea"/>
                <a:ea typeface="+mj-ea"/>
              </a:rPr>
              <a:t>  这个过程一直进行到只剩下一个连通分支时为止。</a:t>
            </a:r>
          </a:p>
        </p:txBody>
      </p:sp>
      <p:sp>
        <p:nvSpPr>
          <p:cNvPr id="2" name="灯片编号占位符 1">
            <a:extLst>
              <a:ext uri="{FF2B5EF4-FFF2-40B4-BE49-F238E27FC236}">
                <a16:creationId xmlns:a16="http://schemas.microsoft.com/office/drawing/2014/main" id="{01303E18-D20A-45DF-805D-6E0058368C0C}"/>
              </a:ext>
            </a:extLst>
          </p:cNvPr>
          <p:cNvSpPr>
            <a:spLocks noGrp="1"/>
          </p:cNvSpPr>
          <p:nvPr>
            <p:ph type="sldNum" sz="quarter" idx="12"/>
          </p:nvPr>
        </p:nvSpPr>
        <p:spPr/>
        <p:txBody>
          <a:bodyPr/>
          <a:lstStyle/>
          <a:p>
            <a:fld id="{76DEC0BF-4056-45FE-A558-BFEC82C564A3}" type="slidenum">
              <a:rPr lang="zh-CN" altLang="en-US" smtClean="0"/>
              <a:pPr/>
              <a:t>77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9F41315-F83E-4386-95C9-66263439A4E4}"/>
              </a:ext>
            </a:extLst>
          </p:cNvPr>
          <p:cNvSpPr>
            <a:spLocks noGrp="1" noChangeArrowheads="1"/>
          </p:cNvSpPr>
          <p:nvPr>
            <p:ph type="title"/>
          </p:nvPr>
        </p:nvSpPr>
        <p:spPr>
          <a:xfrm>
            <a:off x="971550" y="404813"/>
            <a:ext cx="7793038" cy="839787"/>
          </a:xfrm>
        </p:spPr>
        <p:txBody>
          <a:bodyPr/>
          <a:lstStyle/>
          <a:p>
            <a:pPr eaLnBrk="1" hangingPunct="1">
              <a:defRPr/>
            </a:pPr>
            <a:r>
              <a:rPr lang="en-US" altLang="zh-CN"/>
              <a:t>Kruskal</a:t>
            </a:r>
            <a:r>
              <a:rPr lang="zh-CN" altLang="en-US"/>
              <a:t>算法 </a:t>
            </a:r>
          </a:p>
        </p:txBody>
      </p:sp>
      <p:sp>
        <p:nvSpPr>
          <p:cNvPr id="86019" name="Rectangle 3">
            <a:extLst>
              <a:ext uri="{FF2B5EF4-FFF2-40B4-BE49-F238E27FC236}">
                <a16:creationId xmlns:a16="http://schemas.microsoft.com/office/drawing/2014/main" id="{9E6680F1-775B-488E-9BD3-169CE1F961E4}"/>
              </a:ext>
            </a:extLst>
          </p:cNvPr>
          <p:cNvSpPr>
            <a:spLocks noGrp="1" noChangeArrowheads="1"/>
          </p:cNvSpPr>
          <p:nvPr>
            <p:ph type="body" idx="1"/>
          </p:nvPr>
        </p:nvSpPr>
        <p:spPr/>
        <p:txBody>
          <a:bodyPr/>
          <a:lstStyle/>
          <a:p>
            <a:pPr eaLnBrk="1" hangingPunct="1"/>
            <a:endParaRPr lang="zh-CN" altLang="en-US"/>
          </a:p>
        </p:txBody>
      </p:sp>
      <p:pic>
        <p:nvPicPr>
          <p:cNvPr id="86020" name="Picture 4" descr="7d30">
            <a:extLst>
              <a:ext uri="{FF2B5EF4-FFF2-40B4-BE49-F238E27FC236}">
                <a16:creationId xmlns:a16="http://schemas.microsoft.com/office/drawing/2014/main" id="{7DA1B912-B4E5-49E7-BC22-D4E5E9A9E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268413"/>
            <a:ext cx="8172450" cy="542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3FCA03F8-9081-44F0-BE23-6AEF9F779745}"/>
              </a:ext>
            </a:extLst>
          </p:cNvPr>
          <p:cNvCxnSpPr/>
          <p:nvPr/>
        </p:nvCxnSpPr>
        <p:spPr>
          <a:xfrm>
            <a:off x="7286625" y="3000375"/>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CC675E0-0F91-4A86-A30C-974E7326DE0D}"/>
              </a:ext>
            </a:extLst>
          </p:cNvPr>
          <p:cNvCxnSpPr/>
          <p:nvPr/>
        </p:nvCxnSpPr>
        <p:spPr>
          <a:xfrm>
            <a:off x="1428750"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4B762B-DBC3-4EE5-9ADA-B594FC58A1F0}"/>
              </a:ext>
            </a:extLst>
          </p:cNvPr>
          <p:cNvCxnSpPr/>
          <p:nvPr/>
        </p:nvCxnSpPr>
        <p:spPr>
          <a:xfrm rot="16200000" flipH="1">
            <a:off x="1357312" y="4429126"/>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204BF30-F28D-4D2B-981A-08825A8D7E60}"/>
              </a:ext>
            </a:extLst>
          </p:cNvPr>
          <p:cNvCxnSpPr/>
          <p:nvPr/>
        </p:nvCxnSpPr>
        <p:spPr>
          <a:xfrm>
            <a:off x="4429125"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BC7412-49F1-4994-A585-AB28E6509972}"/>
              </a:ext>
            </a:extLst>
          </p:cNvPr>
          <p:cNvCxnSpPr/>
          <p:nvPr/>
        </p:nvCxnSpPr>
        <p:spPr>
          <a:xfrm rot="16200000" flipH="1">
            <a:off x="4357687" y="4429126"/>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3234862-BCFE-4CE7-992B-F7D3DD1D757E}"/>
              </a:ext>
            </a:extLst>
          </p:cNvPr>
          <p:cNvCxnSpPr/>
          <p:nvPr/>
        </p:nvCxnSpPr>
        <p:spPr>
          <a:xfrm>
            <a:off x="7286625" y="5715000"/>
            <a:ext cx="1143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DF2B29D-D873-4955-8CE8-078F0C91AB7B}"/>
              </a:ext>
            </a:extLst>
          </p:cNvPr>
          <p:cNvCxnSpPr/>
          <p:nvPr/>
        </p:nvCxnSpPr>
        <p:spPr>
          <a:xfrm rot="16200000" flipH="1">
            <a:off x="7215188" y="4357688"/>
            <a:ext cx="500062"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3AA3359-C9A0-4950-8E65-21EB51771460}"/>
              </a:ext>
            </a:extLst>
          </p:cNvPr>
          <p:cNvCxnSpPr/>
          <p:nvPr/>
        </p:nvCxnSpPr>
        <p:spPr>
          <a:xfrm rot="16200000" flipH="1">
            <a:off x="5072062" y="5143501"/>
            <a:ext cx="500063" cy="5000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D67C711-5DCA-43CF-9AC5-5D7D1E325C39}"/>
              </a:ext>
            </a:extLst>
          </p:cNvPr>
          <p:cNvCxnSpPr/>
          <p:nvPr/>
        </p:nvCxnSpPr>
        <p:spPr>
          <a:xfrm rot="16200000" flipH="1">
            <a:off x="8001000" y="5143500"/>
            <a:ext cx="500063" cy="5000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80F048B-B7C9-460C-A559-E08C2B8658B2}"/>
              </a:ext>
            </a:extLst>
          </p:cNvPr>
          <p:cNvCxnSpPr/>
          <p:nvPr/>
        </p:nvCxnSpPr>
        <p:spPr>
          <a:xfrm rot="16200000" flipH="1">
            <a:off x="8036719" y="5036344"/>
            <a:ext cx="10715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8F551BE3-B412-46DF-A5D6-DC303CBF22F0}"/>
              </a:ext>
            </a:extLst>
          </p:cNvPr>
          <p:cNvSpPr>
            <a:spLocks noGrp="1"/>
          </p:cNvSpPr>
          <p:nvPr>
            <p:ph type="sldNum" sz="quarter" idx="12"/>
          </p:nvPr>
        </p:nvSpPr>
        <p:spPr/>
        <p:txBody>
          <a:bodyPr/>
          <a:lstStyle/>
          <a:p>
            <a:fld id="{76DEC0BF-4056-45FE-A558-BFEC82C564A3}" type="slidenum">
              <a:rPr lang="zh-CN" altLang="en-US" smtClean="0"/>
              <a:pPr/>
              <a:t>78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46EA3A01-BDB0-420E-B973-FC9583A5C577}"/>
              </a:ext>
            </a:extLst>
          </p:cNvPr>
          <p:cNvSpPr>
            <a:spLocks noGrp="1"/>
          </p:cNvSpPr>
          <p:nvPr>
            <p:ph type="title"/>
          </p:nvPr>
        </p:nvSpPr>
        <p:spPr/>
        <p:txBody>
          <a:bodyPr/>
          <a:lstStyle/>
          <a:p>
            <a:pPr>
              <a:defRPr/>
            </a:pPr>
            <a:r>
              <a:rPr lang="zh-CN" altLang="en-US"/>
              <a:t>单源最短路径</a:t>
            </a:r>
          </a:p>
        </p:txBody>
      </p:sp>
      <p:sp>
        <p:nvSpPr>
          <p:cNvPr id="87043" name="内容占位符 2">
            <a:extLst>
              <a:ext uri="{FF2B5EF4-FFF2-40B4-BE49-F238E27FC236}">
                <a16:creationId xmlns:a16="http://schemas.microsoft.com/office/drawing/2014/main" id="{DF31B2FC-A39B-4101-B100-A34274E7E403}"/>
              </a:ext>
            </a:extLst>
          </p:cNvPr>
          <p:cNvSpPr>
            <a:spLocks noGrp="1"/>
          </p:cNvSpPr>
          <p:nvPr>
            <p:ph idx="1"/>
          </p:nvPr>
        </p:nvSpPr>
        <p:spPr>
          <a:xfrm>
            <a:off x="696913" y="1401975"/>
            <a:ext cx="8316912" cy="4654550"/>
          </a:xfrm>
        </p:spPr>
        <p:txBody>
          <a:bodyPr/>
          <a:lstStyle/>
          <a:p>
            <a:pPr marL="0" indent="712788">
              <a:buFont typeface="Wingdings" panose="05000000000000000000" pitchFamily="2" charset="2"/>
              <a:buNone/>
            </a:pPr>
            <a:r>
              <a:rPr lang="zh-CN" altLang="en-US" sz="2800" dirty="0"/>
              <a:t>迪杰斯特拉</a:t>
            </a:r>
            <a:r>
              <a:rPr lang="en-US" altLang="zh-CN" sz="2800" dirty="0"/>
              <a:t>(Dijkstra)</a:t>
            </a:r>
            <a:r>
              <a:rPr lang="zh-CN" altLang="en-US" sz="2800" dirty="0"/>
              <a:t>提出了一个</a:t>
            </a:r>
            <a:r>
              <a:rPr lang="zh-CN" altLang="en-US" sz="2800" dirty="0">
                <a:solidFill>
                  <a:srgbClr val="FF0000"/>
                </a:solidFill>
              </a:rPr>
              <a:t>按路径长度递增</a:t>
            </a:r>
            <a:r>
              <a:rPr lang="zh-CN" altLang="en-US" sz="2800" dirty="0"/>
              <a:t>的顺序产生最短路径的方法，此方法的基本思想是：</a:t>
            </a:r>
            <a:endParaRPr lang="en-US" altLang="zh-CN" sz="2800" dirty="0"/>
          </a:p>
          <a:p>
            <a:pPr marL="0" indent="712788">
              <a:buFont typeface="Wingdings" panose="05000000000000000000" pitchFamily="2" charset="2"/>
              <a:buNone/>
            </a:pPr>
            <a:r>
              <a:rPr lang="zh-CN" altLang="en-US" sz="2800" dirty="0"/>
              <a:t>把图中所有顶点分成两组，第一组</a:t>
            </a:r>
            <a:r>
              <a:rPr lang="en-US" altLang="zh-CN" sz="2800" dirty="0"/>
              <a:t>S</a:t>
            </a:r>
            <a:r>
              <a:rPr lang="zh-CN" altLang="en-US" sz="2800" dirty="0"/>
              <a:t>包括已确定最短路径的顶点，初始时只含有源点；第二组</a:t>
            </a:r>
            <a:r>
              <a:rPr lang="en-US" altLang="zh-CN" sz="2800" dirty="0"/>
              <a:t>V-S</a:t>
            </a:r>
            <a:r>
              <a:rPr lang="zh-CN" altLang="en-US" sz="2800" dirty="0"/>
              <a:t>包括尚未确定最短路径的顶点，初始时含有图中除源点外的所有其他顶点。</a:t>
            </a:r>
            <a:endParaRPr lang="en-US" altLang="zh-CN" sz="2800" dirty="0"/>
          </a:p>
          <a:p>
            <a:pPr marL="0" indent="712788">
              <a:buFont typeface="Wingdings" panose="05000000000000000000" pitchFamily="2" charset="2"/>
              <a:buNone/>
            </a:pPr>
            <a:r>
              <a:rPr lang="zh-CN" altLang="en-US" sz="2800" dirty="0"/>
              <a:t>按路径长度递增的顺序计算源点到各顶点的最短路径，逐个把第二组中的顶点加到第一组中去，直至</a:t>
            </a:r>
            <a:r>
              <a:rPr lang="en-US" altLang="zh-CN" sz="2800" dirty="0"/>
              <a:t>S = V</a:t>
            </a:r>
            <a:r>
              <a:rPr lang="zh-CN" altLang="en-US" sz="2800" dirty="0"/>
              <a:t>。</a:t>
            </a:r>
          </a:p>
        </p:txBody>
      </p:sp>
      <p:sp>
        <p:nvSpPr>
          <p:cNvPr id="2" name="灯片编号占位符 1">
            <a:extLst>
              <a:ext uri="{FF2B5EF4-FFF2-40B4-BE49-F238E27FC236}">
                <a16:creationId xmlns:a16="http://schemas.microsoft.com/office/drawing/2014/main" id="{18A25CEB-FDEF-4BCF-AD75-7E4AD3C61084}"/>
              </a:ext>
            </a:extLst>
          </p:cNvPr>
          <p:cNvSpPr>
            <a:spLocks noGrp="1"/>
          </p:cNvSpPr>
          <p:nvPr>
            <p:ph type="sldNum" sz="quarter" idx="12"/>
          </p:nvPr>
        </p:nvSpPr>
        <p:spPr/>
        <p:txBody>
          <a:bodyPr/>
          <a:lstStyle/>
          <a:p>
            <a:fld id="{76DEC0BF-4056-45FE-A558-BFEC82C564A3}" type="slidenum">
              <a:rPr lang="zh-CN" altLang="en-US" smtClean="0"/>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1E1B5-45D2-4680-841E-C07424876251}"/>
              </a:ext>
            </a:extLst>
          </p:cNvPr>
          <p:cNvSpPr>
            <a:spLocks noGrp="1"/>
          </p:cNvSpPr>
          <p:nvPr>
            <p:ph idx="1"/>
          </p:nvPr>
        </p:nvSpPr>
        <p:spPr>
          <a:xfrm>
            <a:off x="142875" y="1481138"/>
            <a:ext cx="8858250" cy="4525962"/>
          </a:xfrm>
        </p:spPr>
        <p:txBody>
          <a:bodyPr>
            <a:normAutofit/>
          </a:bodyPr>
          <a:lstStyle/>
          <a:p>
            <a:pPr marL="365760" indent="-256032" eaLnBrk="1" fontAlgn="auto" hangingPunct="1">
              <a:spcAft>
                <a:spcPts val="0"/>
              </a:spcAft>
              <a:buFont typeface="Wingdings 3"/>
              <a:buChar char=""/>
              <a:defRPr/>
            </a:pPr>
            <a:r>
              <a:rPr lang="zh-CN" altLang="en-US" sz="2800" dirty="0"/>
              <a:t>由</a:t>
            </a:r>
            <a:r>
              <a:rPr lang="en-US" altLang="zh-CN" sz="2800" dirty="0"/>
              <a:t>n</a:t>
            </a:r>
            <a:r>
              <a:rPr lang="zh-CN" altLang="en-US" sz="2800" dirty="0"/>
              <a:t>（</a:t>
            </a:r>
            <a:r>
              <a:rPr lang="en-US" altLang="zh-CN" sz="2800" dirty="0"/>
              <a:t>n</a:t>
            </a:r>
            <a:r>
              <a:rPr lang="en-US" altLang="zh-CN" sz="2800" dirty="0">
                <a:latin typeface="宋体" pitchFamily="2" charset="-122"/>
              </a:rPr>
              <a:t>≥0</a:t>
            </a:r>
            <a:r>
              <a:rPr lang="zh-CN" altLang="en-US" sz="2800" dirty="0"/>
              <a:t>）个类型相同的数据元素</a:t>
            </a:r>
            <a:r>
              <a:rPr lang="en-US" altLang="zh-CN" sz="2800" i="1" dirty="0">
                <a:latin typeface="Times New Roman" pitchFamily="18" charset="0"/>
              </a:rPr>
              <a:t>a</a:t>
            </a:r>
            <a:r>
              <a:rPr lang="en-US" altLang="zh-CN" sz="2800" baseline="-25000" dirty="0">
                <a:latin typeface="Times New Roman" pitchFamily="18" charset="0"/>
              </a:rPr>
              <a:t>0</a:t>
            </a:r>
            <a:r>
              <a:rPr lang="zh-CN" altLang="en-US" sz="2800" dirty="0">
                <a:latin typeface="Times New Roman" pitchFamily="18" charset="0"/>
              </a:rPr>
              <a:t>，</a:t>
            </a:r>
            <a:r>
              <a:rPr lang="en-US" altLang="zh-CN" sz="2800" i="1" dirty="0">
                <a:latin typeface="Times New Roman" pitchFamily="18" charset="0"/>
              </a:rPr>
              <a:t>a</a:t>
            </a:r>
            <a:r>
              <a:rPr lang="en-US" altLang="zh-CN" sz="2800" baseline="-25000" dirty="0">
                <a:latin typeface="Times New Roman" pitchFamily="18" charset="0"/>
              </a:rPr>
              <a:t>1</a:t>
            </a:r>
            <a:r>
              <a:rPr lang="zh-CN" altLang="en-US" sz="2800" dirty="0">
                <a:latin typeface="Times New Roman" pitchFamily="18" charset="0"/>
              </a:rPr>
              <a:t>，</a:t>
            </a:r>
            <a:r>
              <a:rPr lang="en-US" altLang="zh-CN" sz="2800" dirty="0">
                <a:latin typeface="Times New Roman" pitchFamily="18" charset="0"/>
              </a:rPr>
              <a:t>…</a:t>
            </a:r>
            <a:r>
              <a:rPr lang="zh-CN" altLang="en-US" sz="2800" dirty="0">
                <a:latin typeface="Times New Roman" pitchFamily="18" charset="0"/>
              </a:rPr>
              <a:t>，</a:t>
            </a:r>
            <a:r>
              <a:rPr lang="en-US" altLang="zh-CN" sz="2800" i="1" dirty="0">
                <a:latin typeface="Times New Roman" pitchFamily="18" charset="0"/>
              </a:rPr>
              <a:t>a</a:t>
            </a:r>
            <a:r>
              <a:rPr lang="en-US" altLang="zh-CN" sz="2800" i="1" baseline="-25000" dirty="0">
                <a:latin typeface="Times New Roman" pitchFamily="18" charset="0"/>
              </a:rPr>
              <a:t>n</a:t>
            </a:r>
            <a:r>
              <a:rPr lang="zh-CN" altLang="en-US" sz="2800" i="1" baseline="-25000" dirty="0">
                <a:latin typeface="Times New Roman" pitchFamily="18" charset="0"/>
              </a:rPr>
              <a:t>－</a:t>
            </a:r>
            <a:r>
              <a:rPr lang="en-US" altLang="zh-CN" sz="2800" baseline="-25000" dirty="0">
                <a:latin typeface="Times New Roman" pitchFamily="18" charset="0"/>
              </a:rPr>
              <a:t>1</a:t>
            </a:r>
            <a:r>
              <a:rPr lang="zh-CN" altLang="en-US" sz="2800" dirty="0"/>
              <a:t>组成的有限序列，记做</a:t>
            </a:r>
            <a:r>
              <a:rPr lang="en-US" altLang="zh-CN" sz="2400" dirty="0" err="1">
                <a:latin typeface="Times New Roman" pitchFamily="18" charset="0"/>
              </a:rPr>
              <a:t>LinearList</a:t>
            </a:r>
            <a:r>
              <a:rPr lang="en-US" altLang="zh-CN" sz="2400" dirty="0">
                <a:latin typeface="Times New Roman" pitchFamily="18" charset="0"/>
              </a:rPr>
              <a:t>=(</a:t>
            </a:r>
            <a:r>
              <a:rPr lang="en-US" altLang="zh-CN" sz="2400" i="1" dirty="0">
                <a:latin typeface="Times New Roman" pitchFamily="18" charset="0"/>
              </a:rPr>
              <a:t>a</a:t>
            </a:r>
            <a:r>
              <a:rPr lang="en-US" altLang="zh-CN" sz="2400" baseline="-25000" dirty="0">
                <a:latin typeface="Times New Roman" pitchFamily="18" charset="0"/>
              </a:rPr>
              <a:t>0</a:t>
            </a:r>
            <a:r>
              <a:rPr lang="zh-CN" altLang="en-US" sz="2400" dirty="0">
                <a:latin typeface="Times New Roman" pitchFamily="18" charset="0"/>
              </a:rPr>
              <a:t>，</a:t>
            </a:r>
            <a:r>
              <a:rPr lang="en-US" altLang="zh-CN" sz="2400" i="1" dirty="0">
                <a:latin typeface="Times New Roman" pitchFamily="18" charset="0"/>
              </a:rPr>
              <a:t>a</a:t>
            </a:r>
            <a:r>
              <a:rPr lang="en-US" altLang="zh-CN" sz="2400" baseline="-25000" dirty="0">
                <a:latin typeface="Times New Roman" pitchFamily="18" charset="0"/>
              </a:rPr>
              <a:t>1</a:t>
            </a:r>
            <a:r>
              <a:rPr lang="zh-CN" altLang="en-US" sz="2400" dirty="0">
                <a:latin typeface="Times New Roman" pitchFamily="18" charset="0"/>
              </a:rPr>
              <a:t>，</a:t>
            </a:r>
            <a:r>
              <a:rPr lang="en-US" altLang="zh-CN" sz="2400" dirty="0">
                <a:latin typeface="Times New Roman" pitchFamily="18" charset="0"/>
              </a:rPr>
              <a:t>…</a:t>
            </a:r>
            <a:r>
              <a:rPr lang="zh-CN" altLang="en-US" sz="2400" dirty="0">
                <a:latin typeface="Times New Roman" pitchFamily="18" charset="0"/>
              </a:rPr>
              <a:t>，</a:t>
            </a:r>
            <a:r>
              <a:rPr lang="en-US" altLang="zh-CN" sz="2400" i="1" dirty="0">
                <a:latin typeface="Times New Roman" pitchFamily="18" charset="0"/>
              </a:rPr>
              <a:t>a</a:t>
            </a:r>
            <a:r>
              <a:rPr lang="en-US" altLang="zh-CN" sz="2400" i="1" baseline="-25000" dirty="0">
                <a:latin typeface="Times New Roman" pitchFamily="18" charset="0"/>
              </a:rPr>
              <a:t>n</a:t>
            </a:r>
            <a:r>
              <a:rPr lang="zh-CN" altLang="en-US" sz="2400" i="1" baseline="-25000" dirty="0">
                <a:latin typeface="Times New Roman" pitchFamily="18" charset="0"/>
              </a:rPr>
              <a:t>－</a:t>
            </a:r>
            <a:r>
              <a:rPr lang="en-US" altLang="zh-CN" sz="2400" baseline="-25000" dirty="0">
                <a:latin typeface="Times New Roman" pitchFamily="18" charset="0"/>
              </a:rPr>
              <a:t>1</a:t>
            </a:r>
            <a:r>
              <a:rPr lang="en-US" altLang="zh-CN" sz="2400" dirty="0">
                <a:latin typeface="Times New Roman" pitchFamily="18" charset="0"/>
              </a:rPr>
              <a:t>) </a:t>
            </a:r>
          </a:p>
          <a:p>
            <a:pPr marL="365760" indent="-256032" eaLnBrk="1" fontAlgn="auto" hangingPunct="1">
              <a:spcAft>
                <a:spcPts val="0"/>
              </a:spcAft>
              <a:buFont typeface="Wingdings 3"/>
              <a:buChar char=""/>
              <a:defRPr/>
            </a:pPr>
            <a:endParaRPr lang="en-US" altLang="zh-CN" sz="2400" dirty="0">
              <a:latin typeface="Times New Roman" pitchFamily="18" charset="0"/>
            </a:endParaRPr>
          </a:p>
          <a:p>
            <a:pPr marL="365760" indent="-256032" eaLnBrk="1" fontAlgn="auto" hangingPunct="1">
              <a:spcAft>
                <a:spcPts val="0"/>
              </a:spcAft>
              <a:buFont typeface="Wingdings 3"/>
              <a:buChar char=""/>
              <a:defRPr/>
            </a:pPr>
            <a:r>
              <a:rPr lang="zh-CN" altLang="en-US" sz="2800" b="1" kern="0" dirty="0">
                <a:latin typeface="黑体" pitchFamily="2" charset="-122"/>
              </a:rPr>
              <a:t>顺序存储结构：</a:t>
            </a:r>
            <a:r>
              <a:rPr lang="zh-CN" altLang="en-US" sz="2800" dirty="0"/>
              <a:t>线性表的顺序表示指的是用一组地址连续的存储单元依次存储线性表的数据元素。</a:t>
            </a:r>
            <a:endParaRPr lang="en-US" altLang="zh-CN" sz="2800" b="1" kern="0" dirty="0">
              <a:latin typeface="黑体" pitchFamily="2" charset="-122"/>
            </a:endParaRPr>
          </a:p>
          <a:p>
            <a:pPr marL="365760" indent="-256032" eaLnBrk="1" fontAlgn="auto" hangingPunct="1">
              <a:spcAft>
                <a:spcPts val="0"/>
              </a:spcAft>
              <a:buFont typeface="Wingdings 3"/>
              <a:buChar char=""/>
              <a:defRPr/>
            </a:pPr>
            <a:r>
              <a:rPr lang="zh-CN" altLang="en-US" sz="2800" b="1" kern="0" dirty="0">
                <a:latin typeface="黑体" pitchFamily="2" charset="-122"/>
              </a:rPr>
              <a:t>链式存储结构：</a:t>
            </a:r>
            <a:r>
              <a:rPr lang="zh-CN" altLang="en-US" sz="2800" dirty="0"/>
              <a:t>用一组</a:t>
            </a:r>
            <a:r>
              <a:rPr lang="zh-CN" altLang="en-US" sz="2800" dirty="0">
                <a:solidFill>
                  <a:schemeClr val="folHlink"/>
                </a:solidFill>
              </a:rPr>
              <a:t>任意的</a:t>
            </a:r>
            <a:r>
              <a:rPr lang="zh-CN" altLang="en-US" sz="2800" dirty="0"/>
              <a:t>存储单元存储线性表的数据元素(这组存储单元可以连续，也可以不连续)</a:t>
            </a:r>
            <a:endParaRPr lang="en-US" altLang="zh-CN" sz="2800" dirty="0"/>
          </a:p>
          <a:p>
            <a:pPr marL="365760" indent="-256032" eaLnBrk="1" fontAlgn="auto" hangingPunct="1">
              <a:spcAft>
                <a:spcPts val="0"/>
              </a:spcAft>
              <a:buFont typeface="Wingdings 3"/>
              <a:buChar char=""/>
              <a:defRPr/>
            </a:pPr>
            <a:endParaRPr lang="en-US" altLang="zh-CN" sz="2800" dirty="0">
              <a:latin typeface="Times New Roman" pitchFamily="18" charset="0"/>
            </a:endParaRPr>
          </a:p>
        </p:txBody>
      </p:sp>
      <p:sp>
        <p:nvSpPr>
          <p:cNvPr id="3" name="标题 2">
            <a:extLst>
              <a:ext uri="{FF2B5EF4-FFF2-40B4-BE49-F238E27FC236}">
                <a16:creationId xmlns:a16="http://schemas.microsoft.com/office/drawing/2014/main" id="{39D7C2FA-55EF-4B97-BB3E-78EB820A8EFB}"/>
              </a:ext>
            </a:extLst>
          </p:cNvPr>
          <p:cNvSpPr>
            <a:spLocks noGrp="1"/>
          </p:cNvSpPr>
          <p:nvPr>
            <p:ph type="title"/>
          </p:nvPr>
        </p:nvSpPr>
        <p:spPr/>
        <p:txBody>
          <a:bodyPr/>
          <a:lstStyle/>
          <a:p>
            <a:pPr eaLnBrk="1" fontAlgn="auto" hangingPunct="1">
              <a:spcAft>
                <a:spcPts val="0"/>
              </a:spcAft>
              <a:defRPr/>
            </a:pPr>
            <a:r>
              <a:rPr lang="zh-CN" altLang="en-US" dirty="0"/>
              <a:t>第</a:t>
            </a:r>
            <a:r>
              <a:rPr lang="en-US" altLang="zh-CN" dirty="0"/>
              <a:t>2</a:t>
            </a:r>
            <a:r>
              <a:rPr lang="zh-CN" altLang="en-US" dirty="0"/>
              <a:t>章 线性表 </a:t>
            </a:r>
            <a:r>
              <a:rPr lang="en-US" altLang="zh-CN" dirty="0" err="1"/>
              <a:t>Linner</a:t>
            </a:r>
            <a:r>
              <a:rPr lang="en-US" altLang="zh-CN" dirty="0"/>
              <a:t> List</a:t>
            </a:r>
            <a:r>
              <a:rPr lang="zh-CN" altLang="en-US" dirty="0"/>
              <a:t>：</a:t>
            </a:r>
          </a:p>
        </p:txBody>
      </p:sp>
      <p:sp>
        <p:nvSpPr>
          <p:cNvPr id="4" name="灯片编号占位符 3">
            <a:extLst>
              <a:ext uri="{FF2B5EF4-FFF2-40B4-BE49-F238E27FC236}">
                <a16:creationId xmlns:a16="http://schemas.microsoft.com/office/drawing/2014/main" id="{9A6A1B55-5598-4B15-A39C-4DBFA2D38F8D}"/>
              </a:ext>
            </a:extLst>
          </p:cNvPr>
          <p:cNvSpPr>
            <a:spLocks noGrp="1"/>
          </p:cNvSpPr>
          <p:nvPr>
            <p:ph type="sldNum" sz="quarter" idx="12"/>
          </p:nvPr>
        </p:nvSpPr>
        <p:spPr/>
        <p:txBody>
          <a:bodyPr/>
          <a:lstStyle/>
          <a:p>
            <a:fld id="{76DEC0BF-4056-45FE-A558-BFEC82C564A3}"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0A59AE4-8DA9-4961-96B9-3201D9133EEF}"/>
              </a:ext>
            </a:extLst>
          </p:cNvPr>
          <p:cNvSpPr>
            <a:spLocks noGrp="1"/>
          </p:cNvSpPr>
          <p:nvPr>
            <p:ph type="title"/>
          </p:nvPr>
        </p:nvSpPr>
        <p:spPr/>
        <p:txBody>
          <a:bodyPr/>
          <a:lstStyle/>
          <a:p>
            <a:pPr>
              <a:defRPr/>
            </a:pPr>
            <a:r>
              <a:rPr lang="zh-CN" altLang="en-US"/>
              <a:t>求最短路径算法步骤</a:t>
            </a:r>
          </a:p>
        </p:txBody>
      </p:sp>
      <p:sp>
        <p:nvSpPr>
          <p:cNvPr id="3" name="内容占位符 2">
            <a:extLst>
              <a:ext uri="{FF2B5EF4-FFF2-40B4-BE49-F238E27FC236}">
                <a16:creationId xmlns:a16="http://schemas.microsoft.com/office/drawing/2014/main" id="{C5DA9215-F3FF-4E7E-8558-8B1C6CAA4830}"/>
              </a:ext>
            </a:extLst>
          </p:cNvPr>
          <p:cNvSpPr>
            <a:spLocks noGrp="1"/>
          </p:cNvSpPr>
          <p:nvPr>
            <p:ph idx="1"/>
          </p:nvPr>
        </p:nvSpPr>
        <p:spPr/>
        <p:txBody>
          <a:bodyPr/>
          <a:lstStyle/>
          <a:p>
            <a:pPr>
              <a:buFont typeface="Wingdings" panose="05000000000000000000" pitchFamily="2" charset="2"/>
              <a:buNone/>
            </a:pPr>
            <a:r>
              <a:rPr lang="en-US" altLang="zh-CN" sz="2800"/>
              <a:t>Step1</a:t>
            </a:r>
            <a:r>
              <a:rPr lang="zh-CN" altLang="en-US" sz="2800"/>
              <a:t>：初始化图结构，置</a:t>
            </a:r>
            <a:r>
              <a:rPr lang="en-US" altLang="zh-CN" sz="2800"/>
              <a:t>S</a:t>
            </a:r>
            <a:r>
              <a:rPr lang="zh-CN" altLang="en-US" sz="2800"/>
              <a:t>中为源点。</a:t>
            </a:r>
            <a:endParaRPr lang="en-US" altLang="zh-CN" sz="2800"/>
          </a:p>
          <a:p>
            <a:pPr>
              <a:buFont typeface="Wingdings" panose="05000000000000000000" pitchFamily="2" charset="2"/>
              <a:buNone/>
            </a:pPr>
            <a:r>
              <a:rPr lang="en-US" altLang="zh-CN" sz="2800"/>
              <a:t>Step2</a:t>
            </a:r>
            <a:r>
              <a:rPr lang="zh-CN" altLang="en-US" sz="2800"/>
              <a:t>：存储最短路径的数组</a:t>
            </a:r>
            <a:r>
              <a:rPr lang="en-US" altLang="zh-CN" sz="2800"/>
              <a:t>D</a:t>
            </a:r>
            <a:r>
              <a:rPr lang="zh-CN" altLang="en-US" sz="2800"/>
              <a:t>初始置为源点到其他点的直接路径长度。</a:t>
            </a:r>
            <a:endParaRPr lang="en-US" altLang="zh-CN" sz="2800"/>
          </a:p>
          <a:p>
            <a:pPr>
              <a:buFont typeface="Wingdings" panose="05000000000000000000" pitchFamily="2" charset="2"/>
              <a:buNone/>
            </a:pPr>
            <a:r>
              <a:rPr lang="en-US" altLang="zh-CN" sz="2800"/>
              <a:t>Step3</a:t>
            </a:r>
            <a:r>
              <a:rPr lang="zh-CN" altLang="en-US" sz="2800"/>
              <a:t>：在</a:t>
            </a:r>
            <a:r>
              <a:rPr lang="en-US" altLang="zh-CN" sz="2800"/>
              <a:t>D</a:t>
            </a:r>
            <a:r>
              <a:rPr lang="zh-CN" altLang="en-US" sz="2800"/>
              <a:t>中选择最短路径并将其另一个端点加入</a:t>
            </a:r>
            <a:r>
              <a:rPr lang="en-US" altLang="zh-CN" sz="2800"/>
              <a:t>S</a:t>
            </a:r>
            <a:r>
              <a:rPr lang="zh-CN" altLang="en-US" sz="2800"/>
              <a:t>中，同时修改</a:t>
            </a:r>
            <a:r>
              <a:rPr lang="en-US" altLang="zh-CN" sz="2800"/>
              <a:t>D</a:t>
            </a:r>
            <a:r>
              <a:rPr lang="zh-CN" altLang="en-US" sz="2800"/>
              <a:t>中的最短路径长度，并记录最短路径经过的中间结点。</a:t>
            </a:r>
            <a:endParaRPr lang="en-US" altLang="zh-CN" sz="2800"/>
          </a:p>
          <a:p>
            <a:pPr>
              <a:buFont typeface="Wingdings" panose="05000000000000000000" pitchFamily="2" charset="2"/>
              <a:buNone/>
            </a:pPr>
            <a:r>
              <a:rPr lang="en-US" altLang="zh-CN" sz="2800"/>
              <a:t>Step4</a:t>
            </a:r>
            <a:r>
              <a:rPr lang="zh-CN" altLang="en-US" sz="2800"/>
              <a:t>：所有顶点都在</a:t>
            </a:r>
            <a:r>
              <a:rPr lang="en-US" altLang="zh-CN" sz="2800"/>
              <a:t>S</a:t>
            </a:r>
            <a:r>
              <a:rPr lang="zh-CN" altLang="en-US" sz="2800"/>
              <a:t>中的时候算法结束。</a:t>
            </a:r>
          </a:p>
        </p:txBody>
      </p:sp>
      <p:sp>
        <p:nvSpPr>
          <p:cNvPr id="2" name="灯片编号占位符 1">
            <a:extLst>
              <a:ext uri="{FF2B5EF4-FFF2-40B4-BE49-F238E27FC236}">
                <a16:creationId xmlns:a16="http://schemas.microsoft.com/office/drawing/2014/main" id="{49A65139-5C15-4BCE-9F7D-63FFDA232DA4}"/>
              </a:ext>
            </a:extLst>
          </p:cNvPr>
          <p:cNvSpPr>
            <a:spLocks noGrp="1"/>
          </p:cNvSpPr>
          <p:nvPr>
            <p:ph type="sldNum" sz="quarter" idx="12"/>
          </p:nvPr>
        </p:nvSpPr>
        <p:spPr/>
        <p:txBody>
          <a:bodyPr/>
          <a:lstStyle/>
          <a:p>
            <a:fld id="{76DEC0BF-4056-45FE-A558-BFEC82C564A3}" type="slidenum">
              <a:rPr lang="zh-CN" altLang="en-US" smtClean="0"/>
              <a:pPr/>
              <a:t>80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C9D2243-4ADA-44A5-B1AA-56971340E402}"/>
              </a:ext>
            </a:extLst>
          </p:cNvPr>
          <p:cNvSpPr>
            <a:spLocks noGrp="1"/>
          </p:cNvSpPr>
          <p:nvPr>
            <p:ph type="title"/>
          </p:nvPr>
        </p:nvSpPr>
        <p:spPr/>
        <p:txBody>
          <a:bodyPr/>
          <a:lstStyle/>
          <a:p>
            <a:pPr eaLnBrk="1" hangingPunct="1">
              <a:defRPr/>
            </a:pPr>
            <a:r>
              <a:rPr lang="zh-CN" altLang="en-US"/>
              <a:t>示例</a:t>
            </a:r>
          </a:p>
        </p:txBody>
      </p:sp>
      <p:pic>
        <p:nvPicPr>
          <p:cNvPr id="95236" name="Picture 4" descr="stest34">
            <a:extLst>
              <a:ext uri="{FF2B5EF4-FFF2-40B4-BE49-F238E27FC236}">
                <a16:creationId xmlns:a16="http://schemas.microsoft.com/office/drawing/2014/main" id="{8AB592D0-6DE8-4112-B49F-05394F4FC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526462" cy="387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9092" name="Group 4">
            <a:extLst>
              <a:ext uri="{FF2B5EF4-FFF2-40B4-BE49-F238E27FC236}">
                <a16:creationId xmlns:a16="http://schemas.microsoft.com/office/drawing/2014/main" id="{58299057-BCA4-45F0-96B3-E97F5E94B49A}"/>
              </a:ext>
            </a:extLst>
          </p:cNvPr>
          <p:cNvGrpSpPr>
            <a:grpSpLocks/>
          </p:cNvGrpSpPr>
          <p:nvPr/>
        </p:nvGrpSpPr>
        <p:grpSpPr bwMode="auto">
          <a:xfrm>
            <a:off x="4876800" y="0"/>
            <a:ext cx="4267200" cy="2857500"/>
            <a:chOff x="2880" y="1344"/>
            <a:chExt cx="2544" cy="1800"/>
          </a:xfrm>
        </p:grpSpPr>
        <p:sp>
          <p:nvSpPr>
            <p:cNvPr id="89098" name="Text Box 5">
              <a:extLst>
                <a:ext uri="{FF2B5EF4-FFF2-40B4-BE49-F238E27FC236}">
                  <a16:creationId xmlns:a16="http://schemas.microsoft.com/office/drawing/2014/main" id="{E864B814-E333-4969-B77B-61F25194E0D2}"/>
                </a:ext>
              </a:extLst>
            </p:cNvPr>
            <p:cNvSpPr txBox="1">
              <a:spLocks noChangeArrowheads="1"/>
            </p:cNvSpPr>
            <p:nvPr/>
          </p:nvSpPr>
          <p:spPr bwMode="auto">
            <a:xfrm>
              <a:off x="2880" y="1392"/>
              <a:ext cx="2544"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kumimoji="1" lang="zh-CN" altLang="en-US" sz="2000">
                  <a:solidFill>
                    <a:schemeClr val="tx2"/>
                  </a:solidFill>
                  <a:latin typeface="Times New Roman" panose="02020603050405020304" pitchFamily="18" charset="0"/>
                  <a:ea typeface="华文楷体" panose="02010600040101010101" pitchFamily="2" charset="-122"/>
                </a:rPr>
                <a:t>                                                    </a:t>
              </a:r>
              <a:r>
                <a:rPr kumimoji="1" lang="en-US" altLang="zh-CN" sz="2000">
                  <a:solidFill>
                    <a:schemeClr val="tx2"/>
                  </a:solidFill>
                  <a:latin typeface="Times New Roman" panose="02020603050405020304" pitchFamily="18" charset="0"/>
                  <a:ea typeface="华文楷体" panose="02010600040101010101" pitchFamily="2" charset="-122"/>
                </a:rPr>
                <a:t>4</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15              6                   9    </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2             8</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12                        4             10 </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5</a:t>
              </a:r>
            </a:p>
            <a:p>
              <a:pPr eaLnBrk="1" hangingPunct="1">
                <a:spcBef>
                  <a:spcPct val="20000"/>
                </a:spcBef>
                <a:buClr>
                  <a:schemeClr val="accent2"/>
                </a:buClr>
                <a:buSzPct val="80000"/>
                <a:buFont typeface="Wingdings" panose="05000000000000000000" pitchFamily="2" charset="2"/>
                <a:buNone/>
              </a:pPr>
              <a:r>
                <a:rPr kumimoji="1" lang="en-US" altLang="zh-CN" sz="2000">
                  <a:solidFill>
                    <a:schemeClr val="tx2"/>
                  </a:solidFill>
                  <a:latin typeface="Times New Roman" panose="02020603050405020304" pitchFamily="18" charset="0"/>
                  <a:ea typeface="华文楷体" panose="02010600040101010101" pitchFamily="2" charset="-122"/>
                </a:rPr>
                <a:t>                                               3</a:t>
              </a:r>
              <a:endParaRPr kumimoji="1" lang="en-US" altLang="zh-CN" sz="2400">
                <a:solidFill>
                  <a:schemeClr val="tx2"/>
                </a:solidFill>
                <a:latin typeface="Times New Roman" panose="02020603050405020304" pitchFamily="18" charset="0"/>
                <a:ea typeface="华文楷体" panose="02010600040101010101" pitchFamily="2" charset="-122"/>
              </a:endParaRPr>
            </a:p>
          </p:txBody>
        </p:sp>
        <p:grpSp>
          <p:nvGrpSpPr>
            <p:cNvPr id="89099" name="Group 6">
              <a:extLst>
                <a:ext uri="{FF2B5EF4-FFF2-40B4-BE49-F238E27FC236}">
                  <a16:creationId xmlns:a16="http://schemas.microsoft.com/office/drawing/2014/main" id="{81B15FCF-F195-4C56-A3DE-BC49F580D892}"/>
                </a:ext>
              </a:extLst>
            </p:cNvPr>
            <p:cNvGrpSpPr>
              <a:grpSpLocks/>
            </p:cNvGrpSpPr>
            <p:nvPr/>
          </p:nvGrpSpPr>
          <p:grpSpPr bwMode="auto">
            <a:xfrm>
              <a:off x="3168" y="1344"/>
              <a:ext cx="2064" cy="1800"/>
              <a:chOff x="768" y="1608"/>
              <a:chExt cx="2064" cy="1800"/>
            </a:xfrm>
          </p:grpSpPr>
          <p:sp>
            <p:nvSpPr>
              <p:cNvPr id="89100" name="Oval 7">
                <a:extLst>
                  <a:ext uri="{FF2B5EF4-FFF2-40B4-BE49-F238E27FC236}">
                    <a16:creationId xmlns:a16="http://schemas.microsoft.com/office/drawing/2014/main" id="{BF6AA2E4-50F6-4FA5-BE18-A01E618D58D2}"/>
                  </a:ext>
                </a:extLst>
              </p:cNvPr>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b</a:t>
                </a:r>
              </a:p>
            </p:txBody>
          </p:sp>
          <p:sp>
            <p:nvSpPr>
              <p:cNvPr id="89101" name="Oval 8">
                <a:extLst>
                  <a:ext uri="{FF2B5EF4-FFF2-40B4-BE49-F238E27FC236}">
                    <a16:creationId xmlns:a16="http://schemas.microsoft.com/office/drawing/2014/main" id="{BD9610AA-C9B9-4D28-91F6-A7C18DBC2AE3}"/>
                  </a:ext>
                </a:extLst>
              </p:cNvPr>
              <p:cNvSpPr>
                <a:spLocks noChangeArrowheads="1"/>
              </p:cNvSpPr>
              <p:nvPr/>
            </p:nvSpPr>
            <p:spPr bwMode="auto">
              <a:xfrm>
                <a:off x="768" y="230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a</a:t>
                </a:r>
              </a:p>
            </p:txBody>
          </p:sp>
          <p:sp>
            <p:nvSpPr>
              <p:cNvPr id="89102" name="Oval 9">
                <a:extLst>
                  <a:ext uri="{FF2B5EF4-FFF2-40B4-BE49-F238E27FC236}">
                    <a16:creationId xmlns:a16="http://schemas.microsoft.com/office/drawing/2014/main" id="{9BFB85B8-5712-474F-9F0D-2378F89223AC}"/>
                  </a:ext>
                </a:extLst>
              </p:cNvPr>
              <p:cNvSpPr>
                <a:spLocks noChangeArrowheads="1"/>
              </p:cNvSpPr>
              <p:nvPr/>
            </p:nvSpPr>
            <p:spPr bwMode="auto">
              <a:xfrm>
                <a:off x="1200" y="2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d</a:t>
                </a:r>
              </a:p>
            </p:txBody>
          </p:sp>
          <p:sp>
            <p:nvSpPr>
              <p:cNvPr id="89103" name="Oval 10">
                <a:extLst>
                  <a:ext uri="{FF2B5EF4-FFF2-40B4-BE49-F238E27FC236}">
                    <a16:creationId xmlns:a16="http://schemas.microsoft.com/office/drawing/2014/main" id="{0F5211E7-F909-4F00-B052-839F27C11DB5}"/>
                  </a:ext>
                </a:extLst>
              </p:cNvPr>
              <p:cNvSpPr>
                <a:spLocks noChangeArrowheads="1"/>
              </p:cNvSpPr>
              <p:nvPr/>
            </p:nvSpPr>
            <p:spPr bwMode="auto">
              <a:xfrm>
                <a:off x="1824" y="235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c</a:t>
                </a:r>
              </a:p>
            </p:txBody>
          </p:sp>
          <p:sp>
            <p:nvSpPr>
              <p:cNvPr id="89104" name="Oval 11">
                <a:extLst>
                  <a:ext uri="{FF2B5EF4-FFF2-40B4-BE49-F238E27FC236}">
                    <a16:creationId xmlns:a16="http://schemas.microsoft.com/office/drawing/2014/main" id="{7D739880-4ECA-44C8-A12B-AA773EF0D0CA}"/>
                  </a:ext>
                </a:extLst>
              </p:cNvPr>
              <p:cNvSpPr>
                <a:spLocks noChangeArrowheads="1"/>
              </p:cNvSpPr>
              <p:nvPr/>
            </p:nvSpPr>
            <p:spPr bwMode="auto">
              <a:xfrm>
                <a:off x="2016" y="192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e</a:t>
                </a:r>
              </a:p>
            </p:txBody>
          </p:sp>
          <p:sp>
            <p:nvSpPr>
              <p:cNvPr id="89105" name="Oval 12">
                <a:extLst>
                  <a:ext uri="{FF2B5EF4-FFF2-40B4-BE49-F238E27FC236}">
                    <a16:creationId xmlns:a16="http://schemas.microsoft.com/office/drawing/2014/main" id="{8A138F66-A4C7-44BF-B01F-E9EB7183DD58}"/>
                  </a:ext>
                </a:extLst>
              </p:cNvPr>
              <p:cNvSpPr>
                <a:spLocks noChangeArrowheads="1"/>
              </p:cNvSpPr>
              <p:nvPr/>
            </p:nvSpPr>
            <p:spPr bwMode="auto">
              <a:xfrm>
                <a:off x="2208" y="283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f</a:t>
                </a:r>
              </a:p>
            </p:txBody>
          </p:sp>
          <p:sp>
            <p:nvSpPr>
              <p:cNvPr id="89106" name="Oval 13">
                <a:extLst>
                  <a:ext uri="{FF2B5EF4-FFF2-40B4-BE49-F238E27FC236}">
                    <a16:creationId xmlns:a16="http://schemas.microsoft.com/office/drawing/2014/main" id="{570975F4-3919-41C9-9E87-62420C96593B}"/>
                  </a:ext>
                </a:extLst>
              </p:cNvPr>
              <p:cNvSpPr>
                <a:spLocks noChangeArrowheads="1"/>
              </p:cNvSpPr>
              <p:nvPr/>
            </p:nvSpPr>
            <p:spPr bwMode="auto">
              <a:xfrm>
                <a:off x="2640" y="230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t>g</a:t>
                </a:r>
              </a:p>
            </p:txBody>
          </p:sp>
          <p:sp>
            <p:nvSpPr>
              <p:cNvPr id="89107" name="Line 14">
                <a:extLst>
                  <a:ext uri="{FF2B5EF4-FFF2-40B4-BE49-F238E27FC236}">
                    <a16:creationId xmlns:a16="http://schemas.microsoft.com/office/drawing/2014/main" id="{1F199196-9BF4-45D2-9AC4-930F476E0CD1}"/>
                  </a:ext>
                </a:extLst>
              </p:cNvPr>
              <p:cNvSpPr>
                <a:spLocks noChangeShapeType="1"/>
              </p:cNvSpPr>
              <p:nvPr/>
            </p:nvSpPr>
            <p:spPr bwMode="auto">
              <a:xfrm flipV="1">
                <a:off x="912" y="2016"/>
                <a:ext cx="1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8" name="Line 15">
                <a:extLst>
                  <a:ext uri="{FF2B5EF4-FFF2-40B4-BE49-F238E27FC236}">
                    <a16:creationId xmlns:a16="http://schemas.microsoft.com/office/drawing/2014/main" id="{94CC4982-812D-41C7-BC33-F47274127D52}"/>
                  </a:ext>
                </a:extLst>
              </p:cNvPr>
              <p:cNvSpPr>
                <a:spLocks noChangeShapeType="1"/>
              </p:cNvSpPr>
              <p:nvPr/>
            </p:nvSpPr>
            <p:spPr bwMode="auto">
              <a:xfrm>
                <a:off x="912" y="2496"/>
                <a:ext cx="33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09" name="Line 16">
                <a:extLst>
                  <a:ext uri="{FF2B5EF4-FFF2-40B4-BE49-F238E27FC236}">
                    <a16:creationId xmlns:a16="http://schemas.microsoft.com/office/drawing/2014/main" id="{7F0675E6-331C-4F6B-A937-B07AB713C8EC}"/>
                  </a:ext>
                </a:extLst>
              </p:cNvPr>
              <p:cNvSpPr>
                <a:spLocks noChangeShapeType="1"/>
              </p:cNvSpPr>
              <p:nvPr/>
            </p:nvSpPr>
            <p:spPr bwMode="auto">
              <a:xfrm>
                <a:off x="1296" y="2016"/>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17">
                <a:extLst>
                  <a:ext uri="{FF2B5EF4-FFF2-40B4-BE49-F238E27FC236}">
                    <a16:creationId xmlns:a16="http://schemas.microsoft.com/office/drawing/2014/main" id="{186A4A20-7DF4-4E67-A54F-7ABBE240CDF3}"/>
                  </a:ext>
                </a:extLst>
              </p:cNvPr>
              <p:cNvSpPr>
                <a:spLocks noChangeShapeType="1"/>
              </p:cNvSpPr>
              <p:nvPr/>
            </p:nvSpPr>
            <p:spPr bwMode="auto">
              <a:xfrm flipV="1">
                <a:off x="1968" y="2112"/>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18">
                <a:extLst>
                  <a:ext uri="{FF2B5EF4-FFF2-40B4-BE49-F238E27FC236}">
                    <a16:creationId xmlns:a16="http://schemas.microsoft.com/office/drawing/2014/main" id="{40F0705D-3346-4A1D-86A6-1DD9CFAFF074}"/>
                  </a:ext>
                </a:extLst>
              </p:cNvPr>
              <p:cNvSpPr>
                <a:spLocks noChangeShapeType="1"/>
              </p:cNvSpPr>
              <p:nvPr/>
            </p:nvSpPr>
            <p:spPr bwMode="auto">
              <a:xfrm>
                <a:off x="960" y="2400"/>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19">
                <a:extLst>
                  <a:ext uri="{FF2B5EF4-FFF2-40B4-BE49-F238E27FC236}">
                    <a16:creationId xmlns:a16="http://schemas.microsoft.com/office/drawing/2014/main" id="{02B4935A-6A7C-4642-B492-FCAEEFD2999D}"/>
                  </a:ext>
                </a:extLst>
              </p:cNvPr>
              <p:cNvSpPr>
                <a:spLocks noChangeShapeType="1"/>
              </p:cNvSpPr>
              <p:nvPr/>
            </p:nvSpPr>
            <p:spPr bwMode="auto">
              <a:xfrm flipH="1">
                <a:off x="1392" y="2976"/>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20">
                <a:extLst>
                  <a:ext uri="{FF2B5EF4-FFF2-40B4-BE49-F238E27FC236}">
                    <a16:creationId xmlns:a16="http://schemas.microsoft.com/office/drawing/2014/main" id="{85E452B0-515F-4894-AC2A-1B82F48A2A81}"/>
                  </a:ext>
                </a:extLst>
              </p:cNvPr>
              <p:cNvSpPr>
                <a:spLocks noChangeShapeType="1"/>
              </p:cNvSpPr>
              <p:nvPr/>
            </p:nvSpPr>
            <p:spPr bwMode="auto">
              <a:xfrm>
                <a:off x="1968" y="2544"/>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1">
                <a:extLst>
                  <a:ext uri="{FF2B5EF4-FFF2-40B4-BE49-F238E27FC236}">
                    <a16:creationId xmlns:a16="http://schemas.microsoft.com/office/drawing/2014/main" id="{AB743D1E-03E8-42A1-ABBE-26F68EAFCF7A}"/>
                  </a:ext>
                </a:extLst>
              </p:cNvPr>
              <p:cNvSpPr>
                <a:spLocks noChangeShapeType="1"/>
              </p:cNvSpPr>
              <p:nvPr/>
            </p:nvSpPr>
            <p:spPr bwMode="auto">
              <a:xfrm>
                <a:off x="2208" y="2064"/>
                <a:ext cx="48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5" name="Line 22">
                <a:extLst>
                  <a:ext uri="{FF2B5EF4-FFF2-40B4-BE49-F238E27FC236}">
                    <a16:creationId xmlns:a16="http://schemas.microsoft.com/office/drawing/2014/main" id="{A4EED553-A192-4869-840D-AD80DD013C59}"/>
                  </a:ext>
                </a:extLst>
              </p:cNvPr>
              <p:cNvSpPr>
                <a:spLocks noChangeShapeType="1"/>
              </p:cNvSpPr>
              <p:nvPr/>
            </p:nvSpPr>
            <p:spPr bwMode="auto">
              <a:xfrm flipV="1">
                <a:off x="2400" y="2496"/>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9116" name="Freeform 23">
                <a:extLst>
                  <a:ext uri="{FF2B5EF4-FFF2-40B4-BE49-F238E27FC236}">
                    <a16:creationId xmlns:a16="http://schemas.microsoft.com/office/drawing/2014/main" id="{EE9EFA8C-6738-497D-8569-53B1997F221A}"/>
                  </a:ext>
                </a:extLst>
              </p:cNvPr>
              <p:cNvSpPr>
                <a:spLocks/>
              </p:cNvSpPr>
              <p:nvPr/>
            </p:nvSpPr>
            <p:spPr bwMode="auto">
              <a:xfrm>
                <a:off x="1248" y="1608"/>
                <a:ext cx="1488" cy="696"/>
              </a:xfrm>
              <a:custGeom>
                <a:avLst/>
                <a:gdLst>
                  <a:gd name="T0" fmla="*/ 4847 w 1440"/>
                  <a:gd name="T1" fmla="*/ 696 h 696"/>
                  <a:gd name="T2" fmla="*/ 3550 w 1440"/>
                  <a:gd name="T3" fmla="*/ 72 h 696"/>
                  <a:gd name="T4" fmla="*/ 0 w 1440"/>
                  <a:gd name="T5" fmla="*/ 264 h 696"/>
                  <a:gd name="T6" fmla="*/ 0 60000 65536"/>
                  <a:gd name="T7" fmla="*/ 0 60000 65536"/>
                  <a:gd name="T8" fmla="*/ 0 60000 65536"/>
                  <a:gd name="T9" fmla="*/ 0 w 1440"/>
                  <a:gd name="T10" fmla="*/ 0 h 696"/>
                  <a:gd name="T11" fmla="*/ 1440 w 1440"/>
                  <a:gd name="T12" fmla="*/ 696 h 696"/>
                </a:gdLst>
                <a:ahLst/>
                <a:cxnLst>
                  <a:cxn ang="T6">
                    <a:pos x="T0" y="T1"/>
                  </a:cxn>
                  <a:cxn ang="T7">
                    <a:pos x="T2" y="T3"/>
                  </a:cxn>
                  <a:cxn ang="T8">
                    <a:pos x="T4" y="T5"/>
                  </a:cxn>
                </a:cxnLst>
                <a:rect l="T9" t="T10" r="T11" b="T12"/>
                <a:pathLst>
                  <a:path w="1440" h="696">
                    <a:moveTo>
                      <a:pt x="1440" y="696"/>
                    </a:moveTo>
                    <a:cubicBezTo>
                      <a:pt x="1368" y="420"/>
                      <a:pt x="1296" y="144"/>
                      <a:pt x="1056" y="72"/>
                    </a:cubicBezTo>
                    <a:cubicBezTo>
                      <a:pt x="816" y="0"/>
                      <a:pt x="408" y="132"/>
                      <a:pt x="0" y="26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9117" name="Freeform 24">
                <a:extLst>
                  <a:ext uri="{FF2B5EF4-FFF2-40B4-BE49-F238E27FC236}">
                    <a16:creationId xmlns:a16="http://schemas.microsoft.com/office/drawing/2014/main" id="{AE4998E5-FAB7-4174-8D51-30B5B94F25DD}"/>
                  </a:ext>
                </a:extLst>
              </p:cNvPr>
              <p:cNvSpPr>
                <a:spLocks/>
              </p:cNvSpPr>
              <p:nvPr/>
            </p:nvSpPr>
            <p:spPr bwMode="auto">
              <a:xfrm>
                <a:off x="1392" y="2496"/>
                <a:ext cx="1440" cy="912"/>
              </a:xfrm>
              <a:custGeom>
                <a:avLst/>
                <a:gdLst>
                  <a:gd name="T0" fmla="*/ 0 w 1440"/>
                  <a:gd name="T1" fmla="*/ 576 h 912"/>
                  <a:gd name="T2" fmla="*/ 912 w 1440"/>
                  <a:gd name="T3" fmla="*/ 816 h 912"/>
                  <a:gd name="T4" fmla="*/ 1440 w 1440"/>
                  <a:gd name="T5" fmla="*/ 0 h 912"/>
                  <a:gd name="T6" fmla="*/ 0 60000 65536"/>
                  <a:gd name="T7" fmla="*/ 0 60000 65536"/>
                  <a:gd name="T8" fmla="*/ 0 60000 65536"/>
                  <a:gd name="T9" fmla="*/ 0 w 1440"/>
                  <a:gd name="T10" fmla="*/ 0 h 912"/>
                  <a:gd name="T11" fmla="*/ 1440 w 1440"/>
                  <a:gd name="T12" fmla="*/ 912 h 912"/>
                </a:gdLst>
                <a:ahLst/>
                <a:cxnLst>
                  <a:cxn ang="T6">
                    <a:pos x="T0" y="T1"/>
                  </a:cxn>
                  <a:cxn ang="T7">
                    <a:pos x="T2" y="T3"/>
                  </a:cxn>
                  <a:cxn ang="T8">
                    <a:pos x="T4" y="T5"/>
                  </a:cxn>
                </a:cxnLst>
                <a:rect l="T9" t="T10" r="T11" b="T12"/>
                <a:pathLst>
                  <a:path w="1440" h="912">
                    <a:moveTo>
                      <a:pt x="0" y="576"/>
                    </a:moveTo>
                    <a:cubicBezTo>
                      <a:pt x="336" y="744"/>
                      <a:pt x="672" y="912"/>
                      <a:pt x="912" y="816"/>
                    </a:cubicBezTo>
                    <a:cubicBezTo>
                      <a:pt x="1152" y="720"/>
                      <a:pt x="1296" y="360"/>
                      <a:pt x="144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25" name="矩形 24">
            <a:extLst>
              <a:ext uri="{FF2B5EF4-FFF2-40B4-BE49-F238E27FC236}">
                <a16:creationId xmlns:a16="http://schemas.microsoft.com/office/drawing/2014/main" id="{1ADB5AD5-33A5-4206-BAED-9B33E3499F0E}"/>
              </a:ext>
            </a:extLst>
          </p:cNvPr>
          <p:cNvSpPr/>
          <p:nvPr/>
        </p:nvSpPr>
        <p:spPr>
          <a:xfrm>
            <a:off x="7286625" y="3000375"/>
            <a:ext cx="1500188"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C65BCA8D-0532-40DF-887F-3437256331DB}"/>
              </a:ext>
            </a:extLst>
          </p:cNvPr>
          <p:cNvSpPr/>
          <p:nvPr/>
        </p:nvSpPr>
        <p:spPr>
          <a:xfrm>
            <a:off x="5857875" y="3000375"/>
            <a:ext cx="2857500"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6C7B01BD-8A63-4095-9ADD-F06DC7118DD4}"/>
              </a:ext>
            </a:extLst>
          </p:cNvPr>
          <p:cNvSpPr/>
          <p:nvPr/>
        </p:nvSpPr>
        <p:spPr>
          <a:xfrm>
            <a:off x="4572000" y="3000375"/>
            <a:ext cx="4214813"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9109B726-4A43-4D19-A73F-45CFE9ED938E}"/>
              </a:ext>
            </a:extLst>
          </p:cNvPr>
          <p:cNvSpPr/>
          <p:nvPr/>
        </p:nvSpPr>
        <p:spPr>
          <a:xfrm>
            <a:off x="3286125" y="3000375"/>
            <a:ext cx="5500688"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a:extLst>
              <a:ext uri="{FF2B5EF4-FFF2-40B4-BE49-F238E27FC236}">
                <a16:creationId xmlns:a16="http://schemas.microsoft.com/office/drawing/2014/main" id="{219CBF22-207B-4A5D-876D-0EF53D87B102}"/>
              </a:ext>
            </a:extLst>
          </p:cNvPr>
          <p:cNvSpPr/>
          <p:nvPr/>
        </p:nvSpPr>
        <p:spPr>
          <a:xfrm>
            <a:off x="2214563" y="3000375"/>
            <a:ext cx="6572250" cy="32146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ADEBE1F6-DFDC-4538-B475-48C178E7C91B}"/>
              </a:ext>
            </a:extLst>
          </p:cNvPr>
          <p:cNvSpPr>
            <a:spLocks noGrp="1"/>
          </p:cNvSpPr>
          <p:nvPr>
            <p:ph type="sldNum" sz="quarter" idx="12"/>
          </p:nvPr>
        </p:nvSpPr>
        <p:spPr/>
        <p:txBody>
          <a:bodyPr/>
          <a:lstStyle/>
          <a:p>
            <a:fld id="{76DEC0BF-4056-45FE-A558-BFEC82C564A3}" type="slidenum">
              <a:rPr lang="zh-CN" altLang="en-US" smtClean="0"/>
              <a:pPr/>
              <a:t>81</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checkerboard(across)">
                                      <p:cBhvr>
                                        <p:cTn id="7" dur="500"/>
                                        <p:tgtEl>
                                          <p:spTgt spid="95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0" nodeType="clickEffect">
                                  <p:stCondLst>
                                    <p:cond delay="0"/>
                                  </p:stCondLst>
                                  <p:childTnLst>
                                    <p:animEffect transition="out" filter="blinds(horizontal)">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016A42-5879-4C63-9E19-03F3574DF3D2}"/>
              </a:ext>
            </a:extLst>
          </p:cNvPr>
          <p:cNvSpPr>
            <a:spLocks noGrp="1"/>
          </p:cNvSpPr>
          <p:nvPr>
            <p:ph idx="1"/>
          </p:nvPr>
        </p:nvSpPr>
        <p:spPr/>
        <p:txBody>
          <a:bodyPr/>
          <a:lstStyle/>
          <a:p>
            <a:pPr>
              <a:defRPr/>
            </a:pPr>
            <a:r>
              <a:rPr lang="zh-CN" altLang="en-US" sz="2800" b="1" dirty="0">
                <a:effectLst>
                  <a:outerShdw blurRad="38100" dist="38100" dir="2700000" algn="tl">
                    <a:srgbClr val="C0C0C0"/>
                  </a:outerShdw>
                </a:effectLst>
                <a:latin typeface="+mn-ea"/>
              </a:rPr>
              <a:t>一个工程也可以用</a:t>
            </a:r>
            <a:r>
              <a:rPr lang="en-US" altLang="zh-CN" sz="2800" b="1" dirty="0">
                <a:effectLst>
                  <a:outerShdw blurRad="38100" dist="38100" dir="2700000" algn="tl">
                    <a:srgbClr val="C0C0C0"/>
                  </a:outerShdw>
                </a:effectLst>
                <a:latin typeface="+mn-ea"/>
              </a:rPr>
              <a:t>AOV</a:t>
            </a:r>
            <a:r>
              <a:rPr lang="zh-CN" altLang="en-US" sz="2800" b="1" dirty="0">
                <a:effectLst>
                  <a:outerShdw blurRad="38100" dist="38100" dir="2700000" algn="tl">
                    <a:srgbClr val="C0C0C0"/>
                  </a:outerShdw>
                </a:effectLst>
                <a:latin typeface="+mn-ea"/>
              </a:rPr>
              <a:t>网络</a:t>
            </a:r>
            <a:r>
              <a:rPr lang="zh-CN" altLang="en-US" sz="2800" dirty="0">
                <a:latin typeface="+mn-ea"/>
              </a:rPr>
              <a:t>表示</a:t>
            </a:r>
            <a:r>
              <a:rPr lang="zh-CN" altLang="en-US" sz="2800" b="1" dirty="0">
                <a:effectLst>
                  <a:outerShdw blurRad="38100" dist="38100" dir="2700000" algn="tl">
                    <a:srgbClr val="C0C0C0"/>
                  </a:outerShdw>
                </a:effectLst>
                <a:latin typeface="+mn-ea"/>
              </a:rPr>
              <a:t>。在这种有向图中，</a:t>
            </a:r>
            <a:r>
              <a:rPr lang="zh-CN" altLang="en-US" sz="2800" b="1" dirty="0">
                <a:solidFill>
                  <a:srgbClr val="FF3300"/>
                </a:solidFill>
                <a:effectLst>
                  <a:outerShdw blurRad="38100" dist="38100" dir="2700000" algn="tl">
                    <a:srgbClr val="C0C0C0"/>
                  </a:outerShdw>
                </a:effectLst>
                <a:latin typeface="+mn-ea"/>
              </a:rPr>
              <a:t>用顶点表示活动</a:t>
            </a:r>
            <a:r>
              <a:rPr lang="zh-CN" altLang="en-US" sz="2800" b="1" dirty="0">
                <a:effectLst>
                  <a:outerShdw blurRad="38100" dist="38100" dir="2700000" algn="tl">
                    <a:srgbClr val="C0C0C0"/>
                  </a:outerShdw>
                </a:effectLst>
                <a:latin typeface="+mn-ea"/>
              </a:rPr>
              <a:t>，</a:t>
            </a:r>
            <a:r>
              <a:rPr lang="zh-CN" altLang="en-US" sz="2800" b="1" dirty="0">
                <a:solidFill>
                  <a:srgbClr val="FF3300"/>
                </a:solidFill>
                <a:effectLst>
                  <a:outerShdw blurRad="38100" dist="38100" dir="2700000" algn="tl">
                    <a:srgbClr val="C0C0C0"/>
                  </a:outerShdw>
                </a:effectLst>
                <a:latin typeface="+mn-ea"/>
              </a:rPr>
              <a:t>用有向边</a:t>
            </a:r>
            <a:r>
              <a:rPr lang="en-US" altLang="zh-CN" sz="2800" b="1" dirty="0">
                <a:solidFill>
                  <a:srgbClr val="FF3300"/>
                </a:solidFill>
                <a:effectLst>
                  <a:outerShdw blurRad="38100" dist="38100" dir="2700000" algn="tl">
                    <a:srgbClr val="C0C0C0"/>
                  </a:outerShdw>
                </a:effectLst>
                <a:latin typeface="+mn-ea"/>
              </a:rPr>
              <a:t>&lt;</a:t>
            </a:r>
            <a:r>
              <a:rPr lang="en-US" altLang="zh-CN" sz="2800" b="1" i="1" dirty="0">
                <a:solidFill>
                  <a:srgbClr val="FF3300"/>
                </a:solidFill>
                <a:effectLst>
                  <a:outerShdw blurRad="38100" dist="38100" dir="2700000" algn="tl">
                    <a:srgbClr val="C0C0C0"/>
                  </a:outerShdw>
                </a:effectLst>
                <a:latin typeface="+mn-ea"/>
              </a:rPr>
              <a:t>V</a:t>
            </a:r>
            <a:r>
              <a:rPr lang="en-US" altLang="zh-CN" sz="2800" b="1" i="1" baseline="-25000" dirty="0">
                <a:solidFill>
                  <a:srgbClr val="FF3300"/>
                </a:solidFill>
                <a:effectLst>
                  <a:outerShdw blurRad="38100" dist="38100" dir="2700000" algn="tl">
                    <a:srgbClr val="C0C0C0"/>
                  </a:outerShdw>
                </a:effectLst>
                <a:latin typeface="+mn-ea"/>
              </a:rPr>
              <a:t>i</a:t>
            </a:r>
            <a:r>
              <a:rPr lang="en-US" altLang="zh-CN" sz="2800" b="1" dirty="0">
                <a:solidFill>
                  <a:srgbClr val="FF3300"/>
                </a:solidFill>
                <a:effectLst>
                  <a:outerShdw blurRad="38100" dist="38100" dir="2700000" algn="tl">
                    <a:srgbClr val="C0C0C0"/>
                  </a:outerShdw>
                </a:effectLst>
                <a:latin typeface="+mn-ea"/>
              </a:rPr>
              <a:t>, </a:t>
            </a:r>
            <a:r>
              <a:rPr lang="en-US" altLang="zh-CN" sz="2800" b="1" i="1" dirty="0" err="1">
                <a:solidFill>
                  <a:srgbClr val="FF3300"/>
                </a:solidFill>
                <a:effectLst>
                  <a:outerShdw blurRad="38100" dist="38100" dir="2700000" algn="tl">
                    <a:srgbClr val="C0C0C0"/>
                  </a:outerShdw>
                </a:effectLst>
                <a:latin typeface="+mn-ea"/>
              </a:rPr>
              <a:t>V</a:t>
            </a:r>
            <a:r>
              <a:rPr lang="en-US" altLang="zh-CN" sz="2800" b="1" i="1" baseline="-25000" dirty="0" err="1">
                <a:solidFill>
                  <a:srgbClr val="FF3300"/>
                </a:solidFill>
                <a:effectLst>
                  <a:outerShdw blurRad="38100" dist="38100" dir="2700000" algn="tl">
                    <a:srgbClr val="C0C0C0"/>
                  </a:outerShdw>
                </a:effectLst>
                <a:latin typeface="+mn-ea"/>
              </a:rPr>
              <a:t>j</a:t>
            </a:r>
            <a:r>
              <a:rPr lang="en-US" altLang="zh-CN" sz="2800" b="1" dirty="0">
                <a:solidFill>
                  <a:srgbClr val="FF3300"/>
                </a:solidFill>
                <a:effectLst>
                  <a:outerShdw blurRad="38100" dist="38100" dir="2700000" algn="tl">
                    <a:srgbClr val="C0C0C0"/>
                  </a:outerShdw>
                </a:effectLst>
                <a:latin typeface="+mn-ea"/>
              </a:rPr>
              <a:t>&gt;</a:t>
            </a:r>
            <a:r>
              <a:rPr lang="zh-CN" altLang="en-US" sz="2800" b="1" dirty="0">
                <a:solidFill>
                  <a:srgbClr val="FF3300"/>
                </a:solidFill>
                <a:effectLst>
                  <a:outerShdw blurRad="38100" dist="38100" dir="2700000" algn="tl">
                    <a:srgbClr val="C0C0C0"/>
                  </a:outerShdw>
                </a:effectLst>
                <a:latin typeface="+mn-ea"/>
              </a:rPr>
              <a:t>表示关系。</a:t>
            </a:r>
            <a:r>
              <a:rPr lang="en-US" altLang="zh-CN" sz="2800" b="1" i="1" dirty="0">
                <a:effectLst>
                  <a:outerShdw blurRad="38100" dist="38100" dir="2700000" algn="tl">
                    <a:srgbClr val="C0C0C0"/>
                  </a:outerShdw>
                </a:effectLst>
                <a:latin typeface="+mn-ea"/>
              </a:rPr>
              <a:t>V</a:t>
            </a:r>
            <a:r>
              <a:rPr lang="en-US" altLang="zh-CN" sz="2800" b="1" i="1" baseline="-25000" dirty="0">
                <a:effectLst>
                  <a:outerShdw blurRad="38100" dist="38100" dir="2700000" algn="tl">
                    <a:srgbClr val="C0C0C0"/>
                  </a:outerShdw>
                </a:effectLst>
                <a:latin typeface="+mn-ea"/>
              </a:rPr>
              <a:t>i </a:t>
            </a:r>
            <a:r>
              <a:rPr lang="zh-CN" altLang="en-US" sz="2800" b="1" dirty="0">
                <a:effectLst>
                  <a:outerShdw blurRad="38100" dist="38100" dir="2700000" algn="tl">
                    <a:srgbClr val="C0C0C0"/>
                  </a:outerShdw>
                </a:effectLst>
                <a:latin typeface="+mn-ea"/>
              </a:rPr>
              <a:t>必须先于活动</a:t>
            </a:r>
            <a:r>
              <a:rPr lang="en-US" altLang="zh-CN" sz="2800" b="1" i="1" dirty="0" err="1">
                <a:effectLst>
                  <a:outerShdw blurRad="38100" dist="38100" dir="2700000" algn="tl">
                    <a:srgbClr val="C0C0C0"/>
                  </a:outerShdw>
                </a:effectLst>
                <a:latin typeface="+mn-ea"/>
              </a:rPr>
              <a:t>V</a:t>
            </a:r>
            <a:r>
              <a:rPr lang="en-US" altLang="zh-CN" sz="2800" b="1" i="1" baseline="-25000" dirty="0" err="1">
                <a:effectLst>
                  <a:outerShdw blurRad="38100" dist="38100" dir="2700000" algn="tl">
                    <a:srgbClr val="C0C0C0"/>
                  </a:outerShdw>
                </a:effectLst>
                <a:latin typeface="+mn-ea"/>
              </a:rPr>
              <a:t>j</a:t>
            </a:r>
            <a:r>
              <a:rPr lang="en-US" altLang="zh-CN" sz="2800" b="1" baseline="-25000" dirty="0">
                <a:effectLst>
                  <a:outerShdw blurRad="38100" dist="38100" dir="2700000" algn="tl">
                    <a:srgbClr val="C0C0C0"/>
                  </a:outerShdw>
                </a:effectLst>
                <a:latin typeface="+mn-ea"/>
              </a:rPr>
              <a:t> </a:t>
            </a:r>
            <a:r>
              <a:rPr lang="zh-CN" altLang="en-US" sz="2800" b="1" dirty="0">
                <a:effectLst>
                  <a:outerShdw blurRad="38100" dist="38100" dir="2700000" algn="tl">
                    <a:srgbClr val="C0C0C0"/>
                  </a:outerShdw>
                </a:effectLst>
                <a:latin typeface="+mn-ea"/>
              </a:rPr>
              <a:t>进行。</a:t>
            </a:r>
            <a:endParaRPr lang="en-US" altLang="zh-CN" sz="2800" b="1" dirty="0">
              <a:effectLst>
                <a:outerShdw blurRad="38100" dist="38100" dir="2700000" algn="tl">
                  <a:srgbClr val="C0C0C0"/>
                </a:outerShdw>
              </a:effectLst>
              <a:latin typeface="+mn-ea"/>
            </a:endParaRPr>
          </a:p>
          <a:p>
            <a:pPr>
              <a:defRPr/>
            </a:pPr>
            <a:endParaRPr lang="en-US" altLang="zh-CN" dirty="0">
              <a:effectLst>
                <a:outerShdw blurRad="38100" dist="38100" dir="2700000" algn="tl">
                  <a:srgbClr val="C0C0C0"/>
                </a:outerShdw>
              </a:effectLst>
              <a:latin typeface="+mn-ea"/>
            </a:endParaRPr>
          </a:p>
          <a:p>
            <a:pPr>
              <a:defRPr/>
            </a:pPr>
            <a:r>
              <a:rPr lang="zh-CN" altLang="en-US" dirty="0">
                <a:effectLst>
                  <a:outerShdw blurRad="38100" dist="38100" dir="2700000" algn="tl">
                    <a:srgbClr val="C0C0C0"/>
                  </a:outerShdw>
                </a:effectLst>
                <a:latin typeface="+mn-ea"/>
              </a:rPr>
              <a:t> 如果通过拓扑排序能将</a:t>
            </a:r>
            <a:r>
              <a:rPr lang="en-US" altLang="zh-CN" dirty="0">
                <a:effectLst>
                  <a:outerShdw blurRad="38100" dist="38100" dir="2700000" algn="tl">
                    <a:srgbClr val="C0C0C0"/>
                  </a:outerShdw>
                </a:effectLst>
                <a:latin typeface="+mn-ea"/>
              </a:rPr>
              <a:t>AOV</a:t>
            </a:r>
            <a:r>
              <a:rPr lang="zh-CN" altLang="en-US" dirty="0">
                <a:effectLst>
                  <a:outerShdw blurRad="38100" dist="38100" dir="2700000" algn="tl">
                    <a:srgbClr val="C0C0C0"/>
                  </a:outerShdw>
                </a:effectLst>
                <a:latin typeface="+mn-ea"/>
              </a:rPr>
              <a:t>网络的所有顶点都排入一个拓扑有序的序列中，则该</a:t>
            </a:r>
            <a:r>
              <a:rPr lang="en-US" altLang="zh-CN" dirty="0">
                <a:effectLst>
                  <a:outerShdw blurRad="38100" dist="38100" dir="2700000" algn="tl">
                    <a:srgbClr val="C0C0C0"/>
                  </a:outerShdw>
                </a:effectLst>
                <a:latin typeface="+mn-ea"/>
              </a:rPr>
              <a:t>AOV</a:t>
            </a:r>
            <a:r>
              <a:rPr lang="zh-CN" altLang="en-US" dirty="0">
                <a:effectLst>
                  <a:outerShdw blurRad="38100" dist="38100" dir="2700000" algn="tl">
                    <a:srgbClr val="C0C0C0"/>
                  </a:outerShdw>
                </a:effectLst>
                <a:latin typeface="+mn-ea"/>
              </a:rPr>
              <a:t>网络中必定不会出现有向环；</a:t>
            </a:r>
            <a:endParaRPr lang="zh-CN" altLang="en-US" dirty="0">
              <a:latin typeface="+mn-ea"/>
            </a:endParaRPr>
          </a:p>
          <a:p>
            <a:pPr>
              <a:defRPr/>
            </a:pPr>
            <a:endParaRPr lang="zh-CN" altLang="en-US" dirty="0">
              <a:latin typeface="+mn-ea"/>
            </a:endParaRPr>
          </a:p>
        </p:txBody>
      </p:sp>
      <p:sp>
        <p:nvSpPr>
          <p:cNvPr id="3" name="标题 2">
            <a:extLst>
              <a:ext uri="{FF2B5EF4-FFF2-40B4-BE49-F238E27FC236}">
                <a16:creationId xmlns:a16="http://schemas.microsoft.com/office/drawing/2014/main" id="{49289413-1AED-4667-8674-190B237A9057}"/>
              </a:ext>
            </a:extLst>
          </p:cNvPr>
          <p:cNvSpPr>
            <a:spLocks noGrp="1"/>
          </p:cNvSpPr>
          <p:nvPr>
            <p:ph type="title"/>
          </p:nvPr>
        </p:nvSpPr>
        <p:spPr/>
        <p:txBody>
          <a:bodyPr/>
          <a:lstStyle/>
          <a:p>
            <a:pPr>
              <a:defRPr/>
            </a:pPr>
            <a:r>
              <a:rPr lang="zh-CN" altLang="en-US" dirty="0"/>
              <a:t>拓扑排序</a:t>
            </a:r>
          </a:p>
        </p:txBody>
      </p:sp>
      <p:sp>
        <p:nvSpPr>
          <p:cNvPr id="4" name="灯片编号占位符 3">
            <a:extLst>
              <a:ext uri="{FF2B5EF4-FFF2-40B4-BE49-F238E27FC236}">
                <a16:creationId xmlns:a16="http://schemas.microsoft.com/office/drawing/2014/main" id="{FBFE5A87-D034-42F9-95B5-3B7819032752}"/>
              </a:ext>
            </a:extLst>
          </p:cNvPr>
          <p:cNvSpPr>
            <a:spLocks noGrp="1"/>
          </p:cNvSpPr>
          <p:nvPr>
            <p:ph type="sldNum" sz="quarter" idx="12"/>
          </p:nvPr>
        </p:nvSpPr>
        <p:spPr/>
        <p:txBody>
          <a:bodyPr/>
          <a:lstStyle/>
          <a:p>
            <a:fld id="{76DEC0BF-4056-45FE-A558-BFEC82C564A3}"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4BD963D-318D-4D4C-B03E-0EC8FF264186}"/>
              </a:ext>
            </a:extLst>
          </p:cNvPr>
          <p:cNvSpPr>
            <a:spLocks noGrp="1" noChangeArrowheads="1"/>
          </p:cNvSpPr>
          <p:nvPr>
            <p:ph type="title"/>
          </p:nvPr>
        </p:nvSpPr>
        <p:spPr>
          <a:xfrm>
            <a:off x="152400" y="152400"/>
            <a:ext cx="4495800" cy="609600"/>
          </a:xfrm>
        </p:spPr>
        <p:txBody>
          <a:bodyPr/>
          <a:lstStyle/>
          <a:p>
            <a:pPr fontAlgn="auto">
              <a:spcAft>
                <a:spcPts val="0"/>
              </a:spcAft>
              <a:defRPr/>
            </a:pPr>
            <a:r>
              <a:rPr lang="zh-CN" altLang="en-US" sz="3200">
                <a:effectLst>
                  <a:outerShdw blurRad="38100" dist="38100" dir="2700000" algn="tl">
                    <a:srgbClr val="C0C0C0"/>
                  </a:outerShdw>
                </a:effectLst>
                <a:ea typeface="楷体_GB2312" pitchFamily="49" charset="-122"/>
              </a:rPr>
              <a:t>进行拓扑排序的方法</a:t>
            </a:r>
            <a:endParaRPr lang="zh-CN" altLang="en-US" sz="4800">
              <a:effectLst>
                <a:outerShdw blurRad="38100" dist="38100" dir="2700000" algn="tl">
                  <a:srgbClr val="C0C0C0"/>
                </a:outerShdw>
              </a:effectLst>
              <a:ea typeface="楷体_GB2312" pitchFamily="49" charset="-122"/>
            </a:endParaRPr>
          </a:p>
        </p:txBody>
      </p:sp>
      <p:sp>
        <p:nvSpPr>
          <p:cNvPr id="308227" name="Rectangle 3">
            <a:extLst>
              <a:ext uri="{FF2B5EF4-FFF2-40B4-BE49-F238E27FC236}">
                <a16:creationId xmlns:a16="http://schemas.microsoft.com/office/drawing/2014/main" id="{29B0BD1C-6E31-4956-B4EF-A7F138B65D87}"/>
              </a:ext>
            </a:extLst>
          </p:cNvPr>
          <p:cNvSpPr>
            <a:spLocks noGrp="1" noChangeArrowheads="1"/>
          </p:cNvSpPr>
          <p:nvPr>
            <p:ph type="body" idx="1"/>
          </p:nvPr>
        </p:nvSpPr>
        <p:spPr>
          <a:xfrm>
            <a:off x="381000" y="1196975"/>
            <a:ext cx="8763000" cy="5791200"/>
          </a:xfrm>
        </p:spPr>
        <p:txBody>
          <a:bodyPr rtlCol="0">
            <a:normAutofit/>
          </a:bodyPr>
          <a:lstStyle/>
          <a:p>
            <a:pPr marL="109537" indent="0" fontAlgn="auto">
              <a:spcBef>
                <a:spcPct val="0"/>
              </a:spcBef>
              <a:spcAft>
                <a:spcPts val="0"/>
              </a:spcAft>
              <a:buSzPct val="115000"/>
              <a:buFont typeface="Wingdings 3" panose="05040102010807070707" pitchFamily="18" charset="2"/>
              <a:buNone/>
              <a:defRPr/>
            </a:pPr>
            <a:r>
              <a:rPr lang="en-US" altLang="zh-CN" sz="3600" b="1" dirty="0">
                <a:ea typeface="楷体_GB2312" pitchFamily="49" charset="-122"/>
              </a:rPr>
              <a:t> </a:t>
            </a:r>
            <a:r>
              <a:rPr lang="zh-CN" altLang="en-US" sz="2800" b="1" dirty="0">
                <a:effectLst>
                  <a:outerShdw blurRad="38100" dist="38100" dir="2700000" algn="tl">
                    <a:srgbClr val="C0C0C0"/>
                  </a:outerShdw>
                </a:effectLst>
                <a:ea typeface="楷体_GB2312" pitchFamily="49" charset="-122"/>
              </a:rPr>
              <a:t>输入</a:t>
            </a:r>
            <a:r>
              <a:rPr lang="en-US" altLang="zh-CN" sz="2800" b="1" dirty="0">
                <a:effectLst>
                  <a:outerShdw blurRad="38100" dist="38100" dir="2700000" algn="tl">
                    <a:srgbClr val="C0C0C0"/>
                  </a:outerShdw>
                </a:effectLst>
                <a:ea typeface="楷体_GB2312" pitchFamily="49" charset="-122"/>
              </a:rPr>
              <a:t>AOV</a:t>
            </a:r>
            <a:r>
              <a:rPr lang="zh-CN" altLang="en-US" sz="2800" b="1" dirty="0">
                <a:effectLst>
                  <a:outerShdw blurRad="38100" dist="38100" dir="2700000" algn="tl">
                    <a:srgbClr val="C0C0C0"/>
                  </a:outerShdw>
                </a:effectLst>
                <a:ea typeface="楷体_GB2312" pitchFamily="49" charset="-122"/>
              </a:rPr>
              <a:t>网络。令 </a:t>
            </a:r>
            <a:r>
              <a:rPr lang="en-US" altLang="zh-CN" sz="2800" b="1" i="1" dirty="0">
                <a:effectLst>
                  <a:outerShdw blurRad="38100" dist="38100" dir="2700000" algn="tl">
                    <a:srgbClr val="C0C0C0"/>
                  </a:outerShdw>
                </a:effectLst>
                <a:ea typeface="楷体_GB2312" pitchFamily="49" charset="-122"/>
              </a:rPr>
              <a:t>n </a:t>
            </a:r>
            <a:r>
              <a:rPr lang="zh-CN" altLang="en-US" sz="2800" b="1" dirty="0">
                <a:effectLst>
                  <a:outerShdw blurRad="38100" dist="38100" dir="2700000" algn="tl">
                    <a:srgbClr val="C0C0C0"/>
                  </a:outerShdw>
                </a:effectLst>
                <a:ea typeface="楷体_GB2312" pitchFamily="49" charset="-122"/>
              </a:rPr>
              <a:t>为顶点个数。</a:t>
            </a:r>
            <a:r>
              <a:rPr lang="zh-CN" altLang="en-US" sz="2800" b="1" dirty="0">
                <a:ea typeface="楷体_GB2312" pitchFamily="49" charset="-122"/>
              </a:rPr>
              <a:t>	</a:t>
            </a:r>
          </a:p>
          <a:p>
            <a:pPr fontAlgn="auto">
              <a:spcBef>
                <a:spcPct val="0"/>
              </a:spcBef>
              <a:spcAft>
                <a:spcPts val="0"/>
              </a:spcAft>
              <a:buSzPct val="115000"/>
              <a:buFont typeface="+mj-ea"/>
              <a:buAutoNum type="circleNumDbPlain"/>
              <a:defRPr/>
            </a:pPr>
            <a:r>
              <a:rPr lang="zh-CN" altLang="en-US" sz="2800" b="1" dirty="0">
                <a:ea typeface="楷体_GB2312" pitchFamily="49" charset="-122"/>
              </a:rPr>
              <a:t> </a:t>
            </a:r>
            <a:r>
              <a:rPr lang="zh-CN" altLang="en-US" sz="2800" b="1" dirty="0">
                <a:effectLst>
                  <a:outerShdw blurRad="38100" dist="38100" dir="2700000" algn="tl">
                    <a:srgbClr val="C0C0C0"/>
                  </a:outerShdw>
                </a:effectLst>
                <a:ea typeface="楷体_GB2312" pitchFamily="49" charset="-122"/>
              </a:rPr>
              <a:t>在</a:t>
            </a:r>
            <a:r>
              <a:rPr lang="en-US" altLang="zh-CN" sz="2800" b="1" dirty="0">
                <a:effectLst>
                  <a:outerShdw blurRad="38100" dist="38100" dir="2700000" algn="tl">
                    <a:srgbClr val="C0C0C0"/>
                  </a:outerShdw>
                </a:effectLst>
                <a:ea typeface="楷体_GB2312" pitchFamily="49" charset="-122"/>
              </a:rPr>
              <a:t>AOV</a:t>
            </a:r>
            <a:r>
              <a:rPr lang="zh-CN" altLang="en-US" sz="2800" b="1" dirty="0">
                <a:effectLst>
                  <a:outerShdw blurRad="38100" dist="38100" dir="2700000" algn="tl">
                    <a:srgbClr val="C0C0C0"/>
                  </a:outerShdw>
                </a:effectLst>
                <a:ea typeface="楷体_GB2312" pitchFamily="49" charset="-122"/>
              </a:rPr>
              <a:t>网络中选一个没有直接前驱的顶点</a:t>
            </a: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并输出之</a:t>
            </a:r>
            <a:r>
              <a:rPr lang="en-US" altLang="zh-CN" sz="2800" b="1" dirty="0">
                <a:effectLst>
                  <a:outerShdw blurRad="38100" dist="38100" dir="2700000" algn="tl">
                    <a:srgbClr val="C0C0C0"/>
                  </a:outerShdw>
                </a:effectLst>
                <a:ea typeface="楷体_GB2312" pitchFamily="49" charset="-122"/>
              </a:rPr>
              <a:t>; </a:t>
            </a:r>
            <a:endParaRPr lang="en-US" altLang="zh-CN" sz="2800" b="1" dirty="0">
              <a:ea typeface="楷体_GB2312" pitchFamily="49" charset="-122"/>
            </a:endParaRPr>
          </a:p>
          <a:p>
            <a:pPr fontAlgn="auto">
              <a:spcBef>
                <a:spcPct val="0"/>
              </a:spcBef>
              <a:spcAft>
                <a:spcPts val="0"/>
              </a:spcAft>
              <a:buSzPct val="115000"/>
              <a:buFont typeface="+mj-ea"/>
              <a:buAutoNum type="circleNumDbPlain"/>
              <a:defRPr/>
            </a:pPr>
            <a:r>
              <a:rPr lang="en-US" altLang="zh-CN" sz="2800" b="1" dirty="0">
                <a:ea typeface="楷体_GB2312" pitchFamily="49" charset="-122"/>
              </a:rPr>
              <a:t> </a:t>
            </a:r>
            <a:r>
              <a:rPr lang="zh-CN" altLang="en-US" sz="2800" b="1" dirty="0">
                <a:effectLst>
                  <a:outerShdw blurRad="38100" dist="38100" dir="2700000" algn="tl">
                    <a:srgbClr val="C0C0C0"/>
                  </a:outerShdw>
                </a:effectLst>
                <a:ea typeface="楷体_GB2312" pitchFamily="49" charset="-122"/>
              </a:rPr>
              <a:t>从图中删去该顶点</a:t>
            </a: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同时删去所有它发出的有向边</a:t>
            </a:r>
            <a:r>
              <a:rPr lang="en-US" altLang="zh-CN" sz="2800" b="1" dirty="0">
                <a:effectLst>
                  <a:outerShdw blurRad="38100" dist="38100" dir="2700000" algn="tl">
                    <a:srgbClr val="C0C0C0"/>
                  </a:outerShdw>
                </a:effectLst>
                <a:ea typeface="楷体_GB2312" pitchFamily="49" charset="-122"/>
              </a:rPr>
              <a:t>;</a:t>
            </a:r>
            <a:endParaRPr lang="en-US" altLang="zh-CN" sz="2800" b="1" dirty="0">
              <a:ea typeface="楷体_GB2312" pitchFamily="49" charset="-122"/>
            </a:endParaRPr>
          </a:p>
          <a:p>
            <a:pPr fontAlgn="auto">
              <a:spcBef>
                <a:spcPct val="0"/>
              </a:spcBef>
              <a:spcAft>
                <a:spcPts val="0"/>
              </a:spcAft>
              <a:buSzPct val="115000"/>
              <a:buFont typeface="+mj-ea"/>
              <a:buAutoNum type="circleNumDbPlain"/>
              <a:defRPr/>
            </a:pPr>
            <a:r>
              <a:rPr lang="en-US" altLang="zh-CN" sz="2800" b="1" dirty="0">
                <a:ea typeface="楷体_GB2312" pitchFamily="49" charset="-122"/>
              </a:rPr>
              <a:t> </a:t>
            </a:r>
            <a:r>
              <a:rPr lang="zh-CN" altLang="en-US" sz="2800" b="1" dirty="0">
                <a:effectLst>
                  <a:outerShdw blurRad="38100" dist="38100" dir="2700000" algn="tl">
                    <a:srgbClr val="C0C0C0"/>
                  </a:outerShdw>
                </a:effectLst>
                <a:ea typeface="楷体_GB2312" pitchFamily="49" charset="-122"/>
              </a:rPr>
              <a:t>重复以上 </a:t>
            </a:r>
            <a:r>
              <a:rPr lang="zh-CN" altLang="en-US" sz="2800" b="1" dirty="0">
                <a:solidFill>
                  <a:schemeClr val="tx2"/>
                </a:solidFill>
                <a:latin typeface="黑体"/>
                <a:sym typeface="Monotype Sorts" pitchFamily="2" charset="2"/>
              </a:rPr>
              <a:t>①</a:t>
            </a:r>
            <a:r>
              <a:rPr lang="zh-CN" altLang="en-US" sz="2800" b="1" dirty="0">
                <a:effectLst>
                  <a:outerShdw blurRad="38100" dist="38100" dir="2700000" algn="tl">
                    <a:srgbClr val="C0C0C0"/>
                  </a:outerShdw>
                </a:effectLst>
                <a:ea typeface="楷体_GB2312" pitchFamily="49" charset="-122"/>
              </a:rPr>
              <a:t>、</a:t>
            </a:r>
            <a:r>
              <a:rPr lang="zh-CN" altLang="en-US" sz="2800" b="1" dirty="0">
                <a:solidFill>
                  <a:schemeClr val="tx2"/>
                </a:solidFill>
                <a:ea typeface="楷体_GB2312" pitchFamily="49" charset="-122"/>
                <a:sym typeface="Monotype Sorts" pitchFamily="2" charset="2"/>
              </a:rPr>
              <a:t>② </a:t>
            </a:r>
            <a:r>
              <a:rPr lang="zh-CN" altLang="en-US" sz="2800" b="1" dirty="0">
                <a:effectLst>
                  <a:outerShdw blurRad="38100" dist="38100" dir="2700000" algn="tl">
                    <a:srgbClr val="C0C0C0"/>
                  </a:outerShdw>
                </a:effectLst>
                <a:ea typeface="楷体_GB2312" pitchFamily="49" charset="-122"/>
              </a:rPr>
              <a:t>步</a:t>
            </a: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直到</a:t>
            </a:r>
          </a:p>
          <a:p>
            <a:pPr lvl="1" fontAlgn="auto">
              <a:spcBef>
                <a:spcPct val="0"/>
              </a:spcBef>
              <a:spcAft>
                <a:spcPts val="0"/>
              </a:spcAft>
              <a:buFont typeface="Arial" pitchFamily="34" charset="0"/>
              <a:buChar char="–"/>
              <a:defRPr/>
            </a:pPr>
            <a:r>
              <a:rPr lang="zh-CN" altLang="en-US" b="1" dirty="0">
                <a:effectLst>
                  <a:outerShdw blurRad="38100" dist="38100" dir="2700000" algn="tl">
                    <a:srgbClr val="C0C0C0"/>
                  </a:outerShdw>
                </a:effectLst>
                <a:ea typeface="楷体_GB2312" pitchFamily="49" charset="-122"/>
              </a:rPr>
              <a:t>全部顶点均已输出，拓扑有序序列形成，拓扑排序完成；或</a:t>
            </a:r>
          </a:p>
          <a:p>
            <a:pPr lvl="1" fontAlgn="auto">
              <a:spcBef>
                <a:spcPct val="0"/>
              </a:spcBef>
              <a:spcAft>
                <a:spcPts val="0"/>
              </a:spcAft>
              <a:buFont typeface="Arial" pitchFamily="34" charset="0"/>
              <a:buChar char="–"/>
              <a:defRPr/>
            </a:pPr>
            <a:r>
              <a:rPr lang="zh-CN" altLang="en-US" b="1" dirty="0">
                <a:effectLst>
                  <a:outerShdw blurRad="38100" dist="38100" dir="2700000" algn="tl">
                    <a:srgbClr val="C0C0C0"/>
                  </a:outerShdw>
                </a:effectLst>
                <a:ea typeface="楷体_GB2312" pitchFamily="49" charset="-122"/>
              </a:rPr>
              <a:t>图中还有未输出的顶点，但已跳出处理循环。这说明图中还剩下一些顶点，它们都有直接前驱，再也找不到没有前驱的顶点了。这时</a:t>
            </a:r>
            <a:r>
              <a:rPr lang="en-US" altLang="zh-CN" b="1" dirty="0">
                <a:effectLst>
                  <a:outerShdw blurRad="38100" dist="38100" dir="2700000" algn="tl">
                    <a:srgbClr val="C0C0C0"/>
                  </a:outerShdw>
                </a:effectLst>
                <a:ea typeface="楷体_GB2312" pitchFamily="49" charset="-122"/>
              </a:rPr>
              <a:t>AOV</a:t>
            </a:r>
            <a:r>
              <a:rPr lang="zh-CN" altLang="en-US" b="1" dirty="0">
                <a:effectLst>
                  <a:outerShdw blurRad="38100" dist="38100" dir="2700000" algn="tl">
                    <a:srgbClr val="C0C0C0"/>
                  </a:outerShdw>
                </a:effectLst>
                <a:ea typeface="楷体_GB2312" pitchFamily="49" charset="-122"/>
              </a:rPr>
              <a:t>网络中必定存在有向环。</a:t>
            </a:r>
          </a:p>
        </p:txBody>
      </p:sp>
      <p:sp>
        <p:nvSpPr>
          <p:cNvPr id="2" name="灯片编号占位符 1">
            <a:extLst>
              <a:ext uri="{FF2B5EF4-FFF2-40B4-BE49-F238E27FC236}">
                <a16:creationId xmlns:a16="http://schemas.microsoft.com/office/drawing/2014/main" id="{58214987-62E4-4B4E-BEFE-3A1DCA34D9F2}"/>
              </a:ext>
            </a:extLst>
          </p:cNvPr>
          <p:cNvSpPr>
            <a:spLocks noGrp="1"/>
          </p:cNvSpPr>
          <p:nvPr>
            <p:ph type="sldNum" sz="quarter" idx="12"/>
          </p:nvPr>
        </p:nvSpPr>
        <p:spPr/>
        <p:txBody>
          <a:bodyPr/>
          <a:lstStyle/>
          <a:p>
            <a:fld id="{76DEC0BF-4056-45FE-A558-BFEC82C564A3}" type="slidenum">
              <a:rPr lang="zh-CN" altLang="en-US" smtClean="0"/>
              <a:pPr/>
              <a:t>83</a:t>
            </a:fld>
            <a:endParaRPr lang="zh-CN" altLang="en-US"/>
          </a:p>
        </p:txBody>
      </p:sp>
    </p:spTree>
  </p:cSld>
  <p:clrMapOvr>
    <a:masterClrMapping/>
  </p:clrMapOvr>
  <p:transition>
    <p:checke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6DF8B5AE-1843-4692-A025-7C91A113D061}"/>
              </a:ext>
            </a:extLst>
          </p:cNvPr>
          <p:cNvSpPr>
            <a:spLocks noGrp="1" noChangeArrowheads="1"/>
          </p:cNvSpPr>
          <p:nvPr>
            <p:ph type="title"/>
          </p:nvPr>
        </p:nvSpPr>
        <p:spPr>
          <a:xfrm>
            <a:off x="152400" y="152400"/>
            <a:ext cx="3810000" cy="685800"/>
          </a:xfrm>
        </p:spPr>
        <p:txBody>
          <a:bodyPr rtlCol="0">
            <a:normAutofit/>
          </a:bodyPr>
          <a:lstStyle/>
          <a:p>
            <a:pPr fontAlgn="auto">
              <a:spcAft>
                <a:spcPts val="0"/>
              </a:spcAft>
              <a:defRPr/>
            </a:pPr>
            <a:r>
              <a:rPr lang="zh-CN" altLang="en-US" sz="3200">
                <a:effectLst>
                  <a:outerShdw blurRad="38100" dist="38100" dir="2700000" algn="tl">
                    <a:srgbClr val="C0C0C0"/>
                  </a:outerShdw>
                </a:effectLst>
                <a:ea typeface="楷体_GB2312" pitchFamily="49" charset="-122"/>
              </a:rPr>
              <a:t>拓扑排序的过程</a:t>
            </a:r>
            <a:endParaRPr lang="zh-CN" altLang="en-US"/>
          </a:p>
        </p:txBody>
      </p:sp>
      <p:pic>
        <p:nvPicPr>
          <p:cNvPr id="117765" name="Picture 3">
            <a:extLst>
              <a:ext uri="{FF2B5EF4-FFF2-40B4-BE49-F238E27FC236}">
                <a16:creationId xmlns:a16="http://schemas.microsoft.com/office/drawing/2014/main" id="{2553D151-7511-4A2A-98A3-3F8B73EB2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4">
            <a:extLst>
              <a:ext uri="{FF2B5EF4-FFF2-40B4-BE49-F238E27FC236}">
                <a16:creationId xmlns:a16="http://schemas.microsoft.com/office/drawing/2014/main" id="{0DD57607-4D9A-4BC2-8B19-05993D380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37338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DF3A965-825D-4ED6-A5A5-49F99BE57EDD}"/>
              </a:ext>
            </a:extLst>
          </p:cNvPr>
          <p:cNvSpPr>
            <a:spLocks noGrp="1"/>
          </p:cNvSpPr>
          <p:nvPr>
            <p:ph type="sldNum" sz="quarter" idx="12"/>
          </p:nvPr>
        </p:nvSpPr>
        <p:spPr/>
        <p:txBody>
          <a:bodyPr/>
          <a:lstStyle/>
          <a:p>
            <a:fld id="{FA5BA697-B2C8-4C94-B27A-C0C9C1916114}" type="slidenum">
              <a:rPr lang="zh-CN" altLang="en-US" smtClean="0"/>
              <a:pPr/>
              <a:t>84</a:t>
            </a:fld>
            <a:endParaRPr lang="en-US" altLang="zh-CN"/>
          </a:p>
        </p:txBody>
      </p:sp>
    </p:spTree>
  </p:cSld>
  <p:clrMapOvr>
    <a:masterClrMapping/>
  </p:clrMapOvr>
  <p:transition>
    <p:cover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a:extLst>
              <a:ext uri="{FF2B5EF4-FFF2-40B4-BE49-F238E27FC236}">
                <a16:creationId xmlns:a16="http://schemas.microsoft.com/office/drawing/2014/main" id="{AC108FDC-7BB8-4819-80E0-D3531E032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1066800"/>
            <a:ext cx="17145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3">
            <a:extLst>
              <a:ext uri="{FF2B5EF4-FFF2-40B4-BE49-F238E27FC236}">
                <a16:creationId xmlns:a16="http://schemas.microsoft.com/office/drawing/2014/main" id="{4C8C3640-59A1-4920-8249-3F458C909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17145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276" name="Text Box 4">
            <a:extLst>
              <a:ext uri="{FF2B5EF4-FFF2-40B4-BE49-F238E27FC236}">
                <a16:creationId xmlns:a16="http://schemas.microsoft.com/office/drawing/2014/main" id="{A3473B50-78E1-4377-B3F2-92675109BD72}"/>
              </a:ext>
            </a:extLst>
          </p:cNvPr>
          <p:cNvSpPr txBox="1">
            <a:spLocks noChangeArrowheads="1"/>
          </p:cNvSpPr>
          <p:nvPr/>
        </p:nvSpPr>
        <p:spPr bwMode="auto">
          <a:xfrm>
            <a:off x="195263" y="4724400"/>
            <a:ext cx="8778875" cy="2041525"/>
          </a:xfrm>
          <a:prstGeom prst="rect">
            <a:avLst/>
          </a:prstGeom>
          <a:noFill/>
          <a:ln w="9525">
            <a:noFill/>
            <a:miter lim="800000"/>
            <a:headEnd/>
            <a:tailEnd/>
          </a:ln>
        </p:spPr>
        <p:txBody>
          <a:bodyPr>
            <a:spAutoFit/>
          </a:bodyPr>
          <a:lstStyle/>
          <a:p>
            <a:pPr fontAlgn="auto">
              <a:spcBef>
                <a:spcPts val="0"/>
              </a:spcBef>
              <a:spcAft>
                <a:spcPts val="0"/>
              </a:spcAft>
              <a:defRPr/>
            </a:pP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最后得到的拓扑有序序列为 </a:t>
            </a:r>
            <a:r>
              <a:rPr kumimoji="1" lang="en-US" altLang="zh-CN" sz="3200" b="1" dirty="0">
                <a:solidFill>
                  <a:schemeClr val="tx2"/>
                </a:solidFill>
                <a:effectLst>
                  <a:outerShdw blurRad="38100" dist="38100" dir="2700000" algn="tl">
                    <a:srgbClr val="C0C0C0"/>
                  </a:outerShdw>
                </a:effectLst>
                <a:ea typeface="楷体_GB2312" pitchFamily="49" charset="-122"/>
              </a:rPr>
              <a:t>C</a:t>
            </a:r>
            <a:r>
              <a:rPr kumimoji="1" lang="en-US" altLang="zh-CN" sz="3200" b="1" baseline="-25000" dirty="0">
                <a:solidFill>
                  <a:schemeClr val="tx2"/>
                </a:solidFill>
                <a:effectLst>
                  <a:outerShdw blurRad="38100" dist="38100" dir="2700000" algn="tl">
                    <a:srgbClr val="C0C0C0"/>
                  </a:outerShdw>
                </a:effectLst>
                <a:ea typeface="楷体_GB2312" pitchFamily="49" charset="-122"/>
              </a:rPr>
              <a:t>4</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0</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3</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2</a:t>
            </a:r>
            <a:r>
              <a:rPr kumimoji="1" lang="en-US" altLang="zh-CN" sz="3200" b="1" dirty="0">
                <a:solidFill>
                  <a:schemeClr val="tx2"/>
                </a:solidFill>
                <a:effectLst>
                  <a:outerShdw blurRad="38100" dist="38100" dir="2700000" algn="tl">
                    <a:srgbClr val="C0C0C0"/>
                  </a:outerShdw>
                </a:effectLst>
                <a:ea typeface="楷体_GB2312" pitchFamily="49" charset="-122"/>
              </a:rPr>
              <a:t> ,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1 </a:t>
            </a:r>
            <a:r>
              <a:rPr kumimoji="1" lang="en-US" altLang="zh-CN" sz="3200" b="1" dirty="0">
                <a:solidFill>
                  <a:schemeClr val="tx2"/>
                </a:solidFill>
                <a:effectLst>
                  <a:outerShdw blurRad="38100" dist="38100" dir="2700000" algn="tl">
                    <a:srgbClr val="C0C0C0"/>
                  </a:outerShdw>
                </a:effectLst>
                <a:ea typeface="楷体_GB2312" pitchFamily="49" charset="-122"/>
              </a:rPr>
              <a:t>, C</a:t>
            </a:r>
            <a:r>
              <a:rPr kumimoji="1" lang="en-US" altLang="zh-CN" sz="3200" b="1" baseline="-25000" dirty="0">
                <a:solidFill>
                  <a:schemeClr val="tx2"/>
                </a:solidFill>
                <a:effectLst>
                  <a:outerShdw blurRad="38100" dist="38100" dir="2700000" algn="tl">
                    <a:srgbClr val="C0C0C0"/>
                  </a:outerShdw>
                </a:effectLst>
                <a:ea typeface="楷体_GB2312" pitchFamily="49" charset="-122"/>
              </a:rPr>
              <a:t>5</a:t>
            </a:r>
            <a:r>
              <a:rPr kumimoji="1" lang="en-US" altLang="zh-CN" sz="3200" b="1" dirty="0">
                <a:effectLst>
                  <a:outerShdw blurRad="38100" dist="38100" dir="2700000" algn="tl">
                    <a:srgbClr val="C0C0C0"/>
                  </a:outerShdw>
                </a:effectLst>
                <a:ea typeface="楷体_GB2312" pitchFamily="49" charset="-122"/>
              </a:rPr>
              <a:t> </a:t>
            </a:r>
            <a:r>
              <a:rPr kumimoji="1" lang="zh-CN" altLang="en-US" sz="3200" b="1" dirty="0">
                <a:effectLst>
                  <a:outerShdw blurRad="38100" dist="38100" dir="2700000" algn="tl">
                    <a:srgbClr val="C0C0C0"/>
                  </a:outerShdw>
                </a:effectLst>
                <a:ea typeface="楷体_GB2312" pitchFamily="49" charset="-122"/>
              </a:rPr>
              <a:t>。它满足图中给出的所有前驱和后继关系，对于本来没有这种关系的顶点，如</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4</a:t>
            </a:r>
            <a:r>
              <a:rPr kumimoji="1" lang="zh-CN" altLang="en-US" sz="3200" b="1" dirty="0">
                <a:effectLst>
                  <a:outerShdw blurRad="38100" dist="38100" dir="2700000" algn="tl">
                    <a:srgbClr val="C0C0C0"/>
                  </a:outerShdw>
                </a:effectLst>
                <a:ea typeface="楷体_GB2312" pitchFamily="49" charset="-122"/>
              </a:rPr>
              <a:t>和</a:t>
            </a:r>
            <a:r>
              <a:rPr kumimoji="1" lang="en-US" altLang="zh-CN" sz="3200" b="1" dirty="0">
                <a:effectLst>
                  <a:outerShdw blurRad="38100" dist="38100" dir="2700000" algn="tl">
                    <a:srgbClr val="C0C0C0"/>
                  </a:outerShdw>
                </a:effectLst>
                <a:ea typeface="楷体_GB2312" pitchFamily="49" charset="-122"/>
              </a:rPr>
              <a:t>C</a:t>
            </a:r>
            <a:r>
              <a:rPr kumimoji="1" lang="en-US" altLang="zh-CN" sz="3200" b="1" baseline="-25000" dirty="0">
                <a:effectLst>
                  <a:outerShdw blurRad="38100" dist="38100" dir="2700000" algn="tl">
                    <a:srgbClr val="C0C0C0"/>
                  </a:outerShdw>
                </a:effectLst>
                <a:ea typeface="楷体_GB2312" pitchFamily="49" charset="-122"/>
              </a:rPr>
              <a:t>2</a:t>
            </a:r>
            <a:r>
              <a:rPr kumimoji="1" lang="zh-CN" altLang="en-US" sz="3200" b="1" dirty="0">
                <a:effectLst>
                  <a:outerShdw blurRad="38100" dist="38100" dir="2700000" algn="tl">
                    <a:srgbClr val="C0C0C0"/>
                  </a:outerShdw>
                </a:effectLst>
                <a:ea typeface="楷体_GB2312" pitchFamily="49" charset="-122"/>
              </a:rPr>
              <a:t>，也排出了先后次序关系。</a:t>
            </a:r>
          </a:p>
        </p:txBody>
      </p:sp>
      <p:sp>
        <p:nvSpPr>
          <p:cNvPr id="2" name="灯片编号占位符 1">
            <a:extLst>
              <a:ext uri="{FF2B5EF4-FFF2-40B4-BE49-F238E27FC236}">
                <a16:creationId xmlns:a16="http://schemas.microsoft.com/office/drawing/2014/main" id="{62B637B2-305A-4711-9FC5-2D93EDC8E711}"/>
              </a:ext>
            </a:extLst>
          </p:cNvPr>
          <p:cNvSpPr>
            <a:spLocks noGrp="1"/>
          </p:cNvSpPr>
          <p:nvPr>
            <p:ph type="sldNum" sz="quarter" idx="12"/>
          </p:nvPr>
        </p:nvSpPr>
        <p:spPr/>
        <p:txBody>
          <a:bodyPr/>
          <a:lstStyle/>
          <a:p>
            <a:fld id="{E20C01E3-82B6-4EC2-AE33-0DA58402510A}" type="slidenum">
              <a:rPr lang="zh-CN" altLang="en-US" smtClean="0"/>
              <a:pPr/>
              <a:t>85</a:t>
            </a:fld>
            <a:endParaRPr lang="en-US" altLang="zh-CN"/>
          </a:p>
        </p:txBody>
      </p:sp>
    </p:spTree>
  </p:cSld>
  <p:clrMapOvr>
    <a:masterClrMapping/>
  </p:clrMapOvr>
  <p:transition>
    <p:cover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35A989-3F94-4A2E-B1CF-5F2379627606}"/>
              </a:ext>
            </a:extLst>
          </p:cNvPr>
          <p:cNvSpPr>
            <a:spLocks noGrp="1"/>
          </p:cNvSpPr>
          <p:nvPr>
            <p:ph idx="1"/>
          </p:nvPr>
        </p:nvSpPr>
        <p:spPr/>
        <p:txBody>
          <a:bodyPr/>
          <a:lstStyle/>
          <a:p>
            <a:pPr>
              <a:defRPr/>
            </a:pPr>
            <a:r>
              <a:rPr lang="zh-CN" altLang="en-US" sz="2800" dirty="0"/>
              <a:t>一个工程可以用</a:t>
            </a:r>
            <a:r>
              <a:rPr lang="en-US" altLang="zh-CN" sz="2800" dirty="0"/>
              <a:t>AOE</a:t>
            </a:r>
            <a:r>
              <a:rPr lang="zh-CN" altLang="en-US" sz="2800" dirty="0"/>
              <a:t>网来表示，即用边表示活动的网络，带权有向无回路，入度、出度为</a:t>
            </a:r>
            <a:r>
              <a:rPr lang="en-US" altLang="zh-CN" sz="2800" dirty="0"/>
              <a:t>0</a:t>
            </a:r>
            <a:r>
              <a:rPr lang="zh-CN" altLang="en-US" sz="2800" dirty="0"/>
              <a:t>的顶点各有一个的图。</a:t>
            </a:r>
          </a:p>
          <a:p>
            <a:pPr>
              <a:defRPr/>
            </a:pPr>
            <a:r>
              <a:rPr lang="zh-CN" altLang="en-US" sz="2800" dirty="0"/>
              <a:t>完成整个工程所需的时间取决于从源点到汇点的最长路径长度，即在这条路径上所有活动的持续时间之和。这条路径长度最长的路径就叫做关键路径。</a:t>
            </a:r>
            <a:endParaRPr lang="en-US" altLang="zh-CN" sz="2800" dirty="0"/>
          </a:p>
          <a:p>
            <a:pPr>
              <a:defRPr/>
            </a:pPr>
            <a:r>
              <a:rPr lang="zh-CN" altLang="en-US" sz="2800" dirty="0"/>
              <a:t>要找出关键路径，必须找出关键活动，即不按期完成就会影响整个工程完成的活动。关键路径上的所有活动都是关键活动。</a:t>
            </a:r>
          </a:p>
          <a:p>
            <a:pPr>
              <a:defRPr/>
            </a:pPr>
            <a:endParaRPr lang="en-US" altLang="zh-CN" dirty="0">
              <a:solidFill>
                <a:srgbClr val="FF3300"/>
              </a:solidFill>
              <a:effectLst>
                <a:outerShdw blurRad="38100" dist="38100" dir="2700000" algn="tl">
                  <a:srgbClr val="C0C0C0"/>
                </a:outerShdw>
              </a:effectLst>
              <a:ea typeface="楷体_GB2312" pitchFamily="49" charset="-122"/>
            </a:endParaRPr>
          </a:p>
        </p:txBody>
      </p:sp>
      <p:sp>
        <p:nvSpPr>
          <p:cNvPr id="3" name="标题 2">
            <a:extLst>
              <a:ext uri="{FF2B5EF4-FFF2-40B4-BE49-F238E27FC236}">
                <a16:creationId xmlns:a16="http://schemas.microsoft.com/office/drawing/2014/main" id="{E62721ED-D45F-49AB-AB9A-19EC984118C4}"/>
              </a:ext>
            </a:extLst>
          </p:cNvPr>
          <p:cNvSpPr>
            <a:spLocks noGrp="1"/>
          </p:cNvSpPr>
          <p:nvPr>
            <p:ph type="title"/>
          </p:nvPr>
        </p:nvSpPr>
        <p:spPr/>
        <p:txBody>
          <a:bodyPr/>
          <a:lstStyle/>
          <a:p>
            <a:pPr>
              <a:defRPr/>
            </a:pPr>
            <a:r>
              <a:rPr lang="zh-CN" altLang="en-US" dirty="0"/>
              <a:t>关键路径</a:t>
            </a:r>
          </a:p>
        </p:txBody>
      </p:sp>
      <p:sp>
        <p:nvSpPr>
          <p:cNvPr id="4" name="灯片编号占位符 3">
            <a:extLst>
              <a:ext uri="{FF2B5EF4-FFF2-40B4-BE49-F238E27FC236}">
                <a16:creationId xmlns:a16="http://schemas.microsoft.com/office/drawing/2014/main" id="{AE120CFD-35A1-4C14-B0E2-4EC22D9F2E9E}"/>
              </a:ext>
            </a:extLst>
          </p:cNvPr>
          <p:cNvSpPr>
            <a:spLocks noGrp="1"/>
          </p:cNvSpPr>
          <p:nvPr>
            <p:ph type="sldNum" sz="quarter" idx="12"/>
          </p:nvPr>
        </p:nvSpPr>
        <p:spPr/>
        <p:txBody>
          <a:bodyPr/>
          <a:lstStyle/>
          <a:p>
            <a:fld id="{76DEC0BF-4056-45FE-A558-BFEC82C564A3}"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3E0D08FC-D028-4198-8FDD-F66565C3CF72}"/>
              </a:ext>
            </a:extLst>
          </p:cNvPr>
          <p:cNvSpPr>
            <a:spLocks noChangeArrowheads="1"/>
          </p:cNvSpPr>
          <p:nvPr/>
        </p:nvSpPr>
        <p:spPr bwMode="auto">
          <a:xfrm>
            <a:off x="725488" y="1922463"/>
            <a:ext cx="8115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t>要找出关键路径，必须找出关键活动</a:t>
            </a:r>
            <a:r>
              <a:rPr kumimoji="1" lang="en-US" altLang="zh-CN" sz="2800" b="1"/>
              <a:t>, </a:t>
            </a:r>
            <a:r>
              <a:rPr kumimoji="1" lang="zh-CN" altLang="en-US" sz="2800" b="1"/>
              <a:t>即不按期完成就会影响整个工程完成的活动。</a:t>
            </a:r>
          </a:p>
        </p:txBody>
      </p:sp>
      <p:sp>
        <p:nvSpPr>
          <p:cNvPr id="93187" name="Text Box 3">
            <a:extLst>
              <a:ext uri="{FF2B5EF4-FFF2-40B4-BE49-F238E27FC236}">
                <a16:creationId xmlns:a16="http://schemas.microsoft.com/office/drawing/2014/main" id="{0FE87E5D-B2B5-482E-AC1C-263AB1332CEE}"/>
              </a:ext>
            </a:extLst>
          </p:cNvPr>
          <p:cNvSpPr txBox="1">
            <a:spLocks noChangeArrowheads="1"/>
          </p:cNvSpPr>
          <p:nvPr/>
        </p:nvSpPr>
        <p:spPr bwMode="auto">
          <a:xfrm>
            <a:off x="757238" y="722313"/>
            <a:ext cx="3627437" cy="579437"/>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latin typeface="Times New Roman" panose="02020603050405020304" pitchFamily="18" charset="0"/>
              </a:rPr>
              <a:t>关键路径</a:t>
            </a:r>
          </a:p>
        </p:txBody>
      </p:sp>
      <p:sp>
        <p:nvSpPr>
          <p:cNvPr id="133124" name="Rectangle 5">
            <a:extLst>
              <a:ext uri="{FF2B5EF4-FFF2-40B4-BE49-F238E27FC236}">
                <a16:creationId xmlns:a16="http://schemas.microsoft.com/office/drawing/2014/main" id="{9065B047-760D-4F6D-AFA1-96C5E2FFB37E}"/>
              </a:ext>
            </a:extLst>
          </p:cNvPr>
          <p:cNvSpPr>
            <a:spLocks noGrp="1" noChangeArrowheads="1"/>
          </p:cNvSpPr>
          <p:nvPr>
            <p:ph type="title" idx="4294967295"/>
          </p:nvPr>
        </p:nvSpPr>
        <p:spPr>
          <a:xfrm>
            <a:off x="757127" y="1284287"/>
            <a:ext cx="7848600" cy="609600"/>
          </a:xfrm>
        </p:spPr>
        <p:txBody>
          <a:bodyPr/>
          <a:lstStyle/>
          <a:p>
            <a:pPr>
              <a:defRPr/>
            </a:pPr>
            <a:r>
              <a:rPr lang="zh-CN" altLang="en-US" sz="2800">
                <a:solidFill>
                  <a:schemeClr val="tx1"/>
                </a:solidFill>
              </a:rPr>
              <a:t>首先计算以下与关键活动有关的量：</a:t>
            </a:r>
          </a:p>
        </p:txBody>
      </p:sp>
      <p:sp>
        <p:nvSpPr>
          <p:cNvPr id="210949" name="Rectangle 6">
            <a:extLst>
              <a:ext uri="{FF2B5EF4-FFF2-40B4-BE49-F238E27FC236}">
                <a16:creationId xmlns:a16="http://schemas.microsoft.com/office/drawing/2014/main" id="{EEEA7996-A79A-4F37-9EE8-A9A09263FC72}"/>
              </a:ext>
            </a:extLst>
          </p:cNvPr>
          <p:cNvSpPr>
            <a:spLocks noChangeArrowheads="1"/>
          </p:cNvSpPr>
          <p:nvPr/>
        </p:nvSpPr>
        <p:spPr bwMode="auto">
          <a:xfrm>
            <a:off x="755650" y="2960688"/>
            <a:ext cx="7677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⑴ 事件的最早发生时间</a:t>
            </a:r>
            <a:r>
              <a:rPr lang="en-US" altLang="zh-CN" sz="2800" b="1"/>
              <a:t>ve[k] </a:t>
            </a:r>
          </a:p>
          <a:p>
            <a:pPr eaLnBrk="1" hangingPunct="1"/>
            <a:r>
              <a:rPr lang="zh-CN" altLang="en-US" sz="2800" b="1"/>
              <a:t>⑵ 事件的最迟发生时间</a:t>
            </a:r>
            <a:r>
              <a:rPr lang="en-US" altLang="zh-CN" sz="2800" b="1"/>
              <a:t>vl[k] </a:t>
            </a:r>
          </a:p>
          <a:p>
            <a:pPr eaLnBrk="1" hangingPunct="1"/>
            <a:r>
              <a:rPr lang="zh-CN" altLang="en-US" sz="2800" b="1"/>
              <a:t>⑶ 活动的最早开始时间</a:t>
            </a:r>
            <a:r>
              <a:rPr lang="en-US" altLang="zh-CN" sz="2800" b="1"/>
              <a:t>e[i] </a:t>
            </a:r>
          </a:p>
          <a:p>
            <a:pPr eaLnBrk="1" hangingPunct="1"/>
            <a:r>
              <a:rPr lang="zh-CN" altLang="en-US" sz="2800" b="1"/>
              <a:t>⑷ 活动的最晚开始时间</a:t>
            </a:r>
            <a:r>
              <a:rPr lang="en-US" altLang="zh-CN" sz="2800" b="1"/>
              <a:t>l[i]</a:t>
            </a:r>
          </a:p>
        </p:txBody>
      </p:sp>
      <p:sp>
        <p:nvSpPr>
          <p:cNvPr id="93190" name="Rectangle 7">
            <a:extLst>
              <a:ext uri="{FF2B5EF4-FFF2-40B4-BE49-F238E27FC236}">
                <a16:creationId xmlns:a16="http://schemas.microsoft.com/office/drawing/2014/main" id="{3965E8E0-891F-4824-B114-9E1EA24A444C}"/>
              </a:ext>
            </a:extLst>
          </p:cNvPr>
          <p:cNvSpPr>
            <a:spLocks noChangeArrowheads="1"/>
          </p:cNvSpPr>
          <p:nvPr/>
        </p:nvSpPr>
        <p:spPr bwMode="auto">
          <a:xfrm>
            <a:off x="254000" y="4310063"/>
            <a:ext cx="2841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 </a:t>
            </a:r>
            <a:endParaRPr lang="en-US" altLang="zh-CN" sz="2800" b="1"/>
          </a:p>
        </p:txBody>
      </p:sp>
      <p:sp>
        <p:nvSpPr>
          <p:cNvPr id="210951" name="Rectangle 8">
            <a:extLst>
              <a:ext uri="{FF2B5EF4-FFF2-40B4-BE49-F238E27FC236}">
                <a16:creationId xmlns:a16="http://schemas.microsoft.com/office/drawing/2014/main" id="{1BE7344F-FBE0-4DB6-8999-F2B57EBECF28}"/>
              </a:ext>
            </a:extLst>
          </p:cNvPr>
          <p:cNvSpPr>
            <a:spLocks noChangeArrowheads="1"/>
          </p:cNvSpPr>
          <p:nvPr/>
        </p:nvSpPr>
        <p:spPr bwMode="auto">
          <a:xfrm>
            <a:off x="755650" y="4852988"/>
            <a:ext cx="80851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800" b="1"/>
              <a:t>最后计算各个活动的时间余量 </a:t>
            </a:r>
            <a:r>
              <a:rPr kumimoji="1" lang="en-US" altLang="zh-CN" sz="2800" b="1"/>
              <a:t>l[i] - e[i]</a:t>
            </a:r>
            <a:r>
              <a:rPr kumimoji="1" lang="zh-CN" altLang="en-US" sz="2800" b="1"/>
              <a:t>，时间余量为</a:t>
            </a:r>
            <a:r>
              <a:rPr kumimoji="1" lang="en-US" altLang="zh-CN" sz="2800" b="1"/>
              <a:t>0</a:t>
            </a:r>
            <a:r>
              <a:rPr kumimoji="1" lang="zh-CN" altLang="en-US" sz="2800" b="1"/>
              <a:t>者即为关键活动。</a:t>
            </a:r>
          </a:p>
        </p:txBody>
      </p:sp>
      <p:sp>
        <p:nvSpPr>
          <p:cNvPr id="93193" name="灯片编号占位符 2">
            <a:extLst>
              <a:ext uri="{FF2B5EF4-FFF2-40B4-BE49-F238E27FC236}">
                <a16:creationId xmlns:a16="http://schemas.microsoft.com/office/drawing/2014/main" id="{143CED7C-714F-4455-949B-B447427F58FF}"/>
              </a:ext>
            </a:extLst>
          </p:cNvPr>
          <p:cNvSpPr>
            <a:spLocks noGrp="1"/>
          </p:cNvSpPr>
          <p:nvPr>
            <p:ph type="sldNum" sz="quarter" idx="12"/>
          </p:nvPr>
        </p:nvSpPr>
        <p:spPr bwMode="auto">
          <a:xfrm>
            <a:off x="8142288" y="6419850"/>
            <a:ext cx="698500" cy="29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77A5216B-F9D8-4C75-879D-7969AE008EA7}" type="slidenum">
              <a:rPr lang="ko-KR" altLang="en-US" sz="1200">
                <a:latin typeface="Verdana" panose="020B0604030504040204" pitchFamily="34" charset="0"/>
              </a:rPr>
              <a:pPr algn="ctr" eaLnBrk="1" hangingPunct="1"/>
              <a:t>87</a:t>
            </a:fld>
            <a:endParaRPr lang="en-US" altLang="ko-KR"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fade">
                                      <p:cBhvr>
                                        <p:cTn id="7" dur="500"/>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fade">
                                      <p:cBhvr>
                                        <p:cTn id="12" dur="500"/>
                                        <p:tgtEl>
                                          <p:spTgt spid="210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0951">
                                            <p:txEl>
                                              <p:pRg st="0" end="0"/>
                                            </p:txEl>
                                          </p:spTgt>
                                        </p:tgtEl>
                                        <p:attrNameLst>
                                          <p:attrName>style.visibility</p:attrName>
                                        </p:attrNameLst>
                                      </p:cBhvr>
                                      <p:to>
                                        <p:strVal val="visible"/>
                                      </p:to>
                                    </p:set>
                                    <p:animEffect transition="in" filter="fade">
                                      <p:cBhvr>
                                        <p:cTn id="17" dur="500"/>
                                        <p:tgtEl>
                                          <p:spTgt spid="210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2">
            <a:extLst>
              <a:ext uri="{FF2B5EF4-FFF2-40B4-BE49-F238E27FC236}">
                <a16:creationId xmlns:a16="http://schemas.microsoft.com/office/drawing/2014/main" id="{3043467B-D521-4D0E-888B-E107067D01EC}"/>
              </a:ext>
            </a:extLst>
          </p:cNvPr>
          <p:cNvGrpSpPr>
            <a:grpSpLocks/>
          </p:cNvGrpSpPr>
          <p:nvPr/>
        </p:nvGrpSpPr>
        <p:grpSpPr bwMode="auto">
          <a:xfrm>
            <a:off x="1238250" y="912813"/>
            <a:ext cx="5507038" cy="2797175"/>
            <a:chOff x="202" y="916"/>
            <a:chExt cx="3304" cy="1762"/>
          </a:xfrm>
        </p:grpSpPr>
        <p:sp>
          <p:nvSpPr>
            <p:cNvPr id="473091" name="Oval 3">
              <a:extLst>
                <a:ext uri="{FF2B5EF4-FFF2-40B4-BE49-F238E27FC236}">
                  <a16:creationId xmlns:a16="http://schemas.microsoft.com/office/drawing/2014/main" id="{4F135F87-E852-4FE2-8FDC-CBDDC5209779}"/>
                </a:ext>
              </a:extLst>
            </p:cNvPr>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4245" name="Text Box 4">
              <a:extLst>
                <a:ext uri="{FF2B5EF4-FFF2-40B4-BE49-F238E27FC236}">
                  <a16:creationId xmlns:a16="http://schemas.microsoft.com/office/drawing/2014/main" id="{B59D6D05-DC6C-4E9D-8351-D7BDA49FE0C2}"/>
                </a:ext>
              </a:extLst>
            </p:cNvPr>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473093" name="Oval 5">
              <a:extLst>
                <a:ext uri="{FF2B5EF4-FFF2-40B4-BE49-F238E27FC236}">
                  <a16:creationId xmlns:a16="http://schemas.microsoft.com/office/drawing/2014/main" id="{04FECCB7-63C4-4D29-9E54-F7E16CD94C13}"/>
                </a:ext>
              </a:extLst>
            </p:cNvPr>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p>
          </p:txBody>
        </p:sp>
        <p:sp>
          <p:nvSpPr>
            <p:cNvPr id="473094" name="Oval 6">
              <a:extLst>
                <a:ext uri="{FF2B5EF4-FFF2-40B4-BE49-F238E27FC236}">
                  <a16:creationId xmlns:a16="http://schemas.microsoft.com/office/drawing/2014/main" id="{DA3E9BD2-C9A8-485F-9EB7-1487DA502F86}"/>
                </a:ext>
              </a:extLst>
            </p:cNvPr>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095" name="Oval 7">
              <a:extLst>
                <a:ext uri="{FF2B5EF4-FFF2-40B4-BE49-F238E27FC236}">
                  <a16:creationId xmlns:a16="http://schemas.microsoft.com/office/drawing/2014/main" id="{A80EA76E-1737-4E49-9471-65EFD17B4BB5}"/>
                </a:ext>
              </a:extLst>
            </p:cNvPr>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096" name="Oval 8">
              <a:extLst>
                <a:ext uri="{FF2B5EF4-FFF2-40B4-BE49-F238E27FC236}">
                  <a16:creationId xmlns:a16="http://schemas.microsoft.com/office/drawing/2014/main" id="{8135DDD5-A9EC-47D9-B196-AA6C0F326AE3}"/>
                </a:ext>
              </a:extLst>
            </p:cNvPr>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097" name="Oval 9">
              <a:extLst>
                <a:ext uri="{FF2B5EF4-FFF2-40B4-BE49-F238E27FC236}">
                  <a16:creationId xmlns:a16="http://schemas.microsoft.com/office/drawing/2014/main" id="{AEBFF53D-EB4E-4A0A-AD6C-432A90B72B57}"/>
                </a:ext>
              </a:extLst>
            </p:cNvPr>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098" name="Oval 10">
              <a:extLst>
                <a:ext uri="{FF2B5EF4-FFF2-40B4-BE49-F238E27FC236}">
                  <a16:creationId xmlns:a16="http://schemas.microsoft.com/office/drawing/2014/main" id="{D76DD7C4-5B9C-4B79-AC9D-B7E61BB4CB8D}"/>
                </a:ext>
              </a:extLst>
            </p:cNvPr>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099" name="Oval 11">
              <a:extLst>
                <a:ext uri="{FF2B5EF4-FFF2-40B4-BE49-F238E27FC236}">
                  <a16:creationId xmlns:a16="http://schemas.microsoft.com/office/drawing/2014/main" id="{0125DEA3-A710-49F4-8903-CB43E25DAF34}"/>
                </a:ext>
              </a:extLst>
            </p:cNvPr>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3100" name="Oval 12">
              <a:extLst>
                <a:ext uri="{FF2B5EF4-FFF2-40B4-BE49-F238E27FC236}">
                  <a16:creationId xmlns:a16="http://schemas.microsoft.com/office/drawing/2014/main" id="{1C3566E5-2F28-4365-A4C5-216F62728B17}"/>
                </a:ext>
              </a:extLst>
            </p:cNvPr>
            <p:cNvSpPr>
              <a:spLocks noChangeArrowheads="1"/>
            </p:cNvSpPr>
            <p:nvPr/>
          </p:nvSpPr>
          <p:spPr bwMode="auto">
            <a:xfrm>
              <a:off x="2560" y="1070"/>
              <a:ext cx="294"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4254" name="Text Box 13">
              <a:extLst>
                <a:ext uri="{FF2B5EF4-FFF2-40B4-BE49-F238E27FC236}">
                  <a16:creationId xmlns:a16="http://schemas.microsoft.com/office/drawing/2014/main" id="{11856AA3-1EA1-4AA9-9F29-6EC262D6DDC0}"/>
                </a:ext>
              </a:extLst>
            </p:cNvPr>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94255" name="Text Box 14">
              <a:extLst>
                <a:ext uri="{FF2B5EF4-FFF2-40B4-BE49-F238E27FC236}">
                  <a16:creationId xmlns:a16="http://schemas.microsoft.com/office/drawing/2014/main" id="{FFE439A5-806A-47A7-8091-572F10F472B9}"/>
                </a:ext>
              </a:extLst>
            </p:cNvPr>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94256" name="Text Box 15">
              <a:extLst>
                <a:ext uri="{FF2B5EF4-FFF2-40B4-BE49-F238E27FC236}">
                  <a16:creationId xmlns:a16="http://schemas.microsoft.com/office/drawing/2014/main" id="{2BF7551B-2F7F-433C-A5B4-ED54FEC4CD9F}"/>
                </a:ext>
              </a:extLst>
            </p:cNvPr>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94257" name="Text Box 16">
              <a:extLst>
                <a:ext uri="{FF2B5EF4-FFF2-40B4-BE49-F238E27FC236}">
                  <a16:creationId xmlns:a16="http://schemas.microsoft.com/office/drawing/2014/main" id="{E94BC0A9-A88C-4369-A268-B2E819126984}"/>
                </a:ext>
              </a:extLst>
            </p:cNvPr>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94258" name="Text Box 17">
              <a:extLst>
                <a:ext uri="{FF2B5EF4-FFF2-40B4-BE49-F238E27FC236}">
                  <a16:creationId xmlns:a16="http://schemas.microsoft.com/office/drawing/2014/main" id="{3106F526-0AA2-4666-9B14-2BF54941099A}"/>
                </a:ext>
              </a:extLst>
            </p:cNvPr>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94259" name="Text Box 18">
              <a:extLst>
                <a:ext uri="{FF2B5EF4-FFF2-40B4-BE49-F238E27FC236}">
                  <a16:creationId xmlns:a16="http://schemas.microsoft.com/office/drawing/2014/main" id="{7864BEEF-C563-4D1F-9592-A74A8FF3953C}"/>
                </a:ext>
              </a:extLst>
            </p:cNvPr>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94260" name="Text Box 19">
              <a:extLst>
                <a:ext uri="{FF2B5EF4-FFF2-40B4-BE49-F238E27FC236}">
                  <a16:creationId xmlns:a16="http://schemas.microsoft.com/office/drawing/2014/main" id="{7399459E-B08A-4383-9178-861F8C2B8665}"/>
                </a:ext>
              </a:extLst>
            </p:cNvPr>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94261" name="Text Box 20">
              <a:extLst>
                <a:ext uri="{FF2B5EF4-FFF2-40B4-BE49-F238E27FC236}">
                  <a16:creationId xmlns:a16="http://schemas.microsoft.com/office/drawing/2014/main" id="{B492D3B5-061D-4C9F-9EB0-A2168EC27386}"/>
                </a:ext>
              </a:extLst>
            </p:cNvPr>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v</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94262" name="Text Box 21">
              <a:extLst>
                <a:ext uri="{FF2B5EF4-FFF2-40B4-BE49-F238E27FC236}">
                  <a16:creationId xmlns:a16="http://schemas.microsoft.com/office/drawing/2014/main" id="{38DADF5C-A1FA-4BE3-92C4-CA64D4F6CEAD}"/>
                </a:ext>
              </a:extLst>
            </p:cNvPr>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=6</a:t>
              </a:r>
            </a:p>
          </p:txBody>
        </p:sp>
        <p:sp>
          <p:nvSpPr>
            <p:cNvPr id="94263" name="Text Box 22">
              <a:extLst>
                <a:ext uri="{FF2B5EF4-FFF2-40B4-BE49-F238E27FC236}">
                  <a16:creationId xmlns:a16="http://schemas.microsoft.com/office/drawing/2014/main" id="{95464F36-4CCC-49E2-95AD-25A0DE3E6971}"/>
                </a:ext>
              </a:extLst>
            </p:cNvPr>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宋体" panose="02010600030101010101" pitchFamily="2" charset="-122"/>
                </a:rPr>
                <a:t>4</a:t>
              </a:r>
              <a:r>
                <a:rPr lang="en-US" altLang="zh-CN" sz="2400" b="1">
                  <a:latin typeface="Times New Roman" panose="02020603050405020304" pitchFamily="18" charset="0"/>
                </a:rPr>
                <a:t>=1</a:t>
              </a:r>
            </a:p>
          </p:txBody>
        </p:sp>
        <p:sp>
          <p:nvSpPr>
            <p:cNvPr id="94264" name="Text Box 23">
              <a:extLst>
                <a:ext uri="{FF2B5EF4-FFF2-40B4-BE49-F238E27FC236}">
                  <a16:creationId xmlns:a16="http://schemas.microsoft.com/office/drawing/2014/main" id="{F446991E-18FB-42B9-85C0-2A23AFF307FE}"/>
                </a:ext>
              </a:extLst>
            </p:cNvPr>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=9</a:t>
              </a:r>
            </a:p>
          </p:txBody>
        </p:sp>
        <p:sp>
          <p:nvSpPr>
            <p:cNvPr id="94265" name="Text Box 24">
              <a:extLst>
                <a:ext uri="{FF2B5EF4-FFF2-40B4-BE49-F238E27FC236}">
                  <a16:creationId xmlns:a16="http://schemas.microsoft.com/office/drawing/2014/main" id="{20B68CF9-55F6-4658-B5F9-8BA4FFD2964E}"/>
                </a:ext>
              </a:extLst>
            </p:cNvPr>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10</a:t>
              </a:r>
              <a:r>
                <a:rPr lang="en-US" altLang="zh-CN" sz="2400" b="1">
                  <a:latin typeface="Times New Roman" panose="02020603050405020304" pitchFamily="18" charset="0"/>
                </a:rPr>
                <a:t>=2</a:t>
              </a:r>
            </a:p>
          </p:txBody>
        </p:sp>
        <p:sp>
          <p:nvSpPr>
            <p:cNvPr id="94266" name="Text Box 25">
              <a:extLst>
                <a:ext uri="{FF2B5EF4-FFF2-40B4-BE49-F238E27FC236}">
                  <a16:creationId xmlns:a16="http://schemas.microsoft.com/office/drawing/2014/main" id="{E8B79008-7266-48FD-B91F-003B30740B8E}"/>
                </a:ext>
              </a:extLst>
            </p:cNvPr>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11</a:t>
              </a:r>
              <a:r>
                <a:rPr lang="en-US" altLang="zh-CN" sz="2400" b="1">
                  <a:latin typeface="Times New Roman" panose="02020603050405020304" pitchFamily="18" charset="0"/>
                </a:rPr>
                <a:t>=4</a:t>
              </a:r>
            </a:p>
          </p:txBody>
        </p:sp>
        <p:sp>
          <p:nvSpPr>
            <p:cNvPr id="94267" name="Text Box 26">
              <a:extLst>
                <a:ext uri="{FF2B5EF4-FFF2-40B4-BE49-F238E27FC236}">
                  <a16:creationId xmlns:a16="http://schemas.microsoft.com/office/drawing/2014/main" id="{CAFEB73C-B63F-4B6F-9A10-011D644B12B1}"/>
                </a:ext>
              </a:extLst>
            </p:cNvPr>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8</a:t>
              </a:r>
              <a:r>
                <a:rPr lang="en-US" altLang="zh-CN" sz="2400" b="1">
                  <a:latin typeface="Times New Roman" panose="02020603050405020304" pitchFamily="18" charset="0"/>
                </a:rPr>
                <a:t>=7</a:t>
              </a:r>
            </a:p>
          </p:txBody>
        </p:sp>
        <p:sp>
          <p:nvSpPr>
            <p:cNvPr id="94268" name="Text Box 27">
              <a:extLst>
                <a:ext uri="{FF2B5EF4-FFF2-40B4-BE49-F238E27FC236}">
                  <a16:creationId xmlns:a16="http://schemas.microsoft.com/office/drawing/2014/main" id="{1505267A-A1E7-4851-B2B0-73F01D3F8180}"/>
                </a:ext>
              </a:extLst>
            </p:cNvPr>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9</a:t>
              </a:r>
              <a:r>
                <a:rPr lang="en-US" altLang="zh-CN" sz="2400" b="1">
                  <a:latin typeface="Times New Roman" panose="02020603050405020304" pitchFamily="18" charset="0"/>
                </a:rPr>
                <a:t>=4</a:t>
              </a:r>
            </a:p>
          </p:txBody>
        </p:sp>
        <p:sp>
          <p:nvSpPr>
            <p:cNvPr id="94269" name="Text Box 28">
              <a:extLst>
                <a:ext uri="{FF2B5EF4-FFF2-40B4-BE49-F238E27FC236}">
                  <a16:creationId xmlns:a16="http://schemas.microsoft.com/office/drawing/2014/main" id="{F7CCFF61-ED5F-46CD-947E-C833925E43E4}"/>
                </a:ext>
              </a:extLst>
            </p:cNvPr>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=1</a:t>
              </a:r>
            </a:p>
          </p:txBody>
        </p:sp>
        <p:sp>
          <p:nvSpPr>
            <p:cNvPr id="94270" name="Text Box 29">
              <a:extLst>
                <a:ext uri="{FF2B5EF4-FFF2-40B4-BE49-F238E27FC236}">
                  <a16:creationId xmlns:a16="http://schemas.microsoft.com/office/drawing/2014/main" id="{C483FDAA-AC8F-46E4-9A78-2018676E6B5D}"/>
                </a:ext>
              </a:extLst>
            </p:cNvPr>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r>
                <a:rPr lang="en-US" altLang="zh-CN" sz="2400" b="1">
                  <a:latin typeface="Times New Roman" panose="02020603050405020304" pitchFamily="18" charset="0"/>
                </a:rPr>
                <a:t>=2</a:t>
              </a:r>
            </a:p>
          </p:txBody>
        </p:sp>
        <p:sp>
          <p:nvSpPr>
            <p:cNvPr id="94271" name="Text Box 30">
              <a:extLst>
                <a:ext uri="{FF2B5EF4-FFF2-40B4-BE49-F238E27FC236}">
                  <a16:creationId xmlns:a16="http://schemas.microsoft.com/office/drawing/2014/main" id="{BB7CEDEA-5217-40B1-A7A4-260B6C565305}"/>
                </a:ext>
              </a:extLst>
            </p:cNvPr>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=5</a:t>
              </a:r>
            </a:p>
          </p:txBody>
        </p:sp>
        <p:sp>
          <p:nvSpPr>
            <p:cNvPr id="94272" name="Text Box 31">
              <a:extLst>
                <a:ext uri="{FF2B5EF4-FFF2-40B4-BE49-F238E27FC236}">
                  <a16:creationId xmlns:a16="http://schemas.microsoft.com/office/drawing/2014/main" id="{408EC05B-2E11-47F3-A2E4-B0EA4FA78C5A}"/>
                </a:ext>
              </a:extLst>
            </p:cNvPr>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a:t>
              </a:r>
            </a:p>
          </p:txBody>
        </p:sp>
        <p:sp>
          <p:nvSpPr>
            <p:cNvPr id="94273" name="Freeform 32">
              <a:extLst>
                <a:ext uri="{FF2B5EF4-FFF2-40B4-BE49-F238E27FC236}">
                  <a16:creationId xmlns:a16="http://schemas.microsoft.com/office/drawing/2014/main" id="{E6C91731-04A7-451A-937D-10C7F7CD909D}"/>
                </a:ext>
              </a:extLst>
            </p:cNvPr>
            <p:cNvSpPr>
              <a:spLocks/>
            </p:cNvSpPr>
            <p:nvPr/>
          </p:nvSpPr>
          <p:spPr bwMode="auto">
            <a:xfrm>
              <a:off x="462" y="1222"/>
              <a:ext cx="416" cy="404"/>
            </a:xfrm>
            <a:custGeom>
              <a:avLst/>
              <a:gdLst>
                <a:gd name="T0" fmla="*/ 0 w 420"/>
                <a:gd name="T1" fmla="*/ 1250 h 390"/>
                <a:gd name="T2" fmla="*/ 30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4" name="Freeform 33">
              <a:extLst>
                <a:ext uri="{FF2B5EF4-FFF2-40B4-BE49-F238E27FC236}">
                  <a16:creationId xmlns:a16="http://schemas.microsoft.com/office/drawing/2014/main" id="{0683097C-4731-4D31-B6E1-B117D9E2531B}"/>
                </a:ext>
              </a:extLst>
            </p:cNvPr>
            <p:cNvSpPr>
              <a:spLocks/>
            </p:cNvSpPr>
            <p:nvPr/>
          </p:nvSpPr>
          <p:spPr bwMode="auto">
            <a:xfrm>
              <a:off x="1091" y="1143"/>
              <a:ext cx="590" cy="225"/>
            </a:xfrm>
            <a:custGeom>
              <a:avLst/>
              <a:gdLst>
                <a:gd name="T0" fmla="*/ 0 w 585"/>
                <a:gd name="T1" fmla="*/ 0 h 180"/>
                <a:gd name="T2" fmla="*/ 772 w 585"/>
                <a:gd name="T3" fmla="*/ 284044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5" name="Freeform 34">
              <a:extLst>
                <a:ext uri="{FF2B5EF4-FFF2-40B4-BE49-F238E27FC236}">
                  <a16:creationId xmlns:a16="http://schemas.microsoft.com/office/drawing/2014/main" id="{E05E920A-C6CF-42F0-BCA1-A29E04EC2B1C}"/>
                </a:ext>
              </a:extLst>
            </p:cNvPr>
            <p:cNvSpPr>
              <a:spLocks/>
            </p:cNvSpPr>
            <p:nvPr/>
          </p:nvSpPr>
          <p:spPr bwMode="auto">
            <a:xfrm>
              <a:off x="1955" y="1268"/>
              <a:ext cx="596" cy="146"/>
            </a:xfrm>
            <a:custGeom>
              <a:avLst/>
              <a:gdLst>
                <a:gd name="T0" fmla="*/ 0 w 631"/>
                <a:gd name="T1" fmla="*/ 96 h 148"/>
                <a:gd name="T2" fmla="*/ 96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6" name="Freeform 35">
              <a:extLst>
                <a:ext uri="{FF2B5EF4-FFF2-40B4-BE49-F238E27FC236}">
                  <a16:creationId xmlns:a16="http://schemas.microsoft.com/office/drawing/2014/main" id="{7D4414B5-7841-4524-A636-651B1CE93897}"/>
                </a:ext>
              </a:extLst>
            </p:cNvPr>
            <p:cNvSpPr>
              <a:spLocks/>
            </p:cNvSpPr>
            <p:nvPr/>
          </p:nvSpPr>
          <p:spPr bwMode="auto">
            <a:xfrm>
              <a:off x="407" y="1871"/>
              <a:ext cx="427" cy="518"/>
            </a:xfrm>
            <a:custGeom>
              <a:avLst/>
              <a:gdLst>
                <a:gd name="T0" fmla="*/ 0 w 419"/>
                <a:gd name="T1" fmla="*/ 0 h 485"/>
                <a:gd name="T2" fmla="*/ 781 w 419"/>
                <a:gd name="T3" fmla="*/ 4261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7" name="Freeform 36">
              <a:extLst>
                <a:ext uri="{FF2B5EF4-FFF2-40B4-BE49-F238E27FC236}">
                  <a16:creationId xmlns:a16="http://schemas.microsoft.com/office/drawing/2014/main" id="{69FB92F9-BEA2-446B-B773-4873F215830B}"/>
                </a:ext>
              </a:extLst>
            </p:cNvPr>
            <p:cNvSpPr>
              <a:spLocks/>
            </p:cNvSpPr>
            <p:nvPr/>
          </p:nvSpPr>
          <p:spPr bwMode="auto">
            <a:xfrm>
              <a:off x="488" y="1754"/>
              <a:ext cx="524" cy="172"/>
            </a:xfrm>
            <a:custGeom>
              <a:avLst/>
              <a:gdLst>
                <a:gd name="T0" fmla="*/ 0 w 510"/>
                <a:gd name="T1" fmla="*/ 0 h 120"/>
                <a:gd name="T2" fmla="*/ 1245 w 510"/>
                <a:gd name="T3" fmla="*/ 1735006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8" name="Freeform 37">
              <a:extLst>
                <a:ext uri="{FF2B5EF4-FFF2-40B4-BE49-F238E27FC236}">
                  <a16:creationId xmlns:a16="http://schemas.microsoft.com/office/drawing/2014/main" id="{EB5C5CD0-0FAB-4D67-975E-ABBCAE210EBF}"/>
                </a:ext>
              </a:extLst>
            </p:cNvPr>
            <p:cNvSpPr>
              <a:spLocks/>
            </p:cNvSpPr>
            <p:nvPr/>
          </p:nvSpPr>
          <p:spPr bwMode="auto">
            <a:xfrm>
              <a:off x="1280" y="1502"/>
              <a:ext cx="435" cy="398"/>
            </a:xfrm>
            <a:custGeom>
              <a:avLst/>
              <a:gdLst>
                <a:gd name="T0" fmla="*/ 0 w 428"/>
                <a:gd name="T1" fmla="*/ 10778 h 359"/>
                <a:gd name="T2" fmla="*/ 730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79" name="Freeform 38">
              <a:extLst>
                <a:ext uri="{FF2B5EF4-FFF2-40B4-BE49-F238E27FC236}">
                  <a16:creationId xmlns:a16="http://schemas.microsoft.com/office/drawing/2014/main" id="{0E32E5CE-84D3-4453-AE5E-7BF4ED2D2348}"/>
                </a:ext>
              </a:extLst>
            </p:cNvPr>
            <p:cNvSpPr>
              <a:spLocks/>
            </p:cNvSpPr>
            <p:nvPr/>
          </p:nvSpPr>
          <p:spPr bwMode="auto">
            <a:xfrm>
              <a:off x="2683" y="1820"/>
              <a:ext cx="499" cy="188"/>
            </a:xfrm>
            <a:custGeom>
              <a:avLst/>
              <a:gdLst>
                <a:gd name="T0" fmla="*/ 0 w 532"/>
                <a:gd name="T1" fmla="*/ 630 h 181"/>
                <a:gd name="T2" fmla="*/ 64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0" name="Freeform 39">
              <a:extLst>
                <a:ext uri="{FF2B5EF4-FFF2-40B4-BE49-F238E27FC236}">
                  <a16:creationId xmlns:a16="http://schemas.microsoft.com/office/drawing/2014/main" id="{2AC3638C-DD39-4E6C-BD8C-D1E8A6F75BD3}"/>
                </a:ext>
              </a:extLst>
            </p:cNvPr>
            <p:cNvSpPr>
              <a:spLocks/>
            </p:cNvSpPr>
            <p:nvPr/>
          </p:nvSpPr>
          <p:spPr bwMode="auto">
            <a:xfrm>
              <a:off x="1988" y="2151"/>
              <a:ext cx="463" cy="340"/>
            </a:xfrm>
            <a:custGeom>
              <a:avLst/>
              <a:gdLst>
                <a:gd name="T0" fmla="*/ 0 w 458"/>
                <a:gd name="T1" fmla="*/ 60 h 359"/>
                <a:gd name="T2" fmla="*/ 654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1" name="Freeform 40">
              <a:extLst>
                <a:ext uri="{FF2B5EF4-FFF2-40B4-BE49-F238E27FC236}">
                  <a16:creationId xmlns:a16="http://schemas.microsoft.com/office/drawing/2014/main" id="{58C21A48-E10D-4112-9EF6-DDA05568EA4B}"/>
                </a:ext>
              </a:extLst>
            </p:cNvPr>
            <p:cNvSpPr>
              <a:spLocks/>
            </p:cNvSpPr>
            <p:nvPr/>
          </p:nvSpPr>
          <p:spPr bwMode="auto">
            <a:xfrm>
              <a:off x="1921" y="1524"/>
              <a:ext cx="489" cy="412"/>
            </a:xfrm>
            <a:custGeom>
              <a:avLst/>
              <a:gdLst>
                <a:gd name="T0" fmla="*/ 0 w 466"/>
                <a:gd name="T1" fmla="*/ 0 h 370"/>
                <a:gd name="T2" fmla="*/ 2280 w 466"/>
                <a:gd name="T3" fmla="*/ 12864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2" name="Freeform 41">
              <a:extLst>
                <a:ext uri="{FF2B5EF4-FFF2-40B4-BE49-F238E27FC236}">
                  <a16:creationId xmlns:a16="http://schemas.microsoft.com/office/drawing/2014/main" id="{F2DA5D7B-7C14-45FD-9EC9-131A20A5554B}"/>
                </a:ext>
              </a:extLst>
            </p:cNvPr>
            <p:cNvSpPr>
              <a:spLocks/>
            </p:cNvSpPr>
            <p:nvPr/>
          </p:nvSpPr>
          <p:spPr bwMode="auto">
            <a:xfrm>
              <a:off x="2821" y="1297"/>
              <a:ext cx="374" cy="347"/>
            </a:xfrm>
            <a:custGeom>
              <a:avLst/>
              <a:gdLst>
                <a:gd name="T0" fmla="*/ 0 w 367"/>
                <a:gd name="T1" fmla="*/ 0 h 382"/>
                <a:gd name="T2" fmla="*/ 684 w 367"/>
                <a:gd name="T3" fmla="*/ 15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83" name="Freeform 42">
              <a:extLst>
                <a:ext uri="{FF2B5EF4-FFF2-40B4-BE49-F238E27FC236}">
                  <a16:creationId xmlns:a16="http://schemas.microsoft.com/office/drawing/2014/main" id="{66BFEF78-D1E9-49C5-BC03-103C84B60A54}"/>
                </a:ext>
              </a:extLst>
            </p:cNvPr>
            <p:cNvSpPr>
              <a:spLocks/>
            </p:cNvSpPr>
            <p:nvPr/>
          </p:nvSpPr>
          <p:spPr bwMode="auto">
            <a:xfrm>
              <a:off x="1078" y="2522"/>
              <a:ext cx="630" cy="50"/>
            </a:xfrm>
            <a:custGeom>
              <a:avLst/>
              <a:gdLst>
                <a:gd name="T0" fmla="*/ 0 w 555"/>
                <a:gd name="T1" fmla="*/ 0 h 1"/>
                <a:gd name="T2" fmla="*/ 36431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3131" name="Group 43">
            <a:extLst>
              <a:ext uri="{FF2B5EF4-FFF2-40B4-BE49-F238E27FC236}">
                <a16:creationId xmlns:a16="http://schemas.microsoft.com/office/drawing/2014/main" id="{AED0F29B-71B8-4523-B808-93D947188385}"/>
              </a:ext>
            </a:extLst>
          </p:cNvPr>
          <p:cNvGrpSpPr>
            <a:grpSpLocks/>
          </p:cNvGrpSpPr>
          <p:nvPr/>
        </p:nvGrpSpPr>
        <p:grpSpPr bwMode="auto">
          <a:xfrm>
            <a:off x="2071688" y="4824413"/>
            <a:ext cx="6399212" cy="519112"/>
            <a:chOff x="720" y="3054"/>
            <a:chExt cx="4320" cy="327"/>
          </a:xfrm>
        </p:grpSpPr>
        <p:sp>
          <p:nvSpPr>
            <p:cNvPr id="94235" name="Text Box 44">
              <a:extLst>
                <a:ext uri="{FF2B5EF4-FFF2-40B4-BE49-F238E27FC236}">
                  <a16:creationId xmlns:a16="http://schemas.microsoft.com/office/drawing/2014/main" id="{0F5B04E2-6F4C-4884-82FD-7F3066719EA1}"/>
                </a:ext>
              </a:extLst>
            </p:cNvPr>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2</a:t>
              </a:r>
            </a:p>
          </p:txBody>
        </p:sp>
        <p:sp>
          <p:nvSpPr>
            <p:cNvPr id="94236" name="Text Box 45">
              <a:extLst>
                <a:ext uri="{FF2B5EF4-FFF2-40B4-BE49-F238E27FC236}">
                  <a16:creationId xmlns:a16="http://schemas.microsoft.com/office/drawing/2014/main" id="{8380EB71-A1EA-46AA-A29A-19153DD7C591}"/>
                </a:ext>
              </a:extLst>
            </p:cNvPr>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7</a:t>
              </a:r>
            </a:p>
          </p:txBody>
        </p:sp>
        <p:sp>
          <p:nvSpPr>
            <p:cNvPr id="94237" name="Text Box 46">
              <a:extLst>
                <a:ext uri="{FF2B5EF4-FFF2-40B4-BE49-F238E27FC236}">
                  <a16:creationId xmlns:a16="http://schemas.microsoft.com/office/drawing/2014/main" id="{4EF3DED2-3D90-4CA4-9F74-210DFC9B80A6}"/>
                </a:ext>
              </a:extLst>
            </p:cNvPr>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6</a:t>
              </a:r>
            </a:p>
          </p:txBody>
        </p:sp>
        <p:sp>
          <p:nvSpPr>
            <p:cNvPr id="94238" name="Text Box 47">
              <a:extLst>
                <a:ext uri="{FF2B5EF4-FFF2-40B4-BE49-F238E27FC236}">
                  <a16:creationId xmlns:a16="http://schemas.microsoft.com/office/drawing/2014/main" id="{37D43521-E9E2-47C3-8EA6-6137E33085E6}"/>
                </a:ext>
              </a:extLst>
            </p:cNvPr>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5</a:t>
              </a:r>
            </a:p>
          </p:txBody>
        </p:sp>
        <p:sp>
          <p:nvSpPr>
            <p:cNvPr id="94239" name="Text Box 48">
              <a:extLst>
                <a:ext uri="{FF2B5EF4-FFF2-40B4-BE49-F238E27FC236}">
                  <a16:creationId xmlns:a16="http://schemas.microsoft.com/office/drawing/2014/main" id="{BBD2BA4D-FDF9-4040-8DC6-C3040222EA13}"/>
                </a:ext>
              </a:extLst>
            </p:cNvPr>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4</a:t>
              </a:r>
            </a:p>
          </p:txBody>
        </p:sp>
        <p:sp>
          <p:nvSpPr>
            <p:cNvPr id="94240" name="Text Box 49">
              <a:extLst>
                <a:ext uri="{FF2B5EF4-FFF2-40B4-BE49-F238E27FC236}">
                  <a16:creationId xmlns:a16="http://schemas.microsoft.com/office/drawing/2014/main" id="{BF3A2D06-F995-4BDA-B648-0871DDFEC417}"/>
                </a:ext>
              </a:extLst>
            </p:cNvPr>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1</a:t>
              </a:r>
            </a:p>
          </p:txBody>
        </p:sp>
        <p:sp>
          <p:nvSpPr>
            <p:cNvPr id="94241" name="Text Box 50">
              <a:extLst>
                <a:ext uri="{FF2B5EF4-FFF2-40B4-BE49-F238E27FC236}">
                  <a16:creationId xmlns:a16="http://schemas.microsoft.com/office/drawing/2014/main" id="{9115F1FD-DB38-47F6-9118-F82247C50FE4}"/>
                </a:ext>
              </a:extLst>
            </p:cNvPr>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3</a:t>
              </a:r>
            </a:p>
          </p:txBody>
        </p:sp>
        <p:sp>
          <p:nvSpPr>
            <p:cNvPr id="94242" name="Text Box 51">
              <a:extLst>
                <a:ext uri="{FF2B5EF4-FFF2-40B4-BE49-F238E27FC236}">
                  <a16:creationId xmlns:a16="http://schemas.microsoft.com/office/drawing/2014/main" id="{B5C40655-88CE-4127-916B-47CCCCDFA48D}"/>
                </a:ext>
              </a:extLst>
            </p:cNvPr>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9</a:t>
              </a:r>
            </a:p>
          </p:txBody>
        </p:sp>
        <p:sp>
          <p:nvSpPr>
            <p:cNvPr id="94243" name="Text Box 52">
              <a:extLst>
                <a:ext uri="{FF2B5EF4-FFF2-40B4-BE49-F238E27FC236}">
                  <a16:creationId xmlns:a16="http://schemas.microsoft.com/office/drawing/2014/main" id="{F53FFDFA-3377-483D-A4CF-AAB54923075D}"/>
                </a:ext>
              </a:extLst>
            </p:cNvPr>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8</a:t>
              </a:r>
            </a:p>
          </p:txBody>
        </p:sp>
      </p:grpSp>
      <p:grpSp>
        <p:nvGrpSpPr>
          <p:cNvPr id="473141" name="Group 53">
            <a:extLst>
              <a:ext uri="{FF2B5EF4-FFF2-40B4-BE49-F238E27FC236}">
                <a16:creationId xmlns:a16="http://schemas.microsoft.com/office/drawing/2014/main" id="{410F171A-653F-48CD-9F7F-21585F2FE205}"/>
              </a:ext>
            </a:extLst>
          </p:cNvPr>
          <p:cNvGrpSpPr>
            <a:grpSpLocks/>
          </p:cNvGrpSpPr>
          <p:nvPr/>
        </p:nvGrpSpPr>
        <p:grpSpPr bwMode="auto">
          <a:xfrm>
            <a:off x="1976438" y="5462588"/>
            <a:ext cx="6399212" cy="523875"/>
            <a:chOff x="720" y="3054"/>
            <a:chExt cx="4320" cy="330"/>
          </a:xfrm>
        </p:grpSpPr>
        <p:sp>
          <p:nvSpPr>
            <p:cNvPr id="94226" name="Text Box 54">
              <a:extLst>
                <a:ext uri="{FF2B5EF4-FFF2-40B4-BE49-F238E27FC236}">
                  <a16:creationId xmlns:a16="http://schemas.microsoft.com/office/drawing/2014/main" id="{B428CE62-657E-4EB6-AD37-0698F047A522}"/>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27" name="Text Box 55">
              <a:extLst>
                <a:ext uri="{FF2B5EF4-FFF2-40B4-BE49-F238E27FC236}">
                  <a16:creationId xmlns:a16="http://schemas.microsoft.com/office/drawing/2014/main" id="{31116D74-DE2B-4033-BD73-B45E348DBB42}"/>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28" name="Text Box 56">
              <a:extLst>
                <a:ext uri="{FF2B5EF4-FFF2-40B4-BE49-F238E27FC236}">
                  <a16:creationId xmlns:a16="http://schemas.microsoft.com/office/drawing/2014/main" id="{DE8D9DB0-385B-48C0-9D86-5B4A4A68593D}"/>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29" name="Text Box 57">
              <a:extLst>
                <a:ext uri="{FF2B5EF4-FFF2-40B4-BE49-F238E27FC236}">
                  <a16:creationId xmlns:a16="http://schemas.microsoft.com/office/drawing/2014/main" id="{493C9506-2C5B-4585-951C-AFD0CD4A00DD}"/>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30" name="Text Box 58">
              <a:extLst>
                <a:ext uri="{FF2B5EF4-FFF2-40B4-BE49-F238E27FC236}">
                  <a16:creationId xmlns:a16="http://schemas.microsoft.com/office/drawing/2014/main" id="{033B9893-8F30-46AB-A154-1EADBE84D144}"/>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31" name="Text Box 59">
              <a:extLst>
                <a:ext uri="{FF2B5EF4-FFF2-40B4-BE49-F238E27FC236}">
                  <a16:creationId xmlns:a16="http://schemas.microsoft.com/office/drawing/2014/main" id="{DCBF527E-A06B-4997-BC37-D481354E6AB5}"/>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32" name="Text Box 60">
              <a:extLst>
                <a:ext uri="{FF2B5EF4-FFF2-40B4-BE49-F238E27FC236}">
                  <a16:creationId xmlns:a16="http://schemas.microsoft.com/office/drawing/2014/main" id="{615DEBD1-73BD-47D6-966E-35ED8755AB28}"/>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33" name="Text Box 61">
              <a:extLst>
                <a:ext uri="{FF2B5EF4-FFF2-40B4-BE49-F238E27FC236}">
                  <a16:creationId xmlns:a16="http://schemas.microsoft.com/office/drawing/2014/main" id="{BF1B3CEE-D595-40AA-9E2B-F4F86711E314}"/>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4234" name="Text Box 62">
              <a:extLst>
                <a:ext uri="{FF2B5EF4-FFF2-40B4-BE49-F238E27FC236}">
                  <a16:creationId xmlns:a16="http://schemas.microsoft.com/office/drawing/2014/main" id="{FE1AC40B-217A-4307-85B8-A88C61D55C51}"/>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sp>
        <p:nvSpPr>
          <p:cNvPr id="473151" name="Text Box 63">
            <a:extLst>
              <a:ext uri="{FF2B5EF4-FFF2-40B4-BE49-F238E27FC236}">
                <a16:creationId xmlns:a16="http://schemas.microsoft.com/office/drawing/2014/main" id="{E896B28C-4E87-49E5-ABF1-5D21FFB9D2F8}"/>
              </a:ext>
            </a:extLst>
          </p:cNvPr>
          <p:cNvSpPr txBox="1">
            <a:spLocks noChangeArrowheads="1"/>
          </p:cNvSpPr>
          <p:nvPr/>
        </p:nvSpPr>
        <p:spPr bwMode="auto">
          <a:xfrm>
            <a:off x="914400" y="5449888"/>
            <a:ext cx="103981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ve[k]</a:t>
            </a:r>
          </a:p>
        </p:txBody>
      </p:sp>
      <p:sp>
        <p:nvSpPr>
          <p:cNvPr id="473152" name="Text Box 64">
            <a:extLst>
              <a:ext uri="{FF2B5EF4-FFF2-40B4-BE49-F238E27FC236}">
                <a16:creationId xmlns:a16="http://schemas.microsoft.com/office/drawing/2014/main" id="{F4259201-0760-4EBB-982D-0B2E83070C38}"/>
              </a:ext>
            </a:extLst>
          </p:cNvPr>
          <p:cNvSpPr txBox="1">
            <a:spLocks noChangeArrowheads="1"/>
          </p:cNvSpPr>
          <p:nvPr/>
        </p:nvSpPr>
        <p:spPr bwMode="auto">
          <a:xfrm>
            <a:off x="2006600" y="5483225"/>
            <a:ext cx="639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473153" name="Text Box 65">
            <a:extLst>
              <a:ext uri="{FF2B5EF4-FFF2-40B4-BE49-F238E27FC236}">
                <a16:creationId xmlns:a16="http://schemas.microsoft.com/office/drawing/2014/main" id="{312F5B21-935E-4BDD-AD36-3FDB07EA3ED8}"/>
              </a:ext>
            </a:extLst>
          </p:cNvPr>
          <p:cNvSpPr txBox="1">
            <a:spLocks noChangeArrowheads="1"/>
          </p:cNvSpPr>
          <p:nvPr/>
        </p:nvSpPr>
        <p:spPr bwMode="auto">
          <a:xfrm>
            <a:off x="2700338" y="5500688"/>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3154" name="Text Box 66">
            <a:extLst>
              <a:ext uri="{FF2B5EF4-FFF2-40B4-BE49-F238E27FC236}">
                <a16:creationId xmlns:a16="http://schemas.microsoft.com/office/drawing/2014/main" id="{8E83FC33-0DDA-464E-9DB7-F5678B798A4B}"/>
              </a:ext>
            </a:extLst>
          </p:cNvPr>
          <p:cNvSpPr txBox="1">
            <a:spLocks noChangeArrowheads="1"/>
          </p:cNvSpPr>
          <p:nvPr/>
        </p:nvSpPr>
        <p:spPr bwMode="auto">
          <a:xfrm>
            <a:off x="3386138" y="5487988"/>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4</a:t>
            </a:r>
          </a:p>
        </p:txBody>
      </p:sp>
      <p:sp>
        <p:nvSpPr>
          <p:cNvPr id="473155" name="Text Box 67">
            <a:extLst>
              <a:ext uri="{FF2B5EF4-FFF2-40B4-BE49-F238E27FC236}">
                <a16:creationId xmlns:a16="http://schemas.microsoft.com/office/drawing/2014/main" id="{A3511E3A-20E1-4291-A92A-4DFD97ACFA6F}"/>
              </a:ext>
            </a:extLst>
          </p:cNvPr>
          <p:cNvSpPr txBox="1">
            <a:spLocks noChangeArrowheads="1"/>
          </p:cNvSpPr>
          <p:nvPr/>
        </p:nvSpPr>
        <p:spPr bwMode="auto">
          <a:xfrm>
            <a:off x="4046538" y="5487988"/>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5</a:t>
            </a:r>
          </a:p>
        </p:txBody>
      </p:sp>
      <p:sp>
        <p:nvSpPr>
          <p:cNvPr id="473156" name="Text Box 68">
            <a:extLst>
              <a:ext uri="{FF2B5EF4-FFF2-40B4-BE49-F238E27FC236}">
                <a16:creationId xmlns:a16="http://schemas.microsoft.com/office/drawing/2014/main" id="{92D0A2F4-A85A-4480-BB81-BA38644B800A}"/>
              </a:ext>
            </a:extLst>
          </p:cNvPr>
          <p:cNvSpPr txBox="1">
            <a:spLocks noChangeArrowheads="1"/>
          </p:cNvSpPr>
          <p:nvPr/>
        </p:nvSpPr>
        <p:spPr bwMode="auto">
          <a:xfrm>
            <a:off x="4719638" y="5491163"/>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3157" name="Text Box 69">
            <a:extLst>
              <a:ext uri="{FF2B5EF4-FFF2-40B4-BE49-F238E27FC236}">
                <a16:creationId xmlns:a16="http://schemas.microsoft.com/office/drawing/2014/main" id="{043A39F2-67F3-48AC-B093-5F3EB894462E}"/>
              </a:ext>
            </a:extLst>
          </p:cNvPr>
          <p:cNvSpPr txBox="1">
            <a:spLocks noChangeArrowheads="1"/>
          </p:cNvSpPr>
          <p:nvPr/>
        </p:nvSpPr>
        <p:spPr bwMode="auto">
          <a:xfrm>
            <a:off x="5392738" y="5507038"/>
            <a:ext cx="63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3158" name="Text Box 70">
            <a:extLst>
              <a:ext uri="{FF2B5EF4-FFF2-40B4-BE49-F238E27FC236}">
                <a16:creationId xmlns:a16="http://schemas.microsoft.com/office/drawing/2014/main" id="{71957A7F-3076-40EC-A3EF-7CAFF309F809}"/>
              </a:ext>
            </a:extLst>
          </p:cNvPr>
          <p:cNvSpPr txBox="1">
            <a:spLocks noChangeArrowheads="1"/>
          </p:cNvSpPr>
          <p:nvPr/>
        </p:nvSpPr>
        <p:spPr bwMode="auto">
          <a:xfrm>
            <a:off x="6175375" y="5480050"/>
            <a:ext cx="64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16</a:t>
            </a:r>
          </a:p>
        </p:txBody>
      </p:sp>
      <p:sp>
        <p:nvSpPr>
          <p:cNvPr id="473159" name="Text Box 71">
            <a:extLst>
              <a:ext uri="{FF2B5EF4-FFF2-40B4-BE49-F238E27FC236}">
                <a16:creationId xmlns:a16="http://schemas.microsoft.com/office/drawing/2014/main" id="{55CE8609-8270-4650-A842-626119FAF559}"/>
              </a:ext>
            </a:extLst>
          </p:cNvPr>
          <p:cNvSpPr txBox="1">
            <a:spLocks noChangeArrowheads="1"/>
          </p:cNvSpPr>
          <p:nvPr/>
        </p:nvSpPr>
        <p:spPr bwMode="auto">
          <a:xfrm>
            <a:off x="6870700" y="5461000"/>
            <a:ext cx="64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14</a:t>
            </a:r>
          </a:p>
        </p:txBody>
      </p:sp>
      <p:sp>
        <p:nvSpPr>
          <p:cNvPr id="473160" name="Text Box 72">
            <a:extLst>
              <a:ext uri="{FF2B5EF4-FFF2-40B4-BE49-F238E27FC236}">
                <a16:creationId xmlns:a16="http://schemas.microsoft.com/office/drawing/2014/main" id="{D2F48B86-5C87-4E48-BE34-A9BA1EDB3A06}"/>
              </a:ext>
            </a:extLst>
          </p:cNvPr>
          <p:cNvSpPr txBox="1">
            <a:spLocks noChangeArrowheads="1"/>
          </p:cNvSpPr>
          <p:nvPr/>
        </p:nvSpPr>
        <p:spPr bwMode="auto">
          <a:xfrm>
            <a:off x="7648575" y="5489575"/>
            <a:ext cx="639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18</a:t>
            </a:r>
          </a:p>
        </p:txBody>
      </p:sp>
      <p:sp>
        <p:nvSpPr>
          <p:cNvPr id="94223" name="Rectangle 74">
            <a:extLst>
              <a:ext uri="{FF2B5EF4-FFF2-40B4-BE49-F238E27FC236}">
                <a16:creationId xmlns:a16="http://schemas.microsoft.com/office/drawing/2014/main" id="{8B0F2023-B61B-4535-81DB-F1FA62AA3537}"/>
              </a:ext>
            </a:extLst>
          </p:cNvPr>
          <p:cNvSpPr>
            <a:spLocks noChangeArrowheads="1"/>
          </p:cNvSpPr>
          <p:nvPr/>
        </p:nvSpPr>
        <p:spPr bwMode="auto">
          <a:xfrm>
            <a:off x="3800475" y="3963988"/>
            <a:ext cx="5019675" cy="60801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ea typeface="华文行楷" panose="02010800040101010101" pitchFamily="2" charset="-122"/>
              </a:rPr>
              <a:t>ve[k]=max{ve[j]+dut(&lt;</a:t>
            </a:r>
            <a:r>
              <a:rPr lang="en-US" altLang="zh-CN" sz="2800" b="1" i="1">
                <a:ea typeface="华文行楷" panose="02010800040101010101" pitchFamily="2" charset="-122"/>
              </a:rPr>
              <a:t>v</a:t>
            </a:r>
            <a:r>
              <a:rPr lang="en-US" altLang="zh-CN" sz="2800" b="1" i="1" baseline="-25000">
                <a:ea typeface="华文行楷" panose="02010800040101010101" pitchFamily="2" charset="-122"/>
              </a:rPr>
              <a:t>j</a:t>
            </a:r>
            <a:r>
              <a:rPr lang="en-US" altLang="zh-CN" sz="2800" b="1">
                <a:ea typeface="华文行楷" panose="02010800040101010101" pitchFamily="2" charset="-122"/>
              </a:rPr>
              <a:t>, </a:t>
            </a:r>
            <a:r>
              <a:rPr lang="en-US" altLang="zh-CN" sz="2800" b="1" i="1">
                <a:ea typeface="华文行楷" panose="02010800040101010101" pitchFamily="2" charset="-122"/>
              </a:rPr>
              <a:t>v</a:t>
            </a:r>
            <a:r>
              <a:rPr lang="en-US" altLang="zh-CN" sz="2800" b="1" i="1" baseline="-25000">
                <a:ea typeface="华文行楷" panose="02010800040101010101" pitchFamily="2" charset="-122"/>
              </a:rPr>
              <a:t>k</a:t>
            </a:r>
            <a:r>
              <a:rPr lang="en-US" altLang="zh-CN" sz="2800" b="1">
                <a:ea typeface="华文行楷" panose="02010800040101010101" pitchFamily="2" charset="-122"/>
              </a:rPr>
              <a:t>&gt;)}</a:t>
            </a:r>
            <a:endParaRPr lang="en-US" altLang="zh-CN" sz="2800" b="1"/>
          </a:p>
        </p:txBody>
      </p:sp>
      <p:sp>
        <p:nvSpPr>
          <p:cNvPr id="94225" name="灯片编号占位符 2">
            <a:extLst>
              <a:ext uri="{FF2B5EF4-FFF2-40B4-BE49-F238E27FC236}">
                <a16:creationId xmlns:a16="http://schemas.microsoft.com/office/drawing/2014/main" id="{AAB0B922-4933-4B6C-AAA1-226BFE0AA47D}"/>
              </a:ext>
            </a:extLst>
          </p:cNvPr>
          <p:cNvSpPr>
            <a:spLocks noGrp="1"/>
          </p:cNvSpPr>
          <p:nvPr>
            <p:ph type="sldNum" sz="quarter" idx="12"/>
          </p:nvPr>
        </p:nvSpPr>
        <p:spPr bwMode="auto">
          <a:xfrm>
            <a:off x="8316913" y="6459538"/>
            <a:ext cx="733425"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6FB6A0F1-C211-4EAF-93E8-E9444C81BF59}" type="slidenum">
              <a:rPr lang="ko-KR" altLang="en-US" sz="1200">
                <a:latin typeface="Verdana" panose="020B0604030504040204" pitchFamily="34" charset="0"/>
              </a:rPr>
              <a:pPr algn="ctr" eaLnBrk="1" hangingPunct="1"/>
              <a:t>88</a:t>
            </a:fld>
            <a:endParaRPr lang="en-US" altLang="ko-KR"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3131"/>
                                        </p:tgtEl>
                                        <p:attrNameLst>
                                          <p:attrName>style.visibility</p:attrName>
                                        </p:attrNameLst>
                                      </p:cBhvr>
                                      <p:to>
                                        <p:strVal val="visible"/>
                                      </p:to>
                                    </p:set>
                                    <p:animEffect transition="in" filter="wipe(up)">
                                      <p:cBhvr>
                                        <p:cTn id="7" dur="500"/>
                                        <p:tgtEl>
                                          <p:spTgt spid="473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3141"/>
                                        </p:tgtEl>
                                        <p:attrNameLst>
                                          <p:attrName>style.visibility</p:attrName>
                                        </p:attrNameLst>
                                      </p:cBhvr>
                                      <p:to>
                                        <p:strVal val="visible"/>
                                      </p:to>
                                    </p:set>
                                    <p:animEffect transition="in" filter="dissolve">
                                      <p:cBhvr>
                                        <p:cTn id="12" dur="500"/>
                                        <p:tgtEl>
                                          <p:spTgt spid="473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73151"/>
                                        </p:tgtEl>
                                        <p:attrNameLst>
                                          <p:attrName>style.visibility</p:attrName>
                                        </p:attrNameLst>
                                      </p:cBhvr>
                                      <p:to>
                                        <p:strVal val="visible"/>
                                      </p:to>
                                    </p:set>
                                    <p:animEffect transition="in" filter="slide(fromBottom)">
                                      <p:cBhvr>
                                        <p:cTn id="17" dur="500"/>
                                        <p:tgtEl>
                                          <p:spTgt spid="473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3152"/>
                                        </p:tgtEl>
                                        <p:attrNameLst>
                                          <p:attrName>style.visibility</p:attrName>
                                        </p:attrNameLst>
                                      </p:cBhvr>
                                      <p:to>
                                        <p:strVal val="visible"/>
                                      </p:to>
                                    </p:set>
                                    <p:animEffect transition="in" filter="dissolve">
                                      <p:cBhvr>
                                        <p:cTn id="22" dur="500"/>
                                        <p:tgtEl>
                                          <p:spTgt spid="4731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3153"/>
                                        </p:tgtEl>
                                        <p:attrNameLst>
                                          <p:attrName>style.visibility</p:attrName>
                                        </p:attrNameLst>
                                      </p:cBhvr>
                                      <p:to>
                                        <p:strVal val="visible"/>
                                      </p:to>
                                    </p:set>
                                    <p:animEffect transition="in" filter="dissolve">
                                      <p:cBhvr>
                                        <p:cTn id="27" dur="500"/>
                                        <p:tgtEl>
                                          <p:spTgt spid="4731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3154"/>
                                        </p:tgtEl>
                                        <p:attrNameLst>
                                          <p:attrName>style.visibility</p:attrName>
                                        </p:attrNameLst>
                                      </p:cBhvr>
                                      <p:to>
                                        <p:strVal val="visible"/>
                                      </p:to>
                                    </p:set>
                                    <p:animEffect transition="in" filter="dissolve">
                                      <p:cBhvr>
                                        <p:cTn id="32" dur="500"/>
                                        <p:tgtEl>
                                          <p:spTgt spid="4731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3155"/>
                                        </p:tgtEl>
                                        <p:attrNameLst>
                                          <p:attrName>style.visibility</p:attrName>
                                        </p:attrNameLst>
                                      </p:cBhvr>
                                      <p:to>
                                        <p:strVal val="visible"/>
                                      </p:to>
                                    </p:set>
                                    <p:animEffect transition="in" filter="dissolve">
                                      <p:cBhvr>
                                        <p:cTn id="37" dur="500"/>
                                        <p:tgtEl>
                                          <p:spTgt spid="4731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3156"/>
                                        </p:tgtEl>
                                        <p:attrNameLst>
                                          <p:attrName>style.visibility</p:attrName>
                                        </p:attrNameLst>
                                      </p:cBhvr>
                                      <p:to>
                                        <p:strVal val="visible"/>
                                      </p:to>
                                    </p:set>
                                    <p:animEffect transition="in" filter="dissolve">
                                      <p:cBhvr>
                                        <p:cTn id="42" dur="500"/>
                                        <p:tgtEl>
                                          <p:spTgt spid="4731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3157"/>
                                        </p:tgtEl>
                                        <p:attrNameLst>
                                          <p:attrName>style.visibility</p:attrName>
                                        </p:attrNameLst>
                                      </p:cBhvr>
                                      <p:to>
                                        <p:strVal val="visible"/>
                                      </p:to>
                                    </p:set>
                                    <p:animEffect transition="in" filter="dissolve">
                                      <p:cBhvr>
                                        <p:cTn id="47" dur="500"/>
                                        <p:tgtEl>
                                          <p:spTgt spid="4731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3158"/>
                                        </p:tgtEl>
                                        <p:attrNameLst>
                                          <p:attrName>style.visibility</p:attrName>
                                        </p:attrNameLst>
                                      </p:cBhvr>
                                      <p:to>
                                        <p:strVal val="visible"/>
                                      </p:to>
                                    </p:set>
                                    <p:animEffect transition="in" filter="dissolve">
                                      <p:cBhvr>
                                        <p:cTn id="52" dur="500"/>
                                        <p:tgtEl>
                                          <p:spTgt spid="4731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3159"/>
                                        </p:tgtEl>
                                        <p:attrNameLst>
                                          <p:attrName>style.visibility</p:attrName>
                                        </p:attrNameLst>
                                      </p:cBhvr>
                                      <p:to>
                                        <p:strVal val="visible"/>
                                      </p:to>
                                    </p:set>
                                    <p:animEffect transition="in" filter="dissolve">
                                      <p:cBhvr>
                                        <p:cTn id="57" dur="500"/>
                                        <p:tgtEl>
                                          <p:spTgt spid="4731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73160"/>
                                        </p:tgtEl>
                                        <p:attrNameLst>
                                          <p:attrName>style.visibility</p:attrName>
                                        </p:attrNameLst>
                                      </p:cBhvr>
                                      <p:to>
                                        <p:strVal val="visible"/>
                                      </p:to>
                                    </p:set>
                                    <p:animEffect transition="in" filter="dissolve">
                                      <p:cBhvr>
                                        <p:cTn id="62" dur="500"/>
                                        <p:tgtEl>
                                          <p:spTgt spid="473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51" grpId="0"/>
      <p:bldP spid="473152" grpId="0" autoUpdateAnimBg="0"/>
      <p:bldP spid="473153" grpId="0" autoUpdateAnimBg="0"/>
      <p:bldP spid="473154" grpId="0" autoUpdateAnimBg="0"/>
      <p:bldP spid="473155" grpId="0" autoUpdateAnimBg="0"/>
      <p:bldP spid="473156" grpId="0" autoUpdateAnimBg="0"/>
      <p:bldP spid="473157" grpId="0" autoUpdateAnimBg="0"/>
      <p:bldP spid="473158" grpId="0" autoUpdateAnimBg="0"/>
      <p:bldP spid="473159" grpId="0" autoUpdateAnimBg="0"/>
      <p:bldP spid="473160"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2">
            <a:extLst>
              <a:ext uri="{FF2B5EF4-FFF2-40B4-BE49-F238E27FC236}">
                <a16:creationId xmlns:a16="http://schemas.microsoft.com/office/drawing/2014/main" id="{A27BA4EA-E5E3-4395-ABD2-8EB2603E502A}"/>
              </a:ext>
            </a:extLst>
          </p:cNvPr>
          <p:cNvGrpSpPr>
            <a:grpSpLocks/>
          </p:cNvGrpSpPr>
          <p:nvPr/>
        </p:nvGrpSpPr>
        <p:grpSpPr bwMode="auto">
          <a:xfrm>
            <a:off x="2181225" y="4424363"/>
            <a:ext cx="6096000" cy="519112"/>
            <a:chOff x="720" y="3054"/>
            <a:chExt cx="4320" cy="327"/>
          </a:xfrm>
        </p:grpSpPr>
        <p:sp>
          <p:nvSpPr>
            <p:cNvPr id="95319" name="Text Box 3">
              <a:extLst>
                <a:ext uri="{FF2B5EF4-FFF2-40B4-BE49-F238E27FC236}">
                  <a16:creationId xmlns:a16="http://schemas.microsoft.com/office/drawing/2014/main" id="{291EBFA4-1CA8-4A34-92FD-0F0637FF0BA2}"/>
                </a:ext>
              </a:extLst>
            </p:cNvPr>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2</a:t>
              </a:r>
            </a:p>
          </p:txBody>
        </p:sp>
        <p:sp>
          <p:nvSpPr>
            <p:cNvPr id="95320" name="Text Box 4">
              <a:extLst>
                <a:ext uri="{FF2B5EF4-FFF2-40B4-BE49-F238E27FC236}">
                  <a16:creationId xmlns:a16="http://schemas.microsoft.com/office/drawing/2014/main" id="{8BF3CCA5-7CBD-497D-B1C6-22172BF64C69}"/>
                </a:ext>
              </a:extLst>
            </p:cNvPr>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7</a:t>
              </a:r>
            </a:p>
          </p:txBody>
        </p:sp>
        <p:sp>
          <p:nvSpPr>
            <p:cNvPr id="95321" name="Text Box 5">
              <a:extLst>
                <a:ext uri="{FF2B5EF4-FFF2-40B4-BE49-F238E27FC236}">
                  <a16:creationId xmlns:a16="http://schemas.microsoft.com/office/drawing/2014/main" id="{EE0EF52A-89AF-4F2F-BE8E-11A35E88BB70}"/>
                </a:ext>
              </a:extLst>
            </p:cNvPr>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6</a:t>
              </a:r>
            </a:p>
          </p:txBody>
        </p:sp>
        <p:sp>
          <p:nvSpPr>
            <p:cNvPr id="95322" name="Text Box 6">
              <a:extLst>
                <a:ext uri="{FF2B5EF4-FFF2-40B4-BE49-F238E27FC236}">
                  <a16:creationId xmlns:a16="http://schemas.microsoft.com/office/drawing/2014/main" id="{2D96EABA-C34B-43E4-AD92-33DF217CA5FD}"/>
                </a:ext>
              </a:extLst>
            </p:cNvPr>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5</a:t>
              </a:r>
            </a:p>
          </p:txBody>
        </p:sp>
        <p:sp>
          <p:nvSpPr>
            <p:cNvPr id="95323" name="Text Box 7">
              <a:extLst>
                <a:ext uri="{FF2B5EF4-FFF2-40B4-BE49-F238E27FC236}">
                  <a16:creationId xmlns:a16="http://schemas.microsoft.com/office/drawing/2014/main" id="{F2F1AB94-EBC8-4E7D-9308-A42D2BB64718}"/>
                </a:ext>
              </a:extLst>
            </p:cNvPr>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4</a:t>
              </a:r>
            </a:p>
          </p:txBody>
        </p:sp>
        <p:sp>
          <p:nvSpPr>
            <p:cNvPr id="95324" name="Text Box 8">
              <a:extLst>
                <a:ext uri="{FF2B5EF4-FFF2-40B4-BE49-F238E27FC236}">
                  <a16:creationId xmlns:a16="http://schemas.microsoft.com/office/drawing/2014/main" id="{DC801220-5D17-4BD5-8AAC-58AC896FF252}"/>
                </a:ext>
              </a:extLst>
            </p:cNvPr>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1</a:t>
              </a:r>
            </a:p>
          </p:txBody>
        </p:sp>
        <p:sp>
          <p:nvSpPr>
            <p:cNvPr id="95325" name="Text Box 9">
              <a:extLst>
                <a:ext uri="{FF2B5EF4-FFF2-40B4-BE49-F238E27FC236}">
                  <a16:creationId xmlns:a16="http://schemas.microsoft.com/office/drawing/2014/main" id="{A2DBA1C2-29BD-4299-82FA-85EDE757FC00}"/>
                </a:ext>
              </a:extLst>
            </p:cNvPr>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3</a:t>
              </a:r>
            </a:p>
          </p:txBody>
        </p:sp>
        <p:sp>
          <p:nvSpPr>
            <p:cNvPr id="95326" name="Text Box 10">
              <a:extLst>
                <a:ext uri="{FF2B5EF4-FFF2-40B4-BE49-F238E27FC236}">
                  <a16:creationId xmlns:a16="http://schemas.microsoft.com/office/drawing/2014/main" id="{0ABDF8AB-B50C-4713-B18C-8F557E330614}"/>
                </a:ext>
              </a:extLst>
            </p:cNvPr>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9</a:t>
              </a:r>
            </a:p>
          </p:txBody>
        </p:sp>
        <p:sp>
          <p:nvSpPr>
            <p:cNvPr id="95327" name="Text Box 11">
              <a:extLst>
                <a:ext uri="{FF2B5EF4-FFF2-40B4-BE49-F238E27FC236}">
                  <a16:creationId xmlns:a16="http://schemas.microsoft.com/office/drawing/2014/main" id="{302A6018-7C23-4F45-B7B4-C7D71B8BF130}"/>
                </a:ext>
              </a:extLst>
            </p:cNvPr>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8</a:t>
              </a:r>
            </a:p>
          </p:txBody>
        </p:sp>
      </p:grpSp>
      <p:grpSp>
        <p:nvGrpSpPr>
          <p:cNvPr id="95235" name="Group 12">
            <a:extLst>
              <a:ext uri="{FF2B5EF4-FFF2-40B4-BE49-F238E27FC236}">
                <a16:creationId xmlns:a16="http://schemas.microsoft.com/office/drawing/2014/main" id="{34071381-F47F-4F86-9F6A-D5F76587AB61}"/>
              </a:ext>
            </a:extLst>
          </p:cNvPr>
          <p:cNvGrpSpPr>
            <a:grpSpLocks/>
          </p:cNvGrpSpPr>
          <p:nvPr/>
        </p:nvGrpSpPr>
        <p:grpSpPr bwMode="auto">
          <a:xfrm>
            <a:off x="2085975" y="5030788"/>
            <a:ext cx="6096000" cy="523875"/>
            <a:chOff x="720" y="3054"/>
            <a:chExt cx="4320" cy="330"/>
          </a:xfrm>
        </p:grpSpPr>
        <p:sp>
          <p:nvSpPr>
            <p:cNvPr id="95310" name="Text Box 13">
              <a:extLst>
                <a:ext uri="{FF2B5EF4-FFF2-40B4-BE49-F238E27FC236}">
                  <a16:creationId xmlns:a16="http://schemas.microsoft.com/office/drawing/2014/main" id="{1CEBB703-191B-4D38-9C0F-F256CE82998F}"/>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1" name="Text Box 14">
              <a:extLst>
                <a:ext uri="{FF2B5EF4-FFF2-40B4-BE49-F238E27FC236}">
                  <a16:creationId xmlns:a16="http://schemas.microsoft.com/office/drawing/2014/main" id="{C333CC40-57D5-4E33-887D-76A6B377BCCA}"/>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2" name="Text Box 15">
              <a:extLst>
                <a:ext uri="{FF2B5EF4-FFF2-40B4-BE49-F238E27FC236}">
                  <a16:creationId xmlns:a16="http://schemas.microsoft.com/office/drawing/2014/main" id="{8C583AFF-B91C-4C83-B508-24C562AAF266}"/>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3" name="Text Box 16">
              <a:extLst>
                <a:ext uri="{FF2B5EF4-FFF2-40B4-BE49-F238E27FC236}">
                  <a16:creationId xmlns:a16="http://schemas.microsoft.com/office/drawing/2014/main" id="{0D0A97E8-2A2D-4B4B-B683-D842C0DD3E44}"/>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4" name="Text Box 17">
              <a:extLst>
                <a:ext uri="{FF2B5EF4-FFF2-40B4-BE49-F238E27FC236}">
                  <a16:creationId xmlns:a16="http://schemas.microsoft.com/office/drawing/2014/main" id="{FD5FB3E3-E481-4A2E-9B2E-415C41887C0B}"/>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5" name="Text Box 18">
              <a:extLst>
                <a:ext uri="{FF2B5EF4-FFF2-40B4-BE49-F238E27FC236}">
                  <a16:creationId xmlns:a16="http://schemas.microsoft.com/office/drawing/2014/main" id="{E2850CC6-83C3-47B2-8C02-AF724CE1ABA7}"/>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6" name="Text Box 19">
              <a:extLst>
                <a:ext uri="{FF2B5EF4-FFF2-40B4-BE49-F238E27FC236}">
                  <a16:creationId xmlns:a16="http://schemas.microsoft.com/office/drawing/2014/main" id="{10F0D7F4-E4D3-4AB7-AD05-4BF859892D76}"/>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7" name="Text Box 20">
              <a:extLst>
                <a:ext uri="{FF2B5EF4-FFF2-40B4-BE49-F238E27FC236}">
                  <a16:creationId xmlns:a16="http://schemas.microsoft.com/office/drawing/2014/main" id="{4634F4B9-179D-499E-A86A-BBD404C282CC}"/>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18" name="Text Box 21">
              <a:extLst>
                <a:ext uri="{FF2B5EF4-FFF2-40B4-BE49-F238E27FC236}">
                  <a16:creationId xmlns:a16="http://schemas.microsoft.com/office/drawing/2014/main" id="{63576D14-B2D8-4B70-997A-3913498C1E13}"/>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grpSp>
        <p:nvGrpSpPr>
          <p:cNvPr id="475158" name="Group 22">
            <a:extLst>
              <a:ext uri="{FF2B5EF4-FFF2-40B4-BE49-F238E27FC236}">
                <a16:creationId xmlns:a16="http://schemas.microsoft.com/office/drawing/2014/main" id="{8AAF67DE-DF35-4F38-86EC-1740BF631A24}"/>
              </a:ext>
            </a:extLst>
          </p:cNvPr>
          <p:cNvGrpSpPr>
            <a:grpSpLocks/>
          </p:cNvGrpSpPr>
          <p:nvPr/>
        </p:nvGrpSpPr>
        <p:grpSpPr bwMode="auto">
          <a:xfrm>
            <a:off x="2085975" y="5576888"/>
            <a:ext cx="6096000" cy="523875"/>
            <a:chOff x="720" y="3054"/>
            <a:chExt cx="4320" cy="330"/>
          </a:xfrm>
        </p:grpSpPr>
        <p:sp>
          <p:nvSpPr>
            <p:cNvPr id="95301" name="Text Box 23">
              <a:extLst>
                <a:ext uri="{FF2B5EF4-FFF2-40B4-BE49-F238E27FC236}">
                  <a16:creationId xmlns:a16="http://schemas.microsoft.com/office/drawing/2014/main" id="{008BF15B-F811-485B-8AE7-15F937F80D60}"/>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2" name="Text Box 24">
              <a:extLst>
                <a:ext uri="{FF2B5EF4-FFF2-40B4-BE49-F238E27FC236}">
                  <a16:creationId xmlns:a16="http://schemas.microsoft.com/office/drawing/2014/main" id="{AE77CAA3-0F37-4763-A9C4-8AA37FC1C041}"/>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3" name="Text Box 25">
              <a:extLst>
                <a:ext uri="{FF2B5EF4-FFF2-40B4-BE49-F238E27FC236}">
                  <a16:creationId xmlns:a16="http://schemas.microsoft.com/office/drawing/2014/main" id="{BBBF2B42-2662-4C4B-BD4E-92E5BCAE9EA1}"/>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4" name="Text Box 26">
              <a:extLst>
                <a:ext uri="{FF2B5EF4-FFF2-40B4-BE49-F238E27FC236}">
                  <a16:creationId xmlns:a16="http://schemas.microsoft.com/office/drawing/2014/main" id="{01EF2DB1-BB34-404A-8F17-7F590ED2B6DD}"/>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5" name="Text Box 27">
              <a:extLst>
                <a:ext uri="{FF2B5EF4-FFF2-40B4-BE49-F238E27FC236}">
                  <a16:creationId xmlns:a16="http://schemas.microsoft.com/office/drawing/2014/main" id="{31EE50D0-A290-431A-B7B0-33D160A8138B}"/>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6" name="Text Box 28">
              <a:extLst>
                <a:ext uri="{FF2B5EF4-FFF2-40B4-BE49-F238E27FC236}">
                  <a16:creationId xmlns:a16="http://schemas.microsoft.com/office/drawing/2014/main" id="{3762E4E7-5B61-44D2-9263-554BF92E7B60}"/>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7" name="Text Box 29">
              <a:extLst>
                <a:ext uri="{FF2B5EF4-FFF2-40B4-BE49-F238E27FC236}">
                  <a16:creationId xmlns:a16="http://schemas.microsoft.com/office/drawing/2014/main" id="{52527DEE-F7CD-41B0-B962-A387667172C9}"/>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8" name="Text Box 30">
              <a:extLst>
                <a:ext uri="{FF2B5EF4-FFF2-40B4-BE49-F238E27FC236}">
                  <a16:creationId xmlns:a16="http://schemas.microsoft.com/office/drawing/2014/main" id="{EFAB3B20-3622-4A23-B3A7-B5D3C4E1D82D}"/>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5309" name="Text Box 31">
              <a:extLst>
                <a:ext uri="{FF2B5EF4-FFF2-40B4-BE49-F238E27FC236}">
                  <a16:creationId xmlns:a16="http://schemas.microsoft.com/office/drawing/2014/main" id="{943B1045-E078-4415-B90B-14ADD52C27C5}"/>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sp>
        <p:nvSpPr>
          <p:cNvPr id="95237" name="Text Box 32">
            <a:extLst>
              <a:ext uri="{FF2B5EF4-FFF2-40B4-BE49-F238E27FC236}">
                <a16:creationId xmlns:a16="http://schemas.microsoft.com/office/drawing/2014/main" id="{B874A032-451C-45F2-A66F-AF0764B68B4C}"/>
              </a:ext>
            </a:extLst>
          </p:cNvPr>
          <p:cNvSpPr txBox="1">
            <a:spLocks noChangeArrowheads="1"/>
          </p:cNvSpPr>
          <p:nvPr/>
        </p:nvSpPr>
        <p:spPr bwMode="auto">
          <a:xfrm>
            <a:off x="790575" y="5018088"/>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ve[k]</a:t>
            </a:r>
          </a:p>
        </p:txBody>
      </p:sp>
      <p:sp>
        <p:nvSpPr>
          <p:cNvPr id="475169" name="Text Box 33">
            <a:extLst>
              <a:ext uri="{FF2B5EF4-FFF2-40B4-BE49-F238E27FC236}">
                <a16:creationId xmlns:a16="http://schemas.microsoft.com/office/drawing/2014/main" id="{4E7390B2-D90C-4CDC-BFA2-229EE0EB028D}"/>
              </a:ext>
            </a:extLst>
          </p:cNvPr>
          <p:cNvSpPr txBox="1">
            <a:spLocks noChangeArrowheads="1"/>
          </p:cNvSpPr>
          <p:nvPr/>
        </p:nvSpPr>
        <p:spPr bwMode="auto">
          <a:xfrm>
            <a:off x="790575" y="5576888"/>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vl[k]</a:t>
            </a:r>
          </a:p>
        </p:txBody>
      </p:sp>
      <p:sp>
        <p:nvSpPr>
          <p:cNvPr id="95239" name="Text Box 34">
            <a:extLst>
              <a:ext uri="{FF2B5EF4-FFF2-40B4-BE49-F238E27FC236}">
                <a16:creationId xmlns:a16="http://schemas.microsoft.com/office/drawing/2014/main" id="{092D4C47-D43B-4D2B-8230-80A4D57DA967}"/>
              </a:ext>
            </a:extLst>
          </p:cNvPr>
          <p:cNvSpPr txBox="1">
            <a:spLocks noChangeArrowheads="1"/>
          </p:cNvSpPr>
          <p:nvPr/>
        </p:nvSpPr>
        <p:spPr bwMode="auto">
          <a:xfrm>
            <a:off x="2162175" y="50815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5240" name="Text Box 35">
            <a:extLst>
              <a:ext uri="{FF2B5EF4-FFF2-40B4-BE49-F238E27FC236}">
                <a16:creationId xmlns:a16="http://schemas.microsoft.com/office/drawing/2014/main" id="{2D2D1221-B09E-4D2B-B02E-A0385919218D}"/>
              </a:ext>
            </a:extLst>
          </p:cNvPr>
          <p:cNvSpPr txBox="1">
            <a:spLocks noChangeArrowheads="1"/>
          </p:cNvSpPr>
          <p:nvPr/>
        </p:nvSpPr>
        <p:spPr bwMode="auto">
          <a:xfrm>
            <a:off x="2809875" y="50688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5241" name="Text Box 36">
            <a:extLst>
              <a:ext uri="{FF2B5EF4-FFF2-40B4-BE49-F238E27FC236}">
                <a16:creationId xmlns:a16="http://schemas.microsoft.com/office/drawing/2014/main" id="{68BAA267-A415-48CF-B8F4-56E973B5247D}"/>
              </a:ext>
            </a:extLst>
          </p:cNvPr>
          <p:cNvSpPr txBox="1">
            <a:spLocks noChangeArrowheads="1"/>
          </p:cNvSpPr>
          <p:nvPr/>
        </p:nvSpPr>
        <p:spPr bwMode="auto">
          <a:xfrm>
            <a:off x="3495675" y="50561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4</a:t>
            </a:r>
          </a:p>
        </p:txBody>
      </p:sp>
      <p:sp>
        <p:nvSpPr>
          <p:cNvPr id="95242" name="Text Box 37">
            <a:extLst>
              <a:ext uri="{FF2B5EF4-FFF2-40B4-BE49-F238E27FC236}">
                <a16:creationId xmlns:a16="http://schemas.microsoft.com/office/drawing/2014/main" id="{334426A9-E1CA-469F-AF4C-F5FBA7531072}"/>
              </a:ext>
            </a:extLst>
          </p:cNvPr>
          <p:cNvSpPr txBox="1">
            <a:spLocks noChangeArrowheads="1"/>
          </p:cNvSpPr>
          <p:nvPr/>
        </p:nvSpPr>
        <p:spPr bwMode="auto">
          <a:xfrm>
            <a:off x="4156075" y="50561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5</a:t>
            </a:r>
          </a:p>
        </p:txBody>
      </p:sp>
      <p:sp>
        <p:nvSpPr>
          <p:cNvPr id="95243" name="Text Box 38">
            <a:extLst>
              <a:ext uri="{FF2B5EF4-FFF2-40B4-BE49-F238E27FC236}">
                <a16:creationId xmlns:a16="http://schemas.microsoft.com/office/drawing/2014/main" id="{E84242E7-435A-4ACA-A15A-98F428D3E6A5}"/>
              </a:ext>
            </a:extLst>
          </p:cNvPr>
          <p:cNvSpPr txBox="1">
            <a:spLocks noChangeArrowheads="1"/>
          </p:cNvSpPr>
          <p:nvPr/>
        </p:nvSpPr>
        <p:spPr bwMode="auto">
          <a:xfrm>
            <a:off x="4829175" y="50434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5244" name="Text Box 39">
            <a:extLst>
              <a:ext uri="{FF2B5EF4-FFF2-40B4-BE49-F238E27FC236}">
                <a16:creationId xmlns:a16="http://schemas.microsoft.com/office/drawing/2014/main" id="{9FC55EA4-A971-4BBD-868B-798E633A3863}"/>
              </a:ext>
            </a:extLst>
          </p:cNvPr>
          <p:cNvSpPr txBox="1">
            <a:spLocks noChangeArrowheads="1"/>
          </p:cNvSpPr>
          <p:nvPr/>
        </p:nvSpPr>
        <p:spPr bwMode="auto">
          <a:xfrm>
            <a:off x="5502275" y="50307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5245" name="Text Box 40">
            <a:extLst>
              <a:ext uri="{FF2B5EF4-FFF2-40B4-BE49-F238E27FC236}">
                <a16:creationId xmlns:a16="http://schemas.microsoft.com/office/drawing/2014/main" id="{FA5BAA4A-6795-4D32-A302-7162D2FF6DDA}"/>
              </a:ext>
            </a:extLst>
          </p:cNvPr>
          <p:cNvSpPr txBox="1">
            <a:spLocks noChangeArrowheads="1"/>
          </p:cNvSpPr>
          <p:nvPr/>
        </p:nvSpPr>
        <p:spPr bwMode="auto">
          <a:xfrm>
            <a:off x="6137275" y="50307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16</a:t>
            </a:r>
          </a:p>
        </p:txBody>
      </p:sp>
      <p:sp>
        <p:nvSpPr>
          <p:cNvPr id="95246" name="Text Box 41">
            <a:extLst>
              <a:ext uri="{FF2B5EF4-FFF2-40B4-BE49-F238E27FC236}">
                <a16:creationId xmlns:a16="http://schemas.microsoft.com/office/drawing/2014/main" id="{6C4BFE95-2F40-45B2-9BAE-8B40AFD5C873}"/>
              </a:ext>
            </a:extLst>
          </p:cNvPr>
          <p:cNvSpPr txBox="1">
            <a:spLocks noChangeArrowheads="1"/>
          </p:cNvSpPr>
          <p:nvPr/>
        </p:nvSpPr>
        <p:spPr bwMode="auto">
          <a:xfrm>
            <a:off x="6835775" y="50561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14</a:t>
            </a:r>
          </a:p>
        </p:txBody>
      </p:sp>
      <p:sp>
        <p:nvSpPr>
          <p:cNvPr id="95247" name="Text Box 42">
            <a:extLst>
              <a:ext uri="{FF2B5EF4-FFF2-40B4-BE49-F238E27FC236}">
                <a16:creationId xmlns:a16="http://schemas.microsoft.com/office/drawing/2014/main" id="{8A1304FC-15CB-4C06-86BF-5FECB5B571FC}"/>
              </a:ext>
            </a:extLst>
          </p:cNvPr>
          <p:cNvSpPr txBox="1">
            <a:spLocks noChangeArrowheads="1"/>
          </p:cNvSpPr>
          <p:nvPr/>
        </p:nvSpPr>
        <p:spPr bwMode="auto">
          <a:xfrm>
            <a:off x="7496175" y="50434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18</a:t>
            </a:r>
          </a:p>
        </p:txBody>
      </p:sp>
      <p:sp>
        <p:nvSpPr>
          <p:cNvPr id="475179" name="Text Box 43">
            <a:extLst>
              <a:ext uri="{FF2B5EF4-FFF2-40B4-BE49-F238E27FC236}">
                <a16:creationId xmlns:a16="http://schemas.microsoft.com/office/drawing/2014/main" id="{A64C09DA-C611-4D22-B94D-2F17E094A4D5}"/>
              </a:ext>
            </a:extLst>
          </p:cNvPr>
          <p:cNvSpPr txBox="1">
            <a:spLocks noChangeArrowheads="1"/>
          </p:cNvSpPr>
          <p:nvPr/>
        </p:nvSpPr>
        <p:spPr bwMode="auto">
          <a:xfrm>
            <a:off x="75088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18</a:t>
            </a:r>
          </a:p>
        </p:txBody>
      </p:sp>
      <p:sp>
        <p:nvSpPr>
          <p:cNvPr id="475180" name="Text Box 44">
            <a:extLst>
              <a:ext uri="{FF2B5EF4-FFF2-40B4-BE49-F238E27FC236}">
                <a16:creationId xmlns:a16="http://schemas.microsoft.com/office/drawing/2014/main" id="{95C65C13-41A8-4598-B46A-21D1E5479FF9}"/>
              </a:ext>
            </a:extLst>
          </p:cNvPr>
          <p:cNvSpPr txBox="1">
            <a:spLocks noChangeArrowheads="1"/>
          </p:cNvSpPr>
          <p:nvPr/>
        </p:nvSpPr>
        <p:spPr bwMode="auto">
          <a:xfrm>
            <a:off x="6835775" y="5602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14</a:t>
            </a:r>
          </a:p>
        </p:txBody>
      </p:sp>
      <p:sp>
        <p:nvSpPr>
          <p:cNvPr id="475181" name="Text Box 45">
            <a:extLst>
              <a:ext uri="{FF2B5EF4-FFF2-40B4-BE49-F238E27FC236}">
                <a16:creationId xmlns:a16="http://schemas.microsoft.com/office/drawing/2014/main" id="{5E9EBCB0-497C-4FBC-A451-7D9EDE1FDBAA}"/>
              </a:ext>
            </a:extLst>
          </p:cNvPr>
          <p:cNvSpPr txBox="1">
            <a:spLocks noChangeArrowheads="1"/>
          </p:cNvSpPr>
          <p:nvPr/>
        </p:nvSpPr>
        <p:spPr bwMode="auto">
          <a:xfrm>
            <a:off x="62007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16</a:t>
            </a:r>
          </a:p>
        </p:txBody>
      </p:sp>
      <p:sp>
        <p:nvSpPr>
          <p:cNvPr id="475182" name="Text Box 46">
            <a:extLst>
              <a:ext uri="{FF2B5EF4-FFF2-40B4-BE49-F238E27FC236}">
                <a16:creationId xmlns:a16="http://schemas.microsoft.com/office/drawing/2014/main" id="{4C488F96-75BC-4B95-9A2B-778446052116}"/>
              </a:ext>
            </a:extLst>
          </p:cNvPr>
          <p:cNvSpPr txBox="1">
            <a:spLocks noChangeArrowheads="1"/>
          </p:cNvSpPr>
          <p:nvPr/>
        </p:nvSpPr>
        <p:spPr bwMode="auto">
          <a:xfrm>
            <a:off x="55149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10</a:t>
            </a:r>
          </a:p>
        </p:txBody>
      </p:sp>
      <p:sp>
        <p:nvSpPr>
          <p:cNvPr id="475183" name="Text Box 47">
            <a:extLst>
              <a:ext uri="{FF2B5EF4-FFF2-40B4-BE49-F238E27FC236}">
                <a16:creationId xmlns:a16="http://schemas.microsoft.com/office/drawing/2014/main" id="{A33D1884-CE6D-4B1C-9B39-B4FBBB9C1ED0}"/>
              </a:ext>
            </a:extLst>
          </p:cNvPr>
          <p:cNvSpPr txBox="1">
            <a:spLocks noChangeArrowheads="1"/>
          </p:cNvSpPr>
          <p:nvPr/>
        </p:nvSpPr>
        <p:spPr bwMode="auto">
          <a:xfrm>
            <a:off x="48291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5184" name="Text Box 48">
            <a:extLst>
              <a:ext uri="{FF2B5EF4-FFF2-40B4-BE49-F238E27FC236}">
                <a16:creationId xmlns:a16="http://schemas.microsoft.com/office/drawing/2014/main" id="{162D7DFC-026D-47E9-85FB-940B10FB6D9D}"/>
              </a:ext>
            </a:extLst>
          </p:cNvPr>
          <p:cNvSpPr txBox="1">
            <a:spLocks noChangeArrowheads="1"/>
          </p:cNvSpPr>
          <p:nvPr/>
        </p:nvSpPr>
        <p:spPr bwMode="auto">
          <a:xfrm>
            <a:off x="41433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8</a:t>
            </a:r>
          </a:p>
        </p:txBody>
      </p:sp>
      <p:sp>
        <p:nvSpPr>
          <p:cNvPr id="475185" name="Text Box 49">
            <a:extLst>
              <a:ext uri="{FF2B5EF4-FFF2-40B4-BE49-F238E27FC236}">
                <a16:creationId xmlns:a16="http://schemas.microsoft.com/office/drawing/2014/main" id="{A3B04992-BB5D-440C-BEFC-7F8E2229FC4D}"/>
              </a:ext>
            </a:extLst>
          </p:cNvPr>
          <p:cNvSpPr txBox="1">
            <a:spLocks noChangeArrowheads="1"/>
          </p:cNvSpPr>
          <p:nvPr/>
        </p:nvSpPr>
        <p:spPr bwMode="auto">
          <a:xfrm>
            <a:off x="34575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5186" name="Text Box 50">
            <a:extLst>
              <a:ext uri="{FF2B5EF4-FFF2-40B4-BE49-F238E27FC236}">
                <a16:creationId xmlns:a16="http://schemas.microsoft.com/office/drawing/2014/main" id="{7CB39214-07D0-451B-8260-2AEFDAAC049C}"/>
              </a:ext>
            </a:extLst>
          </p:cNvPr>
          <p:cNvSpPr txBox="1">
            <a:spLocks noChangeArrowheads="1"/>
          </p:cNvSpPr>
          <p:nvPr/>
        </p:nvSpPr>
        <p:spPr bwMode="auto">
          <a:xfrm>
            <a:off x="2784475" y="56149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5187" name="Text Box 51">
            <a:extLst>
              <a:ext uri="{FF2B5EF4-FFF2-40B4-BE49-F238E27FC236}">
                <a16:creationId xmlns:a16="http://schemas.microsoft.com/office/drawing/2014/main" id="{B7769EA3-B8B7-4764-BDDB-CE9C7305969E}"/>
              </a:ext>
            </a:extLst>
          </p:cNvPr>
          <p:cNvSpPr txBox="1">
            <a:spLocks noChangeArrowheads="1"/>
          </p:cNvSpPr>
          <p:nvPr/>
        </p:nvSpPr>
        <p:spPr bwMode="auto">
          <a:xfrm>
            <a:off x="2136775" y="55895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grpSp>
        <p:nvGrpSpPr>
          <p:cNvPr id="95257" name="Group 52">
            <a:extLst>
              <a:ext uri="{FF2B5EF4-FFF2-40B4-BE49-F238E27FC236}">
                <a16:creationId xmlns:a16="http://schemas.microsoft.com/office/drawing/2014/main" id="{7F10EFB1-9226-43B2-A452-213A100A914D}"/>
              </a:ext>
            </a:extLst>
          </p:cNvPr>
          <p:cNvGrpSpPr>
            <a:grpSpLocks/>
          </p:cNvGrpSpPr>
          <p:nvPr/>
        </p:nvGrpSpPr>
        <p:grpSpPr bwMode="auto">
          <a:xfrm>
            <a:off x="1082675" y="1019175"/>
            <a:ext cx="5245100" cy="2797175"/>
            <a:chOff x="202" y="916"/>
            <a:chExt cx="3304" cy="1762"/>
          </a:xfrm>
        </p:grpSpPr>
        <p:sp>
          <p:nvSpPr>
            <p:cNvPr id="475189" name="Oval 53">
              <a:extLst>
                <a:ext uri="{FF2B5EF4-FFF2-40B4-BE49-F238E27FC236}">
                  <a16:creationId xmlns:a16="http://schemas.microsoft.com/office/drawing/2014/main" id="{F40BBD0D-3034-4B12-84FE-C4662FBF6D6F}"/>
                </a:ext>
              </a:extLst>
            </p:cNvPr>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5262" name="Text Box 54">
              <a:extLst>
                <a:ext uri="{FF2B5EF4-FFF2-40B4-BE49-F238E27FC236}">
                  <a16:creationId xmlns:a16="http://schemas.microsoft.com/office/drawing/2014/main" id="{F2F96037-D6A8-44A2-A4AA-EDD663328777}"/>
                </a:ext>
              </a:extLst>
            </p:cNvPr>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475191" name="Oval 55">
              <a:extLst>
                <a:ext uri="{FF2B5EF4-FFF2-40B4-BE49-F238E27FC236}">
                  <a16:creationId xmlns:a16="http://schemas.microsoft.com/office/drawing/2014/main" id="{741EA483-C48B-4623-AAD2-13F832AD3BA4}"/>
                </a:ext>
              </a:extLst>
            </p:cNvPr>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p>
          </p:txBody>
        </p:sp>
        <p:sp>
          <p:nvSpPr>
            <p:cNvPr id="475192" name="Oval 56">
              <a:extLst>
                <a:ext uri="{FF2B5EF4-FFF2-40B4-BE49-F238E27FC236}">
                  <a16:creationId xmlns:a16="http://schemas.microsoft.com/office/drawing/2014/main" id="{4F6A21EF-B204-4953-8630-134CFA643538}"/>
                </a:ext>
              </a:extLst>
            </p:cNvPr>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3" name="Oval 57">
              <a:extLst>
                <a:ext uri="{FF2B5EF4-FFF2-40B4-BE49-F238E27FC236}">
                  <a16:creationId xmlns:a16="http://schemas.microsoft.com/office/drawing/2014/main" id="{7A581647-36A6-4F13-A49E-2C8FFA6B100B}"/>
                </a:ext>
              </a:extLst>
            </p:cNvPr>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4" name="Oval 58">
              <a:extLst>
                <a:ext uri="{FF2B5EF4-FFF2-40B4-BE49-F238E27FC236}">
                  <a16:creationId xmlns:a16="http://schemas.microsoft.com/office/drawing/2014/main" id="{4076E6D2-8891-4BFE-B7C3-C02E2C6F23C4}"/>
                </a:ext>
              </a:extLst>
            </p:cNvPr>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5" name="Oval 59">
              <a:extLst>
                <a:ext uri="{FF2B5EF4-FFF2-40B4-BE49-F238E27FC236}">
                  <a16:creationId xmlns:a16="http://schemas.microsoft.com/office/drawing/2014/main" id="{C4E4D293-F2A7-48DF-8868-463E3B0C7711}"/>
                </a:ext>
              </a:extLst>
            </p:cNvPr>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6" name="Oval 60">
              <a:extLst>
                <a:ext uri="{FF2B5EF4-FFF2-40B4-BE49-F238E27FC236}">
                  <a16:creationId xmlns:a16="http://schemas.microsoft.com/office/drawing/2014/main" id="{F2A99206-7AB8-4A10-91F9-14C43426A848}"/>
                </a:ext>
              </a:extLst>
            </p:cNvPr>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7" name="Oval 61">
              <a:extLst>
                <a:ext uri="{FF2B5EF4-FFF2-40B4-BE49-F238E27FC236}">
                  <a16:creationId xmlns:a16="http://schemas.microsoft.com/office/drawing/2014/main" id="{64B3126C-F435-4C9D-9C4C-F45EEF5B4DB5}"/>
                </a:ext>
              </a:extLst>
            </p:cNvPr>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5198" name="Oval 62">
              <a:extLst>
                <a:ext uri="{FF2B5EF4-FFF2-40B4-BE49-F238E27FC236}">
                  <a16:creationId xmlns:a16="http://schemas.microsoft.com/office/drawing/2014/main" id="{318971FE-1222-410D-BB4A-0E6C0DBF1055}"/>
                </a:ext>
              </a:extLst>
            </p:cNvPr>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5271" name="Text Box 63">
              <a:extLst>
                <a:ext uri="{FF2B5EF4-FFF2-40B4-BE49-F238E27FC236}">
                  <a16:creationId xmlns:a16="http://schemas.microsoft.com/office/drawing/2014/main" id="{9491A078-B841-4864-B60B-CBFF351F9C47}"/>
                </a:ext>
              </a:extLst>
            </p:cNvPr>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95272" name="Text Box 64">
              <a:extLst>
                <a:ext uri="{FF2B5EF4-FFF2-40B4-BE49-F238E27FC236}">
                  <a16:creationId xmlns:a16="http://schemas.microsoft.com/office/drawing/2014/main" id="{E207249F-6CB6-460F-BD1A-5864AC6F672B}"/>
                </a:ext>
              </a:extLst>
            </p:cNvPr>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95273" name="Text Box 65">
              <a:extLst>
                <a:ext uri="{FF2B5EF4-FFF2-40B4-BE49-F238E27FC236}">
                  <a16:creationId xmlns:a16="http://schemas.microsoft.com/office/drawing/2014/main" id="{31E14B66-36D3-4BB3-A19A-B3B3BA7B9068}"/>
                </a:ext>
              </a:extLst>
            </p:cNvPr>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95274" name="Text Box 66">
              <a:extLst>
                <a:ext uri="{FF2B5EF4-FFF2-40B4-BE49-F238E27FC236}">
                  <a16:creationId xmlns:a16="http://schemas.microsoft.com/office/drawing/2014/main" id="{87049DC9-154D-4ACF-A592-3878F0A9457A}"/>
                </a:ext>
              </a:extLst>
            </p:cNvPr>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95275" name="Text Box 67">
              <a:extLst>
                <a:ext uri="{FF2B5EF4-FFF2-40B4-BE49-F238E27FC236}">
                  <a16:creationId xmlns:a16="http://schemas.microsoft.com/office/drawing/2014/main" id="{88C7A6BB-87EB-4468-9475-BB2F63CEFE48}"/>
                </a:ext>
              </a:extLst>
            </p:cNvPr>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95276" name="Text Box 68">
              <a:extLst>
                <a:ext uri="{FF2B5EF4-FFF2-40B4-BE49-F238E27FC236}">
                  <a16:creationId xmlns:a16="http://schemas.microsoft.com/office/drawing/2014/main" id="{9AA4E9BF-2624-43B2-A282-0CEE35113A49}"/>
                </a:ext>
              </a:extLst>
            </p:cNvPr>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95277" name="Text Box 69">
              <a:extLst>
                <a:ext uri="{FF2B5EF4-FFF2-40B4-BE49-F238E27FC236}">
                  <a16:creationId xmlns:a16="http://schemas.microsoft.com/office/drawing/2014/main" id="{C54118C5-F26D-4426-BB64-4ECAEA3F22D1}"/>
                </a:ext>
              </a:extLst>
            </p:cNvPr>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95278" name="Text Box 70">
              <a:extLst>
                <a:ext uri="{FF2B5EF4-FFF2-40B4-BE49-F238E27FC236}">
                  <a16:creationId xmlns:a16="http://schemas.microsoft.com/office/drawing/2014/main" id="{F1280027-21AD-49C4-9973-35B266C2E053}"/>
                </a:ext>
              </a:extLst>
            </p:cNvPr>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v</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95279" name="Text Box 71">
              <a:extLst>
                <a:ext uri="{FF2B5EF4-FFF2-40B4-BE49-F238E27FC236}">
                  <a16:creationId xmlns:a16="http://schemas.microsoft.com/office/drawing/2014/main" id="{1225D0A8-846D-478A-B735-E6F141BC0BC2}"/>
                </a:ext>
              </a:extLst>
            </p:cNvPr>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=6</a:t>
              </a:r>
            </a:p>
          </p:txBody>
        </p:sp>
        <p:sp>
          <p:nvSpPr>
            <p:cNvPr id="95280" name="Text Box 72">
              <a:extLst>
                <a:ext uri="{FF2B5EF4-FFF2-40B4-BE49-F238E27FC236}">
                  <a16:creationId xmlns:a16="http://schemas.microsoft.com/office/drawing/2014/main" id="{5A8C93E4-31A0-4FAC-886F-57BC1EFAB11C}"/>
                </a:ext>
              </a:extLst>
            </p:cNvPr>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宋体" panose="02010600030101010101" pitchFamily="2" charset="-122"/>
                </a:rPr>
                <a:t>4</a:t>
              </a:r>
              <a:r>
                <a:rPr lang="en-US" altLang="zh-CN" sz="2400" b="1">
                  <a:latin typeface="Times New Roman" panose="02020603050405020304" pitchFamily="18" charset="0"/>
                </a:rPr>
                <a:t>=1</a:t>
              </a:r>
            </a:p>
          </p:txBody>
        </p:sp>
        <p:sp>
          <p:nvSpPr>
            <p:cNvPr id="95281" name="Text Box 73">
              <a:extLst>
                <a:ext uri="{FF2B5EF4-FFF2-40B4-BE49-F238E27FC236}">
                  <a16:creationId xmlns:a16="http://schemas.microsoft.com/office/drawing/2014/main" id="{993A2362-8525-4D6C-B771-D691D865CDBD}"/>
                </a:ext>
              </a:extLst>
            </p:cNvPr>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=9</a:t>
              </a:r>
            </a:p>
          </p:txBody>
        </p:sp>
        <p:sp>
          <p:nvSpPr>
            <p:cNvPr id="95282" name="Text Box 74">
              <a:extLst>
                <a:ext uri="{FF2B5EF4-FFF2-40B4-BE49-F238E27FC236}">
                  <a16:creationId xmlns:a16="http://schemas.microsoft.com/office/drawing/2014/main" id="{6296DCBA-B2CC-4E58-B236-D99A665EAD75}"/>
                </a:ext>
              </a:extLst>
            </p:cNvPr>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10</a:t>
              </a:r>
              <a:r>
                <a:rPr lang="en-US" altLang="zh-CN" sz="2400" b="1">
                  <a:latin typeface="Times New Roman" panose="02020603050405020304" pitchFamily="18" charset="0"/>
                </a:rPr>
                <a:t>=2</a:t>
              </a:r>
            </a:p>
          </p:txBody>
        </p:sp>
        <p:sp>
          <p:nvSpPr>
            <p:cNvPr id="95283" name="Text Box 75">
              <a:extLst>
                <a:ext uri="{FF2B5EF4-FFF2-40B4-BE49-F238E27FC236}">
                  <a16:creationId xmlns:a16="http://schemas.microsoft.com/office/drawing/2014/main" id="{F7CD670D-7A54-4C4F-AD57-955AF71146DA}"/>
                </a:ext>
              </a:extLst>
            </p:cNvPr>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11</a:t>
              </a:r>
              <a:r>
                <a:rPr lang="en-US" altLang="zh-CN" sz="2400" b="1">
                  <a:latin typeface="Times New Roman" panose="02020603050405020304" pitchFamily="18" charset="0"/>
                </a:rPr>
                <a:t>=4</a:t>
              </a:r>
            </a:p>
          </p:txBody>
        </p:sp>
        <p:sp>
          <p:nvSpPr>
            <p:cNvPr id="95284" name="Text Box 76">
              <a:extLst>
                <a:ext uri="{FF2B5EF4-FFF2-40B4-BE49-F238E27FC236}">
                  <a16:creationId xmlns:a16="http://schemas.microsoft.com/office/drawing/2014/main" id="{576C25A8-E410-4351-A44F-321E4312E9B5}"/>
                </a:ext>
              </a:extLst>
            </p:cNvPr>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8</a:t>
              </a:r>
              <a:r>
                <a:rPr lang="en-US" altLang="zh-CN" sz="2400" b="1">
                  <a:latin typeface="Times New Roman" panose="02020603050405020304" pitchFamily="18" charset="0"/>
                </a:rPr>
                <a:t>=7</a:t>
              </a:r>
            </a:p>
          </p:txBody>
        </p:sp>
        <p:sp>
          <p:nvSpPr>
            <p:cNvPr id="95285" name="Text Box 77">
              <a:extLst>
                <a:ext uri="{FF2B5EF4-FFF2-40B4-BE49-F238E27FC236}">
                  <a16:creationId xmlns:a16="http://schemas.microsoft.com/office/drawing/2014/main" id="{28E652FD-68FF-4172-9E89-A769C2592945}"/>
                </a:ext>
              </a:extLst>
            </p:cNvPr>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9</a:t>
              </a:r>
              <a:r>
                <a:rPr lang="en-US" altLang="zh-CN" sz="2400" b="1">
                  <a:latin typeface="Times New Roman" panose="02020603050405020304" pitchFamily="18" charset="0"/>
                </a:rPr>
                <a:t>=4</a:t>
              </a:r>
            </a:p>
          </p:txBody>
        </p:sp>
        <p:sp>
          <p:nvSpPr>
            <p:cNvPr id="95286" name="Text Box 78">
              <a:extLst>
                <a:ext uri="{FF2B5EF4-FFF2-40B4-BE49-F238E27FC236}">
                  <a16:creationId xmlns:a16="http://schemas.microsoft.com/office/drawing/2014/main" id="{C6D27139-C819-4142-AAAC-30EFAB1E7954}"/>
                </a:ext>
              </a:extLst>
            </p:cNvPr>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=1</a:t>
              </a:r>
            </a:p>
          </p:txBody>
        </p:sp>
        <p:sp>
          <p:nvSpPr>
            <p:cNvPr id="95287" name="Text Box 79">
              <a:extLst>
                <a:ext uri="{FF2B5EF4-FFF2-40B4-BE49-F238E27FC236}">
                  <a16:creationId xmlns:a16="http://schemas.microsoft.com/office/drawing/2014/main" id="{7374F206-58EA-470A-BE9A-7F15F7AA62C1}"/>
                </a:ext>
              </a:extLst>
            </p:cNvPr>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r>
                <a:rPr lang="en-US" altLang="zh-CN" sz="2400" b="1">
                  <a:latin typeface="Times New Roman" panose="02020603050405020304" pitchFamily="18" charset="0"/>
                </a:rPr>
                <a:t>=2</a:t>
              </a:r>
            </a:p>
          </p:txBody>
        </p:sp>
        <p:sp>
          <p:nvSpPr>
            <p:cNvPr id="95288" name="Text Box 80">
              <a:extLst>
                <a:ext uri="{FF2B5EF4-FFF2-40B4-BE49-F238E27FC236}">
                  <a16:creationId xmlns:a16="http://schemas.microsoft.com/office/drawing/2014/main" id="{2687D318-A65F-4DED-BE0E-8837CF508CDB}"/>
                </a:ext>
              </a:extLst>
            </p:cNvPr>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=5</a:t>
              </a:r>
            </a:p>
          </p:txBody>
        </p:sp>
        <p:sp>
          <p:nvSpPr>
            <p:cNvPr id="95289" name="Text Box 81">
              <a:extLst>
                <a:ext uri="{FF2B5EF4-FFF2-40B4-BE49-F238E27FC236}">
                  <a16:creationId xmlns:a16="http://schemas.microsoft.com/office/drawing/2014/main" id="{7AE7D94C-CC02-4420-89AF-4565A0142D0A}"/>
                </a:ext>
              </a:extLst>
            </p:cNvPr>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a:t>
              </a:r>
            </a:p>
          </p:txBody>
        </p:sp>
        <p:sp>
          <p:nvSpPr>
            <p:cNvPr id="95290" name="Freeform 82">
              <a:extLst>
                <a:ext uri="{FF2B5EF4-FFF2-40B4-BE49-F238E27FC236}">
                  <a16:creationId xmlns:a16="http://schemas.microsoft.com/office/drawing/2014/main" id="{988FAFCB-3BE0-4DD2-97E0-E2A14D12AF43}"/>
                </a:ext>
              </a:extLst>
            </p:cNvPr>
            <p:cNvSpPr>
              <a:spLocks/>
            </p:cNvSpPr>
            <p:nvPr/>
          </p:nvSpPr>
          <p:spPr bwMode="auto">
            <a:xfrm>
              <a:off x="462" y="1222"/>
              <a:ext cx="416" cy="404"/>
            </a:xfrm>
            <a:custGeom>
              <a:avLst/>
              <a:gdLst>
                <a:gd name="T0" fmla="*/ 0 w 420"/>
                <a:gd name="T1" fmla="*/ 1250 h 390"/>
                <a:gd name="T2" fmla="*/ 30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1" name="Freeform 83">
              <a:extLst>
                <a:ext uri="{FF2B5EF4-FFF2-40B4-BE49-F238E27FC236}">
                  <a16:creationId xmlns:a16="http://schemas.microsoft.com/office/drawing/2014/main" id="{D9C878AA-8FB4-4E9E-8C17-7216E02E35EE}"/>
                </a:ext>
              </a:extLst>
            </p:cNvPr>
            <p:cNvSpPr>
              <a:spLocks/>
            </p:cNvSpPr>
            <p:nvPr/>
          </p:nvSpPr>
          <p:spPr bwMode="auto">
            <a:xfrm>
              <a:off x="1091" y="1143"/>
              <a:ext cx="590" cy="225"/>
            </a:xfrm>
            <a:custGeom>
              <a:avLst/>
              <a:gdLst>
                <a:gd name="T0" fmla="*/ 0 w 585"/>
                <a:gd name="T1" fmla="*/ 0 h 180"/>
                <a:gd name="T2" fmla="*/ 772 w 585"/>
                <a:gd name="T3" fmla="*/ 284044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2" name="Freeform 84">
              <a:extLst>
                <a:ext uri="{FF2B5EF4-FFF2-40B4-BE49-F238E27FC236}">
                  <a16:creationId xmlns:a16="http://schemas.microsoft.com/office/drawing/2014/main" id="{788F659B-5A3F-4A18-973D-98DDA6FDBEB3}"/>
                </a:ext>
              </a:extLst>
            </p:cNvPr>
            <p:cNvSpPr>
              <a:spLocks/>
            </p:cNvSpPr>
            <p:nvPr/>
          </p:nvSpPr>
          <p:spPr bwMode="auto">
            <a:xfrm>
              <a:off x="1955" y="1268"/>
              <a:ext cx="596" cy="146"/>
            </a:xfrm>
            <a:custGeom>
              <a:avLst/>
              <a:gdLst>
                <a:gd name="T0" fmla="*/ 0 w 631"/>
                <a:gd name="T1" fmla="*/ 96 h 148"/>
                <a:gd name="T2" fmla="*/ 96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3" name="Freeform 85">
              <a:extLst>
                <a:ext uri="{FF2B5EF4-FFF2-40B4-BE49-F238E27FC236}">
                  <a16:creationId xmlns:a16="http://schemas.microsoft.com/office/drawing/2014/main" id="{BD63ED47-A68F-4DDB-BD75-F02E2ECB8504}"/>
                </a:ext>
              </a:extLst>
            </p:cNvPr>
            <p:cNvSpPr>
              <a:spLocks/>
            </p:cNvSpPr>
            <p:nvPr/>
          </p:nvSpPr>
          <p:spPr bwMode="auto">
            <a:xfrm>
              <a:off x="407" y="1871"/>
              <a:ext cx="427" cy="518"/>
            </a:xfrm>
            <a:custGeom>
              <a:avLst/>
              <a:gdLst>
                <a:gd name="T0" fmla="*/ 0 w 419"/>
                <a:gd name="T1" fmla="*/ 0 h 485"/>
                <a:gd name="T2" fmla="*/ 781 w 419"/>
                <a:gd name="T3" fmla="*/ 4261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4" name="Freeform 86">
              <a:extLst>
                <a:ext uri="{FF2B5EF4-FFF2-40B4-BE49-F238E27FC236}">
                  <a16:creationId xmlns:a16="http://schemas.microsoft.com/office/drawing/2014/main" id="{9F87B3E3-08C5-44DF-9139-294CC1694B6D}"/>
                </a:ext>
              </a:extLst>
            </p:cNvPr>
            <p:cNvSpPr>
              <a:spLocks/>
            </p:cNvSpPr>
            <p:nvPr/>
          </p:nvSpPr>
          <p:spPr bwMode="auto">
            <a:xfrm>
              <a:off x="488" y="1754"/>
              <a:ext cx="524" cy="172"/>
            </a:xfrm>
            <a:custGeom>
              <a:avLst/>
              <a:gdLst>
                <a:gd name="T0" fmla="*/ 0 w 510"/>
                <a:gd name="T1" fmla="*/ 0 h 120"/>
                <a:gd name="T2" fmla="*/ 1245 w 510"/>
                <a:gd name="T3" fmla="*/ 1735006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5" name="Freeform 87">
              <a:extLst>
                <a:ext uri="{FF2B5EF4-FFF2-40B4-BE49-F238E27FC236}">
                  <a16:creationId xmlns:a16="http://schemas.microsoft.com/office/drawing/2014/main" id="{0E0A2311-E02F-4B13-A72E-A68930718B5F}"/>
                </a:ext>
              </a:extLst>
            </p:cNvPr>
            <p:cNvSpPr>
              <a:spLocks/>
            </p:cNvSpPr>
            <p:nvPr/>
          </p:nvSpPr>
          <p:spPr bwMode="auto">
            <a:xfrm>
              <a:off x="1280" y="1502"/>
              <a:ext cx="435" cy="398"/>
            </a:xfrm>
            <a:custGeom>
              <a:avLst/>
              <a:gdLst>
                <a:gd name="T0" fmla="*/ 0 w 428"/>
                <a:gd name="T1" fmla="*/ 10778 h 359"/>
                <a:gd name="T2" fmla="*/ 730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6" name="Freeform 88">
              <a:extLst>
                <a:ext uri="{FF2B5EF4-FFF2-40B4-BE49-F238E27FC236}">
                  <a16:creationId xmlns:a16="http://schemas.microsoft.com/office/drawing/2014/main" id="{A77FF698-6AB7-4C7A-97ED-1B0BFF5CE255}"/>
                </a:ext>
              </a:extLst>
            </p:cNvPr>
            <p:cNvSpPr>
              <a:spLocks/>
            </p:cNvSpPr>
            <p:nvPr/>
          </p:nvSpPr>
          <p:spPr bwMode="auto">
            <a:xfrm>
              <a:off x="2683" y="1820"/>
              <a:ext cx="499" cy="188"/>
            </a:xfrm>
            <a:custGeom>
              <a:avLst/>
              <a:gdLst>
                <a:gd name="T0" fmla="*/ 0 w 532"/>
                <a:gd name="T1" fmla="*/ 630 h 181"/>
                <a:gd name="T2" fmla="*/ 64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7" name="Freeform 89">
              <a:extLst>
                <a:ext uri="{FF2B5EF4-FFF2-40B4-BE49-F238E27FC236}">
                  <a16:creationId xmlns:a16="http://schemas.microsoft.com/office/drawing/2014/main" id="{D90C194D-4D14-410C-8375-4FFE2FF396D9}"/>
                </a:ext>
              </a:extLst>
            </p:cNvPr>
            <p:cNvSpPr>
              <a:spLocks/>
            </p:cNvSpPr>
            <p:nvPr/>
          </p:nvSpPr>
          <p:spPr bwMode="auto">
            <a:xfrm>
              <a:off x="1988" y="2151"/>
              <a:ext cx="463" cy="340"/>
            </a:xfrm>
            <a:custGeom>
              <a:avLst/>
              <a:gdLst>
                <a:gd name="T0" fmla="*/ 0 w 458"/>
                <a:gd name="T1" fmla="*/ 60 h 359"/>
                <a:gd name="T2" fmla="*/ 654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8" name="Freeform 90">
              <a:extLst>
                <a:ext uri="{FF2B5EF4-FFF2-40B4-BE49-F238E27FC236}">
                  <a16:creationId xmlns:a16="http://schemas.microsoft.com/office/drawing/2014/main" id="{8A822FF4-CB84-498E-9BB7-F00A4FCCF17D}"/>
                </a:ext>
              </a:extLst>
            </p:cNvPr>
            <p:cNvSpPr>
              <a:spLocks/>
            </p:cNvSpPr>
            <p:nvPr/>
          </p:nvSpPr>
          <p:spPr bwMode="auto">
            <a:xfrm>
              <a:off x="1921" y="1524"/>
              <a:ext cx="489" cy="412"/>
            </a:xfrm>
            <a:custGeom>
              <a:avLst/>
              <a:gdLst>
                <a:gd name="T0" fmla="*/ 0 w 466"/>
                <a:gd name="T1" fmla="*/ 0 h 370"/>
                <a:gd name="T2" fmla="*/ 2280 w 466"/>
                <a:gd name="T3" fmla="*/ 12864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9" name="Freeform 91">
              <a:extLst>
                <a:ext uri="{FF2B5EF4-FFF2-40B4-BE49-F238E27FC236}">
                  <a16:creationId xmlns:a16="http://schemas.microsoft.com/office/drawing/2014/main" id="{280215D4-5575-42C4-855C-5CD83E0EFADA}"/>
                </a:ext>
              </a:extLst>
            </p:cNvPr>
            <p:cNvSpPr>
              <a:spLocks/>
            </p:cNvSpPr>
            <p:nvPr/>
          </p:nvSpPr>
          <p:spPr bwMode="auto">
            <a:xfrm>
              <a:off x="2821" y="1297"/>
              <a:ext cx="374" cy="347"/>
            </a:xfrm>
            <a:custGeom>
              <a:avLst/>
              <a:gdLst>
                <a:gd name="T0" fmla="*/ 0 w 367"/>
                <a:gd name="T1" fmla="*/ 0 h 382"/>
                <a:gd name="T2" fmla="*/ 684 w 367"/>
                <a:gd name="T3" fmla="*/ 15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300" name="Freeform 92">
              <a:extLst>
                <a:ext uri="{FF2B5EF4-FFF2-40B4-BE49-F238E27FC236}">
                  <a16:creationId xmlns:a16="http://schemas.microsoft.com/office/drawing/2014/main" id="{A4428419-78FB-49F5-A6EB-DA74F04DF60D}"/>
                </a:ext>
              </a:extLst>
            </p:cNvPr>
            <p:cNvSpPr>
              <a:spLocks/>
            </p:cNvSpPr>
            <p:nvPr/>
          </p:nvSpPr>
          <p:spPr bwMode="auto">
            <a:xfrm>
              <a:off x="1078" y="2522"/>
              <a:ext cx="630" cy="50"/>
            </a:xfrm>
            <a:custGeom>
              <a:avLst/>
              <a:gdLst>
                <a:gd name="T0" fmla="*/ 0 w 555"/>
                <a:gd name="T1" fmla="*/ 0 h 1"/>
                <a:gd name="T2" fmla="*/ 36431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5258" name="Rectangle 94">
            <a:extLst>
              <a:ext uri="{FF2B5EF4-FFF2-40B4-BE49-F238E27FC236}">
                <a16:creationId xmlns:a16="http://schemas.microsoft.com/office/drawing/2014/main" id="{90425B44-430B-4290-AC16-BE369007834D}"/>
              </a:ext>
            </a:extLst>
          </p:cNvPr>
          <p:cNvSpPr>
            <a:spLocks noChangeArrowheads="1"/>
          </p:cNvSpPr>
          <p:nvPr/>
        </p:nvSpPr>
        <p:spPr bwMode="auto">
          <a:xfrm>
            <a:off x="4433888" y="3736975"/>
            <a:ext cx="4614862" cy="561975"/>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tabLst>
                <a:tab pos="2286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286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286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286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286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cs typeface="Times New Roman" panose="02020603050405020304" pitchFamily="18" charset="0"/>
              </a:rPr>
              <a:t>vl[k]=min{vl[j]-len&lt;</a:t>
            </a:r>
            <a:r>
              <a:rPr lang="en-US" altLang="zh-CN" sz="2800" b="1" i="1">
                <a:cs typeface="Times New Roman" panose="02020603050405020304" pitchFamily="18" charset="0"/>
              </a:rPr>
              <a:t>v</a:t>
            </a:r>
            <a:r>
              <a:rPr lang="en-US" altLang="zh-CN" sz="2800" b="1" i="1" baseline="-30000">
                <a:cs typeface="Times New Roman" panose="02020603050405020304" pitchFamily="18" charset="0"/>
              </a:rPr>
              <a:t>k </a:t>
            </a:r>
            <a:r>
              <a:rPr lang="en-US" altLang="zh-CN" sz="2800" b="1">
                <a:cs typeface="Times New Roman" panose="02020603050405020304" pitchFamily="18" charset="0"/>
              </a:rPr>
              <a:t>, </a:t>
            </a:r>
            <a:r>
              <a:rPr lang="en-US" altLang="zh-CN" sz="2800" b="1" i="1">
                <a:cs typeface="Times New Roman" panose="02020603050405020304" pitchFamily="18" charset="0"/>
              </a:rPr>
              <a:t>v</a:t>
            </a:r>
            <a:r>
              <a:rPr lang="en-US" altLang="zh-CN" sz="2800" b="1" i="1" baseline="-30000">
                <a:cs typeface="Times New Roman" panose="02020603050405020304" pitchFamily="18" charset="0"/>
              </a:rPr>
              <a:t>j</a:t>
            </a:r>
            <a:r>
              <a:rPr lang="en-US" altLang="zh-CN" sz="2800" b="1">
                <a:cs typeface="Times New Roman" panose="02020603050405020304" pitchFamily="18" charset="0"/>
              </a:rPr>
              <a:t>&gt;}</a:t>
            </a:r>
          </a:p>
        </p:txBody>
      </p:sp>
      <p:sp>
        <p:nvSpPr>
          <p:cNvPr id="95260" name="灯片编号占位符 2">
            <a:extLst>
              <a:ext uri="{FF2B5EF4-FFF2-40B4-BE49-F238E27FC236}">
                <a16:creationId xmlns:a16="http://schemas.microsoft.com/office/drawing/2014/main" id="{52F32EAE-2FAF-49BE-BAD8-A47C9A50A370}"/>
              </a:ext>
            </a:extLst>
          </p:cNvPr>
          <p:cNvSpPr>
            <a:spLocks noGrp="1"/>
          </p:cNvSpPr>
          <p:nvPr>
            <p:ph type="sldNum" sz="quarter" idx="12"/>
          </p:nvPr>
        </p:nvSpPr>
        <p:spPr bwMode="auto">
          <a:xfrm>
            <a:off x="8388350" y="6459538"/>
            <a:ext cx="627063"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EE789B2-22E7-4025-BA08-99841F88817D}" type="slidenum">
              <a:rPr lang="ko-KR" altLang="en-US" sz="1200">
                <a:latin typeface="Verdana" panose="020B0604030504040204" pitchFamily="34" charset="0"/>
              </a:rPr>
              <a:pPr algn="ctr" eaLnBrk="1" hangingPunct="1"/>
              <a:t>89</a:t>
            </a:fld>
            <a:endParaRPr lang="en-US" altLang="ko-KR"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5158"/>
                                        </p:tgtEl>
                                        <p:attrNameLst>
                                          <p:attrName>style.visibility</p:attrName>
                                        </p:attrNameLst>
                                      </p:cBhvr>
                                      <p:to>
                                        <p:strVal val="visible"/>
                                      </p:to>
                                    </p:set>
                                    <p:animEffect transition="in" filter="wipe(up)">
                                      <p:cBhvr>
                                        <p:cTn id="7" dur="500"/>
                                        <p:tgtEl>
                                          <p:spTgt spid="475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5169"/>
                                        </p:tgtEl>
                                        <p:attrNameLst>
                                          <p:attrName>style.visibility</p:attrName>
                                        </p:attrNameLst>
                                      </p:cBhvr>
                                      <p:to>
                                        <p:strVal val="visible"/>
                                      </p:to>
                                    </p:set>
                                    <p:animEffect transition="in" filter="dissolve">
                                      <p:cBhvr>
                                        <p:cTn id="12" dur="500"/>
                                        <p:tgtEl>
                                          <p:spTgt spid="475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5179"/>
                                        </p:tgtEl>
                                        <p:attrNameLst>
                                          <p:attrName>style.visibility</p:attrName>
                                        </p:attrNameLst>
                                      </p:cBhvr>
                                      <p:to>
                                        <p:strVal val="visible"/>
                                      </p:to>
                                    </p:set>
                                    <p:animEffect transition="in" filter="dissolve">
                                      <p:cBhvr>
                                        <p:cTn id="17" dur="500"/>
                                        <p:tgtEl>
                                          <p:spTgt spid="475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5180"/>
                                        </p:tgtEl>
                                        <p:attrNameLst>
                                          <p:attrName>style.visibility</p:attrName>
                                        </p:attrNameLst>
                                      </p:cBhvr>
                                      <p:to>
                                        <p:strVal val="visible"/>
                                      </p:to>
                                    </p:set>
                                    <p:animEffect transition="in" filter="dissolve">
                                      <p:cBhvr>
                                        <p:cTn id="22" dur="500"/>
                                        <p:tgtEl>
                                          <p:spTgt spid="4751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5181"/>
                                        </p:tgtEl>
                                        <p:attrNameLst>
                                          <p:attrName>style.visibility</p:attrName>
                                        </p:attrNameLst>
                                      </p:cBhvr>
                                      <p:to>
                                        <p:strVal val="visible"/>
                                      </p:to>
                                    </p:set>
                                    <p:animEffect transition="in" filter="dissolve">
                                      <p:cBhvr>
                                        <p:cTn id="27" dur="500"/>
                                        <p:tgtEl>
                                          <p:spTgt spid="4751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5182"/>
                                        </p:tgtEl>
                                        <p:attrNameLst>
                                          <p:attrName>style.visibility</p:attrName>
                                        </p:attrNameLst>
                                      </p:cBhvr>
                                      <p:to>
                                        <p:strVal val="visible"/>
                                      </p:to>
                                    </p:set>
                                    <p:animEffect transition="in" filter="dissolve">
                                      <p:cBhvr>
                                        <p:cTn id="32" dur="500"/>
                                        <p:tgtEl>
                                          <p:spTgt spid="4751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5183"/>
                                        </p:tgtEl>
                                        <p:attrNameLst>
                                          <p:attrName>style.visibility</p:attrName>
                                        </p:attrNameLst>
                                      </p:cBhvr>
                                      <p:to>
                                        <p:strVal val="visible"/>
                                      </p:to>
                                    </p:set>
                                    <p:animEffect transition="in" filter="dissolve">
                                      <p:cBhvr>
                                        <p:cTn id="37" dur="500"/>
                                        <p:tgtEl>
                                          <p:spTgt spid="4751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5184"/>
                                        </p:tgtEl>
                                        <p:attrNameLst>
                                          <p:attrName>style.visibility</p:attrName>
                                        </p:attrNameLst>
                                      </p:cBhvr>
                                      <p:to>
                                        <p:strVal val="visible"/>
                                      </p:to>
                                    </p:set>
                                    <p:animEffect transition="in" filter="dissolve">
                                      <p:cBhvr>
                                        <p:cTn id="42" dur="500"/>
                                        <p:tgtEl>
                                          <p:spTgt spid="4751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5185"/>
                                        </p:tgtEl>
                                        <p:attrNameLst>
                                          <p:attrName>style.visibility</p:attrName>
                                        </p:attrNameLst>
                                      </p:cBhvr>
                                      <p:to>
                                        <p:strVal val="visible"/>
                                      </p:to>
                                    </p:set>
                                    <p:animEffect transition="in" filter="dissolve">
                                      <p:cBhvr>
                                        <p:cTn id="47" dur="500"/>
                                        <p:tgtEl>
                                          <p:spTgt spid="475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5186"/>
                                        </p:tgtEl>
                                        <p:attrNameLst>
                                          <p:attrName>style.visibility</p:attrName>
                                        </p:attrNameLst>
                                      </p:cBhvr>
                                      <p:to>
                                        <p:strVal val="visible"/>
                                      </p:to>
                                    </p:set>
                                    <p:animEffect transition="in" filter="dissolve">
                                      <p:cBhvr>
                                        <p:cTn id="52" dur="500"/>
                                        <p:tgtEl>
                                          <p:spTgt spid="4751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5187"/>
                                        </p:tgtEl>
                                        <p:attrNameLst>
                                          <p:attrName>style.visibility</p:attrName>
                                        </p:attrNameLst>
                                      </p:cBhvr>
                                      <p:to>
                                        <p:strVal val="visible"/>
                                      </p:to>
                                    </p:set>
                                    <p:animEffect transition="in" filter="dissolve">
                                      <p:cBhvr>
                                        <p:cTn id="57" dur="500"/>
                                        <p:tgtEl>
                                          <p:spTgt spid="47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69" grpId="0"/>
      <p:bldP spid="475179" grpId="0" autoUpdateAnimBg="0"/>
      <p:bldP spid="475180" grpId="0" autoUpdateAnimBg="0"/>
      <p:bldP spid="475181" grpId="0" autoUpdateAnimBg="0"/>
      <p:bldP spid="475182" grpId="0" autoUpdateAnimBg="0"/>
      <p:bldP spid="475183" grpId="0" autoUpdateAnimBg="0"/>
      <p:bldP spid="475184" grpId="0" autoUpdateAnimBg="0"/>
      <p:bldP spid="475185" grpId="0" autoUpdateAnimBg="0"/>
      <p:bldP spid="475186" grpId="0" autoUpdateAnimBg="0"/>
      <p:bldP spid="4751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1548937-DCFA-4487-9512-5C2EEBF8BCAA}"/>
              </a:ext>
            </a:extLst>
          </p:cNvPr>
          <p:cNvSpPr>
            <a:spLocks noGrp="1" noChangeArrowheads="1"/>
          </p:cNvSpPr>
          <p:nvPr>
            <p:ph type="title"/>
          </p:nvPr>
        </p:nvSpPr>
        <p:spPr>
          <a:xfrm>
            <a:off x="857224" y="357166"/>
            <a:ext cx="7793038" cy="839787"/>
          </a:xfrm>
        </p:spPr>
        <p:txBody>
          <a:bodyPr/>
          <a:lstStyle/>
          <a:p>
            <a:pPr eaLnBrk="1" fontAlgn="auto" hangingPunct="1">
              <a:spcAft>
                <a:spcPts val="0"/>
              </a:spcAft>
              <a:defRPr/>
            </a:pPr>
            <a:r>
              <a:rPr lang="zh-CN" altLang="en-US" dirty="0"/>
              <a:t>顺序表的插入操作 </a:t>
            </a:r>
          </a:p>
        </p:txBody>
      </p:sp>
      <p:pic>
        <p:nvPicPr>
          <p:cNvPr id="9220" name="Picture 4" descr="2d2">
            <a:extLst>
              <a:ext uri="{FF2B5EF4-FFF2-40B4-BE49-F238E27FC236}">
                <a16:creationId xmlns:a16="http://schemas.microsoft.com/office/drawing/2014/main" id="{1CC75600-BE4B-4925-87DD-1BA76B50D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1785938"/>
            <a:ext cx="4786312"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1D3B9CB-1564-449E-B3D4-346EAF8548EF}"/>
              </a:ext>
            </a:extLst>
          </p:cNvPr>
          <p:cNvSpPr txBox="1">
            <a:spLocks noChangeArrowheads="1"/>
          </p:cNvSpPr>
          <p:nvPr/>
        </p:nvSpPr>
        <p:spPr bwMode="auto">
          <a:xfrm>
            <a:off x="1000125" y="1285875"/>
            <a:ext cx="771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Lucida Sans Unicode" panose="020B0602030504020204" pitchFamily="34" charset="0"/>
                <a:ea typeface="黑体" panose="02010609060101010101" pitchFamily="49" charset="-122"/>
              </a:rPr>
              <a:t>顺序表的插入要将待插入位置后的元素向后移动</a:t>
            </a:r>
          </a:p>
        </p:txBody>
      </p:sp>
      <p:sp>
        <p:nvSpPr>
          <p:cNvPr id="8" name="矩形 7">
            <a:extLst>
              <a:ext uri="{FF2B5EF4-FFF2-40B4-BE49-F238E27FC236}">
                <a16:creationId xmlns:a16="http://schemas.microsoft.com/office/drawing/2014/main" id="{74BCD2DB-EC83-4F86-98D5-EC6A7C37742C}"/>
              </a:ext>
            </a:extLst>
          </p:cNvPr>
          <p:cNvSpPr>
            <a:spLocks noChangeArrowheads="1"/>
          </p:cNvSpPr>
          <p:nvPr/>
        </p:nvSpPr>
        <p:spPr bwMode="auto">
          <a:xfrm>
            <a:off x="857250" y="5286375"/>
            <a:ext cx="8072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Lucida Sans Unicode" panose="020B0602030504020204" pitchFamily="34" charset="0"/>
                <a:ea typeface="黑体" panose="02010609060101010101" pitchFamily="49" charset="-122"/>
              </a:rPr>
              <a:t> 一般情况下，在第</a:t>
            </a:r>
            <a:r>
              <a:rPr lang="en-US" altLang="zh-CN" sz="2800" b="1">
                <a:latin typeface="Lucida Sans Unicode" panose="020B0602030504020204" pitchFamily="34" charset="0"/>
                <a:ea typeface="黑体" panose="02010609060101010101" pitchFamily="49" charset="-122"/>
              </a:rPr>
              <a:t>i</a:t>
            </a:r>
            <a:r>
              <a:rPr lang="zh-CN" altLang="en-US" sz="2800" b="1">
                <a:latin typeface="Lucida Sans Unicode" panose="020B0602030504020204" pitchFamily="34" charset="0"/>
                <a:ea typeface="黑体" panose="02010609060101010101" pitchFamily="49" charset="-122"/>
              </a:rPr>
              <a:t>个元素位置插入一个元素时，需将第</a:t>
            </a:r>
            <a:r>
              <a:rPr lang="en-US" altLang="zh-CN" sz="2800" b="1">
                <a:latin typeface="Lucida Sans Unicode" panose="020B0602030504020204" pitchFamily="34" charset="0"/>
                <a:ea typeface="黑体" panose="02010609060101010101" pitchFamily="49" charset="-122"/>
              </a:rPr>
              <a:t>i</a:t>
            </a:r>
            <a:r>
              <a:rPr lang="zh-CN" altLang="en-US" sz="2800" b="1">
                <a:latin typeface="Lucida Sans Unicode" panose="020B0602030504020204" pitchFamily="34" charset="0"/>
                <a:ea typeface="黑体" panose="02010609060101010101" pitchFamily="49" charset="-122"/>
              </a:rPr>
              <a:t>至最后一个个元素依次向后移动一个位置。</a:t>
            </a:r>
          </a:p>
        </p:txBody>
      </p:sp>
      <p:sp>
        <p:nvSpPr>
          <p:cNvPr id="2" name="灯片编号占位符 1">
            <a:extLst>
              <a:ext uri="{FF2B5EF4-FFF2-40B4-BE49-F238E27FC236}">
                <a16:creationId xmlns:a16="http://schemas.microsoft.com/office/drawing/2014/main" id="{B42AFBC8-3E77-41E3-88B5-1D6E420E0FFF}"/>
              </a:ext>
            </a:extLst>
          </p:cNvPr>
          <p:cNvSpPr>
            <a:spLocks noGrp="1"/>
          </p:cNvSpPr>
          <p:nvPr>
            <p:ph type="sldNum" sz="quarter" idx="12"/>
          </p:nvPr>
        </p:nvSpPr>
        <p:spPr/>
        <p:txBody>
          <a:bodyPr/>
          <a:lstStyle/>
          <a:p>
            <a:fld id="{76DEC0BF-4056-45FE-A558-BFEC82C564A3}"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2">
            <a:extLst>
              <a:ext uri="{FF2B5EF4-FFF2-40B4-BE49-F238E27FC236}">
                <a16:creationId xmlns:a16="http://schemas.microsoft.com/office/drawing/2014/main" id="{8D184D57-D679-4280-BC4D-91536E59461E}"/>
              </a:ext>
            </a:extLst>
          </p:cNvPr>
          <p:cNvGrpSpPr>
            <a:grpSpLocks/>
          </p:cNvGrpSpPr>
          <p:nvPr/>
        </p:nvGrpSpPr>
        <p:grpSpPr bwMode="auto">
          <a:xfrm>
            <a:off x="1125538" y="969963"/>
            <a:ext cx="5245100" cy="2797175"/>
            <a:chOff x="202" y="916"/>
            <a:chExt cx="3304" cy="1762"/>
          </a:xfrm>
        </p:grpSpPr>
        <p:sp>
          <p:nvSpPr>
            <p:cNvPr id="477187" name="Oval 3">
              <a:extLst>
                <a:ext uri="{FF2B5EF4-FFF2-40B4-BE49-F238E27FC236}">
                  <a16:creationId xmlns:a16="http://schemas.microsoft.com/office/drawing/2014/main" id="{B023A142-B80B-4BA6-BCBA-6E0E731D14B3}"/>
                </a:ext>
              </a:extLst>
            </p:cNvPr>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6327" name="Text Box 4">
              <a:extLst>
                <a:ext uri="{FF2B5EF4-FFF2-40B4-BE49-F238E27FC236}">
                  <a16:creationId xmlns:a16="http://schemas.microsoft.com/office/drawing/2014/main" id="{94938BEC-7529-460D-BAAE-9603489DED3A}"/>
                </a:ext>
              </a:extLst>
            </p:cNvPr>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477189" name="Oval 5">
              <a:extLst>
                <a:ext uri="{FF2B5EF4-FFF2-40B4-BE49-F238E27FC236}">
                  <a16:creationId xmlns:a16="http://schemas.microsoft.com/office/drawing/2014/main" id="{A4713CF5-9D7D-4522-A36F-2F8BFF310E8C}"/>
                </a:ext>
              </a:extLst>
            </p:cNvPr>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p>
          </p:txBody>
        </p:sp>
        <p:sp>
          <p:nvSpPr>
            <p:cNvPr id="477190" name="Oval 6">
              <a:extLst>
                <a:ext uri="{FF2B5EF4-FFF2-40B4-BE49-F238E27FC236}">
                  <a16:creationId xmlns:a16="http://schemas.microsoft.com/office/drawing/2014/main" id="{45C0B906-C509-410F-B43D-7CDCB62AE825}"/>
                </a:ext>
              </a:extLst>
            </p:cNvPr>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1" name="Oval 7">
              <a:extLst>
                <a:ext uri="{FF2B5EF4-FFF2-40B4-BE49-F238E27FC236}">
                  <a16:creationId xmlns:a16="http://schemas.microsoft.com/office/drawing/2014/main" id="{B6755C1A-D16D-4B51-9E1B-50207050039B}"/>
                </a:ext>
              </a:extLst>
            </p:cNvPr>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2" name="Oval 8">
              <a:extLst>
                <a:ext uri="{FF2B5EF4-FFF2-40B4-BE49-F238E27FC236}">
                  <a16:creationId xmlns:a16="http://schemas.microsoft.com/office/drawing/2014/main" id="{B47F8497-3D2B-4E3A-861B-A09EC7943CD9}"/>
                </a:ext>
              </a:extLst>
            </p:cNvPr>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3" name="Oval 9">
              <a:extLst>
                <a:ext uri="{FF2B5EF4-FFF2-40B4-BE49-F238E27FC236}">
                  <a16:creationId xmlns:a16="http://schemas.microsoft.com/office/drawing/2014/main" id="{0939B279-CCBE-4970-88AA-24D0692FFF73}"/>
                </a:ext>
              </a:extLst>
            </p:cNvPr>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4" name="Oval 10">
              <a:extLst>
                <a:ext uri="{FF2B5EF4-FFF2-40B4-BE49-F238E27FC236}">
                  <a16:creationId xmlns:a16="http://schemas.microsoft.com/office/drawing/2014/main" id="{991489A9-9627-4D61-AD98-91C885CF6860}"/>
                </a:ext>
              </a:extLst>
            </p:cNvPr>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5" name="Oval 11">
              <a:extLst>
                <a:ext uri="{FF2B5EF4-FFF2-40B4-BE49-F238E27FC236}">
                  <a16:creationId xmlns:a16="http://schemas.microsoft.com/office/drawing/2014/main" id="{6E3B74E4-B394-4291-9CB3-B15806D10F78}"/>
                </a:ext>
              </a:extLst>
            </p:cNvPr>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7196" name="Oval 12">
              <a:extLst>
                <a:ext uri="{FF2B5EF4-FFF2-40B4-BE49-F238E27FC236}">
                  <a16:creationId xmlns:a16="http://schemas.microsoft.com/office/drawing/2014/main" id="{8524EA06-EF07-4E20-97B8-E6CF64306417}"/>
                </a:ext>
              </a:extLst>
            </p:cNvPr>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6336" name="Text Box 13">
              <a:extLst>
                <a:ext uri="{FF2B5EF4-FFF2-40B4-BE49-F238E27FC236}">
                  <a16:creationId xmlns:a16="http://schemas.microsoft.com/office/drawing/2014/main" id="{9DEEEC64-A779-4A4E-B2C8-7842312579D6}"/>
                </a:ext>
              </a:extLst>
            </p:cNvPr>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96337" name="Text Box 14">
              <a:extLst>
                <a:ext uri="{FF2B5EF4-FFF2-40B4-BE49-F238E27FC236}">
                  <a16:creationId xmlns:a16="http://schemas.microsoft.com/office/drawing/2014/main" id="{3EC9772B-2920-4325-8FBF-E872D1662B9B}"/>
                </a:ext>
              </a:extLst>
            </p:cNvPr>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96338" name="Text Box 15">
              <a:extLst>
                <a:ext uri="{FF2B5EF4-FFF2-40B4-BE49-F238E27FC236}">
                  <a16:creationId xmlns:a16="http://schemas.microsoft.com/office/drawing/2014/main" id="{6B12C70D-B56F-42D1-A842-5A5A1B753C98}"/>
                </a:ext>
              </a:extLst>
            </p:cNvPr>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96339" name="Text Box 16">
              <a:extLst>
                <a:ext uri="{FF2B5EF4-FFF2-40B4-BE49-F238E27FC236}">
                  <a16:creationId xmlns:a16="http://schemas.microsoft.com/office/drawing/2014/main" id="{F5355DE2-FF8A-426B-823A-5E1434C6ED96}"/>
                </a:ext>
              </a:extLst>
            </p:cNvPr>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96340" name="Text Box 17">
              <a:extLst>
                <a:ext uri="{FF2B5EF4-FFF2-40B4-BE49-F238E27FC236}">
                  <a16:creationId xmlns:a16="http://schemas.microsoft.com/office/drawing/2014/main" id="{36383B67-0A60-481D-9033-98E055EEBF3B}"/>
                </a:ext>
              </a:extLst>
            </p:cNvPr>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96341" name="Text Box 18">
              <a:extLst>
                <a:ext uri="{FF2B5EF4-FFF2-40B4-BE49-F238E27FC236}">
                  <a16:creationId xmlns:a16="http://schemas.microsoft.com/office/drawing/2014/main" id="{BC23587B-F40F-4FAD-A410-FFDFE1453DD4}"/>
                </a:ext>
              </a:extLst>
            </p:cNvPr>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96342" name="Text Box 19">
              <a:extLst>
                <a:ext uri="{FF2B5EF4-FFF2-40B4-BE49-F238E27FC236}">
                  <a16:creationId xmlns:a16="http://schemas.microsoft.com/office/drawing/2014/main" id="{BC83484D-B1A0-40E3-9CD0-E4980E19F4F1}"/>
                </a:ext>
              </a:extLst>
            </p:cNvPr>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96343" name="Text Box 20">
              <a:extLst>
                <a:ext uri="{FF2B5EF4-FFF2-40B4-BE49-F238E27FC236}">
                  <a16:creationId xmlns:a16="http://schemas.microsoft.com/office/drawing/2014/main" id="{640BD0DD-F00F-4804-BE1D-E1DB733EDA92}"/>
                </a:ext>
              </a:extLst>
            </p:cNvPr>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v</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96344" name="Text Box 21">
              <a:extLst>
                <a:ext uri="{FF2B5EF4-FFF2-40B4-BE49-F238E27FC236}">
                  <a16:creationId xmlns:a16="http://schemas.microsoft.com/office/drawing/2014/main" id="{157698F2-4B9E-4DEC-8E9F-F370E7C3679A}"/>
                </a:ext>
              </a:extLst>
            </p:cNvPr>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=6</a:t>
              </a:r>
            </a:p>
          </p:txBody>
        </p:sp>
        <p:sp>
          <p:nvSpPr>
            <p:cNvPr id="96345" name="Text Box 22">
              <a:extLst>
                <a:ext uri="{FF2B5EF4-FFF2-40B4-BE49-F238E27FC236}">
                  <a16:creationId xmlns:a16="http://schemas.microsoft.com/office/drawing/2014/main" id="{86018B92-3DA3-4CD5-B1CE-034A388A9C88}"/>
                </a:ext>
              </a:extLst>
            </p:cNvPr>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宋体" panose="02010600030101010101" pitchFamily="2" charset="-122"/>
                </a:rPr>
                <a:t>4</a:t>
              </a:r>
              <a:r>
                <a:rPr lang="en-US" altLang="zh-CN" sz="2400" b="1">
                  <a:latin typeface="Times New Roman" panose="02020603050405020304" pitchFamily="18" charset="0"/>
                </a:rPr>
                <a:t>=1</a:t>
              </a:r>
            </a:p>
          </p:txBody>
        </p:sp>
        <p:sp>
          <p:nvSpPr>
            <p:cNvPr id="96346" name="Text Box 23">
              <a:extLst>
                <a:ext uri="{FF2B5EF4-FFF2-40B4-BE49-F238E27FC236}">
                  <a16:creationId xmlns:a16="http://schemas.microsoft.com/office/drawing/2014/main" id="{AA5F2D92-331B-4AC3-9FA4-70AF734C976A}"/>
                </a:ext>
              </a:extLst>
            </p:cNvPr>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=9</a:t>
              </a:r>
            </a:p>
          </p:txBody>
        </p:sp>
        <p:sp>
          <p:nvSpPr>
            <p:cNvPr id="96347" name="Text Box 24">
              <a:extLst>
                <a:ext uri="{FF2B5EF4-FFF2-40B4-BE49-F238E27FC236}">
                  <a16:creationId xmlns:a16="http://schemas.microsoft.com/office/drawing/2014/main" id="{2A468224-3D43-499B-8E77-BF5862054957}"/>
                </a:ext>
              </a:extLst>
            </p:cNvPr>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10</a:t>
              </a:r>
              <a:r>
                <a:rPr lang="en-US" altLang="zh-CN" sz="2400" b="1">
                  <a:latin typeface="Times New Roman" panose="02020603050405020304" pitchFamily="18" charset="0"/>
                </a:rPr>
                <a:t>=2</a:t>
              </a:r>
            </a:p>
          </p:txBody>
        </p:sp>
        <p:sp>
          <p:nvSpPr>
            <p:cNvPr id="96348" name="Text Box 25">
              <a:extLst>
                <a:ext uri="{FF2B5EF4-FFF2-40B4-BE49-F238E27FC236}">
                  <a16:creationId xmlns:a16="http://schemas.microsoft.com/office/drawing/2014/main" id="{E5BE79EE-94CB-4D4F-B8FE-949EF1C970E7}"/>
                </a:ext>
              </a:extLst>
            </p:cNvPr>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11</a:t>
              </a:r>
              <a:r>
                <a:rPr lang="en-US" altLang="zh-CN" sz="2400" b="1">
                  <a:latin typeface="Times New Roman" panose="02020603050405020304" pitchFamily="18" charset="0"/>
                </a:rPr>
                <a:t>=4</a:t>
              </a:r>
            </a:p>
          </p:txBody>
        </p:sp>
        <p:sp>
          <p:nvSpPr>
            <p:cNvPr id="96349" name="Text Box 26">
              <a:extLst>
                <a:ext uri="{FF2B5EF4-FFF2-40B4-BE49-F238E27FC236}">
                  <a16:creationId xmlns:a16="http://schemas.microsoft.com/office/drawing/2014/main" id="{2507152F-C3D1-4C9E-B87D-673031DF3610}"/>
                </a:ext>
              </a:extLst>
            </p:cNvPr>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8</a:t>
              </a:r>
              <a:r>
                <a:rPr lang="en-US" altLang="zh-CN" sz="2400" b="1">
                  <a:latin typeface="Times New Roman" panose="02020603050405020304" pitchFamily="18" charset="0"/>
                </a:rPr>
                <a:t>=7</a:t>
              </a:r>
            </a:p>
          </p:txBody>
        </p:sp>
        <p:sp>
          <p:nvSpPr>
            <p:cNvPr id="96350" name="Text Box 27">
              <a:extLst>
                <a:ext uri="{FF2B5EF4-FFF2-40B4-BE49-F238E27FC236}">
                  <a16:creationId xmlns:a16="http://schemas.microsoft.com/office/drawing/2014/main" id="{319A14CB-A0DA-420B-B319-0ADB598A5DD2}"/>
                </a:ext>
              </a:extLst>
            </p:cNvPr>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9</a:t>
              </a:r>
              <a:r>
                <a:rPr lang="en-US" altLang="zh-CN" sz="2400" b="1">
                  <a:latin typeface="Times New Roman" panose="02020603050405020304" pitchFamily="18" charset="0"/>
                </a:rPr>
                <a:t>=4</a:t>
              </a:r>
            </a:p>
          </p:txBody>
        </p:sp>
        <p:sp>
          <p:nvSpPr>
            <p:cNvPr id="96351" name="Text Box 28">
              <a:extLst>
                <a:ext uri="{FF2B5EF4-FFF2-40B4-BE49-F238E27FC236}">
                  <a16:creationId xmlns:a16="http://schemas.microsoft.com/office/drawing/2014/main" id="{9D15A826-7C63-4DE2-8EED-8E4A0CEAD6AA}"/>
                </a:ext>
              </a:extLst>
            </p:cNvPr>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=1</a:t>
              </a:r>
            </a:p>
          </p:txBody>
        </p:sp>
        <p:sp>
          <p:nvSpPr>
            <p:cNvPr id="96352" name="Text Box 29">
              <a:extLst>
                <a:ext uri="{FF2B5EF4-FFF2-40B4-BE49-F238E27FC236}">
                  <a16:creationId xmlns:a16="http://schemas.microsoft.com/office/drawing/2014/main" id="{ADEBD09D-9215-45E0-AD90-6D95114D1877}"/>
                </a:ext>
              </a:extLst>
            </p:cNvPr>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r>
                <a:rPr lang="en-US" altLang="zh-CN" sz="2400" b="1">
                  <a:latin typeface="Times New Roman" panose="02020603050405020304" pitchFamily="18" charset="0"/>
                </a:rPr>
                <a:t>=2</a:t>
              </a:r>
            </a:p>
          </p:txBody>
        </p:sp>
        <p:sp>
          <p:nvSpPr>
            <p:cNvPr id="96353" name="Text Box 30">
              <a:extLst>
                <a:ext uri="{FF2B5EF4-FFF2-40B4-BE49-F238E27FC236}">
                  <a16:creationId xmlns:a16="http://schemas.microsoft.com/office/drawing/2014/main" id="{91785739-AD0D-4BDC-9572-65A2D759BFF0}"/>
                </a:ext>
              </a:extLst>
            </p:cNvPr>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=5</a:t>
              </a:r>
            </a:p>
          </p:txBody>
        </p:sp>
        <p:sp>
          <p:nvSpPr>
            <p:cNvPr id="96354" name="Text Box 31">
              <a:extLst>
                <a:ext uri="{FF2B5EF4-FFF2-40B4-BE49-F238E27FC236}">
                  <a16:creationId xmlns:a16="http://schemas.microsoft.com/office/drawing/2014/main" id="{A6E58289-2D61-4151-9B52-7EF9A6599383}"/>
                </a:ext>
              </a:extLst>
            </p:cNvPr>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a:t>
              </a:r>
            </a:p>
          </p:txBody>
        </p:sp>
        <p:sp>
          <p:nvSpPr>
            <p:cNvPr id="96355" name="Freeform 32">
              <a:extLst>
                <a:ext uri="{FF2B5EF4-FFF2-40B4-BE49-F238E27FC236}">
                  <a16:creationId xmlns:a16="http://schemas.microsoft.com/office/drawing/2014/main" id="{34966A3E-46B4-4E8F-8BD2-860741D59EB7}"/>
                </a:ext>
              </a:extLst>
            </p:cNvPr>
            <p:cNvSpPr>
              <a:spLocks/>
            </p:cNvSpPr>
            <p:nvPr/>
          </p:nvSpPr>
          <p:spPr bwMode="auto">
            <a:xfrm>
              <a:off x="462" y="1222"/>
              <a:ext cx="416" cy="404"/>
            </a:xfrm>
            <a:custGeom>
              <a:avLst/>
              <a:gdLst>
                <a:gd name="T0" fmla="*/ 0 w 420"/>
                <a:gd name="T1" fmla="*/ 1250 h 390"/>
                <a:gd name="T2" fmla="*/ 30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56" name="Freeform 33">
              <a:extLst>
                <a:ext uri="{FF2B5EF4-FFF2-40B4-BE49-F238E27FC236}">
                  <a16:creationId xmlns:a16="http://schemas.microsoft.com/office/drawing/2014/main" id="{0E444C0F-196C-48C9-BC65-E01E979CF3CB}"/>
                </a:ext>
              </a:extLst>
            </p:cNvPr>
            <p:cNvSpPr>
              <a:spLocks/>
            </p:cNvSpPr>
            <p:nvPr/>
          </p:nvSpPr>
          <p:spPr bwMode="auto">
            <a:xfrm>
              <a:off x="1091" y="1143"/>
              <a:ext cx="590" cy="225"/>
            </a:xfrm>
            <a:custGeom>
              <a:avLst/>
              <a:gdLst>
                <a:gd name="T0" fmla="*/ 0 w 585"/>
                <a:gd name="T1" fmla="*/ 0 h 180"/>
                <a:gd name="T2" fmla="*/ 772 w 585"/>
                <a:gd name="T3" fmla="*/ 284044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57" name="Freeform 34">
              <a:extLst>
                <a:ext uri="{FF2B5EF4-FFF2-40B4-BE49-F238E27FC236}">
                  <a16:creationId xmlns:a16="http://schemas.microsoft.com/office/drawing/2014/main" id="{6EF19384-8844-4A96-B07E-C19DC8BB83EA}"/>
                </a:ext>
              </a:extLst>
            </p:cNvPr>
            <p:cNvSpPr>
              <a:spLocks/>
            </p:cNvSpPr>
            <p:nvPr/>
          </p:nvSpPr>
          <p:spPr bwMode="auto">
            <a:xfrm>
              <a:off x="1955" y="1268"/>
              <a:ext cx="596" cy="146"/>
            </a:xfrm>
            <a:custGeom>
              <a:avLst/>
              <a:gdLst>
                <a:gd name="T0" fmla="*/ 0 w 631"/>
                <a:gd name="T1" fmla="*/ 96 h 148"/>
                <a:gd name="T2" fmla="*/ 96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58" name="Freeform 35">
              <a:extLst>
                <a:ext uri="{FF2B5EF4-FFF2-40B4-BE49-F238E27FC236}">
                  <a16:creationId xmlns:a16="http://schemas.microsoft.com/office/drawing/2014/main" id="{77E8ECED-9D36-4E0D-9810-E3F4FA3E3DBA}"/>
                </a:ext>
              </a:extLst>
            </p:cNvPr>
            <p:cNvSpPr>
              <a:spLocks/>
            </p:cNvSpPr>
            <p:nvPr/>
          </p:nvSpPr>
          <p:spPr bwMode="auto">
            <a:xfrm>
              <a:off x="407" y="1871"/>
              <a:ext cx="427" cy="518"/>
            </a:xfrm>
            <a:custGeom>
              <a:avLst/>
              <a:gdLst>
                <a:gd name="T0" fmla="*/ 0 w 419"/>
                <a:gd name="T1" fmla="*/ 0 h 485"/>
                <a:gd name="T2" fmla="*/ 781 w 419"/>
                <a:gd name="T3" fmla="*/ 4261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59" name="Freeform 36">
              <a:extLst>
                <a:ext uri="{FF2B5EF4-FFF2-40B4-BE49-F238E27FC236}">
                  <a16:creationId xmlns:a16="http://schemas.microsoft.com/office/drawing/2014/main" id="{8902BBA1-65C9-4AAA-80F5-0F7FC8A6C641}"/>
                </a:ext>
              </a:extLst>
            </p:cNvPr>
            <p:cNvSpPr>
              <a:spLocks/>
            </p:cNvSpPr>
            <p:nvPr/>
          </p:nvSpPr>
          <p:spPr bwMode="auto">
            <a:xfrm>
              <a:off x="488" y="1754"/>
              <a:ext cx="524" cy="172"/>
            </a:xfrm>
            <a:custGeom>
              <a:avLst/>
              <a:gdLst>
                <a:gd name="T0" fmla="*/ 0 w 510"/>
                <a:gd name="T1" fmla="*/ 0 h 120"/>
                <a:gd name="T2" fmla="*/ 1245 w 510"/>
                <a:gd name="T3" fmla="*/ 1735006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0" name="Freeform 37">
              <a:extLst>
                <a:ext uri="{FF2B5EF4-FFF2-40B4-BE49-F238E27FC236}">
                  <a16:creationId xmlns:a16="http://schemas.microsoft.com/office/drawing/2014/main" id="{45BBADCC-19C0-45F7-B3AB-7088352E15BC}"/>
                </a:ext>
              </a:extLst>
            </p:cNvPr>
            <p:cNvSpPr>
              <a:spLocks/>
            </p:cNvSpPr>
            <p:nvPr/>
          </p:nvSpPr>
          <p:spPr bwMode="auto">
            <a:xfrm>
              <a:off x="1280" y="1502"/>
              <a:ext cx="435" cy="398"/>
            </a:xfrm>
            <a:custGeom>
              <a:avLst/>
              <a:gdLst>
                <a:gd name="T0" fmla="*/ 0 w 428"/>
                <a:gd name="T1" fmla="*/ 10778 h 359"/>
                <a:gd name="T2" fmla="*/ 730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1" name="Freeform 38">
              <a:extLst>
                <a:ext uri="{FF2B5EF4-FFF2-40B4-BE49-F238E27FC236}">
                  <a16:creationId xmlns:a16="http://schemas.microsoft.com/office/drawing/2014/main" id="{694B1594-1E00-4F43-852F-4E5E7517FD4F}"/>
                </a:ext>
              </a:extLst>
            </p:cNvPr>
            <p:cNvSpPr>
              <a:spLocks/>
            </p:cNvSpPr>
            <p:nvPr/>
          </p:nvSpPr>
          <p:spPr bwMode="auto">
            <a:xfrm>
              <a:off x="2683" y="1820"/>
              <a:ext cx="499" cy="188"/>
            </a:xfrm>
            <a:custGeom>
              <a:avLst/>
              <a:gdLst>
                <a:gd name="T0" fmla="*/ 0 w 532"/>
                <a:gd name="T1" fmla="*/ 630 h 181"/>
                <a:gd name="T2" fmla="*/ 64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2" name="Freeform 39">
              <a:extLst>
                <a:ext uri="{FF2B5EF4-FFF2-40B4-BE49-F238E27FC236}">
                  <a16:creationId xmlns:a16="http://schemas.microsoft.com/office/drawing/2014/main" id="{77609C92-A95D-4BB8-9A4E-04870AD2B0CE}"/>
                </a:ext>
              </a:extLst>
            </p:cNvPr>
            <p:cNvSpPr>
              <a:spLocks/>
            </p:cNvSpPr>
            <p:nvPr/>
          </p:nvSpPr>
          <p:spPr bwMode="auto">
            <a:xfrm>
              <a:off x="1988" y="2151"/>
              <a:ext cx="463" cy="340"/>
            </a:xfrm>
            <a:custGeom>
              <a:avLst/>
              <a:gdLst>
                <a:gd name="T0" fmla="*/ 0 w 458"/>
                <a:gd name="T1" fmla="*/ 60 h 359"/>
                <a:gd name="T2" fmla="*/ 654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3" name="Freeform 40">
              <a:extLst>
                <a:ext uri="{FF2B5EF4-FFF2-40B4-BE49-F238E27FC236}">
                  <a16:creationId xmlns:a16="http://schemas.microsoft.com/office/drawing/2014/main" id="{B0A3746E-8C92-4DAD-96C2-173EF4E61705}"/>
                </a:ext>
              </a:extLst>
            </p:cNvPr>
            <p:cNvSpPr>
              <a:spLocks/>
            </p:cNvSpPr>
            <p:nvPr/>
          </p:nvSpPr>
          <p:spPr bwMode="auto">
            <a:xfrm>
              <a:off x="1921" y="1524"/>
              <a:ext cx="489" cy="412"/>
            </a:xfrm>
            <a:custGeom>
              <a:avLst/>
              <a:gdLst>
                <a:gd name="T0" fmla="*/ 0 w 466"/>
                <a:gd name="T1" fmla="*/ 0 h 370"/>
                <a:gd name="T2" fmla="*/ 2280 w 466"/>
                <a:gd name="T3" fmla="*/ 12864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4" name="Freeform 41">
              <a:extLst>
                <a:ext uri="{FF2B5EF4-FFF2-40B4-BE49-F238E27FC236}">
                  <a16:creationId xmlns:a16="http://schemas.microsoft.com/office/drawing/2014/main" id="{0146E671-5227-44DF-A051-4233E11C7F20}"/>
                </a:ext>
              </a:extLst>
            </p:cNvPr>
            <p:cNvSpPr>
              <a:spLocks/>
            </p:cNvSpPr>
            <p:nvPr/>
          </p:nvSpPr>
          <p:spPr bwMode="auto">
            <a:xfrm>
              <a:off x="2821" y="1297"/>
              <a:ext cx="374" cy="347"/>
            </a:xfrm>
            <a:custGeom>
              <a:avLst/>
              <a:gdLst>
                <a:gd name="T0" fmla="*/ 0 w 367"/>
                <a:gd name="T1" fmla="*/ 0 h 382"/>
                <a:gd name="T2" fmla="*/ 684 w 367"/>
                <a:gd name="T3" fmla="*/ 15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65" name="Freeform 42">
              <a:extLst>
                <a:ext uri="{FF2B5EF4-FFF2-40B4-BE49-F238E27FC236}">
                  <a16:creationId xmlns:a16="http://schemas.microsoft.com/office/drawing/2014/main" id="{03D3C129-1D0A-493A-8B98-547E58A939EA}"/>
                </a:ext>
              </a:extLst>
            </p:cNvPr>
            <p:cNvSpPr>
              <a:spLocks/>
            </p:cNvSpPr>
            <p:nvPr/>
          </p:nvSpPr>
          <p:spPr bwMode="auto">
            <a:xfrm>
              <a:off x="1078" y="2522"/>
              <a:ext cx="630" cy="50"/>
            </a:xfrm>
            <a:custGeom>
              <a:avLst/>
              <a:gdLst>
                <a:gd name="T0" fmla="*/ 0 w 555"/>
                <a:gd name="T1" fmla="*/ 0 h 1"/>
                <a:gd name="T2" fmla="*/ 36431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259" name="Group 43">
            <a:extLst>
              <a:ext uri="{FF2B5EF4-FFF2-40B4-BE49-F238E27FC236}">
                <a16:creationId xmlns:a16="http://schemas.microsoft.com/office/drawing/2014/main" id="{E439BFA6-F56A-466B-93D9-02FC7A334296}"/>
              </a:ext>
            </a:extLst>
          </p:cNvPr>
          <p:cNvGrpSpPr>
            <a:grpSpLocks/>
          </p:cNvGrpSpPr>
          <p:nvPr/>
        </p:nvGrpSpPr>
        <p:grpSpPr bwMode="auto">
          <a:xfrm>
            <a:off x="1693863" y="3787775"/>
            <a:ext cx="6096000" cy="519113"/>
            <a:chOff x="720" y="3054"/>
            <a:chExt cx="4320" cy="327"/>
          </a:xfrm>
        </p:grpSpPr>
        <p:sp>
          <p:nvSpPr>
            <p:cNvPr id="96317" name="Text Box 44">
              <a:extLst>
                <a:ext uri="{FF2B5EF4-FFF2-40B4-BE49-F238E27FC236}">
                  <a16:creationId xmlns:a16="http://schemas.microsoft.com/office/drawing/2014/main" id="{6E892063-67B6-45EB-A852-05D3F7AEE752}"/>
                </a:ext>
              </a:extLst>
            </p:cNvPr>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2</a:t>
              </a:r>
            </a:p>
          </p:txBody>
        </p:sp>
        <p:sp>
          <p:nvSpPr>
            <p:cNvPr id="96318" name="Text Box 45">
              <a:extLst>
                <a:ext uri="{FF2B5EF4-FFF2-40B4-BE49-F238E27FC236}">
                  <a16:creationId xmlns:a16="http://schemas.microsoft.com/office/drawing/2014/main" id="{074F5A98-CA6F-4FFD-9929-F56549B80212}"/>
                </a:ext>
              </a:extLst>
            </p:cNvPr>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7</a:t>
              </a:r>
            </a:p>
          </p:txBody>
        </p:sp>
        <p:sp>
          <p:nvSpPr>
            <p:cNvPr id="96319" name="Text Box 46">
              <a:extLst>
                <a:ext uri="{FF2B5EF4-FFF2-40B4-BE49-F238E27FC236}">
                  <a16:creationId xmlns:a16="http://schemas.microsoft.com/office/drawing/2014/main" id="{E15C3F65-E86A-4B18-91BB-C0FADADAC683}"/>
                </a:ext>
              </a:extLst>
            </p:cNvPr>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6</a:t>
              </a:r>
            </a:p>
          </p:txBody>
        </p:sp>
        <p:sp>
          <p:nvSpPr>
            <p:cNvPr id="96320" name="Text Box 47">
              <a:extLst>
                <a:ext uri="{FF2B5EF4-FFF2-40B4-BE49-F238E27FC236}">
                  <a16:creationId xmlns:a16="http://schemas.microsoft.com/office/drawing/2014/main" id="{E7FF7DE2-A210-4E15-984A-FB0FDE4A4B24}"/>
                </a:ext>
              </a:extLst>
            </p:cNvPr>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5</a:t>
              </a:r>
            </a:p>
          </p:txBody>
        </p:sp>
        <p:sp>
          <p:nvSpPr>
            <p:cNvPr id="96321" name="Text Box 48">
              <a:extLst>
                <a:ext uri="{FF2B5EF4-FFF2-40B4-BE49-F238E27FC236}">
                  <a16:creationId xmlns:a16="http://schemas.microsoft.com/office/drawing/2014/main" id="{966534A0-7040-488B-8CD4-14BF01C244A4}"/>
                </a:ext>
              </a:extLst>
            </p:cNvPr>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4</a:t>
              </a:r>
            </a:p>
          </p:txBody>
        </p:sp>
        <p:sp>
          <p:nvSpPr>
            <p:cNvPr id="96322" name="Text Box 49">
              <a:extLst>
                <a:ext uri="{FF2B5EF4-FFF2-40B4-BE49-F238E27FC236}">
                  <a16:creationId xmlns:a16="http://schemas.microsoft.com/office/drawing/2014/main" id="{D2567213-612B-4301-8556-1A21560A8896}"/>
                </a:ext>
              </a:extLst>
            </p:cNvPr>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1</a:t>
              </a:r>
            </a:p>
          </p:txBody>
        </p:sp>
        <p:sp>
          <p:nvSpPr>
            <p:cNvPr id="96323" name="Text Box 50">
              <a:extLst>
                <a:ext uri="{FF2B5EF4-FFF2-40B4-BE49-F238E27FC236}">
                  <a16:creationId xmlns:a16="http://schemas.microsoft.com/office/drawing/2014/main" id="{4C8A319C-BE8C-4864-8F8C-3729EA63A8F4}"/>
                </a:ext>
              </a:extLst>
            </p:cNvPr>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3</a:t>
              </a:r>
            </a:p>
          </p:txBody>
        </p:sp>
        <p:sp>
          <p:nvSpPr>
            <p:cNvPr id="96324" name="Text Box 51">
              <a:extLst>
                <a:ext uri="{FF2B5EF4-FFF2-40B4-BE49-F238E27FC236}">
                  <a16:creationId xmlns:a16="http://schemas.microsoft.com/office/drawing/2014/main" id="{633097DF-EB4F-4839-A06C-2D68BCF05A4D}"/>
                </a:ext>
              </a:extLst>
            </p:cNvPr>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9</a:t>
              </a:r>
            </a:p>
          </p:txBody>
        </p:sp>
        <p:sp>
          <p:nvSpPr>
            <p:cNvPr id="96325" name="Text Box 52">
              <a:extLst>
                <a:ext uri="{FF2B5EF4-FFF2-40B4-BE49-F238E27FC236}">
                  <a16:creationId xmlns:a16="http://schemas.microsoft.com/office/drawing/2014/main" id="{9B439F20-6663-4A3E-B65B-AF2CEBFE49B0}"/>
                </a:ext>
              </a:extLst>
            </p:cNvPr>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8</a:t>
              </a:r>
            </a:p>
          </p:txBody>
        </p:sp>
      </p:grpSp>
      <p:grpSp>
        <p:nvGrpSpPr>
          <p:cNvPr id="96260" name="Group 53">
            <a:extLst>
              <a:ext uri="{FF2B5EF4-FFF2-40B4-BE49-F238E27FC236}">
                <a16:creationId xmlns:a16="http://schemas.microsoft.com/office/drawing/2014/main" id="{672219B4-E4CB-4215-90A6-C30BE1729B19}"/>
              </a:ext>
            </a:extLst>
          </p:cNvPr>
          <p:cNvGrpSpPr>
            <a:grpSpLocks/>
          </p:cNvGrpSpPr>
          <p:nvPr/>
        </p:nvGrpSpPr>
        <p:grpSpPr bwMode="auto">
          <a:xfrm>
            <a:off x="1598613" y="4394200"/>
            <a:ext cx="6096000" cy="523875"/>
            <a:chOff x="720" y="3054"/>
            <a:chExt cx="4320" cy="330"/>
          </a:xfrm>
        </p:grpSpPr>
        <p:sp>
          <p:nvSpPr>
            <p:cNvPr id="96308" name="Text Box 54">
              <a:extLst>
                <a:ext uri="{FF2B5EF4-FFF2-40B4-BE49-F238E27FC236}">
                  <a16:creationId xmlns:a16="http://schemas.microsoft.com/office/drawing/2014/main" id="{F8431EB3-0830-4774-93C8-1AF9A10ADC94}"/>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09" name="Text Box 55">
              <a:extLst>
                <a:ext uri="{FF2B5EF4-FFF2-40B4-BE49-F238E27FC236}">
                  <a16:creationId xmlns:a16="http://schemas.microsoft.com/office/drawing/2014/main" id="{5E1F248C-E242-40BA-95B5-A7247BDDA85C}"/>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0" name="Text Box 56">
              <a:extLst>
                <a:ext uri="{FF2B5EF4-FFF2-40B4-BE49-F238E27FC236}">
                  <a16:creationId xmlns:a16="http://schemas.microsoft.com/office/drawing/2014/main" id="{2838205F-AEF0-4CC3-99B4-BE7B863DF89F}"/>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1" name="Text Box 57">
              <a:extLst>
                <a:ext uri="{FF2B5EF4-FFF2-40B4-BE49-F238E27FC236}">
                  <a16:creationId xmlns:a16="http://schemas.microsoft.com/office/drawing/2014/main" id="{0EDFCCE0-10D7-4BC2-B502-5F86862CA6D9}"/>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2" name="Text Box 58">
              <a:extLst>
                <a:ext uri="{FF2B5EF4-FFF2-40B4-BE49-F238E27FC236}">
                  <a16:creationId xmlns:a16="http://schemas.microsoft.com/office/drawing/2014/main" id="{0924DAF6-5289-4FE7-A643-C8436CADA5B1}"/>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3" name="Text Box 59">
              <a:extLst>
                <a:ext uri="{FF2B5EF4-FFF2-40B4-BE49-F238E27FC236}">
                  <a16:creationId xmlns:a16="http://schemas.microsoft.com/office/drawing/2014/main" id="{00D5CF1E-A645-4931-9851-D5B338CEBC71}"/>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4" name="Text Box 60">
              <a:extLst>
                <a:ext uri="{FF2B5EF4-FFF2-40B4-BE49-F238E27FC236}">
                  <a16:creationId xmlns:a16="http://schemas.microsoft.com/office/drawing/2014/main" id="{B7A2E32A-73EC-4265-99A7-8C932B08B2C5}"/>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5" name="Text Box 61">
              <a:extLst>
                <a:ext uri="{FF2B5EF4-FFF2-40B4-BE49-F238E27FC236}">
                  <a16:creationId xmlns:a16="http://schemas.microsoft.com/office/drawing/2014/main" id="{6919286A-9B24-45D1-8AA6-A5B9FE7E1C6E}"/>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16" name="Text Box 62">
              <a:extLst>
                <a:ext uri="{FF2B5EF4-FFF2-40B4-BE49-F238E27FC236}">
                  <a16:creationId xmlns:a16="http://schemas.microsoft.com/office/drawing/2014/main" id="{48423BB4-27DF-4BAE-9773-3D6D9722F1AE}"/>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sp>
        <p:nvSpPr>
          <p:cNvPr id="96261" name="Text Box 63">
            <a:extLst>
              <a:ext uri="{FF2B5EF4-FFF2-40B4-BE49-F238E27FC236}">
                <a16:creationId xmlns:a16="http://schemas.microsoft.com/office/drawing/2014/main" id="{CBBD019C-D7C7-43A3-B9B0-1F709B7E4031}"/>
              </a:ext>
            </a:extLst>
          </p:cNvPr>
          <p:cNvSpPr txBox="1">
            <a:spLocks noChangeArrowheads="1"/>
          </p:cNvSpPr>
          <p:nvPr/>
        </p:nvSpPr>
        <p:spPr bwMode="auto">
          <a:xfrm>
            <a:off x="303213" y="4381500"/>
            <a:ext cx="12954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ve[k]</a:t>
            </a:r>
          </a:p>
        </p:txBody>
      </p:sp>
      <p:sp>
        <p:nvSpPr>
          <p:cNvPr id="96262" name="Text Box 64">
            <a:extLst>
              <a:ext uri="{FF2B5EF4-FFF2-40B4-BE49-F238E27FC236}">
                <a16:creationId xmlns:a16="http://schemas.microsoft.com/office/drawing/2014/main" id="{C657F96E-86D1-4D97-82A1-AC6BB96310FB}"/>
              </a:ext>
            </a:extLst>
          </p:cNvPr>
          <p:cNvSpPr txBox="1">
            <a:spLocks noChangeArrowheads="1"/>
          </p:cNvSpPr>
          <p:nvPr/>
        </p:nvSpPr>
        <p:spPr bwMode="auto">
          <a:xfrm>
            <a:off x="1674813" y="4445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6263" name="Text Box 65">
            <a:extLst>
              <a:ext uri="{FF2B5EF4-FFF2-40B4-BE49-F238E27FC236}">
                <a16:creationId xmlns:a16="http://schemas.microsoft.com/office/drawing/2014/main" id="{C3208337-754C-44A1-834B-6925FC4A26EF}"/>
              </a:ext>
            </a:extLst>
          </p:cNvPr>
          <p:cNvSpPr txBox="1">
            <a:spLocks noChangeArrowheads="1"/>
          </p:cNvSpPr>
          <p:nvPr/>
        </p:nvSpPr>
        <p:spPr bwMode="auto">
          <a:xfrm>
            <a:off x="2322513" y="44323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6264" name="Text Box 66">
            <a:extLst>
              <a:ext uri="{FF2B5EF4-FFF2-40B4-BE49-F238E27FC236}">
                <a16:creationId xmlns:a16="http://schemas.microsoft.com/office/drawing/2014/main" id="{DCD3A214-1DCF-44FA-A6AF-83676072F0C2}"/>
              </a:ext>
            </a:extLst>
          </p:cNvPr>
          <p:cNvSpPr txBox="1">
            <a:spLocks noChangeArrowheads="1"/>
          </p:cNvSpPr>
          <p:nvPr/>
        </p:nvSpPr>
        <p:spPr bwMode="auto">
          <a:xfrm>
            <a:off x="30083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4</a:t>
            </a:r>
          </a:p>
        </p:txBody>
      </p:sp>
      <p:sp>
        <p:nvSpPr>
          <p:cNvPr id="96265" name="Text Box 67">
            <a:extLst>
              <a:ext uri="{FF2B5EF4-FFF2-40B4-BE49-F238E27FC236}">
                <a16:creationId xmlns:a16="http://schemas.microsoft.com/office/drawing/2014/main" id="{8D367265-EF66-46C6-8B40-E46DD1310E5D}"/>
              </a:ext>
            </a:extLst>
          </p:cNvPr>
          <p:cNvSpPr txBox="1">
            <a:spLocks noChangeArrowheads="1"/>
          </p:cNvSpPr>
          <p:nvPr/>
        </p:nvSpPr>
        <p:spPr bwMode="auto">
          <a:xfrm>
            <a:off x="36687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5</a:t>
            </a:r>
          </a:p>
        </p:txBody>
      </p:sp>
      <p:sp>
        <p:nvSpPr>
          <p:cNvPr id="96266" name="Text Box 68">
            <a:extLst>
              <a:ext uri="{FF2B5EF4-FFF2-40B4-BE49-F238E27FC236}">
                <a16:creationId xmlns:a16="http://schemas.microsoft.com/office/drawing/2014/main" id="{0FAA4C89-529A-4A88-9B63-55EFC0B3C446}"/>
              </a:ext>
            </a:extLst>
          </p:cNvPr>
          <p:cNvSpPr txBox="1">
            <a:spLocks noChangeArrowheads="1"/>
          </p:cNvSpPr>
          <p:nvPr/>
        </p:nvSpPr>
        <p:spPr bwMode="auto">
          <a:xfrm>
            <a:off x="4341813" y="44069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6267" name="Text Box 69">
            <a:extLst>
              <a:ext uri="{FF2B5EF4-FFF2-40B4-BE49-F238E27FC236}">
                <a16:creationId xmlns:a16="http://schemas.microsoft.com/office/drawing/2014/main" id="{8C605FD6-68F5-4156-BEF6-D5FF5D41CC67}"/>
              </a:ext>
            </a:extLst>
          </p:cNvPr>
          <p:cNvSpPr txBox="1">
            <a:spLocks noChangeArrowheads="1"/>
          </p:cNvSpPr>
          <p:nvPr/>
        </p:nvSpPr>
        <p:spPr bwMode="auto">
          <a:xfrm>
            <a:off x="5014913" y="4394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6268" name="Text Box 70">
            <a:extLst>
              <a:ext uri="{FF2B5EF4-FFF2-40B4-BE49-F238E27FC236}">
                <a16:creationId xmlns:a16="http://schemas.microsoft.com/office/drawing/2014/main" id="{1888C41D-ECE0-4679-BA8B-A03D9ADE007B}"/>
              </a:ext>
            </a:extLst>
          </p:cNvPr>
          <p:cNvSpPr txBox="1">
            <a:spLocks noChangeArrowheads="1"/>
          </p:cNvSpPr>
          <p:nvPr/>
        </p:nvSpPr>
        <p:spPr bwMode="auto">
          <a:xfrm>
            <a:off x="5649913" y="4394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16</a:t>
            </a:r>
          </a:p>
        </p:txBody>
      </p:sp>
      <p:sp>
        <p:nvSpPr>
          <p:cNvPr id="96269" name="Text Box 71">
            <a:extLst>
              <a:ext uri="{FF2B5EF4-FFF2-40B4-BE49-F238E27FC236}">
                <a16:creationId xmlns:a16="http://schemas.microsoft.com/office/drawing/2014/main" id="{9EE88AA1-DD04-4AEB-9D5B-D09CD5868BB9}"/>
              </a:ext>
            </a:extLst>
          </p:cNvPr>
          <p:cNvSpPr txBox="1">
            <a:spLocks noChangeArrowheads="1"/>
          </p:cNvSpPr>
          <p:nvPr/>
        </p:nvSpPr>
        <p:spPr bwMode="auto">
          <a:xfrm>
            <a:off x="6348413" y="4419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14</a:t>
            </a:r>
          </a:p>
        </p:txBody>
      </p:sp>
      <p:sp>
        <p:nvSpPr>
          <p:cNvPr id="96270" name="Text Box 72">
            <a:extLst>
              <a:ext uri="{FF2B5EF4-FFF2-40B4-BE49-F238E27FC236}">
                <a16:creationId xmlns:a16="http://schemas.microsoft.com/office/drawing/2014/main" id="{2A774043-9C2D-4EEC-B16A-4D02BA0A3A32}"/>
              </a:ext>
            </a:extLst>
          </p:cNvPr>
          <p:cNvSpPr txBox="1">
            <a:spLocks noChangeArrowheads="1"/>
          </p:cNvSpPr>
          <p:nvPr/>
        </p:nvSpPr>
        <p:spPr bwMode="auto">
          <a:xfrm>
            <a:off x="7008813" y="44069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18</a:t>
            </a:r>
          </a:p>
        </p:txBody>
      </p:sp>
      <p:sp>
        <p:nvSpPr>
          <p:cNvPr id="96271" name="Text Box 73">
            <a:extLst>
              <a:ext uri="{FF2B5EF4-FFF2-40B4-BE49-F238E27FC236}">
                <a16:creationId xmlns:a16="http://schemas.microsoft.com/office/drawing/2014/main" id="{DA7F53EA-5151-4F9B-BE60-96ACACFC6278}"/>
              </a:ext>
            </a:extLst>
          </p:cNvPr>
          <p:cNvSpPr txBox="1">
            <a:spLocks noChangeArrowheads="1"/>
          </p:cNvSpPr>
          <p:nvPr/>
        </p:nvSpPr>
        <p:spPr bwMode="auto">
          <a:xfrm>
            <a:off x="2406650" y="4959350"/>
            <a:ext cx="7429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p>
        </p:txBody>
      </p:sp>
      <p:sp>
        <p:nvSpPr>
          <p:cNvPr id="96272" name="Text Box 74">
            <a:extLst>
              <a:ext uri="{FF2B5EF4-FFF2-40B4-BE49-F238E27FC236}">
                <a16:creationId xmlns:a16="http://schemas.microsoft.com/office/drawing/2014/main" id="{36D9776A-7B5B-4DF0-A141-F1236D983D53}"/>
              </a:ext>
            </a:extLst>
          </p:cNvPr>
          <p:cNvSpPr txBox="1">
            <a:spLocks noChangeArrowheads="1"/>
          </p:cNvSpPr>
          <p:nvPr/>
        </p:nvSpPr>
        <p:spPr bwMode="auto">
          <a:xfrm>
            <a:off x="5826125"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7</a:t>
            </a:r>
          </a:p>
        </p:txBody>
      </p:sp>
      <p:sp>
        <p:nvSpPr>
          <p:cNvPr id="96273" name="Text Box 75">
            <a:extLst>
              <a:ext uri="{FF2B5EF4-FFF2-40B4-BE49-F238E27FC236}">
                <a16:creationId xmlns:a16="http://schemas.microsoft.com/office/drawing/2014/main" id="{CAE59C6C-D36F-41A8-904A-443957E58E19}"/>
              </a:ext>
            </a:extLst>
          </p:cNvPr>
          <p:cNvSpPr txBox="1">
            <a:spLocks noChangeArrowheads="1"/>
          </p:cNvSpPr>
          <p:nvPr/>
        </p:nvSpPr>
        <p:spPr bwMode="auto">
          <a:xfrm>
            <a:off x="51482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p>
        </p:txBody>
      </p:sp>
      <p:sp>
        <p:nvSpPr>
          <p:cNvPr id="96274" name="Text Box 76">
            <a:extLst>
              <a:ext uri="{FF2B5EF4-FFF2-40B4-BE49-F238E27FC236}">
                <a16:creationId xmlns:a16="http://schemas.microsoft.com/office/drawing/2014/main" id="{24F99BAA-544A-4785-A9FE-7D0F75C0A1B6}"/>
              </a:ext>
            </a:extLst>
          </p:cNvPr>
          <p:cNvSpPr txBox="1">
            <a:spLocks noChangeArrowheads="1"/>
          </p:cNvSpPr>
          <p:nvPr/>
        </p:nvSpPr>
        <p:spPr bwMode="auto">
          <a:xfrm>
            <a:off x="4471988" y="4959350"/>
            <a:ext cx="6762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5</a:t>
            </a:r>
          </a:p>
        </p:txBody>
      </p:sp>
      <p:sp>
        <p:nvSpPr>
          <p:cNvPr id="96275" name="Text Box 77">
            <a:extLst>
              <a:ext uri="{FF2B5EF4-FFF2-40B4-BE49-F238E27FC236}">
                <a16:creationId xmlns:a16="http://schemas.microsoft.com/office/drawing/2014/main" id="{DD3C2DE7-8D13-4C46-8D21-01F3E14DFB75}"/>
              </a:ext>
            </a:extLst>
          </p:cNvPr>
          <p:cNvSpPr txBox="1">
            <a:spLocks noChangeArrowheads="1"/>
          </p:cNvSpPr>
          <p:nvPr/>
        </p:nvSpPr>
        <p:spPr bwMode="auto">
          <a:xfrm>
            <a:off x="3794125"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4</a:t>
            </a:r>
          </a:p>
        </p:txBody>
      </p:sp>
      <p:sp>
        <p:nvSpPr>
          <p:cNvPr id="96276" name="Text Box 78">
            <a:extLst>
              <a:ext uri="{FF2B5EF4-FFF2-40B4-BE49-F238E27FC236}">
                <a16:creationId xmlns:a16="http://schemas.microsoft.com/office/drawing/2014/main" id="{BC4B049C-EAF4-4600-8A9F-5BE467571256}"/>
              </a:ext>
            </a:extLst>
          </p:cNvPr>
          <p:cNvSpPr txBox="1">
            <a:spLocks noChangeArrowheads="1"/>
          </p:cNvSpPr>
          <p:nvPr/>
        </p:nvSpPr>
        <p:spPr bwMode="auto">
          <a:xfrm>
            <a:off x="1728788" y="4959350"/>
            <a:ext cx="74453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p>
        </p:txBody>
      </p:sp>
      <p:sp>
        <p:nvSpPr>
          <p:cNvPr id="96277" name="Text Box 79">
            <a:extLst>
              <a:ext uri="{FF2B5EF4-FFF2-40B4-BE49-F238E27FC236}">
                <a16:creationId xmlns:a16="http://schemas.microsoft.com/office/drawing/2014/main" id="{1C7ED6AB-4F30-41F0-AB2E-C762CD3BE370}"/>
              </a:ext>
            </a:extLst>
          </p:cNvPr>
          <p:cNvSpPr txBox="1">
            <a:spLocks noChangeArrowheads="1"/>
          </p:cNvSpPr>
          <p:nvPr/>
        </p:nvSpPr>
        <p:spPr bwMode="auto">
          <a:xfrm>
            <a:off x="31162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3</a:t>
            </a:r>
          </a:p>
        </p:txBody>
      </p:sp>
      <p:sp>
        <p:nvSpPr>
          <p:cNvPr id="96278" name="Text Box 80">
            <a:extLst>
              <a:ext uri="{FF2B5EF4-FFF2-40B4-BE49-F238E27FC236}">
                <a16:creationId xmlns:a16="http://schemas.microsoft.com/office/drawing/2014/main" id="{C06C7E3C-F1DE-43E6-B959-A54C9D29D6A8}"/>
              </a:ext>
            </a:extLst>
          </p:cNvPr>
          <p:cNvSpPr txBox="1">
            <a:spLocks noChangeArrowheads="1"/>
          </p:cNvSpPr>
          <p:nvPr/>
        </p:nvSpPr>
        <p:spPr bwMode="auto">
          <a:xfrm>
            <a:off x="7137400" y="4959350"/>
            <a:ext cx="677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9</a:t>
            </a:r>
          </a:p>
        </p:txBody>
      </p:sp>
      <p:sp>
        <p:nvSpPr>
          <p:cNvPr id="96279" name="Text Box 81">
            <a:extLst>
              <a:ext uri="{FF2B5EF4-FFF2-40B4-BE49-F238E27FC236}">
                <a16:creationId xmlns:a16="http://schemas.microsoft.com/office/drawing/2014/main" id="{1240209B-1D89-42FF-AF38-650AA38C528D}"/>
              </a:ext>
            </a:extLst>
          </p:cNvPr>
          <p:cNvSpPr txBox="1">
            <a:spLocks noChangeArrowheads="1"/>
          </p:cNvSpPr>
          <p:nvPr/>
        </p:nvSpPr>
        <p:spPr bwMode="auto">
          <a:xfrm>
            <a:off x="6503988" y="4959350"/>
            <a:ext cx="6762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8</a:t>
            </a:r>
          </a:p>
        </p:txBody>
      </p:sp>
      <p:sp>
        <p:nvSpPr>
          <p:cNvPr id="96280" name="Text Box 82">
            <a:extLst>
              <a:ext uri="{FF2B5EF4-FFF2-40B4-BE49-F238E27FC236}">
                <a16:creationId xmlns:a16="http://schemas.microsoft.com/office/drawing/2014/main" id="{4920C935-226F-495C-BEE0-A2F0AAFD9E37}"/>
              </a:ext>
            </a:extLst>
          </p:cNvPr>
          <p:cNvSpPr txBox="1">
            <a:spLocks noChangeArrowheads="1"/>
          </p:cNvSpPr>
          <p:nvPr/>
        </p:nvSpPr>
        <p:spPr bwMode="auto">
          <a:xfrm>
            <a:off x="2270125" y="5518150"/>
            <a:ext cx="676275"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1" name="Text Box 83">
            <a:extLst>
              <a:ext uri="{FF2B5EF4-FFF2-40B4-BE49-F238E27FC236}">
                <a16:creationId xmlns:a16="http://schemas.microsoft.com/office/drawing/2014/main" id="{A6D2089D-A8D6-482B-802F-37DBD0CEC60E}"/>
              </a:ext>
            </a:extLst>
          </p:cNvPr>
          <p:cNvSpPr txBox="1">
            <a:spLocks noChangeArrowheads="1"/>
          </p:cNvSpPr>
          <p:nvPr/>
        </p:nvSpPr>
        <p:spPr bwMode="auto">
          <a:xfrm>
            <a:off x="5656263" y="5518150"/>
            <a:ext cx="677862"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2" name="Text Box 84">
            <a:extLst>
              <a:ext uri="{FF2B5EF4-FFF2-40B4-BE49-F238E27FC236}">
                <a16:creationId xmlns:a16="http://schemas.microsoft.com/office/drawing/2014/main" id="{585CEB3C-D7FB-4132-9555-3694AAC544FD}"/>
              </a:ext>
            </a:extLst>
          </p:cNvPr>
          <p:cNvSpPr txBox="1">
            <a:spLocks noChangeArrowheads="1"/>
          </p:cNvSpPr>
          <p:nvPr/>
        </p:nvSpPr>
        <p:spPr bwMode="auto">
          <a:xfrm>
            <a:off x="4978400" y="5518150"/>
            <a:ext cx="677863"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3" name="Text Box 85">
            <a:extLst>
              <a:ext uri="{FF2B5EF4-FFF2-40B4-BE49-F238E27FC236}">
                <a16:creationId xmlns:a16="http://schemas.microsoft.com/office/drawing/2014/main" id="{D5A98A2C-D37D-47E6-8AB2-438D257B5D90}"/>
              </a:ext>
            </a:extLst>
          </p:cNvPr>
          <p:cNvSpPr txBox="1">
            <a:spLocks noChangeArrowheads="1"/>
          </p:cNvSpPr>
          <p:nvPr/>
        </p:nvSpPr>
        <p:spPr bwMode="auto">
          <a:xfrm>
            <a:off x="4302125" y="5518150"/>
            <a:ext cx="676275"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4" name="Text Box 86">
            <a:extLst>
              <a:ext uri="{FF2B5EF4-FFF2-40B4-BE49-F238E27FC236}">
                <a16:creationId xmlns:a16="http://schemas.microsoft.com/office/drawing/2014/main" id="{6F595C65-A098-4C82-A42E-785E3E4060A3}"/>
              </a:ext>
            </a:extLst>
          </p:cNvPr>
          <p:cNvSpPr txBox="1">
            <a:spLocks noChangeArrowheads="1"/>
          </p:cNvSpPr>
          <p:nvPr/>
        </p:nvSpPr>
        <p:spPr bwMode="auto">
          <a:xfrm>
            <a:off x="3624263" y="5518150"/>
            <a:ext cx="677862"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5" name="Text Box 87">
            <a:extLst>
              <a:ext uri="{FF2B5EF4-FFF2-40B4-BE49-F238E27FC236}">
                <a16:creationId xmlns:a16="http://schemas.microsoft.com/office/drawing/2014/main" id="{2F72CD08-3B3B-45CC-B775-D8047968365A}"/>
              </a:ext>
            </a:extLst>
          </p:cNvPr>
          <p:cNvSpPr txBox="1">
            <a:spLocks noChangeArrowheads="1"/>
          </p:cNvSpPr>
          <p:nvPr/>
        </p:nvSpPr>
        <p:spPr bwMode="auto">
          <a:xfrm>
            <a:off x="1592263" y="5518150"/>
            <a:ext cx="677862"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6" name="Text Box 88">
            <a:extLst>
              <a:ext uri="{FF2B5EF4-FFF2-40B4-BE49-F238E27FC236}">
                <a16:creationId xmlns:a16="http://schemas.microsoft.com/office/drawing/2014/main" id="{AC499D63-2534-4FCA-B8F1-A08C4F17B0EB}"/>
              </a:ext>
            </a:extLst>
          </p:cNvPr>
          <p:cNvSpPr txBox="1">
            <a:spLocks noChangeArrowheads="1"/>
          </p:cNvSpPr>
          <p:nvPr/>
        </p:nvSpPr>
        <p:spPr bwMode="auto">
          <a:xfrm>
            <a:off x="2946400" y="5518150"/>
            <a:ext cx="677863"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7" name="Text Box 89">
            <a:extLst>
              <a:ext uri="{FF2B5EF4-FFF2-40B4-BE49-F238E27FC236}">
                <a16:creationId xmlns:a16="http://schemas.microsoft.com/office/drawing/2014/main" id="{9B8EB079-80A7-4F34-BA72-BAC422C5AA1F}"/>
              </a:ext>
            </a:extLst>
          </p:cNvPr>
          <p:cNvSpPr txBox="1">
            <a:spLocks noChangeArrowheads="1"/>
          </p:cNvSpPr>
          <p:nvPr/>
        </p:nvSpPr>
        <p:spPr bwMode="auto">
          <a:xfrm>
            <a:off x="7010400" y="5518150"/>
            <a:ext cx="677863"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8" name="Text Box 90">
            <a:extLst>
              <a:ext uri="{FF2B5EF4-FFF2-40B4-BE49-F238E27FC236}">
                <a16:creationId xmlns:a16="http://schemas.microsoft.com/office/drawing/2014/main" id="{2CABEFCA-CADC-4214-B5E9-DCA3517F3A90}"/>
              </a:ext>
            </a:extLst>
          </p:cNvPr>
          <p:cNvSpPr txBox="1">
            <a:spLocks noChangeArrowheads="1"/>
          </p:cNvSpPr>
          <p:nvPr/>
        </p:nvSpPr>
        <p:spPr bwMode="auto">
          <a:xfrm>
            <a:off x="6334125" y="5518150"/>
            <a:ext cx="676275"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289" name="Text Box 91">
            <a:extLst>
              <a:ext uri="{FF2B5EF4-FFF2-40B4-BE49-F238E27FC236}">
                <a16:creationId xmlns:a16="http://schemas.microsoft.com/office/drawing/2014/main" id="{32464D8F-41B3-4C35-98CF-1F174081E8B3}"/>
              </a:ext>
            </a:extLst>
          </p:cNvPr>
          <p:cNvSpPr txBox="1">
            <a:spLocks noChangeArrowheads="1"/>
          </p:cNvSpPr>
          <p:nvPr/>
        </p:nvSpPr>
        <p:spPr bwMode="auto">
          <a:xfrm>
            <a:off x="436563" y="5475288"/>
            <a:ext cx="90011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e[i]</a:t>
            </a:r>
          </a:p>
        </p:txBody>
      </p:sp>
      <p:sp>
        <p:nvSpPr>
          <p:cNvPr id="477276" name="Text Box 92">
            <a:extLst>
              <a:ext uri="{FF2B5EF4-FFF2-40B4-BE49-F238E27FC236}">
                <a16:creationId xmlns:a16="http://schemas.microsoft.com/office/drawing/2014/main" id="{42DF5F90-DB9B-443D-8664-BBC5F30BB264}"/>
              </a:ext>
            </a:extLst>
          </p:cNvPr>
          <p:cNvSpPr txBox="1">
            <a:spLocks noChangeArrowheads="1"/>
          </p:cNvSpPr>
          <p:nvPr/>
        </p:nvSpPr>
        <p:spPr bwMode="auto">
          <a:xfrm>
            <a:off x="1655763" y="55562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477277" name="Text Box 93">
            <a:extLst>
              <a:ext uri="{FF2B5EF4-FFF2-40B4-BE49-F238E27FC236}">
                <a16:creationId xmlns:a16="http://schemas.microsoft.com/office/drawing/2014/main" id="{9A0C3A83-0E45-432C-B051-BDED8F06846D}"/>
              </a:ext>
            </a:extLst>
          </p:cNvPr>
          <p:cNvSpPr txBox="1">
            <a:spLocks noChangeArrowheads="1"/>
          </p:cNvSpPr>
          <p:nvPr/>
        </p:nvSpPr>
        <p:spPr bwMode="auto">
          <a:xfrm>
            <a:off x="2316163" y="55562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477278" name="Text Box 94">
            <a:extLst>
              <a:ext uri="{FF2B5EF4-FFF2-40B4-BE49-F238E27FC236}">
                <a16:creationId xmlns:a16="http://schemas.microsoft.com/office/drawing/2014/main" id="{1DD8E473-606A-4971-9E26-B7E48BF0EFCA}"/>
              </a:ext>
            </a:extLst>
          </p:cNvPr>
          <p:cNvSpPr txBox="1">
            <a:spLocks noChangeArrowheads="1"/>
          </p:cNvSpPr>
          <p:nvPr/>
        </p:nvSpPr>
        <p:spPr bwMode="auto">
          <a:xfrm>
            <a:off x="3001963" y="5543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477279" name="Text Box 95">
            <a:extLst>
              <a:ext uri="{FF2B5EF4-FFF2-40B4-BE49-F238E27FC236}">
                <a16:creationId xmlns:a16="http://schemas.microsoft.com/office/drawing/2014/main" id="{DB4FA06B-ED1A-45B6-8BED-CFE14D5A90D7}"/>
              </a:ext>
            </a:extLst>
          </p:cNvPr>
          <p:cNvSpPr txBox="1">
            <a:spLocks noChangeArrowheads="1"/>
          </p:cNvSpPr>
          <p:nvPr/>
        </p:nvSpPr>
        <p:spPr bwMode="auto">
          <a:xfrm>
            <a:off x="3662363" y="5543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7280" name="Text Box 96">
            <a:extLst>
              <a:ext uri="{FF2B5EF4-FFF2-40B4-BE49-F238E27FC236}">
                <a16:creationId xmlns:a16="http://schemas.microsoft.com/office/drawing/2014/main" id="{41B3D37E-3B0D-4D63-AC4F-DD057DC930DF}"/>
              </a:ext>
            </a:extLst>
          </p:cNvPr>
          <p:cNvSpPr txBox="1">
            <a:spLocks noChangeArrowheads="1"/>
          </p:cNvSpPr>
          <p:nvPr/>
        </p:nvSpPr>
        <p:spPr bwMode="auto">
          <a:xfrm>
            <a:off x="4335463" y="5530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4</a:t>
            </a:r>
          </a:p>
        </p:txBody>
      </p:sp>
      <p:sp>
        <p:nvSpPr>
          <p:cNvPr id="477281" name="Text Box 97">
            <a:extLst>
              <a:ext uri="{FF2B5EF4-FFF2-40B4-BE49-F238E27FC236}">
                <a16:creationId xmlns:a16="http://schemas.microsoft.com/office/drawing/2014/main" id="{D3E73552-586C-4637-ACC0-89E2EAEC74F4}"/>
              </a:ext>
            </a:extLst>
          </p:cNvPr>
          <p:cNvSpPr txBox="1">
            <a:spLocks noChangeArrowheads="1"/>
          </p:cNvSpPr>
          <p:nvPr/>
        </p:nvSpPr>
        <p:spPr bwMode="auto">
          <a:xfrm>
            <a:off x="5008563" y="5518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5</a:t>
            </a:r>
          </a:p>
        </p:txBody>
      </p:sp>
      <p:sp>
        <p:nvSpPr>
          <p:cNvPr id="477282" name="Text Box 98">
            <a:extLst>
              <a:ext uri="{FF2B5EF4-FFF2-40B4-BE49-F238E27FC236}">
                <a16:creationId xmlns:a16="http://schemas.microsoft.com/office/drawing/2014/main" id="{CAE6F40B-7AB1-4A57-9D8D-8D2696568E4F}"/>
              </a:ext>
            </a:extLst>
          </p:cNvPr>
          <p:cNvSpPr txBox="1">
            <a:spLocks noChangeArrowheads="1"/>
          </p:cNvSpPr>
          <p:nvPr/>
        </p:nvSpPr>
        <p:spPr bwMode="auto">
          <a:xfrm>
            <a:off x="5668963" y="5518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7283" name="Text Box 99">
            <a:extLst>
              <a:ext uri="{FF2B5EF4-FFF2-40B4-BE49-F238E27FC236}">
                <a16:creationId xmlns:a16="http://schemas.microsoft.com/office/drawing/2014/main" id="{630916B4-A172-4D48-A0AF-440422B71550}"/>
              </a:ext>
            </a:extLst>
          </p:cNvPr>
          <p:cNvSpPr txBox="1">
            <a:spLocks noChangeArrowheads="1"/>
          </p:cNvSpPr>
          <p:nvPr/>
        </p:nvSpPr>
        <p:spPr bwMode="auto">
          <a:xfrm>
            <a:off x="6400800" y="5500688"/>
            <a:ext cx="6096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7284" name="Text Box 100">
            <a:extLst>
              <a:ext uri="{FF2B5EF4-FFF2-40B4-BE49-F238E27FC236}">
                <a16:creationId xmlns:a16="http://schemas.microsoft.com/office/drawing/2014/main" id="{F08384F8-C196-4481-B63C-12631DCAAE21}"/>
              </a:ext>
            </a:extLst>
          </p:cNvPr>
          <p:cNvSpPr txBox="1">
            <a:spLocks noChangeArrowheads="1"/>
          </p:cNvSpPr>
          <p:nvPr/>
        </p:nvSpPr>
        <p:spPr bwMode="auto">
          <a:xfrm>
            <a:off x="7083425" y="5500688"/>
            <a:ext cx="533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6299" name="Text Box 101">
            <a:extLst>
              <a:ext uri="{FF2B5EF4-FFF2-40B4-BE49-F238E27FC236}">
                <a16:creationId xmlns:a16="http://schemas.microsoft.com/office/drawing/2014/main" id="{8D7E2A0B-B230-41B3-BADA-462D37CE1107}"/>
              </a:ext>
            </a:extLst>
          </p:cNvPr>
          <p:cNvSpPr txBox="1">
            <a:spLocks noChangeArrowheads="1"/>
          </p:cNvSpPr>
          <p:nvPr/>
        </p:nvSpPr>
        <p:spPr bwMode="auto">
          <a:xfrm>
            <a:off x="7710488" y="4943475"/>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10</a:t>
            </a:r>
          </a:p>
        </p:txBody>
      </p:sp>
      <p:sp>
        <p:nvSpPr>
          <p:cNvPr id="96300" name="Text Box 102">
            <a:extLst>
              <a:ext uri="{FF2B5EF4-FFF2-40B4-BE49-F238E27FC236}">
                <a16:creationId xmlns:a16="http://schemas.microsoft.com/office/drawing/2014/main" id="{D7CAD2B3-E679-4AA9-8C1E-A2EC4E7FBD05}"/>
              </a:ext>
            </a:extLst>
          </p:cNvPr>
          <p:cNvSpPr txBox="1">
            <a:spLocks noChangeArrowheads="1"/>
          </p:cNvSpPr>
          <p:nvPr/>
        </p:nvSpPr>
        <p:spPr bwMode="auto">
          <a:xfrm>
            <a:off x="8374063" y="4959350"/>
            <a:ext cx="677862"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11</a:t>
            </a:r>
          </a:p>
        </p:txBody>
      </p:sp>
      <p:sp>
        <p:nvSpPr>
          <p:cNvPr id="477287" name="Text Box 103">
            <a:extLst>
              <a:ext uri="{FF2B5EF4-FFF2-40B4-BE49-F238E27FC236}">
                <a16:creationId xmlns:a16="http://schemas.microsoft.com/office/drawing/2014/main" id="{A3CEFCC7-1F9A-454C-BB87-8106457529DC}"/>
              </a:ext>
            </a:extLst>
          </p:cNvPr>
          <p:cNvSpPr txBox="1">
            <a:spLocks noChangeArrowheads="1"/>
          </p:cNvSpPr>
          <p:nvPr/>
        </p:nvSpPr>
        <p:spPr bwMode="auto">
          <a:xfrm>
            <a:off x="7750175" y="54975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16</a:t>
            </a:r>
          </a:p>
        </p:txBody>
      </p:sp>
      <p:sp>
        <p:nvSpPr>
          <p:cNvPr id="477288" name="Text Box 104">
            <a:extLst>
              <a:ext uri="{FF2B5EF4-FFF2-40B4-BE49-F238E27FC236}">
                <a16:creationId xmlns:a16="http://schemas.microsoft.com/office/drawing/2014/main" id="{7632F603-1908-4D12-B509-0EFACEAE0992}"/>
              </a:ext>
            </a:extLst>
          </p:cNvPr>
          <p:cNvSpPr txBox="1">
            <a:spLocks noChangeArrowheads="1"/>
          </p:cNvSpPr>
          <p:nvPr/>
        </p:nvSpPr>
        <p:spPr bwMode="auto">
          <a:xfrm>
            <a:off x="8407400" y="5500688"/>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14</a:t>
            </a:r>
          </a:p>
        </p:txBody>
      </p:sp>
      <p:sp>
        <p:nvSpPr>
          <p:cNvPr id="96303" name="Text Box 106">
            <a:extLst>
              <a:ext uri="{FF2B5EF4-FFF2-40B4-BE49-F238E27FC236}">
                <a16:creationId xmlns:a16="http://schemas.microsoft.com/office/drawing/2014/main" id="{40565836-6EAE-4779-8C1F-27CA8647A67D}"/>
              </a:ext>
            </a:extLst>
          </p:cNvPr>
          <p:cNvSpPr txBox="1">
            <a:spLocks noChangeArrowheads="1"/>
          </p:cNvSpPr>
          <p:nvPr/>
        </p:nvSpPr>
        <p:spPr bwMode="auto">
          <a:xfrm>
            <a:off x="7681913" y="5518150"/>
            <a:ext cx="677862"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04" name="Text Box 107">
            <a:extLst>
              <a:ext uri="{FF2B5EF4-FFF2-40B4-BE49-F238E27FC236}">
                <a16:creationId xmlns:a16="http://schemas.microsoft.com/office/drawing/2014/main" id="{4B4089F5-5EE1-48FF-B092-1F4AE3957BC8}"/>
              </a:ext>
            </a:extLst>
          </p:cNvPr>
          <p:cNvSpPr txBox="1">
            <a:spLocks noChangeArrowheads="1"/>
          </p:cNvSpPr>
          <p:nvPr/>
        </p:nvSpPr>
        <p:spPr bwMode="auto">
          <a:xfrm>
            <a:off x="8372475" y="5518150"/>
            <a:ext cx="677863" cy="5238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6305" name="Rectangle 108">
            <a:extLst>
              <a:ext uri="{FF2B5EF4-FFF2-40B4-BE49-F238E27FC236}">
                <a16:creationId xmlns:a16="http://schemas.microsoft.com/office/drawing/2014/main" id="{66192661-A80D-4162-9374-23E1B4878C53}"/>
              </a:ext>
            </a:extLst>
          </p:cNvPr>
          <p:cNvSpPr>
            <a:spLocks noChangeArrowheads="1"/>
          </p:cNvSpPr>
          <p:nvPr/>
        </p:nvSpPr>
        <p:spPr bwMode="auto">
          <a:xfrm>
            <a:off x="6842125" y="3105150"/>
            <a:ext cx="2025650" cy="519113"/>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e[i]=ve[k]                                            </a:t>
            </a:r>
          </a:p>
        </p:txBody>
      </p:sp>
      <p:sp>
        <p:nvSpPr>
          <p:cNvPr id="96307" name="灯片编号占位符 2">
            <a:extLst>
              <a:ext uri="{FF2B5EF4-FFF2-40B4-BE49-F238E27FC236}">
                <a16:creationId xmlns:a16="http://schemas.microsoft.com/office/drawing/2014/main" id="{0F0B25E2-0F95-488B-96FD-7015F05ABDB5}"/>
              </a:ext>
            </a:extLst>
          </p:cNvPr>
          <p:cNvSpPr>
            <a:spLocks noGrp="1"/>
          </p:cNvSpPr>
          <p:nvPr>
            <p:ph type="sldNum" sz="quarter" idx="12"/>
          </p:nvPr>
        </p:nvSpPr>
        <p:spPr bwMode="auto">
          <a:xfrm>
            <a:off x="8351838" y="6488113"/>
            <a:ext cx="663575" cy="30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5811A8C-DDE7-4154-B1D8-3B87D6704D9E}" type="slidenum">
              <a:rPr lang="ko-KR" altLang="en-US" sz="1200">
                <a:latin typeface="Verdana" panose="020B0604030504040204" pitchFamily="34" charset="0"/>
              </a:rPr>
              <a:pPr algn="ctr" eaLnBrk="1" hangingPunct="1"/>
              <a:t>90</a:t>
            </a:fld>
            <a:endParaRPr lang="en-US" altLang="ko-KR" sz="1200">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7276"/>
                                        </p:tgtEl>
                                        <p:attrNameLst>
                                          <p:attrName>style.visibility</p:attrName>
                                        </p:attrNameLst>
                                      </p:cBhvr>
                                      <p:to>
                                        <p:strVal val="visible"/>
                                      </p:to>
                                    </p:set>
                                    <p:animEffect transition="in" filter="dissolve">
                                      <p:cBhvr>
                                        <p:cTn id="7" dur="500"/>
                                        <p:tgtEl>
                                          <p:spTgt spid="477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7277"/>
                                        </p:tgtEl>
                                        <p:attrNameLst>
                                          <p:attrName>style.visibility</p:attrName>
                                        </p:attrNameLst>
                                      </p:cBhvr>
                                      <p:to>
                                        <p:strVal val="visible"/>
                                      </p:to>
                                    </p:set>
                                    <p:animEffect transition="in" filter="dissolve">
                                      <p:cBhvr>
                                        <p:cTn id="12" dur="500"/>
                                        <p:tgtEl>
                                          <p:spTgt spid="477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7278"/>
                                        </p:tgtEl>
                                        <p:attrNameLst>
                                          <p:attrName>style.visibility</p:attrName>
                                        </p:attrNameLst>
                                      </p:cBhvr>
                                      <p:to>
                                        <p:strVal val="visible"/>
                                      </p:to>
                                    </p:set>
                                    <p:animEffect transition="in" filter="dissolve">
                                      <p:cBhvr>
                                        <p:cTn id="17" dur="500"/>
                                        <p:tgtEl>
                                          <p:spTgt spid="477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7279"/>
                                        </p:tgtEl>
                                        <p:attrNameLst>
                                          <p:attrName>style.visibility</p:attrName>
                                        </p:attrNameLst>
                                      </p:cBhvr>
                                      <p:to>
                                        <p:strVal val="visible"/>
                                      </p:to>
                                    </p:set>
                                    <p:animEffect transition="in" filter="dissolve">
                                      <p:cBhvr>
                                        <p:cTn id="22" dur="500"/>
                                        <p:tgtEl>
                                          <p:spTgt spid="477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7280"/>
                                        </p:tgtEl>
                                        <p:attrNameLst>
                                          <p:attrName>style.visibility</p:attrName>
                                        </p:attrNameLst>
                                      </p:cBhvr>
                                      <p:to>
                                        <p:strVal val="visible"/>
                                      </p:to>
                                    </p:set>
                                    <p:animEffect transition="in" filter="dissolve">
                                      <p:cBhvr>
                                        <p:cTn id="27" dur="500"/>
                                        <p:tgtEl>
                                          <p:spTgt spid="4772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7281"/>
                                        </p:tgtEl>
                                        <p:attrNameLst>
                                          <p:attrName>style.visibility</p:attrName>
                                        </p:attrNameLst>
                                      </p:cBhvr>
                                      <p:to>
                                        <p:strVal val="visible"/>
                                      </p:to>
                                    </p:set>
                                    <p:animEffect transition="in" filter="dissolve">
                                      <p:cBhvr>
                                        <p:cTn id="32" dur="500"/>
                                        <p:tgtEl>
                                          <p:spTgt spid="4772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7282"/>
                                        </p:tgtEl>
                                        <p:attrNameLst>
                                          <p:attrName>style.visibility</p:attrName>
                                        </p:attrNameLst>
                                      </p:cBhvr>
                                      <p:to>
                                        <p:strVal val="visible"/>
                                      </p:to>
                                    </p:set>
                                    <p:animEffect transition="in" filter="dissolve">
                                      <p:cBhvr>
                                        <p:cTn id="37" dur="500"/>
                                        <p:tgtEl>
                                          <p:spTgt spid="4772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7283"/>
                                        </p:tgtEl>
                                        <p:attrNameLst>
                                          <p:attrName>style.visibility</p:attrName>
                                        </p:attrNameLst>
                                      </p:cBhvr>
                                      <p:to>
                                        <p:strVal val="visible"/>
                                      </p:to>
                                    </p:set>
                                    <p:animEffect transition="in" filter="dissolve">
                                      <p:cBhvr>
                                        <p:cTn id="42" dur="500"/>
                                        <p:tgtEl>
                                          <p:spTgt spid="4772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7284"/>
                                        </p:tgtEl>
                                        <p:attrNameLst>
                                          <p:attrName>style.visibility</p:attrName>
                                        </p:attrNameLst>
                                      </p:cBhvr>
                                      <p:to>
                                        <p:strVal val="visible"/>
                                      </p:to>
                                    </p:set>
                                    <p:animEffect transition="in" filter="dissolve">
                                      <p:cBhvr>
                                        <p:cTn id="47" dur="500"/>
                                        <p:tgtEl>
                                          <p:spTgt spid="4772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77287"/>
                                        </p:tgtEl>
                                        <p:attrNameLst>
                                          <p:attrName>style.visibility</p:attrName>
                                        </p:attrNameLst>
                                      </p:cBhvr>
                                      <p:to>
                                        <p:strVal val="visible"/>
                                      </p:to>
                                    </p:set>
                                    <p:animEffect transition="in" filter="wipe(up)">
                                      <p:cBhvr>
                                        <p:cTn id="52" dur="500"/>
                                        <p:tgtEl>
                                          <p:spTgt spid="4772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77288"/>
                                        </p:tgtEl>
                                        <p:attrNameLst>
                                          <p:attrName>style.visibility</p:attrName>
                                        </p:attrNameLst>
                                      </p:cBhvr>
                                      <p:to>
                                        <p:strVal val="visible"/>
                                      </p:to>
                                    </p:set>
                                    <p:animEffect transition="in" filter="wipe(up)">
                                      <p:cBhvr>
                                        <p:cTn id="57" dur="500"/>
                                        <p:tgtEl>
                                          <p:spTgt spid="47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76" grpId="0" autoUpdateAnimBg="0"/>
      <p:bldP spid="477277" grpId="0" autoUpdateAnimBg="0"/>
      <p:bldP spid="477278" grpId="0" autoUpdateAnimBg="0"/>
      <p:bldP spid="477279" grpId="0" autoUpdateAnimBg="0"/>
      <p:bldP spid="477280" grpId="0" autoUpdateAnimBg="0"/>
      <p:bldP spid="477281" grpId="0" autoUpdateAnimBg="0"/>
      <p:bldP spid="477282" grpId="0" autoUpdateAnimBg="0"/>
      <p:bldP spid="477283" grpId="0" autoUpdateAnimBg="0"/>
      <p:bldP spid="477284" grpId="0" autoUpdateAnimBg="0"/>
      <p:bldP spid="477287" grpId="0"/>
      <p:bldP spid="47728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55" name="Text Box 23">
            <a:extLst>
              <a:ext uri="{FF2B5EF4-FFF2-40B4-BE49-F238E27FC236}">
                <a16:creationId xmlns:a16="http://schemas.microsoft.com/office/drawing/2014/main" id="{62261C99-ECB1-4F5E-AF87-3EE7980925C6}"/>
              </a:ext>
            </a:extLst>
          </p:cNvPr>
          <p:cNvSpPr txBox="1">
            <a:spLocks noChangeArrowheads="1"/>
          </p:cNvSpPr>
          <p:nvPr/>
        </p:nvSpPr>
        <p:spPr bwMode="auto">
          <a:xfrm>
            <a:off x="8250238" y="5640388"/>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14</a:t>
            </a:r>
          </a:p>
        </p:txBody>
      </p:sp>
      <p:sp>
        <p:nvSpPr>
          <p:cNvPr id="97283" name="Text Box 108">
            <a:extLst>
              <a:ext uri="{FF2B5EF4-FFF2-40B4-BE49-F238E27FC236}">
                <a16:creationId xmlns:a16="http://schemas.microsoft.com/office/drawing/2014/main" id="{A3FF7D0C-CF3C-401B-88B5-41BAE439FCEA}"/>
              </a:ext>
            </a:extLst>
          </p:cNvPr>
          <p:cNvSpPr txBox="1">
            <a:spLocks noChangeArrowheads="1"/>
          </p:cNvSpPr>
          <p:nvPr/>
        </p:nvSpPr>
        <p:spPr bwMode="auto">
          <a:xfrm>
            <a:off x="7515225" y="5635625"/>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4" name="Text Box 2">
            <a:extLst>
              <a:ext uri="{FF2B5EF4-FFF2-40B4-BE49-F238E27FC236}">
                <a16:creationId xmlns:a16="http://schemas.microsoft.com/office/drawing/2014/main" id="{95E56045-23AB-499A-9D8A-C593B76B700D}"/>
              </a:ext>
            </a:extLst>
          </p:cNvPr>
          <p:cNvSpPr txBox="1">
            <a:spLocks noChangeArrowheads="1"/>
          </p:cNvSpPr>
          <p:nvPr/>
        </p:nvSpPr>
        <p:spPr bwMode="auto">
          <a:xfrm>
            <a:off x="2087563" y="5635625"/>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5" name="Text Box 3">
            <a:extLst>
              <a:ext uri="{FF2B5EF4-FFF2-40B4-BE49-F238E27FC236}">
                <a16:creationId xmlns:a16="http://schemas.microsoft.com/office/drawing/2014/main" id="{91E7AADD-BC34-4998-99E5-861A359C197D}"/>
              </a:ext>
            </a:extLst>
          </p:cNvPr>
          <p:cNvSpPr txBox="1">
            <a:spLocks noChangeArrowheads="1"/>
          </p:cNvSpPr>
          <p:nvPr/>
        </p:nvSpPr>
        <p:spPr bwMode="auto">
          <a:xfrm>
            <a:off x="5473700" y="5635625"/>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6" name="Text Box 4">
            <a:extLst>
              <a:ext uri="{FF2B5EF4-FFF2-40B4-BE49-F238E27FC236}">
                <a16:creationId xmlns:a16="http://schemas.microsoft.com/office/drawing/2014/main" id="{EE83C0BD-F299-43F7-BE58-F52E8FD06D2E}"/>
              </a:ext>
            </a:extLst>
          </p:cNvPr>
          <p:cNvSpPr txBox="1">
            <a:spLocks noChangeArrowheads="1"/>
          </p:cNvSpPr>
          <p:nvPr/>
        </p:nvSpPr>
        <p:spPr bwMode="auto">
          <a:xfrm>
            <a:off x="4795838" y="5635625"/>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7" name="Text Box 5">
            <a:extLst>
              <a:ext uri="{FF2B5EF4-FFF2-40B4-BE49-F238E27FC236}">
                <a16:creationId xmlns:a16="http://schemas.microsoft.com/office/drawing/2014/main" id="{FDC028B1-1E0D-4A86-979F-D3519C3AB79F}"/>
              </a:ext>
            </a:extLst>
          </p:cNvPr>
          <p:cNvSpPr txBox="1">
            <a:spLocks noChangeArrowheads="1"/>
          </p:cNvSpPr>
          <p:nvPr/>
        </p:nvSpPr>
        <p:spPr bwMode="auto">
          <a:xfrm>
            <a:off x="4119563" y="5635625"/>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8" name="Text Box 6">
            <a:extLst>
              <a:ext uri="{FF2B5EF4-FFF2-40B4-BE49-F238E27FC236}">
                <a16:creationId xmlns:a16="http://schemas.microsoft.com/office/drawing/2014/main" id="{3B5EAC61-9037-4477-9847-7631107EEEE0}"/>
              </a:ext>
            </a:extLst>
          </p:cNvPr>
          <p:cNvSpPr txBox="1">
            <a:spLocks noChangeArrowheads="1"/>
          </p:cNvSpPr>
          <p:nvPr/>
        </p:nvSpPr>
        <p:spPr bwMode="auto">
          <a:xfrm>
            <a:off x="3441700" y="5635625"/>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89" name="Text Box 7">
            <a:extLst>
              <a:ext uri="{FF2B5EF4-FFF2-40B4-BE49-F238E27FC236}">
                <a16:creationId xmlns:a16="http://schemas.microsoft.com/office/drawing/2014/main" id="{E5FEC1C9-633E-4A49-AA2C-DDBCEE66BE86}"/>
              </a:ext>
            </a:extLst>
          </p:cNvPr>
          <p:cNvSpPr txBox="1">
            <a:spLocks noChangeArrowheads="1"/>
          </p:cNvSpPr>
          <p:nvPr/>
        </p:nvSpPr>
        <p:spPr bwMode="auto">
          <a:xfrm>
            <a:off x="1409700" y="5635625"/>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90" name="Text Box 8">
            <a:extLst>
              <a:ext uri="{FF2B5EF4-FFF2-40B4-BE49-F238E27FC236}">
                <a16:creationId xmlns:a16="http://schemas.microsoft.com/office/drawing/2014/main" id="{1767061F-0F30-4CDF-AEBA-C15D2376356B}"/>
              </a:ext>
            </a:extLst>
          </p:cNvPr>
          <p:cNvSpPr txBox="1">
            <a:spLocks noChangeArrowheads="1"/>
          </p:cNvSpPr>
          <p:nvPr/>
        </p:nvSpPr>
        <p:spPr bwMode="auto">
          <a:xfrm>
            <a:off x="2763838" y="5635625"/>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91" name="Text Box 9">
            <a:extLst>
              <a:ext uri="{FF2B5EF4-FFF2-40B4-BE49-F238E27FC236}">
                <a16:creationId xmlns:a16="http://schemas.microsoft.com/office/drawing/2014/main" id="{2B12BA26-4999-434C-9566-EA361C7CA988}"/>
              </a:ext>
            </a:extLst>
          </p:cNvPr>
          <p:cNvSpPr txBox="1">
            <a:spLocks noChangeArrowheads="1"/>
          </p:cNvSpPr>
          <p:nvPr/>
        </p:nvSpPr>
        <p:spPr bwMode="auto">
          <a:xfrm>
            <a:off x="6827838" y="5635625"/>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92" name="Text Box 10">
            <a:extLst>
              <a:ext uri="{FF2B5EF4-FFF2-40B4-BE49-F238E27FC236}">
                <a16:creationId xmlns:a16="http://schemas.microsoft.com/office/drawing/2014/main" id="{FC41CC5F-DBAA-407D-A52B-56B8F43FD77D}"/>
              </a:ext>
            </a:extLst>
          </p:cNvPr>
          <p:cNvSpPr txBox="1">
            <a:spLocks noChangeArrowheads="1"/>
          </p:cNvSpPr>
          <p:nvPr/>
        </p:nvSpPr>
        <p:spPr bwMode="auto">
          <a:xfrm>
            <a:off x="6151563" y="5635625"/>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293" name="Text Box 11">
            <a:extLst>
              <a:ext uri="{FF2B5EF4-FFF2-40B4-BE49-F238E27FC236}">
                <a16:creationId xmlns:a16="http://schemas.microsoft.com/office/drawing/2014/main" id="{F4D39DD5-ABE7-4CDD-BD33-87213AE213EB}"/>
              </a:ext>
            </a:extLst>
          </p:cNvPr>
          <p:cNvSpPr txBox="1">
            <a:spLocks noChangeArrowheads="1"/>
          </p:cNvSpPr>
          <p:nvPr/>
        </p:nvSpPr>
        <p:spPr bwMode="auto">
          <a:xfrm>
            <a:off x="266700" y="4365625"/>
            <a:ext cx="1295400"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3200" b="1">
              <a:latin typeface="Times New Roman" panose="02020603050405020304" pitchFamily="18" charset="0"/>
            </a:endParaRPr>
          </a:p>
        </p:txBody>
      </p:sp>
      <p:sp>
        <p:nvSpPr>
          <p:cNvPr id="97294" name="Text Box 12">
            <a:extLst>
              <a:ext uri="{FF2B5EF4-FFF2-40B4-BE49-F238E27FC236}">
                <a16:creationId xmlns:a16="http://schemas.microsoft.com/office/drawing/2014/main" id="{A04987AA-6F41-4E01-82F8-5DFBEF30E4DB}"/>
              </a:ext>
            </a:extLst>
          </p:cNvPr>
          <p:cNvSpPr txBox="1">
            <a:spLocks noChangeArrowheads="1"/>
          </p:cNvSpPr>
          <p:nvPr/>
        </p:nvSpPr>
        <p:spPr bwMode="auto">
          <a:xfrm>
            <a:off x="447675" y="5619750"/>
            <a:ext cx="64135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l[i]</a:t>
            </a:r>
          </a:p>
        </p:txBody>
      </p:sp>
      <p:sp>
        <p:nvSpPr>
          <p:cNvPr id="479245" name="Text Box 13">
            <a:extLst>
              <a:ext uri="{FF2B5EF4-FFF2-40B4-BE49-F238E27FC236}">
                <a16:creationId xmlns:a16="http://schemas.microsoft.com/office/drawing/2014/main" id="{533BC548-F0BD-4053-8B61-4F222CB7CFE9}"/>
              </a:ext>
            </a:extLst>
          </p:cNvPr>
          <p:cNvSpPr txBox="1">
            <a:spLocks noChangeArrowheads="1"/>
          </p:cNvSpPr>
          <p:nvPr/>
        </p:nvSpPr>
        <p:spPr bwMode="auto">
          <a:xfrm>
            <a:off x="6864350"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10</a:t>
            </a:r>
          </a:p>
        </p:txBody>
      </p:sp>
      <p:sp>
        <p:nvSpPr>
          <p:cNvPr id="479246" name="Text Box 14">
            <a:extLst>
              <a:ext uri="{FF2B5EF4-FFF2-40B4-BE49-F238E27FC236}">
                <a16:creationId xmlns:a16="http://schemas.microsoft.com/office/drawing/2014/main" id="{FB8BFCA4-4D6D-4FED-B037-2219F29F0A52}"/>
              </a:ext>
            </a:extLst>
          </p:cNvPr>
          <p:cNvSpPr txBox="1">
            <a:spLocks noChangeArrowheads="1"/>
          </p:cNvSpPr>
          <p:nvPr/>
        </p:nvSpPr>
        <p:spPr bwMode="auto">
          <a:xfrm>
            <a:off x="6159500"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9247" name="Text Box 15">
            <a:extLst>
              <a:ext uri="{FF2B5EF4-FFF2-40B4-BE49-F238E27FC236}">
                <a16:creationId xmlns:a16="http://schemas.microsoft.com/office/drawing/2014/main" id="{AC35F67D-8107-48D3-8B11-29EE5C4D43D6}"/>
              </a:ext>
            </a:extLst>
          </p:cNvPr>
          <p:cNvSpPr txBox="1">
            <a:spLocks noChangeArrowheads="1"/>
          </p:cNvSpPr>
          <p:nvPr/>
        </p:nvSpPr>
        <p:spPr bwMode="auto">
          <a:xfrm>
            <a:off x="55245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479248" name="Text Box 16">
            <a:extLst>
              <a:ext uri="{FF2B5EF4-FFF2-40B4-BE49-F238E27FC236}">
                <a16:creationId xmlns:a16="http://schemas.microsoft.com/office/drawing/2014/main" id="{C1D47A67-E824-455D-AE92-40DECBAB49A8}"/>
              </a:ext>
            </a:extLst>
          </p:cNvPr>
          <p:cNvSpPr txBox="1">
            <a:spLocks noChangeArrowheads="1"/>
          </p:cNvSpPr>
          <p:nvPr/>
        </p:nvSpPr>
        <p:spPr bwMode="auto">
          <a:xfrm>
            <a:off x="4818063" y="56610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8</a:t>
            </a:r>
          </a:p>
        </p:txBody>
      </p:sp>
      <p:sp>
        <p:nvSpPr>
          <p:cNvPr id="479249" name="Text Box 17">
            <a:extLst>
              <a:ext uri="{FF2B5EF4-FFF2-40B4-BE49-F238E27FC236}">
                <a16:creationId xmlns:a16="http://schemas.microsoft.com/office/drawing/2014/main" id="{A4818008-D3D0-421B-A703-FEFFAC3EE31C}"/>
              </a:ext>
            </a:extLst>
          </p:cNvPr>
          <p:cNvSpPr txBox="1">
            <a:spLocks noChangeArrowheads="1"/>
          </p:cNvSpPr>
          <p:nvPr/>
        </p:nvSpPr>
        <p:spPr bwMode="auto">
          <a:xfrm>
            <a:off x="41529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9250" name="Text Box 18">
            <a:extLst>
              <a:ext uri="{FF2B5EF4-FFF2-40B4-BE49-F238E27FC236}">
                <a16:creationId xmlns:a16="http://schemas.microsoft.com/office/drawing/2014/main" id="{7F278D59-8B86-4D45-8253-A7F6BBBD8D94}"/>
              </a:ext>
            </a:extLst>
          </p:cNvPr>
          <p:cNvSpPr txBox="1">
            <a:spLocks noChangeArrowheads="1"/>
          </p:cNvSpPr>
          <p:nvPr/>
        </p:nvSpPr>
        <p:spPr bwMode="auto">
          <a:xfrm>
            <a:off x="34671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479251" name="Text Box 19">
            <a:extLst>
              <a:ext uri="{FF2B5EF4-FFF2-40B4-BE49-F238E27FC236}">
                <a16:creationId xmlns:a16="http://schemas.microsoft.com/office/drawing/2014/main" id="{EF05DCD1-FD15-458C-8F2D-4711F47E71F5}"/>
              </a:ext>
            </a:extLst>
          </p:cNvPr>
          <p:cNvSpPr txBox="1">
            <a:spLocks noChangeArrowheads="1"/>
          </p:cNvSpPr>
          <p:nvPr/>
        </p:nvSpPr>
        <p:spPr bwMode="auto">
          <a:xfrm>
            <a:off x="27813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3</a:t>
            </a:r>
          </a:p>
        </p:txBody>
      </p:sp>
      <p:sp>
        <p:nvSpPr>
          <p:cNvPr id="479252" name="Text Box 20">
            <a:extLst>
              <a:ext uri="{FF2B5EF4-FFF2-40B4-BE49-F238E27FC236}">
                <a16:creationId xmlns:a16="http://schemas.microsoft.com/office/drawing/2014/main" id="{29AB62EB-1518-4FCE-AF13-2D235F6567B1}"/>
              </a:ext>
            </a:extLst>
          </p:cNvPr>
          <p:cNvSpPr txBox="1">
            <a:spLocks noChangeArrowheads="1"/>
          </p:cNvSpPr>
          <p:nvPr/>
        </p:nvSpPr>
        <p:spPr bwMode="auto">
          <a:xfrm>
            <a:off x="21082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2</a:t>
            </a:r>
          </a:p>
        </p:txBody>
      </p:sp>
      <p:sp>
        <p:nvSpPr>
          <p:cNvPr id="479253" name="Text Box 21">
            <a:extLst>
              <a:ext uri="{FF2B5EF4-FFF2-40B4-BE49-F238E27FC236}">
                <a16:creationId xmlns:a16="http://schemas.microsoft.com/office/drawing/2014/main" id="{E2845B70-43AA-4AD2-BA8B-E6992B6EA745}"/>
              </a:ext>
            </a:extLst>
          </p:cNvPr>
          <p:cNvSpPr txBox="1">
            <a:spLocks noChangeArrowheads="1"/>
          </p:cNvSpPr>
          <p:nvPr/>
        </p:nvSpPr>
        <p:spPr bwMode="auto">
          <a:xfrm>
            <a:off x="1447800" y="5673725"/>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479254" name="Text Box 22">
            <a:extLst>
              <a:ext uri="{FF2B5EF4-FFF2-40B4-BE49-F238E27FC236}">
                <a16:creationId xmlns:a16="http://schemas.microsoft.com/office/drawing/2014/main" id="{7114DA6B-F67B-4940-9C9E-D840F7149BB2}"/>
              </a:ext>
            </a:extLst>
          </p:cNvPr>
          <p:cNvSpPr txBox="1">
            <a:spLocks noChangeArrowheads="1"/>
          </p:cNvSpPr>
          <p:nvPr/>
        </p:nvSpPr>
        <p:spPr bwMode="auto">
          <a:xfrm>
            <a:off x="7551738" y="565626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16</a:t>
            </a:r>
          </a:p>
        </p:txBody>
      </p:sp>
      <p:grpSp>
        <p:nvGrpSpPr>
          <p:cNvPr id="97305" name="Group 25">
            <a:extLst>
              <a:ext uri="{FF2B5EF4-FFF2-40B4-BE49-F238E27FC236}">
                <a16:creationId xmlns:a16="http://schemas.microsoft.com/office/drawing/2014/main" id="{A68AF25B-FAD7-44C0-9D3B-F54556EB854B}"/>
              </a:ext>
            </a:extLst>
          </p:cNvPr>
          <p:cNvGrpSpPr>
            <a:grpSpLocks/>
          </p:cNvGrpSpPr>
          <p:nvPr/>
        </p:nvGrpSpPr>
        <p:grpSpPr bwMode="auto">
          <a:xfrm>
            <a:off x="857250" y="962025"/>
            <a:ext cx="5245100" cy="2797175"/>
            <a:chOff x="202" y="916"/>
            <a:chExt cx="3304" cy="1762"/>
          </a:xfrm>
        </p:grpSpPr>
        <p:sp>
          <p:nvSpPr>
            <p:cNvPr id="479258" name="Oval 26">
              <a:extLst>
                <a:ext uri="{FF2B5EF4-FFF2-40B4-BE49-F238E27FC236}">
                  <a16:creationId xmlns:a16="http://schemas.microsoft.com/office/drawing/2014/main" id="{DB920B8B-FEC1-4034-A348-7E6DC7A5302C}"/>
                </a:ext>
              </a:extLst>
            </p:cNvPr>
            <p:cNvSpPr>
              <a:spLocks noChangeArrowheads="1"/>
            </p:cNvSpPr>
            <p:nvPr/>
          </p:nvSpPr>
          <p:spPr bwMode="auto">
            <a:xfrm>
              <a:off x="800" y="95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7352" name="Text Box 27">
              <a:extLst>
                <a:ext uri="{FF2B5EF4-FFF2-40B4-BE49-F238E27FC236}">
                  <a16:creationId xmlns:a16="http://schemas.microsoft.com/office/drawing/2014/main" id="{E0B9FC9D-D74A-407D-81C4-CE97DFCCA17A}"/>
                </a:ext>
              </a:extLst>
            </p:cNvPr>
            <p:cNvSpPr txBox="1">
              <a:spLocks noChangeArrowheads="1"/>
            </p:cNvSpPr>
            <p:nvPr/>
          </p:nvSpPr>
          <p:spPr bwMode="auto">
            <a:xfrm>
              <a:off x="810" y="91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479260" name="Oval 28">
              <a:extLst>
                <a:ext uri="{FF2B5EF4-FFF2-40B4-BE49-F238E27FC236}">
                  <a16:creationId xmlns:a16="http://schemas.microsoft.com/office/drawing/2014/main" id="{401E0B84-CBA9-4244-B51A-48372513C1A4}"/>
                </a:ext>
              </a:extLst>
            </p:cNvPr>
            <p:cNvSpPr>
              <a:spLocks noChangeArrowheads="1"/>
            </p:cNvSpPr>
            <p:nvPr/>
          </p:nvSpPr>
          <p:spPr bwMode="auto">
            <a:xfrm>
              <a:off x="3165" y="1577"/>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p>
          </p:txBody>
        </p:sp>
        <p:sp>
          <p:nvSpPr>
            <p:cNvPr id="479261" name="Oval 29">
              <a:extLst>
                <a:ext uri="{FF2B5EF4-FFF2-40B4-BE49-F238E27FC236}">
                  <a16:creationId xmlns:a16="http://schemas.microsoft.com/office/drawing/2014/main" id="{A8A7F1F7-1618-4292-A0D6-BE8C759CF97E}"/>
                </a:ext>
              </a:extLst>
            </p:cNvPr>
            <p:cNvSpPr>
              <a:spLocks noChangeArrowheads="1"/>
            </p:cNvSpPr>
            <p:nvPr/>
          </p:nvSpPr>
          <p:spPr bwMode="auto">
            <a:xfrm>
              <a:off x="202" y="1585"/>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2" name="Oval 30">
              <a:extLst>
                <a:ext uri="{FF2B5EF4-FFF2-40B4-BE49-F238E27FC236}">
                  <a16:creationId xmlns:a16="http://schemas.microsoft.com/office/drawing/2014/main" id="{D1F2D14C-C425-4081-A2CD-2D11E7E04675}"/>
                </a:ext>
              </a:extLst>
            </p:cNvPr>
            <p:cNvSpPr>
              <a:spLocks noChangeArrowheads="1"/>
            </p:cNvSpPr>
            <p:nvPr/>
          </p:nvSpPr>
          <p:spPr bwMode="auto">
            <a:xfrm>
              <a:off x="1003" y="1776"/>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3" name="Oval 31">
              <a:extLst>
                <a:ext uri="{FF2B5EF4-FFF2-40B4-BE49-F238E27FC236}">
                  <a16:creationId xmlns:a16="http://schemas.microsoft.com/office/drawing/2014/main" id="{1651D864-1E8A-4DF7-9522-32FA1F5E6530}"/>
                </a:ext>
              </a:extLst>
            </p:cNvPr>
            <p:cNvSpPr>
              <a:spLocks noChangeArrowheads="1"/>
            </p:cNvSpPr>
            <p:nvPr/>
          </p:nvSpPr>
          <p:spPr bwMode="auto">
            <a:xfrm>
              <a:off x="779" y="236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4" name="Oval 32">
              <a:extLst>
                <a:ext uri="{FF2B5EF4-FFF2-40B4-BE49-F238E27FC236}">
                  <a16:creationId xmlns:a16="http://schemas.microsoft.com/office/drawing/2014/main" id="{B8D320DB-C11B-4138-9E3F-5273BD3930F0}"/>
                </a:ext>
              </a:extLst>
            </p:cNvPr>
            <p:cNvSpPr>
              <a:spLocks noChangeArrowheads="1"/>
            </p:cNvSpPr>
            <p:nvPr/>
          </p:nvSpPr>
          <p:spPr bwMode="auto">
            <a:xfrm>
              <a:off x="1668" y="12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5" name="Oval 33">
              <a:extLst>
                <a:ext uri="{FF2B5EF4-FFF2-40B4-BE49-F238E27FC236}">
                  <a16:creationId xmlns:a16="http://schemas.microsoft.com/office/drawing/2014/main" id="{9176816C-FE4D-43AE-88AF-2DAD54DE1F23}"/>
                </a:ext>
              </a:extLst>
            </p:cNvPr>
            <p:cNvSpPr>
              <a:spLocks noChangeArrowheads="1"/>
            </p:cNvSpPr>
            <p:nvPr/>
          </p:nvSpPr>
          <p:spPr bwMode="auto">
            <a:xfrm>
              <a:off x="2367" y="187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6" name="Oval 34">
              <a:extLst>
                <a:ext uri="{FF2B5EF4-FFF2-40B4-BE49-F238E27FC236}">
                  <a16:creationId xmlns:a16="http://schemas.microsoft.com/office/drawing/2014/main" id="{BFFBD515-01AF-42CF-8344-9CE1905880D5}"/>
                </a:ext>
              </a:extLst>
            </p:cNvPr>
            <p:cNvSpPr>
              <a:spLocks noChangeArrowheads="1"/>
            </p:cNvSpPr>
            <p:nvPr/>
          </p:nvSpPr>
          <p:spPr bwMode="auto">
            <a:xfrm>
              <a:off x="1706" y="2369"/>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79267" name="Oval 35">
              <a:extLst>
                <a:ext uri="{FF2B5EF4-FFF2-40B4-BE49-F238E27FC236}">
                  <a16:creationId xmlns:a16="http://schemas.microsoft.com/office/drawing/2014/main" id="{947F3540-068E-4807-A7EE-91BEBDBE1365}"/>
                </a:ext>
              </a:extLst>
            </p:cNvPr>
            <p:cNvSpPr>
              <a:spLocks noChangeArrowheads="1"/>
            </p:cNvSpPr>
            <p:nvPr/>
          </p:nvSpPr>
          <p:spPr bwMode="auto">
            <a:xfrm>
              <a:off x="2560" y="1070"/>
              <a:ext cx="295" cy="295"/>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7361" name="Text Box 36">
              <a:extLst>
                <a:ext uri="{FF2B5EF4-FFF2-40B4-BE49-F238E27FC236}">
                  <a16:creationId xmlns:a16="http://schemas.microsoft.com/office/drawing/2014/main" id="{C5201D2D-1914-46F5-9EFB-5340F54B0DF5}"/>
                </a:ext>
              </a:extLst>
            </p:cNvPr>
            <p:cNvSpPr txBox="1">
              <a:spLocks noChangeArrowheads="1"/>
            </p:cNvSpPr>
            <p:nvPr/>
          </p:nvSpPr>
          <p:spPr bwMode="auto">
            <a:xfrm>
              <a:off x="227" y="1533"/>
              <a:ext cx="2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97362" name="Text Box 37">
              <a:extLst>
                <a:ext uri="{FF2B5EF4-FFF2-40B4-BE49-F238E27FC236}">
                  <a16:creationId xmlns:a16="http://schemas.microsoft.com/office/drawing/2014/main" id="{9D4B7766-3BA3-48FE-85E8-C9E80004ED71}"/>
                </a:ext>
              </a:extLst>
            </p:cNvPr>
            <p:cNvSpPr txBox="1">
              <a:spLocks noChangeArrowheads="1"/>
            </p:cNvSpPr>
            <p:nvPr/>
          </p:nvSpPr>
          <p:spPr bwMode="auto">
            <a:xfrm>
              <a:off x="1017" y="1729"/>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97363" name="Text Box 38">
              <a:extLst>
                <a:ext uri="{FF2B5EF4-FFF2-40B4-BE49-F238E27FC236}">
                  <a16:creationId xmlns:a16="http://schemas.microsoft.com/office/drawing/2014/main" id="{54497B11-2435-48BF-8004-58C768CE5BDC}"/>
                </a:ext>
              </a:extLst>
            </p:cNvPr>
            <p:cNvSpPr txBox="1">
              <a:spLocks noChangeArrowheads="1"/>
            </p:cNvSpPr>
            <p:nvPr/>
          </p:nvSpPr>
          <p:spPr bwMode="auto">
            <a:xfrm>
              <a:off x="798" y="2314"/>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97364" name="Text Box 39">
              <a:extLst>
                <a:ext uri="{FF2B5EF4-FFF2-40B4-BE49-F238E27FC236}">
                  <a16:creationId xmlns:a16="http://schemas.microsoft.com/office/drawing/2014/main" id="{B266E555-DEF5-4724-A496-A3EE04648B56}"/>
                </a:ext>
              </a:extLst>
            </p:cNvPr>
            <p:cNvSpPr txBox="1">
              <a:spLocks noChangeArrowheads="1"/>
            </p:cNvSpPr>
            <p:nvPr/>
          </p:nvSpPr>
          <p:spPr bwMode="auto">
            <a:xfrm>
              <a:off x="1698" y="1221"/>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97365" name="Text Box 40">
              <a:extLst>
                <a:ext uri="{FF2B5EF4-FFF2-40B4-BE49-F238E27FC236}">
                  <a16:creationId xmlns:a16="http://schemas.microsoft.com/office/drawing/2014/main" id="{382DBA1A-656D-4E5C-8923-4FD2DCB1B623}"/>
                </a:ext>
              </a:extLst>
            </p:cNvPr>
            <p:cNvSpPr txBox="1">
              <a:spLocks noChangeArrowheads="1"/>
            </p:cNvSpPr>
            <p:nvPr/>
          </p:nvSpPr>
          <p:spPr bwMode="auto">
            <a:xfrm>
              <a:off x="2398" y="1822"/>
              <a:ext cx="260"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97366" name="Text Box 41">
              <a:extLst>
                <a:ext uri="{FF2B5EF4-FFF2-40B4-BE49-F238E27FC236}">
                  <a16:creationId xmlns:a16="http://schemas.microsoft.com/office/drawing/2014/main" id="{DC973E0F-3DF8-4E30-AD66-BC5F51F1B2CF}"/>
                </a:ext>
              </a:extLst>
            </p:cNvPr>
            <p:cNvSpPr txBox="1">
              <a:spLocks noChangeArrowheads="1"/>
            </p:cNvSpPr>
            <p:nvPr/>
          </p:nvSpPr>
          <p:spPr bwMode="auto">
            <a:xfrm>
              <a:off x="1731" y="2332"/>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97367" name="Text Box 42">
              <a:extLst>
                <a:ext uri="{FF2B5EF4-FFF2-40B4-BE49-F238E27FC236}">
                  <a16:creationId xmlns:a16="http://schemas.microsoft.com/office/drawing/2014/main" id="{B89F0A7A-926C-4151-BC1A-03B60813D2A9}"/>
                </a:ext>
              </a:extLst>
            </p:cNvPr>
            <p:cNvSpPr txBox="1">
              <a:spLocks noChangeArrowheads="1"/>
            </p:cNvSpPr>
            <p:nvPr/>
          </p:nvSpPr>
          <p:spPr bwMode="auto">
            <a:xfrm>
              <a:off x="2592" y="1015"/>
              <a:ext cx="260"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97368" name="Text Box 43">
              <a:extLst>
                <a:ext uri="{FF2B5EF4-FFF2-40B4-BE49-F238E27FC236}">
                  <a16:creationId xmlns:a16="http://schemas.microsoft.com/office/drawing/2014/main" id="{7AAF6F23-4FF2-47DB-AB0F-68D2FB29656D}"/>
                </a:ext>
              </a:extLst>
            </p:cNvPr>
            <p:cNvSpPr txBox="1">
              <a:spLocks noChangeArrowheads="1"/>
            </p:cNvSpPr>
            <p:nvPr/>
          </p:nvSpPr>
          <p:spPr bwMode="auto">
            <a:xfrm>
              <a:off x="3187" y="1552"/>
              <a:ext cx="26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v</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97369" name="Text Box 44">
              <a:extLst>
                <a:ext uri="{FF2B5EF4-FFF2-40B4-BE49-F238E27FC236}">
                  <a16:creationId xmlns:a16="http://schemas.microsoft.com/office/drawing/2014/main" id="{1BE04A81-4F90-40F7-9718-71E26DAF52DE}"/>
                </a:ext>
              </a:extLst>
            </p:cNvPr>
            <p:cNvSpPr txBox="1">
              <a:spLocks noChangeArrowheads="1"/>
            </p:cNvSpPr>
            <p:nvPr/>
          </p:nvSpPr>
          <p:spPr bwMode="auto">
            <a:xfrm>
              <a:off x="258" y="1202"/>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=6</a:t>
              </a:r>
            </a:p>
          </p:txBody>
        </p:sp>
        <p:sp>
          <p:nvSpPr>
            <p:cNvPr id="97370" name="Text Box 45">
              <a:extLst>
                <a:ext uri="{FF2B5EF4-FFF2-40B4-BE49-F238E27FC236}">
                  <a16:creationId xmlns:a16="http://schemas.microsoft.com/office/drawing/2014/main" id="{46DEBC66-D5C2-4AEA-B880-636DE9CFBBAA}"/>
                </a:ext>
              </a:extLst>
            </p:cNvPr>
            <p:cNvSpPr txBox="1">
              <a:spLocks noChangeArrowheads="1"/>
            </p:cNvSpPr>
            <p:nvPr/>
          </p:nvSpPr>
          <p:spPr bwMode="auto">
            <a:xfrm>
              <a:off x="1245" y="925"/>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宋体" panose="02010600030101010101" pitchFamily="2" charset="-122"/>
                </a:rPr>
                <a:t>4</a:t>
              </a:r>
              <a:r>
                <a:rPr lang="en-US" altLang="zh-CN" sz="2400" b="1">
                  <a:latin typeface="Times New Roman" panose="02020603050405020304" pitchFamily="18" charset="0"/>
                </a:rPr>
                <a:t>=1</a:t>
              </a:r>
            </a:p>
          </p:txBody>
        </p:sp>
        <p:sp>
          <p:nvSpPr>
            <p:cNvPr id="97371" name="Text Box 46">
              <a:extLst>
                <a:ext uri="{FF2B5EF4-FFF2-40B4-BE49-F238E27FC236}">
                  <a16:creationId xmlns:a16="http://schemas.microsoft.com/office/drawing/2014/main" id="{C659F4A4-1BE2-457A-A0FA-AB344E4557A7}"/>
                </a:ext>
              </a:extLst>
            </p:cNvPr>
            <p:cNvSpPr txBox="1">
              <a:spLocks noChangeArrowheads="1"/>
            </p:cNvSpPr>
            <p:nvPr/>
          </p:nvSpPr>
          <p:spPr bwMode="auto">
            <a:xfrm>
              <a:off x="2038" y="105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=9</a:t>
              </a:r>
            </a:p>
          </p:txBody>
        </p:sp>
        <p:sp>
          <p:nvSpPr>
            <p:cNvPr id="97372" name="Text Box 47">
              <a:extLst>
                <a:ext uri="{FF2B5EF4-FFF2-40B4-BE49-F238E27FC236}">
                  <a16:creationId xmlns:a16="http://schemas.microsoft.com/office/drawing/2014/main" id="{C8549FFB-3FB4-4479-B979-0EB3F35B2762}"/>
                </a:ext>
              </a:extLst>
            </p:cNvPr>
            <p:cNvSpPr txBox="1">
              <a:spLocks noChangeArrowheads="1"/>
            </p:cNvSpPr>
            <p:nvPr/>
          </p:nvSpPr>
          <p:spPr bwMode="auto">
            <a:xfrm>
              <a:off x="3015" y="1176"/>
              <a:ext cx="491"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10</a:t>
              </a:r>
              <a:r>
                <a:rPr lang="en-US" altLang="zh-CN" sz="2400" b="1">
                  <a:latin typeface="Times New Roman" panose="02020603050405020304" pitchFamily="18" charset="0"/>
                </a:rPr>
                <a:t>=2</a:t>
              </a:r>
            </a:p>
          </p:txBody>
        </p:sp>
        <p:sp>
          <p:nvSpPr>
            <p:cNvPr id="97373" name="Text Box 48">
              <a:extLst>
                <a:ext uri="{FF2B5EF4-FFF2-40B4-BE49-F238E27FC236}">
                  <a16:creationId xmlns:a16="http://schemas.microsoft.com/office/drawing/2014/main" id="{8AE754CD-B8BC-4F71-AF91-BD6A6CC8503F}"/>
                </a:ext>
              </a:extLst>
            </p:cNvPr>
            <p:cNvSpPr txBox="1">
              <a:spLocks noChangeArrowheads="1"/>
            </p:cNvSpPr>
            <p:nvPr/>
          </p:nvSpPr>
          <p:spPr bwMode="auto">
            <a:xfrm>
              <a:off x="2787" y="1900"/>
              <a:ext cx="51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11</a:t>
              </a:r>
              <a:r>
                <a:rPr lang="en-US" altLang="zh-CN" sz="2400" b="1">
                  <a:latin typeface="Times New Roman" panose="02020603050405020304" pitchFamily="18" charset="0"/>
                </a:rPr>
                <a:t>=4</a:t>
              </a:r>
            </a:p>
          </p:txBody>
        </p:sp>
        <p:sp>
          <p:nvSpPr>
            <p:cNvPr id="97374" name="Text Box 49">
              <a:extLst>
                <a:ext uri="{FF2B5EF4-FFF2-40B4-BE49-F238E27FC236}">
                  <a16:creationId xmlns:a16="http://schemas.microsoft.com/office/drawing/2014/main" id="{DAF884F8-464D-4889-A6F7-5BB51FF27B28}"/>
                </a:ext>
              </a:extLst>
            </p:cNvPr>
            <p:cNvSpPr txBox="1">
              <a:spLocks noChangeArrowheads="1"/>
            </p:cNvSpPr>
            <p:nvPr/>
          </p:nvSpPr>
          <p:spPr bwMode="auto">
            <a:xfrm>
              <a:off x="2177" y="1473"/>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8</a:t>
              </a:r>
              <a:r>
                <a:rPr lang="en-US" altLang="zh-CN" sz="2400" b="1">
                  <a:latin typeface="Times New Roman" panose="02020603050405020304" pitchFamily="18" charset="0"/>
                </a:rPr>
                <a:t>=7</a:t>
              </a:r>
            </a:p>
          </p:txBody>
        </p:sp>
        <p:sp>
          <p:nvSpPr>
            <p:cNvPr id="97375" name="Text Box 50">
              <a:extLst>
                <a:ext uri="{FF2B5EF4-FFF2-40B4-BE49-F238E27FC236}">
                  <a16:creationId xmlns:a16="http://schemas.microsoft.com/office/drawing/2014/main" id="{20E8D4DA-C0B3-4DD1-8735-D65A2CA00B18}"/>
                </a:ext>
              </a:extLst>
            </p:cNvPr>
            <p:cNvSpPr txBox="1">
              <a:spLocks noChangeArrowheads="1"/>
            </p:cNvSpPr>
            <p:nvPr/>
          </p:nvSpPr>
          <p:spPr bwMode="auto">
            <a:xfrm>
              <a:off x="2212" y="2288"/>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9</a:t>
              </a:r>
              <a:r>
                <a:rPr lang="en-US" altLang="zh-CN" sz="2400" b="1">
                  <a:latin typeface="Times New Roman" panose="02020603050405020304" pitchFamily="18" charset="0"/>
                </a:rPr>
                <a:t>=4</a:t>
              </a:r>
            </a:p>
          </p:txBody>
        </p:sp>
        <p:sp>
          <p:nvSpPr>
            <p:cNvPr id="97376" name="Text Box 51">
              <a:extLst>
                <a:ext uri="{FF2B5EF4-FFF2-40B4-BE49-F238E27FC236}">
                  <a16:creationId xmlns:a16="http://schemas.microsoft.com/office/drawing/2014/main" id="{1846A579-EC98-4F00-844C-11A85166066E}"/>
                </a:ext>
              </a:extLst>
            </p:cNvPr>
            <p:cNvSpPr txBox="1">
              <a:spLocks noChangeArrowheads="1"/>
            </p:cNvSpPr>
            <p:nvPr/>
          </p:nvSpPr>
          <p:spPr bwMode="auto">
            <a:xfrm>
              <a:off x="1454" y="1685"/>
              <a:ext cx="41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=1</a:t>
              </a:r>
            </a:p>
          </p:txBody>
        </p:sp>
        <p:sp>
          <p:nvSpPr>
            <p:cNvPr id="97377" name="Text Box 52">
              <a:extLst>
                <a:ext uri="{FF2B5EF4-FFF2-40B4-BE49-F238E27FC236}">
                  <a16:creationId xmlns:a16="http://schemas.microsoft.com/office/drawing/2014/main" id="{DBEAC951-831E-46F4-B84B-4169203F3F2D}"/>
                </a:ext>
              </a:extLst>
            </p:cNvPr>
            <p:cNvSpPr txBox="1">
              <a:spLocks noChangeArrowheads="1"/>
            </p:cNvSpPr>
            <p:nvPr/>
          </p:nvSpPr>
          <p:spPr bwMode="auto">
            <a:xfrm>
              <a:off x="1200" y="2231"/>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r>
                <a:rPr lang="en-US" altLang="zh-CN" sz="2400" b="1">
                  <a:latin typeface="Times New Roman" panose="02020603050405020304" pitchFamily="18" charset="0"/>
                </a:rPr>
                <a:t>=2</a:t>
              </a:r>
            </a:p>
          </p:txBody>
        </p:sp>
        <p:sp>
          <p:nvSpPr>
            <p:cNvPr id="97378" name="Text Box 53">
              <a:extLst>
                <a:ext uri="{FF2B5EF4-FFF2-40B4-BE49-F238E27FC236}">
                  <a16:creationId xmlns:a16="http://schemas.microsoft.com/office/drawing/2014/main" id="{39A7A48C-D5D3-419F-8B18-C647CD16CC91}"/>
                </a:ext>
              </a:extLst>
            </p:cNvPr>
            <p:cNvSpPr txBox="1">
              <a:spLocks noChangeArrowheads="1"/>
            </p:cNvSpPr>
            <p:nvPr/>
          </p:nvSpPr>
          <p:spPr bwMode="auto">
            <a:xfrm>
              <a:off x="204" y="2044"/>
              <a:ext cx="41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=5</a:t>
              </a:r>
            </a:p>
          </p:txBody>
        </p:sp>
        <p:sp>
          <p:nvSpPr>
            <p:cNvPr id="97379" name="Text Box 54">
              <a:extLst>
                <a:ext uri="{FF2B5EF4-FFF2-40B4-BE49-F238E27FC236}">
                  <a16:creationId xmlns:a16="http://schemas.microsoft.com/office/drawing/2014/main" id="{ECCDC950-A87D-464B-87C3-E7EAC0C5D545}"/>
                </a:ext>
              </a:extLst>
            </p:cNvPr>
            <p:cNvSpPr txBox="1">
              <a:spLocks noChangeArrowheads="1"/>
            </p:cNvSpPr>
            <p:nvPr/>
          </p:nvSpPr>
          <p:spPr bwMode="auto">
            <a:xfrm>
              <a:off x="621" y="1494"/>
              <a:ext cx="41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a:t>
              </a:r>
            </a:p>
          </p:txBody>
        </p:sp>
        <p:sp>
          <p:nvSpPr>
            <p:cNvPr id="97380" name="Freeform 55">
              <a:extLst>
                <a:ext uri="{FF2B5EF4-FFF2-40B4-BE49-F238E27FC236}">
                  <a16:creationId xmlns:a16="http://schemas.microsoft.com/office/drawing/2014/main" id="{E458D806-5B8E-43BA-B764-4BF9F8CE5741}"/>
                </a:ext>
              </a:extLst>
            </p:cNvPr>
            <p:cNvSpPr>
              <a:spLocks/>
            </p:cNvSpPr>
            <p:nvPr/>
          </p:nvSpPr>
          <p:spPr bwMode="auto">
            <a:xfrm>
              <a:off x="462" y="1222"/>
              <a:ext cx="416" cy="404"/>
            </a:xfrm>
            <a:custGeom>
              <a:avLst/>
              <a:gdLst>
                <a:gd name="T0" fmla="*/ 0 w 420"/>
                <a:gd name="T1" fmla="*/ 1250 h 390"/>
                <a:gd name="T2" fmla="*/ 30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1" name="Freeform 56">
              <a:extLst>
                <a:ext uri="{FF2B5EF4-FFF2-40B4-BE49-F238E27FC236}">
                  <a16:creationId xmlns:a16="http://schemas.microsoft.com/office/drawing/2014/main" id="{02DF376F-4D2B-4932-A7F3-3B0100F7AE8D}"/>
                </a:ext>
              </a:extLst>
            </p:cNvPr>
            <p:cNvSpPr>
              <a:spLocks/>
            </p:cNvSpPr>
            <p:nvPr/>
          </p:nvSpPr>
          <p:spPr bwMode="auto">
            <a:xfrm>
              <a:off x="1091" y="1143"/>
              <a:ext cx="590" cy="225"/>
            </a:xfrm>
            <a:custGeom>
              <a:avLst/>
              <a:gdLst>
                <a:gd name="T0" fmla="*/ 0 w 585"/>
                <a:gd name="T1" fmla="*/ 0 h 180"/>
                <a:gd name="T2" fmla="*/ 772 w 585"/>
                <a:gd name="T3" fmla="*/ 284044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2" name="Freeform 57">
              <a:extLst>
                <a:ext uri="{FF2B5EF4-FFF2-40B4-BE49-F238E27FC236}">
                  <a16:creationId xmlns:a16="http://schemas.microsoft.com/office/drawing/2014/main" id="{F032759D-B0C1-4EED-9B64-180AF95D376C}"/>
                </a:ext>
              </a:extLst>
            </p:cNvPr>
            <p:cNvSpPr>
              <a:spLocks/>
            </p:cNvSpPr>
            <p:nvPr/>
          </p:nvSpPr>
          <p:spPr bwMode="auto">
            <a:xfrm>
              <a:off x="1955" y="1268"/>
              <a:ext cx="596" cy="146"/>
            </a:xfrm>
            <a:custGeom>
              <a:avLst/>
              <a:gdLst>
                <a:gd name="T0" fmla="*/ 0 w 631"/>
                <a:gd name="T1" fmla="*/ 96 h 148"/>
                <a:gd name="T2" fmla="*/ 96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3" name="Freeform 58">
              <a:extLst>
                <a:ext uri="{FF2B5EF4-FFF2-40B4-BE49-F238E27FC236}">
                  <a16:creationId xmlns:a16="http://schemas.microsoft.com/office/drawing/2014/main" id="{C37E222C-E542-4132-A550-EE2D60F9E86F}"/>
                </a:ext>
              </a:extLst>
            </p:cNvPr>
            <p:cNvSpPr>
              <a:spLocks/>
            </p:cNvSpPr>
            <p:nvPr/>
          </p:nvSpPr>
          <p:spPr bwMode="auto">
            <a:xfrm>
              <a:off x="407" y="1871"/>
              <a:ext cx="427" cy="518"/>
            </a:xfrm>
            <a:custGeom>
              <a:avLst/>
              <a:gdLst>
                <a:gd name="T0" fmla="*/ 0 w 419"/>
                <a:gd name="T1" fmla="*/ 0 h 485"/>
                <a:gd name="T2" fmla="*/ 781 w 419"/>
                <a:gd name="T3" fmla="*/ 4261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4" name="Freeform 59">
              <a:extLst>
                <a:ext uri="{FF2B5EF4-FFF2-40B4-BE49-F238E27FC236}">
                  <a16:creationId xmlns:a16="http://schemas.microsoft.com/office/drawing/2014/main" id="{7CE3447E-4F00-43C4-A840-94F7871AFB40}"/>
                </a:ext>
              </a:extLst>
            </p:cNvPr>
            <p:cNvSpPr>
              <a:spLocks/>
            </p:cNvSpPr>
            <p:nvPr/>
          </p:nvSpPr>
          <p:spPr bwMode="auto">
            <a:xfrm>
              <a:off x="488" y="1754"/>
              <a:ext cx="524" cy="172"/>
            </a:xfrm>
            <a:custGeom>
              <a:avLst/>
              <a:gdLst>
                <a:gd name="T0" fmla="*/ 0 w 510"/>
                <a:gd name="T1" fmla="*/ 0 h 120"/>
                <a:gd name="T2" fmla="*/ 1245 w 510"/>
                <a:gd name="T3" fmla="*/ 1735006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5" name="Freeform 60">
              <a:extLst>
                <a:ext uri="{FF2B5EF4-FFF2-40B4-BE49-F238E27FC236}">
                  <a16:creationId xmlns:a16="http://schemas.microsoft.com/office/drawing/2014/main" id="{C33B9C7A-7957-4E84-A579-6FA33016C83E}"/>
                </a:ext>
              </a:extLst>
            </p:cNvPr>
            <p:cNvSpPr>
              <a:spLocks/>
            </p:cNvSpPr>
            <p:nvPr/>
          </p:nvSpPr>
          <p:spPr bwMode="auto">
            <a:xfrm>
              <a:off x="1280" y="1502"/>
              <a:ext cx="435" cy="398"/>
            </a:xfrm>
            <a:custGeom>
              <a:avLst/>
              <a:gdLst>
                <a:gd name="T0" fmla="*/ 0 w 428"/>
                <a:gd name="T1" fmla="*/ 10778 h 359"/>
                <a:gd name="T2" fmla="*/ 730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6" name="Freeform 61">
              <a:extLst>
                <a:ext uri="{FF2B5EF4-FFF2-40B4-BE49-F238E27FC236}">
                  <a16:creationId xmlns:a16="http://schemas.microsoft.com/office/drawing/2014/main" id="{6FF8318D-6762-4C88-8C8C-D0B6CF3F07A0}"/>
                </a:ext>
              </a:extLst>
            </p:cNvPr>
            <p:cNvSpPr>
              <a:spLocks/>
            </p:cNvSpPr>
            <p:nvPr/>
          </p:nvSpPr>
          <p:spPr bwMode="auto">
            <a:xfrm>
              <a:off x="2683" y="1820"/>
              <a:ext cx="499" cy="188"/>
            </a:xfrm>
            <a:custGeom>
              <a:avLst/>
              <a:gdLst>
                <a:gd name="T0" fmla="*/ 0 w 532"/>
                <a:gd name="T1" fmla="*/ 630 h 181"/>
                <a:gd name="T2" fmla="*/ 64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7" name="Freeform 62">
              <a:extLst>
                <a:ext uri="{FF2B5EF4-FFF2-40B4-BE49-F238E27FC236}">
                  <a16:creationId xmlns:a16="http://schemas.microsoft.com/office/drawing/2014/main" id="{4C71988B-5E2E-47EC-A238-5C01EC2DBC2C}"/>
                </a:ext>
              </a:extLst>
            </p:cNvPr>
            <p:cNvSpPr>
              <a:spLocks/>
            </p:cNvSpPr>
            <p:nvPr/>
          </p:nvSpPr>
          <p:spPr bwMode="auto">
            <a:xfrm>
              <a:off x="1988" y="2151"/>
              <a:ext cx="463" cy="340"/>
            </a:xfrm>
            <a:custGeom>
              <a:avLst/>
              <a:gdLst>
                <a:gd name="T0" fmla="*/ 0 w 458"/>
                <a:gd name="T1" fmla="*/ 60 h 359"/>
                <a:gd name="T2" fmla="*/ 654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8" name="Freeform 63">
              <a:extLst>
                <a:ext uri="{FF2B5EF4-FFF2-40B4-BE49-F238E27FC236}">
                  <a16:creationId xmlns:a16="http://schemas.microsoft.com/office/drawing/2014/main" id="{FD10D888-C164-4C0E-B806-B074525EE7E9}"/>
                </a:ext>
              </a:extLst>
            </p:cNvPr>
            <p:cNvSpPr>
              <a:spLocks/>
            </p:cNvSpPr>
            <p:nvPr/>
          </p:nvSpPr>
          <p:spPr bwMode="auto">
            <a:xfrm>
              <a:off x="1921" y="1524"/>
              <a:ext cx="489" cy="412"/>
            </a:xfrm>
            <a:custGeom>
              <a:avLst/>
              <a:gdLst>
                <a:gd name="T0" fmla="*/ 0 w 466"/>
                <a:gd name="T1" fmla="*/ 0 h 370"/>
                <a:gd name="T2" fmla="*/ 2280 w 466"/>
                <a:gd name="T3" fmla="*/ 12864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89" name="Freeform 64">
              <a:extLst>
                <a:ext uri="{FF2B5EF4-FFF2-40B4-BE49-F238E27FC236}">
                  <a16:creationId xmlns:a16="http://schemas.microsoft.com/office/drawing/2014/main" id="{4ADFDB42-BB22-4C5B-B374-767D6CC4227C}"/>
                </a:ext>
              </a:extLst>
            </p:cNvPr>
            <p:cNvSpPr>
              <a:spLocks/>
            </p:cNvSpPr>
            <p:nvPr/>
          </p:nvSpPr>
          <p:spPr bwMode="auto">
            <a:xfrm>
              <a:off x="2821" y="1297"/>
              <a:ext cx="374" cy="347"/>
            </a:xfrm>
            <a:custGeom>
              <a:avLst/>
              <a:gdLst>
                <a:gd name="T0" fmla="*/ 0 w 367"/>
                <a:gd name="T1" fmla="*/ 0 h 382"/>
                <a:gd name="T2" fmla="*/ 684 w 367"/>
                <a:gd name="T3" fmla="*/ 15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90" name="Freeform 65">
              <a:extLst>
                <a:ext uri="{FF2B5EF4-FFF2-40B4-BE49-F238E27FC236}">
                  <a16:creationId xmlns:a16="http://schemas.microsoft.com/office/drawing/2014/main" id="{D2679DBC-8260-42A1-AD4F-93BCC13B2227}"/>
                </a:ext>
              </a:extLst>
            </p:cNvPr>
            <p:cNvSpPr>
              <a:spLocks/>
            </p:cNvSpPr>
            <p:nvPr/>
          </p:nvSpPr>
          <p:spPr bwMode="auto">
            <a:xfrm>
              <a:off x="1078" y="2522"/>
              <a:ext cx="630" cy="50"/>
            </a:xfrm>
            <a:custGeom>
              <a:avLst/>
              <a:gdLst>
                <a:gd name="T0" fmla="*/ 0 w 555"/>
                <a:gd name="T1" fmla="*/ 0 h 1"/>
                <a:gd name="T2" fmla="*/ 36431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7306" name="Text Box 66">
            <a:extLst>
              <a:ext uri="{FF2B5EF4-FFF2-40B4-BE49-F238E27FC236}">
                <a16:creationId xmlns:a16="http://schemas.microsoft.com/office/drawing/2014/main" id="{7C34D441-E834-457C-A8C6-55F397E791E8}"/>
              </a:ext>
            </a:extLst>
          </p:cNvPr>
          <p:cNvSpPr txBox="1">
            <a:spLocks noChangeArrowheads="1"/>
          </p:cNvSpPr>
          <p:nvPr/>
        </p:nvSpPr>
        <p:spPr bwMode="auto">
          <a:xfrm>
            <a:off x="2220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p>
        </p:txBody>
      </p:sp>
      <p:sp>
        <p:nvSpPr>
          <p:cNvPr id="97307" name="Text Box 67">
            <a:extLst>
              <a:ext uri="{FF2B5EF4-FFF2-40B4-BE49-F238E27FC236}">
                <a16:creationId xmlns:a16="http://schemas.microsoft.com/office/drawing/2014/main" id="{E7B0EF27-E90E-41B7-909E-5EFBDF4ED7A5}"/>
              </a:ext>
            </a:extLst>
          </p:cNvPr>
          <p:cNvSpPr txBox="1">
            <a:spLocks noChangeArrowheads="1"/>
          </p:cNvSpPr>
          <p:nvPr/>
        </p:nvSpPr>
        <p:spPr bwMode="auto">
          <a:xfrm>
            <a:off x="5607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7</a:t>
            </a:r>
          </a:p>
        </p:txBody>
      </p:sp>
      <p:sp>
        <p:nvSpPr>
          <p:cNvPr id="97308" name="Text Box 68">
            <a:extLst>
              <a:ext uri="{FF2B5EF4-FFF2-40B4-BE49-F238E27FC236}">
                <a16:creationId xmlns:a16="http://schemas.microsoft.com/office/drawing/2014/main" id="{D7CBF72C-7840-46E7-AA02-27F662014B48}"/>
              </a:ext>
            </a:extLst>
          </p:cNvPr>
          <p:cNvSpPr txBox="1">
            <a:spLocks noChangeArrowheads="1"/>
          </p:cNvSpPr>
          <p:nvPr/>
        </p:nvSpPr>
        <p:spPr bwMode="auto">
          <a:xfrm>
            <a:off x="4929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p>
        </p:txBody>
      </p:sp>
      <p:sp>
        <p:nvSpPr>
          <p:cNvPr id="97309" name="Text Box 69">
            <a:extLst>
              <a:ext uri="{FF2B5EF4-FFF2-40B4-BE49-F238E27FC236}">
                <a16:creationId xmlns:a16="http://schemas.microsoft.com/office/drawing/2014/main" id="{2B366F28-D775-4C4C-AED8-517D0302D441}"/>
              </a:ext>
            </a:extLst>
          </p:cNvPr>
          <p:cNvSpPr txBox="1">
            <a:spLocks noChangeArrowheads="1"/>
          </p:cNvSpPr>
          <p:nvPr/>
        </p:nvSpPr>
        <p:spPr bwMode="auto">
          <a:xfrm>
            <a:off x="4252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5</a:t>
            </a:r>
          </a:p>
        </p:txBody>
      </p:sp>
      <p:sp>
        <p:nvSpPr>
          <p:cNvPr id="97310" name="Text Box 70">
            <a:extLst>
              <a:ext uri="{FF2B5EF4-FFF2-40B4-BE49-F238E27FC236}">
                <a16:creationId xmlns:a16="http://schemas.microsoft.com/office/drawing/2014/main" id="{C6F2F79F-765D-43B3-A642-F3E7A6D6B0F6}"/>
              </a:ext>
            </a:extLst>
          </p:cNvPr>
          <p:cNvSpPr txBox="1">
            <a:spLocks noChangeArrowheads="1"/>
          </p:cNvSpPr>
          <p:nvPr/>
        </p:nvSpPr>
        <p:spPr bwMode="auto">
          <a:xfrm>
            <a:off x="3575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4</a:t>
            </a:r>
          </a:p>
        </p:txBody>
      </p:sp>
      <p:sp>
        <p:nvSpPr>
          <p:cNvPr id="97311" name="Text Box 71">
            <a:extLst>
              <a:ext uri="{FF2B5EF4-FFF2-40B4-BE49-F238E27FC236}">
                <a16:creationId xmlns:a16="http://schemas.microsoft.com/office/drawing/2014/main" id="{2AED6C03-3A00-4F8D-BEF1-EDD76ECC0D4F}"/>
              </a:ext>
            </a:extLst>
          </p:cNvPr>
          <p:cNvSpPr txBox="1">
            <a:spLocks noChangeArrowheads="1"/>
          </p:cNvSpPr>
          <p:nvPr/>
        </p:nvSpPr>
        <p:spPr bwMode="auto">
          <a:xfrm>
            <a:off x="15430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p>
        </p:txBody>
      </p:sp>
      <p:sp>
        <p:nvSpPr>
          <p:cNvPr id="97312" name="Text Box 72">
            <a:extLst>
              <a:ext uri="{FF2B5EF4-FFF2-40B4-BE49-F238E27FC236}">
                <a16:creationId xmlns:a16="http://schemas.microsoft.com/office/drawing/2014/main" id="{270092F0-AB21-4D94-B2C3-28ABDA67DCF9}"/>
              </a:ext>
            </a:extLst>
          </p:cNvPr>
          <p:cNvSpPr txBox="1">
            <a:spLocks noChangeArrowheads="1"/>
          </p:cNvSpPr>
          <p:nvPr/>
        </p:nvSpPr>
        <p:spPr bwMode="auto">
          <a:xfrm>
            <a:off x="2897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3</a:t>
            </a:r>
          </a:p>
        </p:txBody>
      </p:sp>
      <p:sp>
        <p:nvSpPr>
          <p:cNvPr id="97313" name="Text Box 73">
            <a:extLst>
              <a:ext uri="{FF2B5EF4-FFF2-40B4-BE49-F238E27FC236}">
                <a16:creationId xmlns:a16="http://schemas.microsoft.com/office/drawing/2014/main" id="{9310D947-B3E0-461A-9C80-F4186406926B}"/>
              </a:ext>
            </a:extLst>
          </p:cNvPr>
          <p:cNvSpPr txBox="1">
            <a:spLocks noChangeArrowheads="1"/>
          </p:cNvSpPr>
          <p:nvPr/>
        </p:nvSpPr>
        <p:spPr bwMode="auto">
          <a:xfrm>
            <a:off x="6961188" y="5065713"/>
            <a:ext cx="677862"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9</a:t>
            </a:r>
          </a:p>
        </p:txBody>
      </p:sp>
      <p:sp>
        <p:nvSpPr>
          <p:cNvPr id="97314" name="Text Box 74">
            <a:extLst>
              <a:ext uri="{FF2B5EF4-FFF2-40B4-BE49-F238E27FC236}">
                <a16:creationId xmlns:a16="http://schemas.microsoft.com/office/drawing/2014/main" id="{2C3AF620-5FD7-4AC8-8782-12F0DE16D5E4}"/>
              </a:ext>
            </a:extLst>
          </p:cNvPr>
          <p:cNvSpPr txBox="1">
            <a:spLocks noChangeArrowheads="1"/>
          </p:cNvSpPr>
          <p:nvPr/>
        </p:nvSpPr>
        <p:spPr bwMode="auto">
          <a:xfrm>
            <a:off x="6284913" y="5065713"/>
            <a:ext cx="67627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8</a:t>
            </a:r>
          </a:p>
        </p:txBody>
      </p:sp>
      <p:sp>
        <p:nvSpPr>
          <p:cNvPr id="97315" name="Text Box 75">
            <a:extLst>
              <a:ext uri="{FF2B5EF4-FFF2-40B4-BE49-F238E27FC236}">
                <a16:creationId xmlns:a16="http://schemas.microsoft.com/office/drawing/2014/main" id="{FF88BC35-7ACC-42E4-94E9-8AF7B4A42C9F}"/>
              </a:ext>
            </a:extLst>
          </p:cNvPr>
          <p:cNvSpPr txBox="1">
            <a:spLocks noChangeArrowheads="1"/>
          </p:cNvSpPr>
          <p:nvPr/>
        </p:nvSpPr>
        <p:spPr bwMode="auto">
          <a:xfrm>
            <a:off x="7534275" y="5049838"/>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10</a:t>
            </a:r>
          </a:p>
        </p:txBody>
      </p:sp>
      <p:sp>
        <p:nvSpPr>
          <p:cNvPr id="97316" name="Text Box 76">
            <a:extLst>
              <a:ext uri="{FF2B5EF4-FFF2-40B4-BE49-F238E27FC236}">
                <a16:creationId xmlns:a16="http://schemas.microsoft.com/office/drawing/2014/main" id="{24A5329D-1BC4-43C8-8337-68A74BC252A8}"/>
              </a:ext>
            </a:extLst>
          </p:cNvPr>
          <p:cNvSpPr txBox="1">
            <a:spLocks noChangeArrowheads="1"/>
          </p:cNvSpPr>
          <p:nvPr/>
        </p:nvSpPr>
        <p:spPr bwMode="auto">
          <a:xfrm>
            <a:off x="8197850" y="5065713"/>
            <a:ext cx="677863"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11</a:t>
            </a:r>
          </a:p>
        </p:txBody>
      </p:sp>
      <p:grpSp>
        <p:nvGrpSpPr>
          <p:cNvPr id="97317" name="Group 77">
            <a:extLst>
              <a:ext uri="{FF2B5EF4-FFF2-40B4-BE49-F238E27FC236}">
                <a16:creationId xmlns:a16="http://schemas.microsoft.com/office/drawing/2014/main" id="{22631F6F-F2BD-4BB0-A153-AB0C59C053F2}"/>
              </a:ext>
            </a:extLst>
          </p:cNvPr>
          <p:cNvGrpSpPr>
            <a:grpSpLocks/>
          </p:cNvGrpSpPr>
          <p:nvPr/>
        </p:nvGrpSpPr>
        <p:grpSpPr bwMode="auto">
          <a:xfrm>
            <a:off x="1550988" y="4002088"/>
            <a:ext cx="6096000" cy="519112"/>
            <a:chOff x="720" y="3054"/>
            <a:chExt cx="4320" cy="327"/>
          </a:xfrm>
        </p:grpSpPr>
        <p:sp>
          <p:nvSpPr>
            <p:cNvPr id="97342" name="Text Box 78">
              <a:extLst>
                <a:ext uri="{FF2B5EF4-FFF2-40B4-BE49-F238E27FC236}">
                  <a16:creationId xmlns:a16="http://schemas.microsoft.com/office/drawing/2014/main" id="{C5BA657C-0131-46F8-BBCC-8EA2C4B52F8C}"/>
                </a:ext>
              </a:extLst>
            </p:cNvPr>
            <p:cNvSpPr txBox="1">
              <a:spLocks noChangeArrowheads="1"/>
            </p:cNvSpPr>
            <p:nvPr/>
          </p:nvSpPr>
          <p:spPr bwMode="auto">
            <a:xfrm>
              <a:off x="12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2</a:t>
              </a:r>
            </a:p>
          </p:txBody>
        </p:sp>
        <p:sp>
          <p:nvSpPr>
            <p:cNvPr id="97343" name="Text Box 79">
              <a:extLst>
                <a:ext uri="{FF2B5EF4-FFF2-40B4-BE49-F238E27FC236}">
                  <a16:creationId xmlns:a16="http://schemas.microsoft.com/office/drawing/2014/main" id="{D3E95C06-F3F0-465A-A794-A2B2F2C49522}"/>
                </a:ext>
              </a:extLst>
            </p:cNvPr>
            <p:cNvSpPr txBox="1">
              <a:spLocks noChangeArrowheads="1"/>
            </p:cNvSpPr>
            <p:nvPr/>
          </p:nvSpPr>
          <p:spPr bwMode="auto">
            <a:xfrm>
              <a:off x="360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7</a:t>
              </a:r>
            </a:p>
          </p:txBody>
        </p:sp>
        <p:sp>
          <p:nvSpPr>
            <p:cNvPr id="97344" name="Text Box 80">
              <a:extLst>
                <a:ext uri="{FF2B5EF4-FFF2-40B4-BE49-F238E27FC236}">
                  <a16:creationId xmlns:a16="http://schemas.microsoft.com/office/drawing/2014/main" id="{34D1F9D9-D68C-4141-9098-039F8892F84D}"/>
                </a:ext>
              </a:extLst>
            </p:cNvPr>
            <p:cNvSpPr txBox="1">
              <a:spLocks noChangeArrowheads="1"/>
            </p:cNvSpPr>
            <p:nvPr/>
          </p:nvSpPr>
          <p:spPr bwMode="auto">
            <a:xfrm>
              <a:off x="31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6</a:t>
              </a:r>
            </a:p>
          </p:txBody>
        </p:sp>
        <p:sp>
          <p:nvSpPr>
            <p:cNvPr id="97345" name="Text Box 81">
              <a:extLst>
                <a:ext uri="{FF2B5EF4-FFF2-40B4-BE49-F238E27FC236}">
                  <a16:creationId xmlns:a16="http://schemas.microsoft.com/office/drawing/2014/main" id="{47DB5CDE-722D-4D62-ABC1-A39422591F19}"/>
                </a:ext>
              </a:extLst>
            </p:cNvPr>
            <p:cNvSpPr txBox="1">
              <a:spLocks noChangeArrowheads="1"/>
            </p:cNvSpPr>
            <p:nvPr/>
          </p:nvSpPr>
          <p:spPr bwMode="auto">
            <a:xfrm>
              <a:off x="264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5</a:t>
              </a:r>
            </a:p>
          </p:txBody>
        </p:sp>
        <p:sp>
          <p:nvSpPr>
            <p:cNvPr id="97346" name="Text Box 82">
              <a:extLst>
                <a:ext uri="{FF2B5EF4-FFF2-40B4-BE49-F238E27FC236}">
                  <a16:creationId xmlns:a16="http://schemas.microsoft.com/office/drawing/2014/main" id="{729F8B8E-15C5-4C62-ADE4-CC3214ECB6C7}"/>
                </a:ext>
              </a:extLst>
            </p:cNvPr>
            <p:cNvSpPr txBox="1">
              <a:spLocks noChangeArrowheads="1"/>
            </p:cNvSpPr>
            <p:nvPr/>
          </p:nvSpPr>
          <p:spPr bwMode="auto">
            <a:xfrm>
              <a:off x="21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4</a:t>
              </a:r>
            </a:p>
          </p:txBody>
        </p:sp>
        <p:sp>
          <p:nvSpPr>
            <p:cNvPr id="97347" name="Text Box 83">
              <a:extLst>
                <a:ext uri="{FF2B5EF4-FFF2-40B4-BE49-F238E27FC236}">
                  <a16:creationId xmlns:a16="http://schemas.microsoft.com/office/drawing/2014/main" id="{0232C607-1760-44E1-ACD3-5FB618E82302}"/>
                </a:ext>
              </a:extLst>
            </p:cNvPr>
            <p:cNvSpPr txBox="1">
              <a:spLocks noChangeArrowheads="1"/>
            </p:cNvSpPr>
            <p:nvPr/>
          </p:nvSpPr>
          <p:spPr bwMode="auto">
            <a:xfrm>
              <a:off x="72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1</a:t>
              </a:r>
            </a:p>
          </p:txBody>
        </p:sp>
        <p:sp>
          <p:nvSpPr>
            <p:cNvPr id="97348" name="Text Box 84">
              <a:extLst>
                <a:ext uri="{FF2B5EF4-FFF2-40B4-BE49-F238E27FC236}">
                  <a16:creationId xmlns:a16="http://schemas.microsoft.com/office/drawing/2014/main" id="{9160CDC5-F0C4-418A-BD71-B4A94DF12E09}"/>
                </a:ext>
              </a:extLst>
            </p:cNvPr>
            <p:cNvSpPr txBox="1">
              <a:spLocks noChangeArrowheads="1"/>
            </p:cNvSpPr>
            <p:nvPr/>
          </p:nvSpPr>
          <p:spPr bwMode="auto">
            <a:xfrm>
              <a:off x="16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3</a:t>
              </a:r>
            </a:p>
          </p:txBody>
        </p:sp>
        <p:sp>
          <p:nvSpPr>
            <p:cNvPr id="97349" name="Text Box 85">
              <a:extLst>
                <a:ext uri="{FF2B5EF4-FFF2-40B4-BE49-F238E27FC236}">
                  <a16:creationId xmlns:a16="http://schemas.microsoft.com/office/drawing/2014/main" id="{EC5EA3F7-13A5-41FB-B222-E76B295B194C}"/>
                </a:ext>
              </a:extLst>
            </p:cNvPr>
            <p:cNvSpPr txBox="1">
              <a:spLocks noChangeArrowheads="1"/>
            </p:cNvSpPr>
            <p:nvPr/>
          </p:nvSpPr>
          <p:spPr bwMode="auto">
            <a:xfrm>
              <a:off x="456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9</a:t>
              </a:r>
            </a:p>
          </p:txBody>
        </p:sp>
        <p:sp>
          <p:nvSpPr>
            <p:cNvPr id="97350" name="Text Box 86">
              <a:extLst>
                <a:ext uri="{FF2B5EF4-FFF2-40B4-BE49-F238E27FC236}">
                  <a16:creationId xmlns:a16="http://schemas.microsoft.com/office/drawing/2014/main" id="{EC25B4AE-488A-4464-BE35-FFB3A03408B7}"/>
                </a:ext>
              </a:extLst>
            </p:cNvPr>
            <p:cNvSpPr txBox="1">
              <a:spLocks noChangeArrowheads="1"/>
            </p:cNvSpPr>
            <p:nvPr/>
          </p:nvSpPr>
          <p:spPr bwMode="auto">
            <a:xfrm>
              <a:off x="4080" y="30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v</a:t>
              </a:r>
              <a:r>
                <a:rPr lang="en-US" altLang="zh-CN" sz="2800" b="1" baseline="-25000">
                  <a:latin typeface="Times New Roman" panose="02020603050405020304" pitchFamily="18" charset="0"/>
                </a:rPr>
                <a:t>8</a:t>
              </a:r>
            </a:p>
          </p:txBody>
        </p:sp>
      </p:grpSp>
      <p:grpSp>
        <p:nvGrpSpPr>
          <p:cNvPr id="97318" name="Group 87">
            <a:extLst>
              <a:ext uri="{FF2B5EF4-FFF2-40B4-BE49-F238E27FC236}">
                <a16:creationId xmlns:a16="http://schemas.microsoft.com/office/drawing/2014/main" id="{FA1B7A77-4CAE-4818-B0BF-0961541F336D}"/>
              </a:ext>
            </a:extLst>
          </p:cNvPr>
          <p:cNvGrpSpPr>
            <a:grpSpLocks/>
          </p:cNvGrpSpPr>
          <p:nvPr/>
        </p:nvGrpSpPr>
        <p:grpSpPr bwMode="auto">
          <a:xfrm>
            <a:off x="1439863" y="4576763"/>
            <a:ext cx="6096000" cy="523875"/>
            <a:chOff x="720" y="3054"/>
            <a:chExt cx="4320" cy="330"/>
          </a:xfrm>
        </p:grpSpPr>
        <p:sp>
          <p:nvSpPr>
            <p:cNvPr id="97333" name="Text Box 88">
              <a:extLst>
                <a:ext uri="{FF2B5EF4-FFF2-40B4-BE49-F238E27FC236}">
                  <a16:creationId xmlns:a16="http://schemas.microsoft.com/office/drawing/2014/main" id="{0D71A8AB-7473-4BAA-9F39-4157669E8588}"/>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4" name="Text Box 89">
              <a:extLst>
                <a:ext uri="{FF2B5EF4-FFF2-40B4-BE49-F238E27FC236}">
                  <a16:creationId xmlns:a16="http://schemas.microsoft.com/office/drawing/2014/main" id="{1CB2C91C-D967-42D1-9392-E46CAD352240}"/>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5" name="Text Box 90">
              <a:extLst>
                <a:ext uri="{FF2B5EF4-FFF2-40B4-BE49-F238E27FC236}">
                  <a16:creationId xmlns:a16="http://schemas.microsoft.com/office/drawing/2014/main" id="{01DC981D-3BEA-4FC8-8F40-CD438E195312}"/>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6" name="Text Box 91">
              <a:extLst>
                <a:ext uri="{FF2B5EF4-FFF2-40B4-BE49-F238E27FC236}">
                  <a16:creationId xmlns:a16="http://schemas.microsoft.com/office/drawing/2014/main" id="{AA3E1430-00A9-4621-9F78-619689B07E69}"/>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7" name="Text Box 92">
              <a:extLst>
                <a:ext uri="{FF2B5EF4-FFF2-40B4-BE49-F238E27FC236}">
                  <a16:creationId xmlns:a16="http://schemas.microsoft.com/office/drawing/2014/main" id="{A4870BFA-6EAB-4824-9629-092DFBE94E37}"/>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8" name="Text Box 93">
              <a:extLst>
                <a:ext uri="{FF2B5EF4-FFF2-40B4-BE49-F238E27FC236}">
                  <a16:creationId xmlns:a16="http://schemas.microsoft.com/office/drawing/2014/main" id="{46B008D3-A925-4523-8557-A7F038DCA0B2}"/>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9" name="Text Box 94">
              <a:extLst>
                <a:ext uri="{FF2B5EF4-FFF2-40B4-BE49-F238E27FC236}">
                  <a16:creationId xmlns:a16="http://schemas.microsoft.com/office/drawing/2014/main" id="{BF6A6DA4-7A63-418A-8F56-00EE3B40D7A1}"/>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40" name="Text Box 95">
              <a:extLst>
                <a:ext uri="{FF2B5EF4-FFF2-40B4-BE49-F238E27FC236}">
                  <a16:creationId xmlns:a16="http://schemas.microsoft.com/office/drawing/2014/main" id="{1113FD7E-11D5-4256-A69C-A6A1DE8721D5}"/>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41" name="Text Box 96">
              <a:extLst>
                <a:ext uri="{FF2B5EF4-FFF2-40B4-BE49-F238E27FC236}">
                  <a16:creationId xmlns:a16="http://schemas.microsoft.com/office/drawing/2014/main" id="{326B8DF5-78D1-4584-9EC8-C3D207564804}"/>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sp>
        <p:nvSpPr>
          <p:cNvPr id="97319" name="Text Box 97">
            <a:extLst>
              <a:ext uri="{FF2B5EF4-FFF2-40B4-BE49-F238E27FC236}">
                <a16:creationId xmlns:a16="http://schemas.microsoft.com/office/drawing/2014/main" id="{16ED6FD9-9ED7-4555-9B34-8C55FEBBA238}"/>
              </a:ext>
            </a:extLst>
          </p:cNvPr>
          <p:cNvSpPr txBox="1">
            <a:spLocks noChangeArrowheads="1"/>
          </p:cNvSpPr>
          <p:nvPr/>
        </p:nvSpPr>
        <p:spPr bwMode="auto">
          <a:xfrm>
            <a:off x="398463" y="4576763"/>
            <a:ext cx="12954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vl[j]</a:t>
            </a:r>
          </a:p>
        </p:txBody>
      </p:sp>
      <p:sp>
        <p:nvSpPr>
          <p:cNvPr id="97320" name="Text Box 98">
            <a:extLst>
              <a:ext uri="{FF2B5EF4-FFF2-40B4-BE49-F238E27FC236}">
                <a16:creationId xmlns:a16="http://schemas.microsoft.com/office/drawing/2014/main" id="{CC60771D-84A1-49EB-BEC6-63813AA8BA59}"/>
              </a:ext>
            </a:extLst>
          </p:cNvPr>
          <p:cNvSpPr txBox="1">
            <a:spLocks noChangeArrowheads="1"/>
          </p:cNvSpPr>
          <p:nvPr/>
        </p:nvSpPr>
        <p:spPr bwMode="auto">
          <a:xfrm>
            <a:off x="68627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18</a:t>
            </a:r>
          </a:p>
        </p:txBody>
      </p:sp>
      <p:sp>
        <p:nvSpPr>
          <p:cNvPr id="97321" name="Text Box 99">
            <a:extLst>
              <a:ext uri="{FF2B5EF4-FFF2-40B4-BE49-F238E27FC236}">
                <a16:creationId xmlns:a16="http://schemas.microsoft.com/office/drawing/2014/main" id="{FEE60EEF-D17D-46BA-9EDF-E9508B89D782}"/>
              </a:ext>
            </a:extLst>
          </p:cNvPr>
          <p:cNvSpPr txBox="1">
            <a:spLocks noChangeArrowheads="1"/>
          </p:cNvSpPr>
          <p:nvPr/>
        </p:nvSpPr>
        <p:spPr bwMode="auto">
          <a:xfrm>
            <a:off x="6189663" y="46021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14</a:t>
            </a:r>
          </a:p>
        </p:txBody>
      </p:sp>
      <p:sp>
        <p:nvSpPr>
          <p:cNvPr id="97322" name="Text Box 100">
            <a:extLst>
              <a:ext uri="{FF2B5EF4-FFF2-40B4-BE49-F238E27FC236}">
                <a16:creationId xmlns:a16="http://schemas.microsoft.com/office/drawing/2014/main" id="{44B8052B-08C1-4267-B05F-DC70FEA210AC}"/>
              </a:ext>
            </a:extLst>
          </p:cNvPr>
          <p:cNvSpPr txBox="1">
            <a:spLocks noChangeArrowheads="1"/>
          </p:cNvSpPr>
          <p:nvPr/>
        </p:nvSpPr>
        <p:spPr bwMode="auto">
          <a:xfrm>
            <a:off x="55546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16</a:t>
            </a:r>
          </a:p>
        </p:txBody>
      </p:sp>
      <p:sp>
        <p:nvSpPr>
          <p:cNvPr id="97323" name="Text Box 101">
            <a:extLst>
              <a:ext uri="{FF2B5EF4-FFF2-40B4-BE49-F238E27FC236}">
                <a16:creationId xmlns:a16="http://schemas.microsoft.com/office/drawing/2014/main" id="{A3859852-7B93-4171-ADB9-9FA55E390009}"/>
              </a:ext>
            </a:extLst>
          </p:cNvPr>
          <p:cNvSpPr txBox="1">
            <a:spLocks noChangeArrowheads="1"/>
          </p:cNvSpPr>
          <p:nvPr/>
        </p:nvSpPr>
        <p:spPr bwMode="auto">
          <a:xfrm>
            <a:off x="48688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10</a:t>
            </a:r>
          </a:p>
        </p:txBody>
      </p:sp>
      <p:sp>
        <p:nvSpPr>
          <p:cNvPr id="97324" name="Text Box 102">
            <a:extLst>
              <a:ext uri="{FF2B5EF4-FFF2-40B4-BE49-F238E27FC236}">
                <a16:creationId xmlns:a16="http://schemas.microsoft.com/office/drawing/2014/main" id="{AEAEC75F-474B-455A-ACFE-4C200CBEF7EE}"/>
              </a:ext>
            </a:extLst>
          </p:cNvPr>
          <p:cNvSpPr txBox="1">
            <a:spLocks noChangeArrowheads="1"/>
          </p:cNvSpPr>
          <p:nvPr/>
        </p:nvSpPr>
        <p:spPr bwMode="auto">
          <a:xfrm>
            <a:off x="41830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7325" name="Text Box 103">
            <a:extLst>
              <a:ext uri="{FF2B5EF4-FFF2-40B4-BE49-F238E27FC236}">
                <a16:creationId xmlns:a16="http://schemas.microsoft.com/office/drawing/2014/main" id="{848BC5B2-B9B7-4365-9D3F-7C2F272DE787}"/>
              </a:ext>
            </a:extLst>
          </p:cNvPr>
          <p:cNvSpPr txBox="1">
            <a:spLocks noChangeArrowheads="1"/>
          </p:cNvSpPr>
          <p:nvPr/>
        </p:nvSpPr>
        <p:spPr bwMode="auto">
          <a:xfrm>
            <a:off x="34972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8</a:t>
            </a:r>
          </a:p>
        </p:txBody>
      </p:sp>
      <p:sp>
        <p:nvSpPr>
          <p:cNvPr id="97326" name="Text Box 104">
            <a:extLst>
              <a:ext uri="{FF2B5EF4-FFF2-40B4-BE49-F238E27FC236}">
                <a16:creationId xmlns:a16="http://schemas.microsoft.com/office/drawing/2014/main" id="{B81C4E66-6E78-487C-BC67-19A9C226C08C}"/>
              </a:ext>
            </a:extLst>
          </p:cNvPr>
          <p:cNvSpPr txBox="1">
            <a:spLocks noChangeArrowheads="1"/>
          </p:cNvSpPr>
          <p:nvPr/>
        </p:nvSpPr>
        <p:spPr bwMode="auto">
          <a:xfrm>
            <a:off x="28114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7327" name="Text Box 105">
            <a:extLst>
              <a:ext uri="{FF2B5EF4-FFF2-40B4-BE49-F238E27FC236}">
                <a16:creationId xmlns:a16="http://schemas.microsoft.com/office/drawing/2014/main" id="{8D28B904-48CF-4F02-9AA2-FDEBB11ECFE5}"/>
              </a:ext>
            </a:extLst>
          </p:cNvPr>
          <p:cNvSpPr txBox="1">
            <a:spLocks noChangeArrowheads="1"/>
          </p:cNvSpPr>
          <p:nvPr/>
        </p:nvSpPr>
        <p:spPr bwMode="auto">
          <a:xfrm>
            <a:off x="2138363" y="46148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7328" name="Text Box 106">
            <a:extLst>
              <a:ext uri="{FF2B5EF4-FFF2-40B4-BE49-F238E27FC236}">
                <a16:creationId xmlns:a16="http://schemas.microsoft.com/office/drawing/2014/main" id="{9E99AA4B-77CB-42CF-A6DE-D86EA47503B7}"/>
              </a:ext>
            </a:extLst>
          </p:cNvPr>
          <p:cNvSpPr txBox="1">
            <a:spLocks noChangeArrowheads="1"/>
          </p:cNvSpPr>
          <p:nvPr/>
        </p:nvSpPr>
        <p:spPr bwMode="auto">
          <a:xfrm>
            <a:off x="1490663" y="45894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7329" name="Text Box 109">
            <a:extLst>
              <a:ext uri="{FF2B5EF4-FFF2-40B4-BE49-F238E27FC236}">
                <a16:creationId xmlns:a16="http://schemas.microsoft.com/office/drawing/2014/main" id="{6EA8CDF0-8BD8-4FA2-8814-EF15504A97FD}"/>
              </a:ext>
            </a:extLst>
          </p:cNvPr>
          <p:cNvSpPr txBox="1">
            <a:spLocks noChangeArrowheads="1"/>
          </p:cNvSpPr>
          <p:nvPr/>
        </p:nvSpPr>
        <p:spPr bwMode="auto">
          <a:xfrm>
            <a:off x="8202613" y="5635625"/>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7330" name="Rectangle 107">
            <a:extLst>
              <a:ext uri="{FF2B5EF4-FFF2-40B4-BE49-F238E27FC236}">
                <a16:creationId xmlns:a16="http://schemas.microsoft.com/office/drawing/2014/main" id="{1533E335-EAAB-455B-A6B7-ED45029AF699}"/>
              </a:ext>
            </a:extLst>
          </p:cNvPr>
          <p:cNvSpPr>
            <a:spLocks noChangeArrowheads="1"/>
          </p:cNvSpPr>
          <p:nvPr/>
        </p:nvSpPr>
        <p:spPr bwMode="auto">
          <a:xfrm>
            <a:off x="5132388" y="3567113"/>
            <a:ext cx="3825875" cy="51911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t>l[i]=vl[j]-dut(&lt;</a:t>
            </a:r>
            <a:r>
              <a:rPr lang="en-US" altLang="zh-CN" sz="2800" b="1" i="1"/>
              <a:t>v</a:t>
            </a:r>
            <a:r>
              <a:rPr lang="en-US" altLang="zh-CN" sz="2800" b="1" i="1" baseline="-25000"/>
              <a:t>k</a:t>
            </a:r>
            <a:r>
              <a:rPr lang="en-US" altLang="zh-CN" sz="2800" b="1"/>
              <a:t>, </a:t>
            </a:r>
            <a:r>
              <a:rPr lang="en-US" altLang="zh-CN" sz="2800" b="1" i="1"/>
              <a:t>v</a:t>
            </a:r>
            <a:r>
              <a:rPr lang="en-US" altLang="zh-CN" sz="2800" b="1" i="1" baseline="-25000"/>
              <a:t>j</a:t>
            </a:r>
            <a:r>
              <a:rPr lang="en-US" altLang="zh-CN" sz="2800" b="1"/>
              <a:t>&gt;)                                   </a:t>
            </a:r>
          </a:p>
        </p:txBody>
      </p:sp>
      <p:sp>
        <p:nvSpPr>
          <p:cNvPr id="97332" name="灯片编号占位符 2">
            <a:extLst>
              <a:ext uri="{FF2B5EF4-FFF2-40B4-BE49-F238E27FC236}">
                <a16:creationId xmlns:a16="http://schemas.microsoft.com/office/drawing/2014/main" id="{9D507B0A-6F1C-4DCD-AAC8-4139C234E5B4}"/>
              </a:ext>
            </a:extLst>
          </p:cNvPr>
          <p:cNvSpPr>
            <a:spLocks noGrp="1"/>
          </p:cNvSpPr>
          <p:nvPr>
            <p:ph type="sldNum" sz="quarter" idx="12"/>
          </p:nvPr>
        </p:nvSpPr>
        <p:spPr bwMode="auto">
          <a:xfrm>
            <a:off x="8388350" y="6497638"/>
            <a:ext cx="627063" cy="293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CDBC670A-6E1C-4982-A5CE-9343180F3BA8}" type="slidenum">
              <a:rPr lang="ko-KR" altLang="en-US" sz="1200">
                <a:latin typeface="Verdana" panose="020B0604030504040204" pitchFamily="34" charset="0"/>
              </a:rPr>
              <a:pPr algn="ctr" eaLnBrk="1" hangingPunct="1"/>
              <a:t>91</a:t>
            </a:fld>
            <a:endParaRPr lang="en-US" altLang="ko-KR" sz="120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55"/>
                                        </p:tgtEl>
                                        <p:attrNameLst>
                                          <p:attrName>style.visibility</p:attrName>
                                        </p:attrNameLst>
                                      </p:cBhvr>
                                      <p:to>
                                        <p:strVal val="visible"/>
                                      </p:to>
                                    </p:set>
                                    <p:animEffect transition="in" filter="wipe(up)">
                                      <p:cBhvr>
                                        <p:cTn id="7" dur="500"/>
                                        <p:tgtEl>
                                          <p:spTgt spid="479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54"/>
                                        </p:tgtEl>
                                        <p:attrNameLst>
                                          <p:attrName>style.visibility</p:attrName>
                                        </p:attrNameLst>
                                      </p:cBhvr>
                                      <p:to>
                                        <p:strVal val="visible"/>
                                      </p:to>
                                    </p:set>
                                    <p:animEffect transition="in" filter="wipe(up)">
                                      <p:cBhvr>
                                        <p:cTn id="12" dur="500"/>
                                        <p:tgtEl>
                                          <p:spTgt spid="479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9245"/>
                                        </p:tgtEl>
                                        <p:attrNameLst>
                                          <p:attrName>style.visibility</p:attrName>
                                        </p:attrNameLst>
                                      </p:cBhvr>
                                      <p:to>
                                        <p:strVal val="visible"/>
                                      </p:to>
                                    </p:set>
                                    <p:animEffect transition="in" filter="dissolve">
                                      <p:cBhvr>
                                        <p:cTn id="17" dur="500"/>
                                        <p:tgtEl>
                                          <p:spTgt spid="479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9246"/>
                                        </p:tgtEl>
                                        <p:attrNameLst>
                                          <p:attrName>style.visibility</p:attrName>
                                        </p:attrNameLst>
                                      </p:cBhvr>
                                      <p:to>
                                        <p:strVal val="visible"/>
                                      </p:to>
                                    </p:set>
                                    <p:animEffect transition="in" filter="dissolve">
                                      <p:cBhvr>
                                        <p:cTn id="22" dur="500"/>
                                        <p:tgtEl>
                                          <p:spTgt spid="479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9247"/>
                                        </p:tgtEl>
                                        <p:attrNameLst>
                                          <p:attrName>style.visibility</p:attrName>
                                        </p:attrNameLst>
                                      </p:cBhvr>
                                      <p:to>
                                        <p:strVal val="visible"/>
                                      </p:to>
                                    </p:set>
                                    <p:animEffect transition="in" filter="dissolve">
                                      <p:cBhvr>
                                        <p:cTn id="27" dur="500"/>
                                        <p:tgtEl>
                                          <p:spTgt spid="4792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9248"/>
                                        </p:tgtEl>
                                        <p:attrNameLst>
                                          <p:attrName>style.visibility</p:attrName>
                                        </p:attrNameLst>
                                      </p:cBhvr>
                                      <p:to>
                                        <p:strVal val="visible"/>
                                      </p:to>
                                    </p:set>
                                    <p:animEffect transition="in" filter="dissolve">
                                      <p:cBhvr>
                                        <p:cTn id="32" dur="500"/>
                                        <p:tgtEl>
                                          <p:spTgt spid="479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9249"/>
                                        </p:tgtEl>
                                        <p:attrNameLst>
                                          <p:attrName>style.visibility</p:attrName>
                                        </p:attrNameLst>
                                      </p:cBhvr>
                                      <p:to>
                                        <p:strVal val="visible"/>
                                      </p:to>
                                    </p:set>
                                    <p:animEffect transition="in" filter="dissolve">
                                      <p:cBhvr>
                                        <p:cTn id="37" dur="500"/>
                                        <p:tgtEl>
                                          <p:spTgt spid="4792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9250"/>
                                        </p:tgtEl>
                                        <p:attrNameLst>
                                          <p:attrName>style.visibility</p:attrName>
                                        </p:attrNameLst>
                                      </p:cBhvr>
                                      <p:to>
                                        <p:strVal val="visible"/>
                                      </p:to>
                                    </p:set>
                                    <p:animEffect transition="in" filter="dissolve">
                                      <p:cBhvr>
                                        <p:cTn id="42" dur="500"/>
                                        <p:tgtEl>
                                          <p:spTgt spid="4792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9251"/>
                                        </p:tgtEl>
                                        <p:attrNameLst>
                                          <p:attrName>style.visibility</p:attrName>
                                        </p:attrNameLst>
                                      </p:cBhvr>
                                      <p:to>
                                        <p:strVal val="visible"/>
                                      </p:to>
                                    </p:set>
                                    <p:animEffect transition="in" filter="dissolve">
                                      <p:cBhvr>
                                        <p:cTn id="47" dur="500"/>
                                        <p:tgtEl>
                                          <p:spTgt spid="4792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9252"/>
                                        </p:tgtEl>
                                        <p:attrNameLst>
                                          <p:attrName>style.visibility</p:attrName>
                                        </p:attrNameLst>
                                      </p:cBhvr>
                                      <p:to>
                                        <p:strVal val="visible"/>
                                      </p:to>
                                    </p:set>
                                    <p:animEffect transition="in" filter="dissolve">
                                      <p:cBhvr>
                                        <p:cTn id="52" dur="500"/>
                                        <p:tgtEl>
                                          <p:spTgt spid="4792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79253"/>
                                        </p:tgtEl>
                                        <p:attrNameLst>
                                          <p:attrName>style.visibility</p:attrName>
                                        </p:attrNameLst>
                                      </p:cBhvr>
                                      <p:to>
                                        <p:strVal val="visible"/>
                                      </p:to>
                                    </p:set>
                                    <p:animEffect transition="in" filter="dissolve">
                                      <p:cBhvr>
                                        <p:cTn id="57" dur="500"/>
                                        <p:tgtEl>
                                          <p:spTgt spid="47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55" grpId="0"/>
      <p:bldP spid="479245" grpId="0" autoUpdateAnimBg="0"/>
      <p:bldP spid="479246" grpId="0" autoUpdateAnimBg="0"/>
      <p:bldP spid="479247" grpId="0" autoUpdateAnimBg="0"/>
      <p:bldP spid="479248" grpId="0" autoUpdateAnimBg="0"/>
      <p:bldP spid="479249" grpId="0" autoUpdateAnimBg="0"/>
      <p:bldP spid="479250" grpId="0" autoUpdateAnimBg="0"/>
      <p:bldP spid="479251" grpId="0" autoUpdateAnimBg="0"/>
      <p:bldP spid="479252" grpId="0" autoUpdateAnimBg="0"/>
      <p:bldP spid="479253" grpId="0" autoUpdateAnimBg="0"/>
      <p:bldP spid="47925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reeform 2">
            <a:extLst>
              <a:ext uri="{FF2B5EF4-FFF2-40B4-BE49-F238E27FC236}">
                <a16:creationId xmlns:a16="http://schemas.microsoft.com/office/drawing/2014/main" id="{E66A0ADB-4109-4196-B480-81C701FC61A7}"/>
              </a:ext>
            </a:extLst>
          </p:cNvPr>
          <p:cNvSpPr>
            <a:spLocks/>
          </p:cNvSpPr>
          <p:nvPr/>
        </p:nvSpPr>
        <p:spPr bwMode="auto">
          <a:xfrm>
            <a:off x="3509963" y="1892300"/>
            <a:ext cx="746125" cy="654050"/>
          </a:xfrm>
          <a:custGeom>
            <a:avLst/>
            <a:gdLst>
              <a:gd name="T0" fmla="*/ 0 w 466"/>
              <a:gd name="T1" fmla="*/ 0 h 370"/>
              <a:gd name="T2" fmla="*/ 2147483647 w 466"/>
              <a:gd name="T3" fmla="*/ 2147483647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07" name="Freeform 3">
            <a:extLst>
              <a:ext uri="{FF2B5EF4-FFF2-40B4-BE49-F238E27FC236}">
                <a16:creationId xmlns:a16="http://schemas.microsoft.com/office/drawing/2014/main" id="{C1406635-F9FF-419E-9198-BF4F87DDD067}"/>
              </a:ext>
            </a:extLst>
          </p:cNvPr>
          <p:cNvSpPr>
            <a:spLocks/>
          </p:cNvSpPr>
          <p:nvPr/>
        </p:nvSpPr>
        <p:spPr bwMode="auto">
          <a:xfrm>
            <a:off x="2178050" y="1289050"/>
            <a:ext cx="936625" cy="357188"/>
          </a:xfrm>
          <a:custGeom>
            <a:avLst/>
            <a:gdLst>
              <a:gd name="T0" fmla="*/ 0 w 585"/>
              <a:gd name="T1" fmla="*/ 0 h 180"/>
              <a:gd name="T2" fmla="*/ 2147483647 w 585"/>
              <a:gd name="T3" fmla="*/ 2147483647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08" name="Freeform 4">
            <a:extLst>
              <a:ext uri="{FF2B5EF4-FFF2-40B4-BE49-F238E27FC236}">
                <a16:creationId xmlns:a16="http://schemas.microsoft.com/office/drawing/2014/main" id="{CF818DE8-0DA1-4CDA-B864-EDD26604D7AD}"/>
              </a:ext>
            </a:extLst>
          </p:cNvPr>
          <p:cNvSpPr>
            <a:spLocks/>
          </p:cNvSpPr>
          <p:nvPr/>
        </p:nvSpPr>
        <p:spPr bwMode="auto">
          <a:xfrm>
            <a:off x="1182688" y="1476375"/>
            <a:ext cx="660400" cy="641350"/>
          </a:xfrm>
          <a:custGeom>
            <a:avLst/>
            <a:gdLst>
              <a:gd name="T0" fmla="*/ 0 w 420"/>
              <a:gd name="T1" fmla="*/ 2147483647 h 390"/>
              <a:gd name="T2" fmla="*/ 2147483647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0261" name="Rectangle 5">
            <a:extLst>
              <a:ext uri="{FF2B5EF4-FFF2-40B4-BE49-F238E27FC236}">
                <a16:creationId xmlns:a16="http://schemas.microsoft.com/office/drawing/2014/main" id="{C8441B8A-148B-4004-B72D-6442878146BF}"/>
              </a:ext>
            </a:extLst>
          </p:cNvPr>
          <p:cNvSpPr>
            <a:spLocks noChangeArrowheads="1"/>
          </p:cNvSpPr>
          <p:nvPr/>
        </p:nvSpPr>
        <p:spPr bwMode="auto">
          <a:xfrm>
            <a:off x="170021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sp>
        <p:nvSpPr>
          <p:cNvPr id="480262" name="Rectangle 6">
            <a:extLst>
              <a:ext uri="{FF2B5EF4-FFF2-40B4-BE49-F238E27FC236}">
                <a16:creationId xmlns:a16="http://schemas.microsoft.com/office/drawing/2014/main" id="{6F6E56D3-DBC9-4FA1-87FE-74A5D643E2A4}"/>
              </a:ext>
            </a:extLst>
          </p:cNvPr>
          <p:cNvSpPr>
            <a:spLocks noChangeArrowheads="1"/>
          </p:cNvSpPr>
          <p:nvPr/>
        </p:nvSpPr>
        <p:spPr bwMode="auto">
          <a:xfrm>
            <a:off x="373856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sp>
        <p:nvSpPr>
          <p:cNvPr id="480263" name="Rectangle 7">
            <a:extLst>
              <a:ext uri="{FF2B5EF4-FFF2-40B4-BE49-F238E27FC236}">
                <a16:creationId xmlns:a16="http://schemas.microsoft.com/office/drawing/2014/main" id="{9B931CCB-1694-4E4D-AB02-BBE6EE932E6B}"/>
              </a:ext>
            </a:extLst>
          </p:cNvPr>
          <p:cNvSpPr>
            <a:spLocks noChangeArrowheads="1"/>
          </p:cNvSpPr>
          <p:nvPr/>
        </p:nvSpPr>
        <p:spPr bwMode="auto">
          <a:xfrm>
            <a:off x="6450013" y="50022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sp>
        <p:nvSpPr>
          <p:cNvPr id="480264" name="Rectangle 8">
            <a:extLst>
              <a:ext uri="{FF2B5EF4-FFF2-40B4-BE49-F238E27FC236}">
                <a16:creationId xmlns:a16="http://schemas.microsoft.com/office/drawing/2014/main" id="{ABF1196E-0F99-4C18-A1B8-18FD7C8BE1A8}"/>
              </a:ext>
            </a:extLst>
          </p:cNvPr>
          <p:cNvSpPr>
            <a:spLocks noChangeArrowheads="1"/>
          </p:cNvSpPr>
          <p:nvPr/>
        </p:nvSpPr>
        <p:spPr bwMode="auto">
          <a:xfrm>
            <a:off x="8475663" y="50149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sp>
        <p:nvSpPr>
          <p:cNvPr id="98313" name="Text Box 9">
            <a:extLst>
              <a:ext uri="{FF2B5EF4-FFF2-40B4-BE49-F238E27FC236}">
                <a16:creationId xmlns:a16="http://schemas.microsoft.com/office/drawing/2014/main" id="{A5BEA50C-3BC1-4469-804D-34E9940DEC55}"/>
              </a:ext>
            </a:extLst>
          </p:cNvPr>
          <p:cNvSpPr txBox="1">
            <a:spLocks noChangeArrowheads="1"/>
          </p:cNvSpPr>
          <p:nvPr/>
        </p:nvSpPr>
        <p:spPr bwMode="auto">
          <a:xfrm>
            <a:off x="2130425" y="4438650"/>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p>
        </p:txBody>
      </p:sp>
      <p:sp>
        <p:nvSpPr>
          <p:cNvPr id="98314" name="Text Box 10">
            <a:extLst>
              <a:ext uri="{FF2B5EF4-FFF2-40B4-BE49-F238E27FC236}">
                <a16:creationId xmlns:a16="http://schemas.microsoft.com/office/drawing/2014/main" id="{0D230FB5-D154-426F-BA6F-AB3EDDAF9003}"/>
              </a:ext>
            </a:extLst>
          </p:cNvPr>
          <p:cNvSpPr txBox="1">
            <a:spLocks noChangeArrowheads="1"/>
          </p:cNvSpPr>
          <p:nvPr/>
        </p:nvSpPr>
        <p:spPr bwMode="auto">
          <a:xfrm>
            <a:off x="5516563" y="44386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7</a:t>
            </a:r>
          </a:p>
        </p:txBody>
      </p:sp>
      <p:sp>
        <p:nvSpPr>
          <p:cNvPr id="98315" name="Text Box 11">
            <a:extLst>
              <a:ext uri="{FF2B5EF4-FFF2-40B4-BE49-F238E27FC236}">
                <a16:creationId xmlns:a16="http://schemas.microsoft.com/office/drawing/2014/main" id="{45ABB3CE-F3DE-4A23-A458-264856D479D6}"/>
              </a:ext>
            </a:extLst>
          </p:cNvPr>
          <p:cNvSpPr txBox="1">
            <a:spLocks noChangeArrowheads="1"/>
          </p:cNvSpPr>
          <p:nvPr/>
        </p:nvSpPr>
        <p:spPr bwMode="auto">
          <a:xfrm>
            <a:off x="4838700" y="4438650"/>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p>
        </p:txBody>
      </p:sp>
      <p:sp>
        <p:nvSpPr>
          <p:cNvPr id="98316" name="Text Box 12">
            <a:extLst>
              <a:ext uri="{FF2B5EF4-FFF2-40B4-BE49-F238E27FC236}">
                <a16:creationId xmlns:a16="http://schemas.microsoft.com/office/drawing/2014/main" id="{421D234C-2F6E-4128-A2FA-A5284457E0FE}"/>
              </a:ext>
            </a:extLst>
          </p:cNvPr>
          <p:cNvSpPr txBox="1">
            <a:spLocks noChangeArrowheads="1"/>
          </p:cNvSpPr>
          <p:nvPr/>
        </p:nvSpPr>
        <p:spPr bwMode="auto">
          <a:xfrm>
            <a:off x="4162425" y="4438650"/>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5</a:t>
            </a:r>
          </a:p>
        </p:txBody>
      </p:sp>
      <p:sp>
        <p:nvSpPr>
          <p:cNvPr id="98317" name="Text Box 13">
            <a:extLst>
              <a:ext uri="{FF2B5EF4-FFF2-40B4-BE49-F238E27FC236}">
                <a16:creationId xmlns:a16="http://schemas.microsoft.com/office/drawing/2014/main" id="{08F34977-CD8C-47F7-A628-0C99B6CD398C}"/>
              </a:ext>
            </a:extLst>
          </p:cNvPr>
          <p:cNvSpPr txBox="1">
            <a:spLocks noChangeArrowheads="1"/>
          </p:cNvSpPr>
          <p:nvPr/>
        </p:nvSpPr>
        <p:spPr bwMode="auto">
          <a:xfrm>
            <a:off x="3484563" y="44386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4</a:t>
            </a:r>
          </a:p>
        </p:txBody>
      </p:sp>
      <p:sp>
        <p:nvSpPr>
          <p:cNvPr id="98318" name="Text Box 14">
            <a:extLst>
              <a:ext uri="{FF2B5EF4-FFF2-40B4-BE49-F238E27FC236}">
                <a16:creationId xmlns:a16="http://schemas.microsoft.com/office/drawing/2014/main" id="{47C826E6-6FFF-47A5-92BD-BE30B7E847CD}"/>
              </a:ext>
            </a:extLst>
          </p:cNvPr>
          <p:cNvSpPr txBox="1">
            <a:spLocks noChangeArrowheads="1"/>
          </p:cNvSpPr>
          <p:nvPr/>
        </p:nvSpPr>
        <p:spPr bwMode="auto">
          <a:xfrm>
            <a:off x="1452563" y="44386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p>
        </p:txBody>
      </p:sp>
      <p:sp>
        <p:nvSpPr>
          <p:cNvPr id="98319" name="Text Box 15">
            <a:extLst>
              <a:ext uri="{FF2B5EF4-FFF2-40B4-BE49-F238E27FC236}">
                <a16:creationId xmlns:a16="http://schemas.microsoft.com/office/drawing/2014/main" id="{853751A9-7F43-4314-84C5-AD4A6DFF7AF9}"/>
              </a:ext>
            </a:extLst>
          </p:cNvPr>
          <p:cNvSpPr txBox="1">
            <a:spLocks noChangeArrowheads="1"/>
          </p:cNvSpPr>
          <p:nvPr/>
        </p:nvSpPr>
        <p:spPr bwMode="auto">
          <a:xfrm>
            <a:off x="2806700" y="4438650"/>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3</a:t>
            </a:r>
          </a:p>
        </p:txBody>
      </p:sp>
      <p:sp>
        <p:nvSpPr>
          <p:cNvPr id="98320" name="Text Box 16">
            <a:extLst>
              <a:ext uri="{FF2B5EF4-FFF2-40B4-BE49-F238E27FC236}">
                <a16:creationId xmlns:a16="http://schemas.microsoft.com/office/drawing/2014/main" id="{F2BC73C3-8014-4D31-8B29-1A40D9FED012}"/>
              </a:ext>
            </a:extLst>
          </p:cNvPr>
          <p:cNvSpPr txBox="1">
            <a:spLocks noChangeArrowheads="1"/>
          </p:cNvSpPr>
          <p:nvPr/>
        </p:nvSpPr>
        <p:spPr bwMode="auto">
          <a:xfrm>
            <a:off x="6870700" y="4438650"/>
            <a:ext cx="677863"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9</a:t>
            </a:r>
          </a:p>
        </p:txBody>
      </p:sp>
      <p:sp>
        <p:nvSpPr>
          <p:cNvPr id="98321" name="Text Box 17">
            <a:extLst>
              <a:ext uri="{FF2B5EF4-FFF2-40B4-BE49-F238E27FC236}">
                <a16:creationId xmlns:a16="http://schemas.microsoft.com/office/drawing/2014/main" id="{E1EB2F0A-A52B-43D4-8A56-0D6A5119E996}"/>
              </a:ext>
            </a:extLst>
          </p:cNvPr>
          <p:cNvSpPr txBox="1">
            <a:spLocks noChangeArrowheads="1"/>
          </p:cNvSpPr>
          <p:nvPr/>
        </p:nvSpPr>
        <p:spPr bwMode="auto">
          <a:xfrm>
            <a:off x="6194425" y="4438650"/>
            <a:ext cx="676275"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8</a:t>
            </a:r>
          </a:p>
        </p:txBody>
      </p:sp>
      <p:grpSp>
        <p:nvGrpSpPr>
          <p:cNvPr id="98322" name="Group 18">
            <a:extLst>
              <a:ext uri="{FF2B5EF4-FFF2-40B4-BE49-F238E27FC236}">
                <a16:creationId xmlns:a16="http://schemas.microsoft.com/office/drawing/2014/main" id="{8C2C5F10-8409-4D20-ADDE-1C59693E664A}"/>
              </a:ext>
            </a:extLst>
          </p:cNvPr>
          <p:cNvGrpSpPr>
            <a:grpSpLocks/>
          </p:cNvGrpSpPr>
          <p:nvPr/>
        </p:nvGrpSpPr>
        <p:grpSpPr bwMode="auto">
          <a:xfrm>
            <a:off x="1452563" y="4997450"/>
            <a:ext cx="6096000" cy="523875"/>
            <a:chOff x="720" y="3054"/>
            <a:chExt cx="4320" cy="330"/>
          </a:xfrm>
        </p:grpSpPr>
        <p:sp>
          <p:nvSpPr>
            <p:cNvPr id="98409" name="Text Box 19">
              <a:extLst>
                <a:ext uri="{FF2B5EF4-FFF2-40B4-BE49-F238E27FC236}">
                  <a16:creationId xmlns:a16="http://schemas.microsoft.com/office/drawing/2014/main" id="{FDE4DE82-C13E-41D1-BFE5-4185B0176769}"/>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0" name="Text Box 20">
              <a:extLst>
                <a:ext uri="{FF2B5EF4-FFF2-40B4-BE49-F238E27FC236}">
                  <a16:creationId xmlns:a16="http://schemas.microsoft.com/office/drawing/2014/main" id="{361A9552-C9D6-4897-86CB-5E139297BDD4}"/>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1" name="Text Box 21">
              <a:extLst>
                <a:ext uri="{FF2B5EF4-FFF2-40B4-BE49-F238E27FC236}">
                  <a16:creationId xmlns:a16="http://schemas.microsoft.com/office/drawing/2014/main" id="{24353D09-222B-41D3-87F4-CDA537F7000C}"/>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2" name="Text Box 22">
              <a:extLst>
                <a:ext uri="{FF2B5EF4-FFF2-40B4-BE49-F238E27FC236}">
                  <a16:creationId xmlns:a16="http://schemas.microsoft.com/office/drawing/2014/main" id="{2D91FEA7-2039-493D-B245-31B678576AD2}"/>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3" name="Text Box 23">
              <a:extLst>
                <a:ext uri="{FF2B5EF4-FFF2-40B4-BE49-F238E27FC236}">
                  <a16:creationId xmlns:a16="http://schemas.microsoft.com/office/drawing/2014/main" id="{F11E0B3C-B3B2-4C5F-A1D8-73BFF2B099A7}"/>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4" name="Text Box 24">
              <a:extLst>
                <a:ext uri="{FF2B5EF4-FFF2-40B4-BE49-F238E27FC236}">
                  <a16:creationId xmlns:a16="http://schemas.microsoft.com/office/drawing/2014/main" id="{1A678303-A0D2-4A23-8249-2597C0C1FC51}"/>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5" name="Text Box 25">
              <a:extLst>
                <a:ext uri="{FF2B5EF4-FFF2-40B4-BE49-F238E27FC236}">
                  <a16:creationId xmlns:a16="http://schemas.microsoft.com/office/drawing/2014/main" id="{E6DA52E9-252E-46C5-A32B-910D2944BAF6}"/>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6" name="Text Box 26">
              <a:extLst>
                <a:ext uri="{FF2B5EF4-FFF2-40B4-BE49-F238E27FC236}">
                  <a16:creationId xmlns:a16="http://schemas.microsoft.com/office/drawing/2014/main" id="{CCF35BE5-C9F0-43D3-8A51-CA47E12E8A69}"/>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17" name="Text Box 27">
              <a:extLst>
                <a:ext uri="{FF2B5EF4-FFF2-40B4-BE49-F238E27FC236}">
                  <a16:creationId xmlns:a16="http://schemas.microsoft.com/office/drawing/2014/main" id="{CF1C5104-BAA5-4D70-A8B9-5945C9F38F15}"/>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grpSp>
        <p:nvGrpSpPr>
          <p:cNvPr id="98323" name="Group 28">
            <a:extLst>
              <a:ext uri="{FF2B5EF4-FFF2-40B4-BE49-F238E27FC236}">
                <a16:creationId xmlns:a16="http://schemas.microsoft.com/office/drawing/2014/main" id="{36628D9F-9344-4E16-8967-8444C2101580}"/>
              </a:ext>
            </a:extLst>
          </p:cNvPr>
          <p:cNvGrpSpPr>
            <a:grpSpLocks/>
          </p:cNvGrpSpPr>
          <p:nvPr/>
        </p:nvGrpSpPr>
        <p:grpSpPr bwMode="auto">
          <a:xfrm>
            <a:off x="1452563" y="5543550"/>
            <a:ext cx="6096000" cy="523875"/>
            <a:chOff x="720" y="3054"/>
            <a:chExt cx="4320" cy="330"/>
          </a:xfrm>
        </p:grpSpPr>
        <p:sp>
          <p:nvSpPr>
            <p:cNvPr id="98400" name="Text Box 29">
              <a:extLst>
                <a:ext uri="{FF2B5EF4-FFF2-40B4-BE49-F238E27FC236}">
                  <a16:creationId xmlns:a16="http://schemas.microsoft.com/office/drawing/2014/main" id="{1415257F-8BCF-45DE-892B-AB7DDB4C28BC}"/>
                </a:ext>
              </a:extLst>
            </p:cNvPr>
            <p:cNvSpPr txBox="1">
              <a:spLocks noChangeArrowheads="1"/>
            </p:cNvSpPr>
            <p:nvPr/>
          </p:nvSpPr>
          <p:spPr bwMode="auto">
            <a:xfrm>
              <a:off x="12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1" name="Text Box 30">
              <a:extLst>
                <a:ext uri="{FF2B5EF4-FFF2-40B4-BE49-F238E27FC236}">
                  <a16:creationId xmlns:a16="http://schemas.microsoft.com/office/drawing/2014/main" id="{0F53E90E-76EE-45E7-AAA5-EF1954BEC5E0}"/>
                </a:ext>
              </a:extLst>
            </p:cNvPr>
            <p:cNvSpPr txBox="1">
              <a:spLocks noChangeArrowheads="1"/>
            </p:cNvSpPr>
            <p:nvPr/>
          </p:nvSpPr>
          <p:spPr bwMode="auto">
            <a:xfrm>
              <a:off x="360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2" name="Text Box 31">
              <a:extLst>
                <a:ext uri="{FF2B5EF4-FFF2-40B4-BE49-F238E27FC236}">
                  <a16:creationId xmlns:a16="http://schemas.microsoft.com/office/drawing/2014/main" id="{85CB4E6B-D41E-44EA-B7F3-3422D70E9C2F}"/>
                </a:ext>
              </a:extLst>
            </p:cNvPr>
            <p:cNvSpPr txBox="1">
              <a:spLocks noChangeArrowheads="1"/>
            </p:cNvSpPr>
            <p:nvPr/>
          </p:nvSpPr>
          <p:spPr bwMode="auto">
            <a:xfrm>
              <a:off x="31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3" name="Text Box 32">
              <a:extLst>
                <a:ext uri="{FF2B5EF4-FFF2-40B4-BE49-F238E27FC236}">
                  <a16:creationId xmlns:a16="http://schemas.microsoft.com/office/drawing/2014/main" id="{42357136-92F3-48A7-B97E-0BC87EEB77CD}"/>
                </a:ext>
              </a:extLst>
            </p:cNvPr>
            <p:cNvSpPr txBox="1">
              <a:spLocks noChangeArrowheads="1"/>
            </p:cNvSpPr>
            <p:nvPr/>
          </p:nvSpPr>
          <p:spPr bwMode="auto">
            <a:xfrm>
              <a:off x="264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4" name="Text Box 33">
              <a:extLst>
                <a:ext uri="{FF2B5EF4-FFF2-40B4-BE49-F238E27FC236}">
                  <a16:creationId xmlns:a16="http://schemas.microsoft.com/office/drawing/2014/main" id="{049BDF3E-E6E3-44EE-BF16-48345FE2DE3A}"/>
                </a:ext>
              </a:extLst>
            </p:cNvPr>
            <p:cNvSpPr txBox="1">
              <a:spLocks noChangeArrowheads="1"/>
            </p:cNvSpPr>
            <p:nvPr/>
          </p:nvSpPr>
          <p:spPr bwMode="auto">
            <a:xfrm>
              <a:off x="21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5" name="Text Box 34">
              <a:extLst>
                <a:ext uri="{FF2B5EF4-FFF2-40B4-BE49-F238E27FC236}">
                  <a16:creationId xmlns:a16="http://schemas.microsoft.com/office/drawing/2014/main" id="{BAB7B507-E1F2-4877-B4F3-35C1C229E57A}"/>
                </a:ext>
              </a:extLst>
            </p:cNvPr>
            <p:cNvSpPr txBox="1">
              <a:spLocks noChangeArrowheads="1"/>
            </p:cNvSpPr>
            <p:nvPr/>
          </p:nvSpPr>
          <p:spPr bwMode="auto">
            <a:xfrm>
              <a:off x="72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6" name="Text Box 35">
              <a:extLst>
                <a:ext uri="{FF2B5EF4-FFF2-40B4-BE49-F238E27FC236}">
                  <a16:creationId xmlns:a16="http://schemas.microsoft.com/office/drawing/2014/main" id="{FE450945-C45E-4EB3-B176-08F46F279D4F}"/>
                </a:ext>
              </a:extLst>
            </p:cNvPr>
            <p:cNvSpPr txBox="1">
              <a:spLocks noChangeArrowheads="1"/>
            </p:cNvSpPr>
            <p:nvPr/>
          </p:nvSpPr>
          <p:spPr bwMode="auto">
            <a:xfrm>
              <a:off x="16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7" name="Text Box 36">
              <a:extLst>
                <a:ext uri="{FF2B5EF4-FFF2-40B4-BE49-F238E27FC236}">
                  <a16:creationId xmlns:a16="http://schemas.microsoft.com/office/drawing/2014/main" id="{20E3BAB3-A12D-46B6-8DDB-DA81F3E791F3}"/>
                </a:ext>
              </a:extLst>
            </p:cNvPr>
            <p:cNvSpPr txBox="1">
              <a:spLocks noChangeArrowheads="1"/>
            </p:cNvSpPr>
            <p:nvPr/>
          </p:nvSpPr>
          <p:spPr bwMode="auto">
            <a:xfrm>
              <a:off x="456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sp>
          <p:nvSpPr>
            <p:cNvPr id="98408" name="Text Box 37">
              <a:extLst>
                <a:ext uri="{FF2B5EF4-FFF2-40B4-BE49-F238E27FC236}">
                  <a16:creationId xmlns:a16="http://schemas.microsoft.com/office/drawing/2014/main" id="{93E968AF-BAA9-471C-A86C-F38054475B73}"/>
                </a:ext>
              </a:extLst>
            </p:cNvPr>
            <p:cNvSpPr txBox="1">
              <a:spLocks noChangeArrowheads="1"/>
            </p:cNvSpPr>
            <p:nvPr/>
          </p:nvSpPr>
          <p:spPr bwMode="auto">
            <a:xfrm>
              <a:off x="4080" y="3054"/>
              <a:ext cx="480" cy="33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800" b="1">
                <a:latin typeface="Times New Roman" panose="02020603050405020304" pitchFamily="18" charset="0"/>
              </a:endParaRPr>
            </a:p>
          </p:txBody>
        </p:sp>
      </p:grpSp>
      <p:sp>
        <p:nvSpPr>
          <p:cNvPr id="98324" name="Text Box 38">
            <a:extLst>
              <a:ext uri="{FF2B5EF4-FFF2-40B4-BE49-F238E27FC236}">
                <a16:creationId xmlns:a16="http://schemas.microsoft.com/office/drawing/2014/main" id="{0605CDFB-0D75-4A56-A116-18C982E03404}"/>
              </a:ext>
            </a:extLst>
          </p:cNvPr>
          <p:cNvSpPr txBox="1">
            <a:spLocks noChangeArrowheads="1"/>
          </p:cNvSpPr>
          <p:nvPr/>
        </p:nvSpPr>
        <p:spPr bwMode="auto">
          <a:xfrm>
            <a:off x="157163" y="4425950"/>
            <a:ext cx="1295400" cy="579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3200" b="1">
              <a:latin typeface="Times New Roman" panose="02020603050405020304" pitchFamily="18" charset="0"/>
            </a:endParaRPr>
          </a:p>
        </p:txBody>
      </p:sp>
      <p:sp>
        <p:nvSpPr>
          <p:cNvPr id="98325" name="Text Box 39">
            <a:extLst>
              <a:ext uri="{FF2B5EF4-FFF2-40B4-BE49-F238E27FC236}">
                <a16:creationId xmlns:a16="http://schemas.microsoft.com/office/drawing/2014/main" id="{93417E65-2DCD-493C-B674-E7FA8ACA6E7C}"/>
              </a:ext>
            </a:extLst>
          </p:cNvPr>
          <p:cNvSpPr txBox="1">
            <a:spLocks noChangeArrowheads="1"/>
          </p:cNvSpPr>
          <p:nvPr/>
        </p:nvSpPr>
        <p:spPr bwMode="auto">
          <a:xfrm>
            <a:off x="649288" y="4953000"/>
            <a:ext cx="7000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e[i]</a:t>
            </a:r>
          </a:p>
        </p:txBody>
      </p:sp>
      <p:sp>
        <p:nvSpPr>
          <p:cNvPr id="98326" name="Text Box 40">
            <a:extLst>
              <a:ext uri="{FF2B5EF4-FFF2-40B4-BE49-F238E27FC236}">
                <a16:creationId xmlns:a16="http://schemas.microsoft.com/office/drawing/2014/main" id="{0128F82E-E26A-4015-9FE0-4174E4D00EA1}"/>
              </a:ext>
            </a:extLst>
          </p:cNvPr>
          <p:cNvSpPr txBox="1">
            <a:spLocks noChangeArrowheads="1"/>
          </p:cNvSpPr>
          <p:nvPr/>
        </p:nvSpPr>
        <p:spPr bwMode="auto">
          <a:xfrm>
            <a:off x="681038" y="5543550"/>
            <a:ext cx="6238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l[i]</a:t>
            </a:r>
          </a:p>
        </p:txBody>
      </p:sp>
      <p:sp>
        <p:nvSpPr>
          <p:cNvPr id="98327" name="Text Box 41">
            <a:extLst>
              <a:ext uri="{FF2B5EF4-FFF2-40B4-BE49-F238E27FC236}">
                <a16:creationId xmlns:a16="http://schemas.microsoft.com/office/drawing/2014/main" id="{874238AC-7473-4448-98A4-23A08D0DF4B4}"/>
              </a:ext>
            </a:extLst>
          </p:cNvPr>
          <p:cNvSpPr txBox="1">
            <a:spLocks noChangeArrowheads="1"/>
          </p:cNvSpPr>
          <p:nvPr/>
        </p:nvSpPr>
        <p:spPr bwMode="auto">
          <a:xfrm>
            <a:off x="1484313" y="5035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8328" name="Text Box 42">
            <a:extLst>
              <a:ext uri="{FF2B5EF4-FFF2-40B4-BE49-F238E27FC236}">
                <a16:creationId xmlns:a16="http://schemas.microsoft.com/office/drawing/2014/main" id="{E0ABF40B-6E88-45E1-9EBC-19983F0D004C}"/>
              </a:ext>
            </a:extLst>
          </p:cNvPr>
          <p:cNvSpPr txBox="1">
            <a:spLocks noChangeArrowheads="1"/>
          </p:cNvSpPr>
          <p:nvPr/>
        </p:nvSpPr>
        <p:spPr bwMode="auto">
          <a:xfrm>
            <a:off x="2176463" y="50355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8329" name="Text Box 43">
            <a:extLst>
              <a:ext uri="{FF2B5EF4-FFF2-40B4-BE49-F238E27FC236}">
                <a16:creationId xmlns:a16="http://schemas.microsoft.com/office/drawing/2014/main" id="{D1EFF5C8-5D17-4A29-AE71-C9A34C33AAD3}"/>
              </a:ext>
            </a:extLst>
          </p:cNvPr>
          <p:cNvSpPr txBox="1">
            <a:spLocks noChangeArrowheads="1"/>
          </p:cNvSpPr>
          <p:nvPr/>
        </p:nvSpPr>
        <p:spPr bwMode="auto">
          <a:xfrm>
            <a:off x="2862263" y="5022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8330" name="Text Box 44">
            <a:extLst>
              <a:ext uri="{FF2B5EF4-FFF2-40B4-BE49-F238E27FC236}">
                <a16:creationId xmlns:a16="http://schemas.microsoft.com/office/drawing/2014/main" id="{A8710937-5A3B-4A2D-8203-07E9DE73F53C}"/>
              </a:ext>
            </a:extLst>
          </p:cNvPr>
          <p:cNvSpPr txBox="1">
            <a:spLocks noChangeArrowheads="1"/>
          </p:cNvSpPr>
          <p:nvPr/>
        </p:nvSpPr>
        <p:spPr bwMode="auto">
          <a:xfrm>
            <a:off x="3522663" y="50228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8331" name="Text Box 45">
            <a:extLst>
              <a:ext uri="{FF2B5EF4-FFF2-40B4-BE49-F238E27FC236}">
                <a16:creationId xmlns:a16="http://schemas.microsoft.com/office/drawing/2014/main" id="{632CAE1D-B792-4FEB-9EB8-E5B39F8E50AC}"/>
              </a:ext>
            </a:extLst>
          </p:cNvPr>
          <p:cNvSpPr txBox="1">
            <a:spLocks noChangeArrowheads="1"/>
          </p:cNvSpPr>
          <p:nvPr/>
        </p:nvSpPr>
        <p:spPr bwMode="auto">
          <a:xfrm>
            <a:off x="4195763" y="5010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4</a:t>
            </a:r>
          </a:p>
        </p:txBody>
      </p:sp>
      <p:sp>
        <p:nvSpPr>
          <p:cNvPr id="98332" name="Text Box 46">
            <a:extLst>
              <a:ext uri="{FF2B5EF4-FFF2-40B4-BE49-F238E27FC236}">
                <a16:creationId xmlns:a16="http://schemas.microsoft.com/office/drawing/2014/main" id="{319965A6-6E94-4C6B-882D-10DD8EAA6D9C}"/>
              </a:ext>
            </a:extLst>
          </p:cNvPr>
          <p:cNvSpPr txBox="1">
            <a:spLocks noChangeArrowheads="1"/>
          </p:cNvSpPr>
          <p:nvPr/>
        </p:nvSpPr>
        <p:spPr bwMode="auto">
          <a:xfrm>
            <a:off x="4868863" y="49974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5</a:t>
            </a:r>
          </a:p>
        </p:txBody>
      </p:sp>
      <p:sp>
        <p:nvSpPr>
          <p:cNvPr id="98333" name="Text Box 47">
            <a:extLst>
              <a:ext uri="{FF2B5EF4-FFF2-40B4-BE49-F238E27FC236}">
                <a16:creationId xmlns:a16="http://schemas.microsoft.com/office/drawing/2014/main" id="{C8091094-9FCE-427E-9EBC-42C346E3D913}"/>
              </a:ext>
            </a:extLst>
          </p:cNvPr>
          <p:cNvSpPr txBox="1">
            <a:spLocks noChangeArrowheads="1"/>
          </p:cNvSpPr>
          <p:nvPr/>
        </p:nvSpPr>
        <p:spPr bwMode="auto">
          <a:xfrm>
            <a:off x="5529263" y="49974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8334" name="Text Box 48">
            <a:extLst>
              <a:ext uri="{FF2B5EF4-FFF2-40B4-BE49-F238E27FC236}">
                <a16:creationId xmlns:a16="http://schemas.microsoft.com/office/drawing/2014/main" id="{2A321C58-D1EB-4E71-9922-EBF7F34E2395}"/>
              </a:ext>
            </a:extLst>
          </p:cNvPr>
          <p:cNvSpPr txBox="1">
            <a:spLocks noChangeArrowheads="1"/>
          </p:cNvSpPr>
          <p:nvPr/>
        </p:nvSpPr>
        <p:spPr bwMode="auto">
          <a:xfrm>
            <a:off x="6183313" y="50101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8335" name="Text Box 49">
            <a:extLst>
              <a:ext uri="{FF2B5EF4-FFF2-40B4-BE49-F238E27FC236}">
                <a16:creationId xmlns:a16="http://schemas.microsoft.com/office/drawing/2014/main" id="{B7D2ADAB-9F15-48D3-B4D7-CAA1DE020D81}"/>
              </a:ext>
            </a:extLst>
          </p:cNvPr>
          <p:cNvSpPr txBox="1">
            <a:spLocks noChangeArrowheads="1"/>
          </p:cNvSpPr>
          <p:nvPr/>
        </p:nvSpPr>
        <p:spPr bwMode="auto">
          <a:xfrm>
            <a:off x="6913563" y="5010150"/>
            <a:ext cx="5334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8336" name="Text Box 50">
            <a:extLst>
              <a:ext uri="{FF2B5EF4-FFF2-40B4-BE49-F238E27FC236}">
                <a16:creationId xmlns:a16="http://schemas.microsoft.com/office/drawing/2014/main" id="{C570595C-0CC2-492B-B610-6259CCACFFD2}"/>
              </a:ext>
            </a:extLst>
          </p:cNvPr>
          <p:cNvSpPr txBox="1">
            <a:spLocks noChangeArrowheads="1"/>
          </p:cNvSpPr>
          <p:nvPr/>
        </p:nvSpPr>
        <p:spPr bwMode="auto">
          <a:xfrm>
            <a:off x="68754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10</a:t>
            </a:r>
          </a:p>
        </p:txBody>
      </p:sp>
      <p:sp>
        <p:nvSpPr>
          <p:cNvPr id="98337" name="Text Box 51">
            <a:extLst>
              <a:ext uri="{FF2B5EF4-FFF2-40B4-BE49-F238E27FC236}">
                <a16:creationId xmlns:a16="http://schemas.microsoft.com/office/drawing/2014/main" id="{46E6C7FA-7040-41BA-B9EC-805818CA0A53}"/>
              </a:ext>
            </a:extLst>
          </p:cNvPr>
          <p:cNvSpPr txBox="1">
            <a:spLocks noChangeArrowheads="1"/>
          </p:cNvSpPr>
          <p:nvPr/>
        </p:nvSpPr>
        <p:spPr bwMode="auto">
          <a:xfrm>
            <a:off x="6170613" y="55689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8338" name="Text Box 52">
            <a:extLst>
              <a:ext uri="{FF2B5EF4-FFF2-40B4-BE49-F238E27FC236}">
                <a16:creationId xmlns:a16="http://schemas.microsoft.com/office/drawing/2014/main" id="{19BB2EC3-939E-44D6-944C-6D8819AEBFCA}"/>
              </a:ext>
            </a:extLst>
          </p:cNvPr>
          <p:cNvSpPr txBox="1">
            <a:spLocks noChangeArrowheads="1"/>
          </p:cNvSpPr>
          <p:nvPr/>
        </p:nvSpPr>
        <p:spPr bwMode="auto">
          <a:xfrm>
            <a:off x="55673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7</a:t>
            </a:r>
          </a:p>
        </p:txBody>
      </p:sp>
      <p:sp>
        <p:nvSpPr>
          <p:cNvPr id="98339" name="Text Box 53">
            <a:extLst>
              <a:ext uri="{FF2B5EF4-FFF2-40B4-BE49-F238E27FC236}">
                <a16:creationId xmlns:a16="http://schemas.microsoft.com/office/drawing/2014/main" id="{A0034A4E-9A52-419D-8C2E-8150F2C6CF24}"/>
              </a:ext>
            </a:extLst>
          </p:cNvPr>
          <p:cNvSpPr txBox="1">
            <a:spLocks noChangeArrowheads="1"/>
          </p:cNvSpPr>
          <p:nvPr/>
        </p:nvSpPr>
        <p:spPr bwMode="auto">
          <a:xfrm>
            <a:off x="4860925" y="55689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8</a:t>
            </a:r>
          </a:p>
        </p:txBody>
      </p:sp>
      <p:sp>
        <p:nvSpPr>
          <p:cNvPr id="98340" name="Text Box 54">
            <a:extLst>
              <a:ext uri="{FF2B5EF4-FFF2-40B4-BE49-F238E27FC236}">
                <a16:creationId xmlns:a16="http://schemas.microsoft.com/office/drawing/2014/main" id="{AD57D135-AC79-4BC5-9346-236F8568D8D1}"/>
              </a:ext>
            </a:extLst>
          </p:cNvPr>
          <p:cNvSpPr txBox="1">
            <a:spLocks noChangeArrowheads="1"/>
          </p:cNvSpPr>
          <p:nvPr/>
        </p:nvSpPr>
        <p:spPr bwMode="auto">
          <a:xfrm>
            <a:off x="41957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8341" name="Text Box 55">
            <a:extLst>
              <a:ext uri="{FF2B5EF4-FFF2-40B4-BE49-F238E27FC236}">
                <a16:creationId xmlns:a16="http://schemas.microsoft.com/office/drawing/2014/main" id="{6A453FA7-0EED-43EC-89C0-AB95D8F03546}"/>
              </a:ext>
            </a:extLst>
          </p:cNvPr>
          <p:cNvSpPr txBox="1">
            <a:spLocks noChangeArrowheads="1"/>
          </p:cNvSpPr>
          <p:nvPr/>
        </p:nvSpPr>
        <p:spPr bwMode="auto">
          <a:xfrm>
            <a:off x="35099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6</a:t>
            </a:r>
          </a:p>
        </p:txBody>
      </p:sp>
      <p:sp>
        <p:nvSpPr>
          <p:cNvPr id="98342" name="Text Box 56">
            <a:extLst>
              <a:ext uri="{FF2B5EF4-FFF2-40B4-BE49-F238E27FC236}">
                <a16:creationId xmlns:a16="http://schemas.microsoft.com/office/drawing/2014/main" id="{2F630F4F-106B-45AA-8A0B-46ED7B83380B}"/>
              </a:ext>
            </a:extLst>
          </p:cNvPr>
          <p:cNvSpPr txBox="1">
            <a:spLocks noChangeArrowheads="1"/>
          </p:cNvSpPr>
          <p:nvPr/>
        </p:nvSpPr>
        <p:spPr bwMode="auto">
          <a:xfrm>
            <a:off x="28241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3</a:t>
            </a:r>
          </a:p>
        </p:txBody>
      </p:sp>
      <p:sp>
        <p:nvSpPr>
          <p:cNvPr id="98343" name="Text Box 57">
            <a:extLst>
              <a:ext uri="{FF2B5EF4-FFF2-40B4-BE49-F238E27FC236}">
                <a16:creationId xmlns:a16="http://schemas.microsoft.com/office/drawing/2014/main" id="{CBBB00AF-5616-44C2-940D-1F0424A9FEA0}"/>
              </a:ext>
            </a:extLst>
          </p:cNvPr>
          <p:cNvSpPr txBox="1">
            <a:spLocks noChangeArrowheads="1"/>
          </p:cNvSpPr>
          <p:nvPr/>
        </p:nvSpPr>
        <p:spPr bwMode="auto">
          <a:xfrm>
            <a:off x="215106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2</a:t>
            </a:r>
          </a:p>
        </p:txBody>
      </p:sp>
      <p:sp>
        <p:nvSpPr>
          <p:cNvPr id="98344" name="Text Box 58">
            <a:extLst>
              <a:ext uri="{FF2B5EF4-FFF2-40B4-BE49-F238E27FC236}">
                <a16:creationId xmlns:a16="http://schemas.microsoft.com/office/drawing/2014/main" id="{F13D41FF-93BD-447B-B546-0599AC750AF8}"/>
              </a:ext>
            </a:extLst>
          </p:cNvPr>
          <p:cNvSpPr txBox="1">
            <a:spLocks noChangeArrowheads="1"/>
          </p:cNvSpPr>
          <p:nvPr/>
        </p:nvSpPr>
        <p:spPr bwMode="auto">
          <a:xfrm>
            <a:off x="1458913" y="5581650"/>
            <a:ext cx="60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latin typeface="Times New Roman" panose="02020603050405020304" pitchFamily="18" charset="0"/>
              </a:rPr>
              <a:t>0</a:t>
            </a:r>
          </a:p>
        </p:txBody>
      </p:sp>
      <p:sp>
        <p:nvSpPr>
          <p:cNvPr id="98345" name="Text Box 59">
            <a:extLst>
              <a:ext uri="{FF2B5EF4-FFF2-40B4-BE49-F238E27FC236}">
                <a16:creationId xmlns:a16="http://schemas.microsoft.com/office/drawing/2014/main" id="{9FDBE203-B5A3-4225-9307-580F877EF98A}"/>
              </a:ext>
            </a:extLst>
          </p:cNvPr>
          <p:cNvSpPr txBox="1">
            <a:spLocks noChangeArrowheads="1"/>
          </p:cNvSpPr>
          <p:nvPr/>
        </p:nvSpPr>
        <p:spPr bwMode="auto">
          <a:xfrm>
            <a:off x="7561263" y="44386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10</a:t>
            </a:r>
          </a:p>
        </p:txBody>
      </p:sp>
      <p:sp>
        <p:nvSpPr>
          <p:cNvPr id="98346" name="Text Box 60">
            <a:extLst>
              <a:ext uri="{FF2B5EF4-FFF2-40B4-BE49-F238E27FC236}">
                <a16:creationId xmlns:a16="http://schemas.microsoft.com/office/drawing/2014/main" id="{9905E8A6-20AB-4936-9F7C-788FD007B6DC}"/>
              </a:ext>
            </a:extLst>
          </p:cNvPr>
          <p:cNvSpPr txBox="1">
            <a:spLocks noChangeArrowheads="1"/>
          </p:cNvSpPr>
          <p:nvPr/>
        </p:nvSpPr>
        <p:spPr bwMode="auto">
          <a:xfrm>
            <a:off x="8234363" y="44386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11</a:t>
            </a:r>
          </a:p>
        </p:txBody>
      </p:sp>
      <p:sp>
        <p:nvSpPr>
          <p:cNvPr id="98347" name="Text Box 61">
            <a:extLst>
              <a:ext uri="{FF2B5EF4-FFF2-40B4-BE49-F238E27FC236}">
                <a16:creationId xmlns:a16="http://schemas.microsoft.com/office/drawing/2014/main" id="{9F478FE2-0476-43F2-B9F1-EEBFB07E4AE2}"/>
              </a:ext>
            </a:extLst>
          </p:cNvPr>
          <p:cNvSpPr txBox="1">
            <a:spLocks noChangeArrowheads="1"/>
          </p:cNvSpPr>
          <p:nvPr/>
        </p:nvSpPr>
        <p:spPr bwMode="auto">
          <a:xfrm>
            <a:off x="7561263" y="49974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16</a:t>
            </a:r>
          </a:p>
        </p:txBody>
      </p:sp>
      <p:sp>
        <p:nvSpPr>
          <p:cNvPr id="98348" name="Text Box 62">
            <a:extLst>
              <a:ext uri="{FF2B5EF4-FFF2-40B4-BE49-F238E27FC236}">
                <a16:creationId xmlns:a16="http://schemas.microsoft.com/office/drawing/2014/main" id="{945AA1D6-3072-44BF-A752-A583B4A698CD}"/>
              </a:ext>
            </a:extLst>
          </p:cNvPr>
          <p:cNvSpPr txBox="1">
            <a:spLocks noChangeArrowheads="1"/>
          </p:cNvSpPr>
          <p:nvPr/>
        </p:nvSpPr>
        <p:spPr bwMode="auto">
          <a:xfrm>
            <a:off x="8234363" y="49974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14</a:t>
            </a:r>
          </a:p>
        </p:txBody>
      </p:sp>
      <p:sp>
        <p:nvSpPr>
          <p:cNvPr id="98349" name="Text Box 63">
            <a:extLst>
              <a:ext uri="{FF2B5EF4-FFF2-40B4-BE49-F238E27FC236}">
                <a16:creationId xmlns:a16="http://schemas.microsoft.com/office/drawing/2014/main" id="{CFD49D53-3B43-48B6-B458-63DB13E4F746}"/>
              </a:ext>
            </a:extLst>
          </p:cNvPr>
          <p:cNvSpPr txBox="1">
            <a:spLocks noChangeArrowheads="1"/>
          </p:cNvSpPr>
          <p:nvPr/>
        </p:nvSpPr>
        <p:spPr bwMode="auto">
          <a:xfrm>
            <a:off x="7561263" y="5557838"/>
            <a:ext cx="677862" cy="52228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16</a:t>
            </a:r>
          </a:p>
        </p:txBody>
      </p:sp>
      <p:sp>
        <p:nvSpPr>
          <p:cNvPr id="98350" name="Text Box 64">
            <a:extLst>
              <a:ext uri="{FF2B5EF4-FFF2-40B4-BE49-F238E27FC236}">
                <a16:creationId xmlns:a16="http://schemas.microsoft.com/office/drawing/2014/main" id="{611075A0-A66B-467E-8BB3-4CA2C049E5B6}"/>
              </a:ext>
            </a:extLst>
          </p:cNvPr>
          <p:cNvSpPr txBox="1">
            <a:spLocks noChangeArrowheads="1"/>
          </p:cNvSpPr>
          <p:nvPr/>
        </p:nvSpPr>
        <p:spPr bwMode="auto">
          <a:xfrm>
            <a:off x="8231188" y="5556250"/>
            <a:ext cx="677862" cy="522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14</a:t>
            </a:r>
          </a:p>
        </p:txBody>
      </p:sp>
      <p:sp>
        <p:nvSpPr>
          <p:cNvPr id="480322" name="Oval 66">
            <a:extLst>
              <a:ext uri="{FF2B5EF4-FFF2-40B4-BE49-F238E27FC236}">
                <a16:creationId xmlns:a16="http://schemas.microsoft.com/office/drawing/2014/main" id="{8D3641CE-6EE1-41BA-A9D5-11462EFB2E57}"/>
              </a:ext>
            </a:extLst>
          </p:cNvPr>
          <p:cNvSpPr>
            <a:spLocks noChangeArrowheads="1"/>
          </p:cNvSpPr>
          <p:nvPr/>
        </p:nvSpPr>
        <p:spPr bwMode="auto">
          <a:xfrm>
            <a:off x="1716088" y="1012825"/>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8352" name="Text Box 67">
            <a:extLst>
              <a:ext uri="{FF2B5EF4-FFF2-40B4-BE49-F238E27FC236}">
                <a16:creationId xmlns:a16="http://schemas.microsoft.com/office/drawing/2014/main" id="{80A6E8DF-1A52-44E5-9F2B-D00FC69DA753}"/>
              </a:ext>
            </a:extLst>
          </p:cNvPr>
          <p:cNvSpPr txBox="1">
            <a:spLocks noChangeArrowheads="1"/>
          </p:cNvSpPr>
          <p:nvPr/>
        </p:nvSpPr>
        <p:spPr bwMode="auto">
          <a:xfrm>
            <a:off x="1731963" y="944563"/>
            <a:ext cx="4206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sp>
        <p:nvSpPr>
          <p:cNvPr id="480324" name="Oval 68">
            <a:extLst>
              <a:ext uri="{FF2B5EF4-FFF2-40B4-BE49-F238E27FC236}">
                <a16:creationId xmlns:a16="http://schemas.microsoft.com/office/drawing/2014/main" id="{914890DB-EA30-4833-B159-A02B3F0B9088}"/>
              </a:ext>
            </a:extLst>
          </p:cNvPr>
          <p:cNvSpPr>
            <a:spLocks noChangeArrowheads="1"/>
          </p:cNvSpPr>
          <p:nvPr/>
        </p:nvSpPr>
        <p:spPr bwMode="auto">
          <a:xfrm>
            <a:off x="5470525" y="1993900"/>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just">
              <a:defRPr/>
            </a:pPr>
            <a:endParaRPr lang="zh-CN" altLang="en-US" sz="2800" b="1" i="1"/>
          </a:p>
        </p:txBody>
      </p:sp>
      <p:sp>
        <p:nvSpPr>
          <p:cNvPr id="480325" name="Oval 69">
            <a:extLst>
              <a:ext uri="{FF2B5EF4-FFF2-40B4-BE49-F238E27FC236}">
                <a16:creationId xmlns:a16="http://schemas.microsoft.com/office/drawing/2014/main" id="{1A8DFFF2-3126-4051-9259-DC602C49BB26}"/>
              </a:ext>
            </a:extLst>
          </p:cNvPr>
          <p:cNvSpPr>
            <a:spLocks noChangeArrowheads="1"/>
          </p:cNvSpPr>
          <p:nvPr/>
        </p:nvSpPr>
        <p:spPr bwMode="auto">
          <a:xfrm>
            <a:off x="766763" y="200660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26" name="Oval 70">
            <a:extLst>
              <a:ext uri="{FF2B5EF4-FFF2-40B4-BE49-F238E27FC236}">
                <a16:creationId xmlns:a16="http://schemas.microsoft.com/office/drawing/2014/main" id="{3E233B0B-150B-4C50-980F-91036A271950}"/>
              </a:ext>
            </a:extLst>
          </p:cNvPr>
          <p:cNvSpPr>
            <a:spLocks noChangeArrowheads="1"/>
          </p:cNvSpPr>
          <p:nvPr/>
        </p:nvSpPr>
        <p:spPr bwMode="auto">
          <a:xfrm>
            <a:off x="2038350" y="2309813"/>
            <a:ext cx="468313"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27" name="Oval 71">
            <a:extLst>
              <a:ext uri="{FF2B5EF4-FFF2-40B4-BE49-F238E27FC236}">
                <a16:creationId xmlns:a16="http://schemas.microsoft.com/office/drawing/2014/main" id="{68353847-BC16-4924-AECE-3FEB6499A681}"/>
              </a:ext>
            </a:extLst>
          </p:cNvPr>
          <p:cNvSpPr>
            <a:spLocks noChangeArrowheads="1"/>
          </p:cNvSpPr>
          <p:nvPr/>
        </p:nvSpPr>
        <p:spPr bwMode="auto">
          <a:xfrm>
            <a:off x="1682750" y="3236913"/>
            <a:ext cx="468313"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28" name="Oval 72">
            <a:extLst>
              <a:ext uri="{FF2B5EF4-FFF2-40B4-BE49-F238E27FC236}">
                <a16:creationId xmlns:a16="http://schemas.microsoft.com/office/drawing/2014/main" id="{AEBDC824-FEE6-4CC2-B547-3225129E5D22}"/>
              </a:ext>
            </a:extLst>
          </p:cNvPr>
          <p:cNvSpPr>
            <a:spLocks noChangeArrowheads="1"/>
          </p:cNvSpPr>
          <p:nvPr/>
        </p:nvSpPr>
        <p:spPr bwMode="auto">
          <a:xfrm>
            <a:off x="3094038" y="150495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29" name="Oval 73">
            <a:extLst>
              <a:ext uri="{FF2B5EF4-FFF2-40B4-BE49-F238E27FC236}">
                <a16:creationId xmlns:a16="http://schemas.microsoft.com/office/drawing/2014/main" id="{F5E1D1B0-0AAA-4FFF-85D0-5A15593156B7}"/>
              </a:ext>
            </a:extLst>
          </p:cNvPr>
          <p:cNvSpPr>
            <a:spLocks noChangeArrowheads="1"/>
          </p:cNvSpPr>
          <p:nvPr/>
        </p:nvSpPr>
        <p:spPr bwMode="auto">
          <a:xfrm>
            <a:off x="4203700" y="2473325"/>
            <a:ext cx="468313"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30" name="Oval 74">
            <a:extLst>
              <a:ext uri="{FF2B5EF4-FFF2-40B4-BE49-F238E27FC236}">
                <a16:creationId xmlns:a16="http://schemas.microsoft.com/office/drawing/2014/main" id="{77B1F926-3E46-43A5-BFAB-A2F1F2D51DD9}"/>
              </a:ext>
            </a:extLst>
          </p:cNvPr>
          <p:cNvSpPr>
            <a:spLocks noChangeArrowheads="1"/>
          </p:cNvSpPr>
          <p:nvPr/>
        </p:nvSpPr>
        <p:spPr bwMode="auto">
          <a:xfrm>
            <a:off x="3154363" y="3251200"/>
            <a:ext cx="468312" cy="468313"/>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480331" name="Oval 75">
            <a:extLst>
              <a:ext uri="{FF2B5EF4-FFF2-40B4-BE49-F238E27FC236}">
                <a16:creationId xmlns:a16="http://schemas.microsoft.com/office/drawing/2014/main" id="{FB1546F4-FB17-4017-B196-44BA32ED217D}"/>
              </a:ext>
            </a:extLst>
          </p:cNvPr>
          <p:cNvSpPr>
            <a:spLocks noChangeArrowheads="1"/>
          </p:cNvSpPr>
          <p:nvPr/>
        </p:nvSpPr>
        <p:spPr bwMode="auto">
          <a:xfrm>
            <a:off x="4510088" y="1189038"/>
            <a:ext cx="468312" cy="468312"/>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lgn="ctr">
              <a:defRPr/>
            </a:pPr>
            <a:endParaRPr lang="zh-CN" altLang="en-US" sz="2800" b="1">
              <a:ea typeface="华文行楷" panose="02010800040101010101" pitchFamily="2" charset="-122"/>
            </a:endParaRPr>
          </a:p>
        </p:txBody>
      </p:sp>
      <p:sp>
        <p:nvSpPr>
          <p:cNvPr id="98361" name="Text Box 76">
            <a:extLst>
              <a:ext uri="{FF2B5EF4-FFF2-40B4-BE49-F238E27FC236}">
                <a16:creationId xmlns:a16="http://schemas.microsoft.com/office/drawing/2014/main" id="{9A3AE197-5747-4E5C-AE8C-619C3F8DC2C9}"/>
              </a:ext>
            </a:extLst>
          </p:cNvPr>
          <p:cNvSpPr txBox="1">
            <a:spLocks noChangeArrowheads="1"/>
          </p:cNvSpPr>
          <p:nvPr/>
        </p:nvSpPr>
        <p:spPr bwMode="auto">
          <a:xfrm>
            <a:off x="806450" y="1924050"/>
            <a:ext cx="4127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1</a:t>
            </a:r>
            <a:endParaRPr lang="en-US" altLang="zh-CN" sz="2400" b="1">
              <a:latin typeface="Times New Roman" panose="02020603050405020304" pitchFamily="18" charset="0"/>
            </a:endParaRPr>
          </a:p>
        </p:txBody>
      </p:sp>
      <p:sp>
        <p:nvSpPr>
          <p:cNvPr id="98362" name="Text Box 77">
            <a:extLst>
              <a:ext uri="{FF2B5EF4-FFF2-40B4-BE49-F238E27FC236}">
                <a16:creationId xmlns:a16="http://schemas.microsoft.com/office/drawing/2014/main" id="{1DCBCB33-E66F-4A2F-A41E-5D860BEA60D6}"/>
              </a:ext>
            </a:extLst>
          </p:cNvPr>
          <p:cNvSpPr txBox="1">
            <a:spLocks noChangeArrowheads="1"/>
          </p:cNvSpPr>
          <p:nvPr/>
        </p:nvSpPr>
        <p:spPr bwMode="auto">
          <a:xfrm>
            <a:off x="2060575" y="2235200"/>
            <a:ext cx="4127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3</a:t>
            </a:r>
            <a:endParaRPr lang="en-US" altLang="zh-CN" sz="2400" b="1">
              <a:latin typeface="Times New Roman" panose="02020603050405020304" pitchFamily="18" charset="0"/>
            </a:endParaRPr>
          </a:p>
        </p:txBody>
      </p:sp>
      <p:sp>
        <p:nvSpPr>
          <p:cNvPr id="98363" name="Text Box 78">
            <a:extLst>
              <a:ext uri="{FF2B5EF4-FFF2-40B4-BE49-F238E27FC236}">
                <a16:creationId xmlns:a16="http://schemas.microsoft.com/office/drawing/2014/main" id="{67A1EA71-C0D9-4973-B0F3-4DA4CE6B0B27}"/>
              </a:ext>
            </a:extLst>
          </p:cNvPr>
          <p:cNvSpPr txBox="1">
            <a:spLocks noChangeArrowheads="1"/>
          </p:cNvSpPr>
          <p:nvPr/>
        </p:nvSpPr>
        <p:spPr bwMode="auto">
          <a:xfrm>
            <a:off x="1712913" y="3163888"/>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4</a:t>
            </a:r>
            <a:endParaRPr lang="en-US" altLang="zh-CN" sz="2400" b="1">
              <a:latin typeface="Times New Roman" panose="02020603050405020304" pitchFamily="18" charset="0"/>
            </a:endParaRPr>
          </a:p>
        </p:txBody>
      </p:sp>
      <p:sp>
        <p:nvSpPr>
          <p:cNvPr id="98364" name="Text Box 79">
            <a:extLst>
              <a:ext uri="{FF2B5EF4-FFF2-40B4-BE49-F238E27FC236}">
                <a16:creationId xmlns:a16="http://schemas.microsoft.com/office/drawing/2014/main" id="{8EF30C41-3F19-4CD3-B032-58F8334AECBA}"/>
              </a:ext>
            </a:extLst>
          </p:cNvPr>
          <p:cNvSpPr txBox="1">
            <a:spLocks noChangeArrowheads="1"/>
          </p:cNvSpPr>
          <p:nvPr/>
        </p:nvSpPr>
        <p:spPr bwMode="auto">
          <a:xfrm>
            <a:off x="3141663" y="1428750"/>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5</a:t>
            </a:r>
            <a:endParaRPr lang="en-US" altLang="zh-CN" sz="2400" b="1">
              <a:latin typeface="Times New Roman" panose="02020603050405020304" pitchFamily="18" charset="0"/>
            </a:endParaRPr>
          </a:p>
        </p:txBody>
      </p:sp>
      <p:sp>
        <p:nvSpPr>
          <p:cNvPr id="98365" name="Text Box 80">
            <a:extLst>
              <a:ext uri="{FF2B5EF4-FFF2-40B4-BE49-F238E27FC236}">
                <a16:creationId xmlns:a16="http://schemas.microsoft.com/office/drawing/2014/main" id="{DAC12846-6A86-40ED-9788-B7C3F6463D37}"/>
              </a:ext>
            </a:extLst>
          </p:cNvPr>
          <p:cNvSpPr txBox="1">
            <a:spLocks noChangeArrowheads="1"/>
          </p:cNvSpPr>
          <p:nvPr/>
        </p:nvSpPr>
        <p:spPr bwMode="auto">
          <a:xfrm>
            <a:off x="4252913" y="2382838"/>
            <a:ext cx="4127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8</a:t>
            </a:r>
            <a:endParaRPr lang="en-US" altLang="zh-CN" sz="2400" b="1">
              <a:latin typeface="Times New Roman" panose="02020603050405020304" pitchFamily="18" charset="0"/>
            </a:endParaRPr>
          </a:p>
        </p:txBody>
      </p:sp>
      <p:sp>
        <p:nvSpPr>
          <p:cNvPr id="98366" name="Text Box 81">
            <a:extLst>
              <a:ext uri="{FF2B5EF4-FFF2-40B4-BE49-F238E27FC236}">
                <a16:creationId xmlns:a16="http://schemas.microsoft.com/office/drawing/2014/main" id="{195A8DD6-EAE3-4756-936F-42044F456D1C}"/>
              </a:ext>
            </a:extLst>
          </p:cNvPr>
          <p:cNvSpPr txBox="1">
            <a:spLocks noChangeArrowheads="1"/>
          </p:cNvSpPr>
          <p:nvPr/>
        </p:nvSpPr>
        <p:spPr bwMode="auto">
          <a:xfrm>
            <a:off x="3194050" y="3192463"/>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6</a:t>
            </a:r>
            <a:endParaRPr lang="en-US" altLang="zh-CN" sz="2400" b="1">
              <a:latin typeface="Times New Roman" panose="02020603050405020304" pitchFamily="18" charset="0"/>
            </a:endParaRPr>
          </a:p>
        </p:txBody>
      </p:sp>
      <p:sp>
        <p:nvSpPr>
          <p:cNvPr id="98367" name="Text Box 82">
            <a:extLst>
              <a:ext uri="{FF2B5EF4-FFF2-40B4-BE49-F238E27FC236}">
                <a16:creationId xmlns:a16="http://schemas.microsoft.com/office/drawing/2014/main" id="{6E1F2800-1285-418F-9720-BA4F3F159B8D}"/>
              </a:ext>
            </a:extLst>
          </p:cNvPr>
          <p:cNvSpPr txBox="1">
            <a:spLocks noChangeArrowheads="1"/>
          </p:cNvSpPr>
          <p:nvPr/>
        </p:nvSpPr>
        <p:spPr bwMode="auto">
          <a:xfrm>
            <a:off x="4560888" y="1101725"/>
            <a:ext cx="4127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1">
                <a:latin typeface="Times New Roman" panose="02020603050405020304" pitchFamily="18" charset="0"/>
              </a:rPr>
              <a:t>v</a:t>
            </a:r>
            <a:r>
              <a:rPr lang="en-US" altLang="zh-CN" sz="2400" b="1" baseline="-25000">
                <a:latin typeface="Times New Roman" panose="02020603050405020304" pitchFamily="18" charset="0"/>
              </a:rPr>
              <a:t>7</a:t>
            </a:r>
            <a:endParaRPr lang="en-US" altLang="zh-CN" sz="2400" b="1">
              <a:latin typeface="Times New Roman" panose="02020603050405020304" pitchFamily="18" charset="0"/>
            </a:endParaRPr>
          </a:p>
        </p:txBody>
      </p:sp>
      <p:sp>
        <p:nvSpPr>
          <p:cNvPr id="98368" name="Text Box 83">
            <a:extLst>
              <a:ext uri="{FF2B5EF4-FFF2-40B4-BE49-F238E27FC236}">
                <a16:creationId xmlns:a16="http://schemas.microsoft.com/office/drawing/2014/main" id="{0CAF99CC-37FB-4E35-932A-BF99B71E60BB}"/>
              </a:ext>
            </a:extLst>
          </p:cNvPr>
          <p:cNvSpPr txBox="1">
            <a:spLocks noChangeArrowheads="1"/>
          </p:cNvSpPr>
          <p:nvPr/>
        </p:nvSpPr>
        <p:spPr bwMode="auto">
          <a:xfrm>
            <a:off x="5505450" y="1954213"/>
            <a:ext cx="41433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v</a:t>
            </a:r>
            <a:r>
              <a:rPr lang="en-US" altLang="zh-CN" sz="2400" b="1" baseline="-25000">
                <a:latin typeface="Times New Roman" panose="02020603050405020304" pitchFamily="18" charset="0"/>
              </a:rPr>
              <a:t>9</a:t>
            </a:r>
            <a:endParaRPr lang="en-US" altLang="zh-CN" sz="2400" b="1">
              <a:latin typeface="Times New Roman" panose="02020603050405020304" pitchFamily="18" charset="0"/>
            </a:endParaRPr>
          </a:p>
        </p:txBody>
      </p:sp>
      <p:sp>
        <p:nvSpPr>
          <p:cNvPr id="98369" name="Text Box 84">
            <a:extLst>
              <a:ext uri="{FF2B5EF4-FFF2-40B4-BE49-F238E27FC236}">
                <a16:creationId xmlns:a16="http://schemas.microsoft.com/office/drawing/2014/main" id="{DC2862B8-B690-4268-B822-B27E611319C8}"/>
              </a:ext>
            </a:extLst>
          </p:cNvPr>
          <p:cNvSpPr txBox="1">
            <a:spLocks noChangeArrowheads="1"/>
          </p:cNvSpPr>
          <p:nvPr/>
        </p:nvSpPr>
        <p:spPr bwMode="auto">
          <a:xfrm>
            <a:off x="855663" y="1398588"/>
            <a:ext cx="6604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=6</a:t>
            </a:r>
          </a:p>
        </p:txBody>
      </p:sp>
      <p:sp>
        <p:nvSpPr>
          <p:cNvPr id="98370" name="Text Box 85">
            <a:extLst>
              <a:ext uri="{FF2B5EF4-FFF2-40B4-BE49-F238E27FC236}">
                <a16:creationId xmlns:a16="http://schemas.microsoft.com/office/drawing/2014/main" id="{84139F63-312C-4516-B5A7-ABFD52FE96C2}"/>
              </a:ext>
            </a:extLst>
          </p:cNvPr>
          <p:cNvSpPr txBox="1">
            <a:spLocks noChangeArrowheads="1"/>
          </p:cNvSpPr>
          <p:nvPr/>
        </p:nvSpPr>
        <p:spPr bwMode="auto">
          <a:xfrm>
            <a:off x="2422525" y="958850"/>
            <a:ext cx="66198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宋体" panose="02010600030101010101" pitchFamily="2" charset="-122"/>
              </a:rPr>
              <a:t>4</a:t>
            </a:r>
            <a:r>
              <a:rPr lang="en-US" altLang="zh-CN" sz="2400" b="1">
                <a:latin typeface="Times New Roman" panose="02020603050405020304" pitchFamily="18" charset="0"/>
              </a:rPr>
              <a:t>=1</a:t>
            </a:r>
          </a:p>
        </p:txBody>
      </p:sp>
      <p:sp>
        <p:nvSpPr>
          <p:cNvPr id="98371" name="Text Box 86">
            <a:extLst>
              <a:ext uri="{FF2B5EF4-FFF2-40B4-BE49-F238E27FC236}">
                <a16:creationId xmlns:a16="http://schemas.microsoft.com/office/drawing/2014/main" id="{BC04A6D9-3F96-40AC-B998-B2508EA48E4B}"/>
              </a:ext>
            </a:extLst>
          </p:cNvPr>
          <p:cNvSpPr txBox="1">
            <a:spLocks noChangeArrowheads="1"/>
          </p:cNvSpPr>
          <p:nvPr/>
        </p:nvSpPr>
        <p:spPr bwMode="auto">
          <a:xfrm>
            <a:off x="3681413" y="1163638"/>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7</a:t>
            </a:r>
            <a:r>
              <a:rPr lang="en-US" altLang="zh-CN" sz="2400" b="1">
                <a:latin typeface="Times New Roman" panose="02020603050405020304" pitchFamily="18" charset="0"/>
              </a:rPr>
              <a:t>=9</a:t>
            </a:r>
          </a:p>
        </p:txBody>
      </p:sp>
      <p:sp>
        <p:nvSpPr>
          <p:cNvPr id="98372" name="Text Box 87">
            <a:extLst>
              <a:ext uri="{FF2B5EF4-FFF2-40B4-BE49-F238E27FC236}">
                <a16:creationId xmlns:a16="http://schemas.microsoft.com/office/drawing/2014/main" id="{2D91A605-3DA4-4376-BD07-0AB12604ED17}"/>
              </a:ext>
            </a:extLst>
          </p:cNvPr>
          <p:cNvSpPr txBox="1">
            <a:spLocks noChangeArrowheads="1"/>
          </p:cNvSpPr>
          <p:nvPr/>
        </p:nvSpPr>
        <p:spPr bwMode="auto">
          <a:xfrm>
            <a:off x="5232400" y="1357313"/>
            <a:ext cx="7794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10</a:t>
            </a:r>
            <a:r>
              <a:rPr lang="en-US" altLang="zh-CN" sz="2400" b="1">
                <a:latin typeface="Times New Roman" panose="02020603050405020304" pitchFamily="18" charset="0"/>
              </a:rPr>
              <a:t>=2</a:t>
            </a:r>
          </a:p>
        </p:txBody>
      </p:sp>
      <p:sp>
        <p:nvSpPr>
          <p:cNvPr id="98373" name="Text Box 88">
            <a:extLst>
              <a:ext uri="{FF2B5EF4-FFF2-40B4-BE49-F238E27FC236}">
                <a16:creationId xmlns:a16="http://schemas.microsoft.com/office/drawing/2014/main" id="{E7A48ACD-A50A-4BC9-ADE6-5B723EE6B776}"/>
              </a:ext>
            </a:extLst>
          </p:cNvPr>
          <p:cNvSpPr txBox="1">
            <a:spLocks noChangeArrowheads="1"/>
          </p:cNvSpPr>
          <p:nvPr/>
        </p:nvSpPr>
        <p:spPr bwMode="auto">
          <a:xfrm>
            <a:off x="4872038" y="2552700"/>
            <a:ext cx="809625"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11</a:t>
            </a:r>
            <a:r>
              <a:rPr lang="en-US" altLang="zh-CN" sz="2400" b="1">
                <a:latin typeface="Times New Roman" panose="02020603050405020304" pitchFamily="18" charset="0"/>
              </a:rPr>
              <a:t>=4</a:t>
            </a:r>
          </a:p>
        </p:txBody>
      </p:sp>
      <p:sp>
        <p:nvSpPr>
          <p:cNvPr id="98374" name="Text Box 89">
            <a:extLst>
              <a:ext uri="{FF2B5EF4-FFF2-40B4-BE49-F238E27FC236}">
                <a16:creationId xmlns:a16="http://schemas.microsoft.com/office/drawing/2014/main" id="{6F2E8971-E5D8-4C75-93A9-58D71F9E36E9}"/>
              </a:ext>
            </a:extLst>
          </p:cNvPr>
          <p:cNvSpPr txBox="1">
            <a:spLocks noChangeArrowheads="1"/>
          </p:cNvSpPr>
          <p:nvPr/>
        </p:nvSpPr>
        <p:spPr bwMode="auto">
          <a:xfrm>
            <a:off x="3902075" y="1828800"/>
            <a:ext cx="6604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8</a:t>
            </a:r>
            <a:r>
              <a:rPr lang="en-US" altLang="zh-CN" sz="2400" b="1">
                <a:latin typeface="Times New Roman" panose="02020603050405020304" pitchFamily="18" charset="0"/>
              </a:rPr>
              <a:t>=7</a:t>
            </a:r>
          </a:p>
        </p:txBody>
      </p:sp>
      <p:sp>
        <p:nvSpPr>
          <p:cNvPr id="98375" name="Text Box 90">
            <a:extLst>
              <a:ext uri="{FF2B5EF4-FFF2-40B4-BE49-F238E27FC236}">
                <a16:creationId xmlns:a16="http://schemas.microsoft.com/office/drawing/2014/main" id="{9EA7BC35-2D7A-4ECE-B576-D8B83FE984C6}"/>
              </a:ext>
            </a:extLst>
          </p:cNvPr>
          <p:cNvSpPr txBox="1">
            <a:spLocks noChangeArrowheads="1"/>
          </p:cNvSpPr>
          <p:nvPr/>
        </p:nvSpPr>
        <p:spPr bwMode="auto">
          <a:xfrm>
            <a:off x="3957638" y="3122613"/>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9</a:t>
            </a:r>
            <a:r>
              <a:rPr lang="en-US" altLang="zh-CN" sz="2400" b="1">
                <a:latin typeface="Times New Roman" panose="02020603050405020304" pitchFamily="18" charset="0"/>
              </a:rPr>
              <a:t>=4</a:t>
            </a:r>
          </a:p>
        </p:txBody>
      </p:sp>
      <p:sp>
        <p:nvSpPr>
          <p:cNvPr id="98376" name="Text Box 91">
            <a:extLst>
              <a:ext uri="{FF2B5EF4-FFF2-40B4-BE49-F238E27FC236}">
                <a16:creationId xmlns:a16="http://schemas.microsoft.com/office/drawing/2014/main" id="{7A2F4BDD-1744-48C4-9872-CBD939F8084B}"/>
              </a:ext>
            </a:extLst>
          </p:cNvPr>
          <p:cNvSpPr txBox="1">
            <a:spLocks noChangeArrowheads="1"/>
          </p:cNvSpPr>
          <p:nvPr/>
        </p:nvSpPr>
        <p:spPr bwMode="auto">
          <a:xfrm>
            <a:off x="2754313" y="2165350"/>
            <a:ext cx="6604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5</a:t>
            </a:r>
            <a:r>
              <a:rPr lang="en-US" altLang="zh-CN" sz="2400" b="1">
                <a:latin typeface="Times New Roman" panose="02020603050405020304" pitchFamily="18" charset="0"/>
              </a:rPr>
              <a:t>=1</a:t>
            </a:r>
          </a:p>
        </p:txBody>
      </p:sp>
      <p:sp>
        <p:nvSpPr>
          <p:cNvPr id="98377" name="Text Box 92">
            <a:extLst>
              <a:ext uri="{FF2B5EF4-FFF2-40B4-BE49-F238E27FC236}">
                <a16:creationId xmlns:a16="http://schemas.microsoft.com/office/drawing/2014/main" id="{6AD6CDC0-0A67-4761-8D25-B478B1B97060}"/>
              </a:ext>
            </a:extLst>
          </p:cNvPr>
          <p:cNvSpPr txBox="1">
            <a:spLocks noChangeArrowheads="1"/>
          </p:cNvSpPr>
          <p:nvPr/>
        </p:nvSpPr>
        <p:spPr bwMode="auto">
          <a:xfrm>
            <a:off x="2351088" y="3032125"/>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a:t>
            </a:r>
            <a:r>
              <a:rPr lang="en-US" altLang="zh-CN" sz="2400" b="1">
                <a:latin typeface="Times New Roman" panose="02020603050405020304" pitchFamily="18" charset="0"/>
              </a:rPr>
              <a:t>=2</a:t>
            </a:r>
          </a:p>
        </p:txBody>
      </p:sp>
      <p:sp>
        <p:nvSpPr>
          <p:cNvPr id="98378" name="Text Box 93">
            <a:extLst>
              <a:ext uri="{FF2B5EF4-FFF2-40B4-BE49-F238E27FC236}">
                <a16:creationId xmlns:a16="http://schemas.microsoft.com/office/drawing/2014/main" id="{74457FD6-DBFF-4DB4-BDA9-3D804C55CE0A}"/>
              </a:ext>
            </a:extLst>
          </p:cNvPr>
          <p:cNvSpPr txBox="1">
            <a:spLocks noChangeArrowheads="1"/>
          </p:cNvSpPr>
          <p:nvPr/>
        </p:nvSpPr>
        <p:spPr bwMode="auto">
          <a:xfrm>
            <a:off x="769938" y="2735263"/>
            <a:ext cx="66198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=5</a:t>
            </a:r>
          </a:p>
        </p:txBody>
      </p:sp>
      <p:sp>
        <p:nvSpPr>
          <p:cNvPr id="98379" name="Text Box 94">
            <a:extLst>
              <a:ext uri="{FF2B5EF4-FFF2-40B4-BE49-F238E27FC236}">
                <a16:creationId xmlns:a16="http://schemas.microsoft.com/office/drawing/2014/main" id="{15411936-80AB-4CD2-AB44-176FE99FCE4E}"/>
              </a:ext>
            </a:extLst>
          </p:cNvPr>
          <p:cNvSpPr txBox="1">
            <a:spLocks noChangeArrowheads="1"/>
          </p:cNvSpPr>
          <p:nvPr/>
        </p:nvSpPr>
        <p:spPr bwMode="auto">
          <a:xfrm>
            <a:off x="1431925" y="1862138"/>
            <a:ext cx="6604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a:t>
            </a:r>
          </a:p>
        </p:txBody>
      </p:sp>
      <p:sp>
        <p:nvSpPr>
          <p:cNvPr id="98380" name="Freeform 95">
            <a:extLst>
              <a:ext uri="{FF2B5EF4-FFF2-40B4-BE49-F238E27FC236}">
                <a16:creationId xmlns:a16="http://schemas.microsoft.com/office/drawing/2014/main" id="{344AC8A4-7883-4EC7-94B3-2D2A439A65F2}"/>
              </a:ext>
            </a:extLst>
          </p:cNvPr>
          <p:cNvSpPr>
            <a:spLocks/>
          </p:cNvSpPr>
          <p:nvPr/>
        </p:nvSpPr>
        <p:spPr bwMode="auto">
          <a:xfrm>
            <a:off x="3549650" y="1503363"/>
            <a:ext cx="946150" cy="231775"/>
          </a:xfrm>
          <a:custGeom>
            <a:avLst/>
            <a:gdLst>
              <a:gd name="T0" fmla="*/ 0 w 631"/>
              <a:gd name="T1" fmla="*/ 2147483647 h 148"/>
              <a:gd name="T2" fmla="*/ 2147483647 w 631"/>
              <a:gd name="T3" fmla="*/ 0 h 148"/>
              <a:gd name="T4" fmla="*/ 0 60000 65536"/>
              <a:gd name="T5" fmla="*/ 0 60000 65536"/>
            </a:gdLst>
            <a:ahLst/>
            <a:cxnLst>
              <a:cxn ang="T4">
                <a:pos x="T0" y="T1"/>
              </a:cxn>
              <a:cxn ang="T5">
                <a:pos x="T2" y="T3"/>
              </a:cxn>
            </a:cxnLst>
            <a:rect l="0" t="0" r="r" b="b"/>
            <a:pathLst>
              <a:path w="631" h="148">
                <a:moveTo>
                  <a:pt x="0" y="148"/>
                </a:moveTo>
                <a:lnTo>
                  <a:pt x="631"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1" name="Freeform 96">
            <a:extLst>
              <a:ext uri="{FF2B5EF4-FFF2-40B4-BE49-F238E27FC236}">
                <a16:creationId xmlns:a16="http://schemas.microsoft.com/office/drawing/2014/main" id="{BCB6C3A0-B181-4D47-ADCB-C6AD72DB469A}"/>
              </a:ext>
            </a:extLst>
          </p:cNvPr>
          <p:cNvSpPr>
            <a:spLocks/>
          </p:cNvSpPr>
          <p:nvPr/>
        </p:nvSpPr>
        <p:spPr bwMode="auto">
          <a:xfrm>
            <a:off x="1092200" y="2460625"/>
            <a:ext cx="677863" cy="822325"/>
          </a:xfrm>
          <a:custGeom>
            <a:avLst/>
            <a:gdLst>
              <a:gd name="T0" fmla="*/ 0 w 419"/>
              <a:gd name="T1" fmla="*/ 0 h 485"/>
              <a:gd name="T2" fmla="*/ 2147483647 w 419"/>
              <a:gd name="T3" fmla="*/ 2147483647 h 485"/>
              <a:gd name="T4" fmla="*/ 0 60000 65536"/>
              <a:gd name="T5" fmla="*/ 0 60000 65536"/>
            </a:gdLst>
            <a:ahLst/>
            <a:cxnLst>
              <a:cxn ang="T4">
                <a:pos x="T0" y="T1"/>
              </a:cxn>
              <a:cxn ang="T5">
                <a:pos x="T2" y="T3"/>
              </a:cxn>
            </a:cxnLst>
            <a:rect l="0" t="0" r="r" b="b"/>
            <a:pathLst>
              <a:path w="419" h="485">
                <a:moveTo>
                  <a:pt x="0" y="0"/>
                </a:moveTo>
                <a:lnTo>
                  <a:pt x="419" y="485"/>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2" name="Freeform 97">
            <a:extLst>
              <a:ext uri="{FF2B5EF4-FFF2-40B4-BE49-F238E27FC236}">
                <a16:creationId xmlns:a16="http://schemas.microsoft.com/office/drawing/2014/main" id="{E4803433-4F25-4EBB-9401-895613B82CAE}"/>
              </a:ext>
            </a:extLst>
          </p:cNvPr>
          <p:cNvSpPr>
            <a:spLocks/>
          </p:cNvSpPr>
          <p:nvPr/>
        </p:nvSpPr>
        <p:spPr bwMode="auto">
          <a:xfrm>
            <a:off x="1220788" y="2274888"/>
            <a:ext cx="831850" cy="273050"/>
          </a:xfrm>
          <a:custGeom>
            <a:avLst/>
            <a:gdLst>
              <a:gd name="T0" fmla="*/ 0 w 510"/>
              <a:gd name="T1" fmla="*/ 0 h 120"/>
              <a:gd name="T2" fmla="*/ 2147483647 w 510"/>
              <a:gd name="T3" fmla="*/ 2147483647 h 120"/>
              <a:gd name="T4" fmla="*/ 0 60000 65536"/>
              <a:gd name="T5" fmla="*/ 0 60000 65536"/>
            </a:gdLst>
            <a:ahLst/>
            <a:cxnLst>
              <a:cxn ang="T4">
                <a:pos x="T0" y="T1"/>
              </a:cxn>
              <a:cxn ang="T5">
                <a:pos x="T2" y="T3"/>
              </a:cxn>
            </a:cxnLst>
            <a:rect l="0" t="0" r="r" b="b"/>
            <a:pathLst>
              <a:path w="510" h="120">
                <a:moveTo>
                  <a:pt x="0" y="0"/>
                </a:moveTo>
                <a:lnTo>
                  <a:pt x="510" y="12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3" name="Freeform 98">
            <a:extLst>
              <a:ext uri="{FF2B5EF4-FFF2-40B4-BE49-F238E27FC236}">
                <a16:creationId xmlns:a16="http://schemas.microsoft.com/office/drawing/2014/main" id="{0B438CF4-20D9-4BC3-85DA-6679291D702D}"/>
              </a:ext>
            </a:extLst>
          </p:cNvPr>
          <p:cNvSpPr>
            <a:spLocks/>
          </p:cNvSpPr>
          <p:nvPr/>
        </p:nvSpPr>
        <p:spPr bwMode="auto">
          <a:xfrm>
            <a:off x="2478088" y="1874838"/>
            <a:ext cx="690562" cy="631825"/>
          </a:xfrm>
          <a:custGeom>
            <a:avLst/>
            <a:gdLst>
              <a:gd name="T0" fmla="*/ 0 w 428"/>
              <a:gd name="T1" fmla="*/ 2147483647 h 359"/>
              <a:gd name="T2" fmla="*/ 2147483647 w 428"/>
              <a:gd name="T3" fmla="*/ 0 h 359"/>
              <a:gd name="T4" fmla="*/ 0 60000 65536"/>
              <a:gd name="T5" fmla="*/ 0 60000 65536"/>
            </a:gdLst>
            <a:ahLst/>
            <a:cxnLst>
              <a:cxn ang="T4">
                <a:pos x="T0" y="T1"/>
              </a:cxn>
              <a:cxn ang="T5">
                <a:pos x="T2" y="T3"/>
              </a:cxn>
            </a:cxnLst>
            <a:rect l="0" t="0" r="r" b="b"/>
            <a:pathLst>
              <a:path w="428" h="359">
                <a:moveTo>
                  <a:pt x="0" y="359"/>
                </a:moveTo>
                <a:lnTo>
                  <a:pt x="428" y="0"/>
                </a:lnTo>
              </a:path>
            </a:pathLst>
          </a:custGeom>
          <a:noFill/>
          <a:ln w="28575" cap="flat" cmpd="sng">
            <a:solidFill>
              <a:schemeClr val="tx1"/>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4" name="Freeform 99">
            <a:extLst>
              <a:ext uri="{FF2B5EF4-FFF2-40B4-BE49-F238E27FC236}">
                <a16:creationId xmlns:a16="http://schemas.microsoft.com/office/drawing/2014/main" id="{0C6F9822-B378-4534-82ED-2BEB1AD18542}"/>
              </a:ext>
            </a:extLst>
          </p:cNvPr>
          <p:cNvSpPr>
            <a:spLocks/>
          </p:cNvSpPr>
          <p:nvPr/>
        </p:nvSpPr>
        <p:spPr bwMode="auto">
          <a:xfrm>
            <a:off x="4705350" y="2349500"/>
            <a:ext cx="792163" cy="328613"/>
          </a:xfrm>
          <a:custGeom>
            <a:avLst/>
            <a:gdLst>
              <a:gd name="T0" fmla="*/ 0 w 532"/>
              <a:gd name="T1" fmla="*/ 2147483647 h 181"/>
              <a:gd name="T2" fmla="*/ 2147483647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5" name="Freeform 100">
            <a:extLst>
              <a:ext uri="{FF2B5EF4-FFF2-40B4-BE49-F238E27FC236}">
                <a16:creationId xmlns:a16="http://schemas.microsoft.com/office/drawing/2014/main" id="{82D22393-FCFF-4449-BE21-127EFE93F7AE}"/>
              </a:ext>
            </a:extLst>
          </p:cNvPr>
          <p:cNvSpPr>
            <a:spLocks/>
          </p:cNvSpPr>
          <p:nvPr/>
        </p:nvSpPr>
        <p:spPr bwMode="auto">
          <a:xfrm>
            <a:off x="3602038" y="2905125"/>
            <a:ext cx="735012" cy="539750"/>
          </a:xfrm>
          <a:custGeom>
            <a:avLst/>
            <a:gdLst>
              <a:gd name="T0" fmla="*/ 0 w 458"/>
              <a:gd name="T1" fmla="*/ 2147483647 h 359"/>
              <a:gd name="T2" fmla="*/ 2147483647 w 458"/>
              <a:gd name="T3" fmla="*/ 0 h 359"/>
              <a:gd name="T4" fmla="*/ 0 60000 65536"/>
              <a:gd name="T5" fmla="*/ 0 60000 65536"/>
            </a:gdLst>
            <a:ahLst/>
            <a:cxnLst>
              <a:cxn ang="T4">
                <a:pos x="T0" y="T1"/>
              </a:cxn>
              <a:cxn ang="T5">
                <a:pos x="T2" y="T3"/>
              </a:cxn>
            </a:cxnLst>
            <a:rect l="0" t="0" r="r" b="b"/>
            <a:pathLst>
              <a:path w="458" h="359">
                <a:moveTo>
                  <a:pt x="0" y="359"/>
                </a:moveTo>
                <a:lnTo>
                  <a:pt x="458"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6" name="Freeform 101">
            <a:extLst>
              <a:ext uri="{FF2B5EF4-FFF2-40B4-BE49-F238E27FC236}">
                <a16:creationId xmlns:a16="http://schemas.microsoft.com/office/drawing/2014/main" id="{DFA61265-0022-4E39-9ED2-30E0BBF63627}"/>
              </a:ext>
            </a:extLst>
          </p:cNvPr>
          <p:cNvSpPr>
            <a:spLocks/>
          </p:cNvSpPr>
          <p:nvPr/>
        </p:nvSpPr>
        <p:spPr bwMode="auto">
          <a:xfrm>
            <a:off x="4924425" y="1549400"/>
            <a:ext cx="593725" cy="550863"/>
          </a:xfrm>
          <a:custGeom>
            <a:avLst/>
            <a:gdLst>
              <a:gd name="T0" fmla="*/ 0 w 367"/>
              <a:gd name="T1" fmla="*/ 0 h 382"/>
              <a:gd name="T2" fmla="*/ 2147483647 w 367"/>
              <a:gd name="T3" fmla="*/ 2147483647 h 382"/>
              <a:gd name="T4" fmla="*/ 0 60000 65536"/>
              <a:gd name="T5" fmla="*/ 0 60000 65536"/>
            </a:gdLst>
            <a:ahLst/>
            <a:cxnLst>
              <a:cxn ang="T4">
                <a:pos x="T0" y="T1"/>
              </a:cxn>
              <a:cxn ang="T5">
                <a:pos x="T2" y="T3"/>
              </a:cxn>
            </a:cxnLst>
            <a:rect l="0" t="0" r="r" b="b"/>
            <a:pathLst>
              <a:path w="367" h="382">
                <a:moveTo>
                  <a:pt x="0" y="0"/>
                </a:moveTo>
                <a:lnTo>
                  <a:pt x="367" y="382"/>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7" name="Freeform 102">
            <a:extLst>
              <a:ext uri="{FF2B5EF4-FFF2-40B4-BE49-F238E27FC236}">
                <a16:creationId xmlns:a16="http://schemas.microsoft.com/office/drawing/2014/main" id="{CDF24CDE-F1F6-4780-8198-60C162BDE439}"/>
              </a:ext>
            </a:extLst>
          </p:cNvPr>
          <p:cNvSpPr>
            <a:spLocks/>
          </p:cNvSpPr>
          <p:nvPr/>
        </p:nvSpPr>
        <p:spPr bwMode="auto">
          <a:xfrm>
            <a:off x="2157413" y="3494088"/>
            <a:ext cx="1000125" cy="79375"/>
          </a:xfrm>
          <a:custGeom>
            <a:avLst/>
            <a:gdLst>
              <a:gd name="T0" fmla="*/ 0 w 555"/>
              <a:gd name="T1" fmla="*/ 0 h 1"/>
              <a:gd name="T2" fmla="*/ 2147483647 w 555"/>
              <a:gd name="T3" fmla="*/ 0 h 1"/>
              <a:gd name="T4" fmla="*/ 0 60000 65536"/>
              <a:gd name="T5" fmla="*/ 0 60000 65536"/>
            </a:gdLst>
            <a:ahLst/>
            <a:cxnLst>
              <a:cxn ang="T4">
                <a:pos x="T0" y="T1"/>
              </a:cxn>
              <a:cxn ang="T5">
                <a:pos x="T2" y="T3"/>
              </a:cxn>
            </a:cxnLst>
            <a:rect l="0" t="0" r="r" b="b"/>
            <a:pathLst>
              <a:path w="555" h="1">
                <a:moveTo>
                  <a:pt x="0" y="0"/>
                </a:moveTo>
                <a:lnTo>
                  <a:pt x="555" y="0"/>
                </a:lnTo>
              </a:path>
            </a:pathLst>
          </a:custGeom>
          <a:noFill/>
          <a:ln w="28575" cmpd="sng">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88" name="Text Box 103">
            <a:extLst>
              <a:ext uri="{FF2B5EF4-FFF2-40B4-BE49-F238E27FC236}">
                <a16:creationId xmlns:a16="http://schemas.microsoft.com/office/drawing/2014/main" id="{F5B57992-ED6A-48FD-9E0E-DC8705C8FBF3}"/>
              </a:ext>
            </a:extLst>
          </p:cNvPr>
          <p:cNvSpPr txBox="1">
            <a:spLocks noChangeArrowheads="1"/>
          </p:cNvSpPr>
          <p:nvPr/>
        </p:nvSpPr>
        <p:spPr bwMode="auto">
          <a:xfrm>
            <a:off x="4719638" y="3509963"/>
            <a:ext cx="4189412" cy="519112"/>
          </a:xfrm>
          <a:prstGeom prst="rect">
            <a:avLst/>
          </a:prstGeom>
          <a:solidFill>
            <a:schemeClr val="hlink"/>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关键活动：</a:t>
            </a:r>
            <a:r>
              <a:rPr lang="en-US" altLang="zh-CN" sz="2800" b="1">
                <a:latin typeface="Times New Roman" panose="02020603050405020304" pitchFamily="18" charset="0"/>
              </a:rPr>
              <a:t>l[i]=e[i]</a:t>
            </a:r>
            <a:r>
              <a:rPr lang="zh-CN" altLang="en-US" sz="2800" b="1">
                <a:latin typeface="Times New Roman" panose="02020603050405020304" pitchFamily="18" charset="0"/>
              </a:rPr>
              <a:t>的活动</a:t>
            </a:r>
          </a:p>
        </p:txBody>
      </p:sp>
      <p:sp>
        <p:nvSpPr>
          <p:cNvPr id="480360" name="Rectangle 104">
            <a:extLst>
              <a:ext uri="{FF2B5EF4-FFF2-40B4-BE49-F238E27FC236}">
                <a16:creationId xmlns:a16="http://schemas.microsoft.com/office/drawing/2014/main" id="{BD3CFE42-E341-434B-AF2B-7C8EADCA2773}"/>
              </a:ext>
            </a:extLst>
          </p:cNvPr>
          <p:cNvSpPr>
            <a:spLocks noChangeArrowheads="1"/>
          </p:cNvSpPr>
          <p:nvPr/>
        </p:nvSpPr>
        <p:spPr bwMode="auto">
          <a:xfrm>
            <a:off x="5732463" y="5027613"/>
            <a:ext cx="185737"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sp>
        <p:nvSpPr>
          <p:cNvPr id="480361" name="Rectangle 105">
            <a:extLst>
              <a:ext uri="{FF2B5EF4-FFF2-40B4-BE49-F238E27FC236}">
                <a16:creationId xmlns:a16="http://schemas.microsoft.com/office/drawing/2014/main" id="{93F3238C-24A4-492F-BE12-082CB66AC42C}"/>
              </a:ext>
            </a:extLst>
          </p:cNvPr>
          <p:cNvSpPr>
            <a:spLocks noChangeArrowheads="1"/>
          </p:cNvSpPr>
          <p:nvPr/>
        </p:nvSpPr>
        <p:spPr bwMode="auto">
          <a:xfrm>
            <a:off x="7810500" y="5000625"/>
            <a:ext cx="185738" cy="523875"/>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b="1">
              <a:ea typeface="华文行楷" panose="02010800040101010101" pitchFamily="2" charset="-122"/>
            </a:endParaRPr>
          </a:p>
        </p:txBody>
      </p:sp>
      <p:grpSp>
        <p:nvGrpSpPr>
          <p:cNvPr id="480362" name="Group 106">
            <a:extLst>
              <a:ext uri="{FF2B5EF4-FFF2-40B4-BE49-F238E27FC236}">
                <a16:creationId xmlns:a16="http://schemas.microsoft.com/office/drawing/2014/main" id="{CAA4D557-D60A-475A-BB4E-4F0E06084E51}"/>
              </a:ext>
            </a:extLst>
          </p:cNvPr>
          <p:cNvGrpSpPr>
            <a:grpSpLocks/>
          </p:cNvGrpSpPr>
          <p:nvPr/>
        </p:nvGrpSpPr>
        <p:grpSpPr bwMode="auto">
          <a:xfrm>
            <a:off x="1177925" y="1293813"/>
            <a:ext cx="4327525" cy="1400175"/>
            <a:chOff x="463" y="1136"/>
            <a:chExt cx="2726" cy="882"/>
          </a:xfrm>
        </p:grpSpPr>
        <p:sp>
          <p:nvSpPr>
            <p:cNvPr id="98394" name="Freeform 107">
              <a:extLst>
                <a:ext uri="{FF2B5EF4-FFF2-40B4-BE49-F238E27FC236}">
                  <a16:creationId xmlns:a16="http://schemas.microsoft.com/office/drawing/2014/main" id="{FD52AEF6-F7D2-4BEB-BB47-F2C42DD9DC7F}"/>
                </a:ext>
              </a:extLst>
            </p:cNvPr>
            <p:cNvSpPr>
              <a:spLocks/>
            </p:cNvSpPr>
            <p:nvPr/>
          </p:nvSpPr>
          <p:spPr bwMode="auto">
            <a:xfrm>
              <a:off x="1076" y="1136"/>
              <a:ext cx="588" cy="218"/>
            </a:xfrm>
            <a:custGeom>
              <a:avLst/>
              <a:gdLst>
                <a:gd name="T0" fmla="*/ 0 w 585"/>
                <a:gd name="T1" fmla="*/ 0 h 180"/>
                <a:gd name="T2" fmla="*/ 684 w 585"/>
                <a:gd name="T3" fmla="*/ 100194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38100"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95" name="Freeform 108">
              <a:extLst>
                <a:ext uri="{FF2B5EF4-FFF2-40B4-BE49-F238E27FC236}">
                  <a16:creationId xmlns:a16="http://schemas.microsoft.com/office/drawing/2014/main" id="{F2E6C3DF-545E-483B-BC79-9EC4FABB461C}"/>
                </a:ext>
              </a:extLst>
            </p:cNvPr>
            <p:cNvSpPr>
              <a:spLocks/>
            </p:cNvSpPr>
            <p:nvPr/>
          </p:nvSpPr>
          <p:spPr bwMode="auto">
            <a:xfrm>
              <a:off x="1913" y="1510"/>
              <a:ext cx="485" cy="412"/>
            </a:xfrm>
            <a:custGeom>
              <a:avLst/>
              <a:gdLst>
                <a:gd name="T0" fmla="*/ 0 w 466"/>
                <a:gd name="T1" fmla="*/ 0 h 370"/>
                <a:gd name="T2" fmla="*/ 1743 w 466"/>
                <a:gd name="T3" fmla="*/ 12864 h 370"/>
                <a:gd name="T4" fmla="*/ 0 60000 65536"/>
                <a:gd name="T5" fmla="*/ 0 60000 65536"/>
              </a:gdLst>
              <a:ahLst/>
              <a:cxnLst>
                <a:cxn ang="T4">
                  <a:pos x="T0" y="T1"/>
                </a:cxn>
                <a:cxn ang="T5">
                  <a:pos x="T2" y="T3"/>
                </a:cxn>
              </a:cxnLst>
              <a:rect l="0" t="0" r="r" b="b"/>
              <a:pathLst>
                <a:path w="466" h="370">
                  <a:moveTo>
                    <a:pt x="0" y="0"/>
                  </a:moveTo>
                  <a:lnTo>
                    <a:pt x="466" y="370"/>
                  </a:lnTo>
                </a:path>
              </a:pathLst>
            </a:custGeom>
            <a:noFill/>
            <a:ln w="38100" cap="flat" cmpd="sng">
              <a:solidFill>
                <a:srgbClr val="FF0000"/>
              </a:solidFill>
              <a:prstDash val="solid"/>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96" name="Freeform 109">
              <a:extLst>
                <a:ext uri="{FF2B5EF4-FFF2-40B4-BE49-F238E27FC236}">
                  <a16:creationId xmlns:a16="http://schemas.microsoft.com/office/drawing/2014/main" id="{5E40B540-A13E-4110-B6C2-B3D9265D2B36}"/>
                </a:ext>
              </a:extLst>
            </p:cNvPr>
            <p:cNvSpPr>
              <a:spLocks/>
            </p:cNvSpPr>
            <p:nvPr/>
          </p:nvSpPr>
          <p:spPr bwMode="auto">
            <a:xfrm>
              <a:off x="2651" y="1806"/>
              <a:ext cx="536" cy="212"/>
            </a:xfrm>
            <a:custGeom>
              <a:avLst/>
              <a:gdLst>
                <a:gd name="T0" fmla="*/ 0 w 532"/>
                <a:gd name="T1" fmla="*/ 33280 h 181"/>
                <a:gd name="T2" fmla="*/ 680 w 532"/>
                <a:gd name="T3" fmla="*/ 0 h 181"/>
                <a:gd name="T4" fmla="*/ 0 60000 65536"/>
                <a:gd name="T5" fmla="*/ 0 60000 65536"/>
              </a:gdLst>
              <a:ahLst/>
              <a:cxnLst>
                <a:cxn ang="T4">
                  <a:pos x="T0" y="T1"/>
                </a:cxn>
                <a:cxn ang="T5">
                  <a:pos x="T2" y="T3"/>
                </a:cxn>
              </a:cxnLst>
              <a:rect l="0" t="0" r="r" b="b"/>
              <a:pathLst>
                <a:path w="532" h="181">
                  <a:moveTo>
                    <a:pt x="0" y="181"/>
                  </a:moveTo>
                  <a:lnTo>
                    <a:pt x="532" y="0"/>
                  </a:lnTo>
                </a:path>
              </a:pathLst>
            </a:custGeom>
            <a:noFill/>
            <a:ln w="38100"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97" name="Freeform 110">
              <a:extLst>
                <a:ext uri="{FF2B5EF4-FFF2-40B4-BE49-F238E27FC236}">
                  <a16:creationId xmlns:a16="http://schemas.microsoft.com/office/drawing/2014/main" id="{4C33BF34-DFC3-401E-A9B4-78580DF4A73F}"/>
                </a:ext>
              </a:extLst>
            </p:cNvPr>
            <p:cNvSpPr>
              <a:spLocks/>
            </p:cNvSpPr>
            <p:nvPr/>
          </p:nvSpPr>
          <p:spPr bwMode="auto">
            <a:xfrm>
              <a:off x="463" y="1231"/>
              <a:ext cx="441" cy="423"/>
            </a:xfrm>
            <a:custGeom>
              <a:avLst/>
              <a:gdLst>
                <a:gd name="T0" fmla="*/ 0 w 420"/>
                <a:gd name="T1" fmla="*/ 5699 h 390"/>
                <a:gd name="T2" fmla="*/ 2109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38100"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98" name="Freeform 111">
              <a:extLst>
                <a:ext uri="{FF2B5EF4-FFF2-40B4-BE49-F238E27FC236}">
                  <a16:creationId xmlns:a16="http://schemas.microsoft.com/office/drawing/2014/main" id="{F2BAA4EB-C6E5-4DF2-A706-89468DE1745E}"/>
                </a:ext>
              </a:extLst>
            </p:cNvPr>
            <p:cNvSpPr>
              <a:spLocks/>
            </p:cNvSpPr>
            <p:nvPr/>
          </p:nvSpPr>
          <p:spPr bwMode="auto">
            <a:xfrm>
              <a:off x="1970" y="1260"/>
              <a:ext cx="596" cy="144"/>
            </a:xfrm>
            <a:custGeom>
              <a:avLst/>
              <a:gdLst>
                <a:gd name="T0" fmla="*/ 0 w 420"/>
                <a:gd name="T1" fmla="*/ 0 h 390"/>
                <a:gd name="T2" fmla="*/ 43584108 w 420"/>
                <a:gd name="T3" fmla="*/ 0 h 390"/>
                <a:gd name="T4" fmla="*/ 0 60000 65536"/>
                <a:gd name="T5" fmla="*/ 0 60000 65536"/>
              </a:gdLst>
              <a:ahLst/>
              <a:cxnLst>
                <a:cxn ang="T4">
                  <a:pos x="T0" y="T1"/>
                </a:cxn>
                <a:cxn ang="T5">
                  <a:pos x="T2" y="T3"/>
                </a:cxn>
              </a:cxnLst>
              <a:rect l="0" t="0" r="r" b="b"/>
              <a:pathLst>
                <a:path w="420" h="390">
                  <a:moveTo>
                    <a:pt x="0" y="390"/>
                  </a:moveTo>
                  <a:lnTo>
                    <a:pt x="420" y="0"/>
                  </a:lnTo>
                </a:path>
              </a:pathLst>
            </a:custGeom>
            <a:noFill/>
            <a:ln w="38100"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99" name="Freeform 112">
              <a:extLst>
                <a:ext uri="{FF2B5EF4-FFF2-40B4-BE49-F238E27FC236}">
                  <a16:creationId xmlns:a16="http://schemas.microsoft.com/office/drawing/2014/main" id="{59D42C50-2A1D-4599-97E4-B5883FAA8097}"/>
                </a:ext>
              </a:extLst>
            </p:cNvPr>
            <p:cNvSpPr>
              <a:spLocks/>
            </p:cNvSpPr>
            <p:nvPr/>
          </p:nvSpPr>
          <p:spPr bwMode="auto">
            <a:xfrm>
              <a:off x="2823" y="1299"/>
              <a:ext cx="366" cy="343"/>
            </a:xfrm>
            <a:custGeom>
              <a:avLst/>
              <a:gdLst>
                <a:gd name="T0" fmla="*/ 0 w 585"/>
                <a:gd name="T1" fmla="*/ 0 h 180"/>
                <a:gd name="T2" fmla="*/ 1 w 585"/>
                <a:gd name="T3" fmla="*/ 2147483647 h 180"/>
                <a:gd name="T4" fmla="*/ 0 60000 65536"/>
                <a:gd name="T5" fmla="*/ 0 60000 65536"/>
              </a:gdLst>
              <a:ahLst/>
              <a:cxnLst>
                <a:cxn ang="T4">
                  <a:pos x="T0" y="T1"/>
                </a:cxn>
                <a:cxn ang="T5">
                  <a:pos x="T2" y="T3"/>
                </a:cxn>
              </a:cxnLst>
              <a:rect l="0" t="0" r="r" b="b"/>
              <a:pathLst>
                <a:path w="585" h="180">
                  <a:moveTo>
                    <a:pt x="0" y="0"/>
                  </a:moveTo>
                  <a:lnTo>
                    <a:pt x="585" y="180"/>
                  </a:lnTo>
                </a:path>
              </a:pathLst>
            </a:custGeom>
            <a:noFill/>
            <a:ln w="38100"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8393" name="灯片编号占位符 2">
            <a:extLst>
              <a:ext uri="{FF2B5EF4-FFF2-40B4-BE49-F238E27FC236}">
                <a16:creationId xmlns:a16="http://schemas.microsoft.com/office/drawing/2014/main" id="{9F5F6887-2A38-471C-9DFA-400669F03567}"/>
              </a:ext>
            </a:extLst>
          </p:cNvPr>
          <p:cNvSpPr>
            <a:spLocks noGrp="1"/>
          </p:cNvSpPr>
          <p:nvPr>
            <p:ph type="sldNum" sz="quarter" idx="12"/>
          </p:nvPr>
        </p:nvSpPr>
        <p:spPr bwMode="auto">
          <a:xfrm>
            <a:off x="8318500" y="6459538"/>
            <a:ext cx="696913" cy="331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35383AEE-AE74-410D-9FAF-F2E65B5D3511}" type="slidenum">
              <a:rPr lang="ko-KR" altLang="en-US" sz="1200">
                <a:latin typeface="Verdana" panose="020B0604030504040204" pitchFamily="34" charset="0"/>
              </a:rPr>
              <a:pPr algn="ctr" eaLnBrk="1" hangingPunct="1"/>
              <a:t>92</a:t>
            </a:fld>
            <a:endParaRPr lang="en-US" altLang="ko-KR" sz="120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blinds(horizontal)">
                                      <p:cBhvr>
                                        <p:cTn id="7" dur="500"/>
                                        <p:tgtEl>
                                          <p:spTgt spid="480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62"/>
                                        </p:tgtEl>
                                        <p:attrNameLst>
                                          <p:attrName>style.visibility</p:attrName>
                                        </p:attrNameLst>
                                      </p:cBhvr>
                                      <p:to>
                                        <p:strVal val="visible"/>
                                      </p:to>
                                    </p:set>
                                    <p:animEffect transition="in" filter="blinds(horizontal)">
                                      <p:cBhvr>
                                        <p:cTn id="12" dur="500"/>
                                        <p:tgtEl>
                                          <p:spTgt spid="48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0360"/>
                                        </p:tgtEl>
                                        <p:attrNameLst>
                                          <p:attrName>style.visibility</p:attrName>
                                        </p:attrNameLst>
                                      </p:cBhvr>
                                      <p:to>
                                        <p:strVal val="visible"/>
                                      </p:to>
                                    </p:set>
                                    <p:animEffect transition="in" filter="blinds(horizontal)">
                                      <p:cBhvr>
                                        <p:cTn id="17" dur="500"/>
                                        <p:tgtEl>
                                          <p:spTgt spid="480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0263"/>
                                        </p:tgtEl>
                                        <p:attrNameLst>
                                          <p:attrName>style.visibility</p:attrName>
                                        </p:attrNameLst>
                                      </p:cBhvr>
                                      <p:to>
                                        <p:strVal val="visible"/>
                                      </p:to>
                                    </p:set>
                                    <p:animEffect transition="in" filter="blinds(horizontal)">
                                      <p:cBhvr>
                                        <p:cTn id="22" dur="500"/>
                                        <p:tgtEl>
                                          <p:spTgt spid="480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0361"/>
                                        </p:tgtEl>
                                        <p:attrNameLst>
                                          <p:attrName>style.visibility</p:attrName>
                                        </p:attrNameLst>
                                      </p:cBhvr>
                                      <p:to>
                                        <p:strVal val="visible"/>
                                      </p:to>
                                    </p:set>
                                    <p:animEffect transition="in" filter="blinds(horizontal)">
                                      <p:cBhvr>
                                        <p:cTn id="27" dur="500"/>
                                        <p:tgtEl>
                                          <p:spTgt spid="48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0264"/>
                                        </p:tgtEl>
                                        <p:attrNameLst>
                                          <p:attrName>style.visibility</p:attrName>
                                        </p:attrNameLst>
                                      </p:cBhvr>
                                      <p:to>
                                        <p:strVal val="visible"/>
                                      </p:to>
                                    </p:set>
                                    <p:animEffect transition="in" filter="blinds(horizontal)">
                                      <p:cBhvr>
                                        <p:cTn id="32" dur="500"/>
                                        <p:tgtEl>
                                          <p:spTgt spid="480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80362"/>
                                        </p:tgtEl>
                                        <p:attrNameLst>
                                          <p:attrName>style.visibility</p:attrName>
                                        </p:attrNameLst>
                                      </p:cBhvr>
                                      <p:to>
                                        <p:strVal val="visible"/>
                                      </p:to>
                                    </p:set>
                                    <p:animEffect transition="in" filter="wipe(left)">
                                      <p:cBhvr>
                                        <p:cTn id="37" dur="500"/>
                                        <p:tgtEl>
                                          <p:spTgt spid="48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P spid="480263" grpId="0" animBg="1"/>
      <p:bldP spid="480264" grpId="0" animBg="1"/>
      <p:bldP spid="480360" grpId="0" animBg="1"/>
      <p:bldP spid="48036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037AECD5-ED81-4474-A707-05DECB0DA44F}"/>
              </a:ext>
            </a:extLst>
          </p:cNvPr>
          <p:cNvSpPr>
            <a:spLocks noGrp="1"/>
          </p:cNvSpPr>
          <p:nvPr>
            <p:ph type="title"/>
          </p:nvPr>
        </p:nvSpPr>
        <p:spPr/>
        <p:txBody>
          <a:bodyPr/>
          <a:lstStyle/>
          <a:p>
            <a:pPr eaLnBrk="1" hangingPunct="1">
              <a:defRPr/>
            </a:pPr>
            <a:r>
              <a:rPr lang="zh-CN" altLang="en-US"/>
              <a:t>第</a:t>
            </a:r>
            <a:r>
              <a:rPr lang="en-US" altLang="zh-CN"/>
              <a:t>8</a:t>
            </a:r>
            <a:r>
              <a:rPr lang="zh-CN" altLang="en-US"/>
              <a:t>章   查找</a:t>
            </a:r>
          </a:p>
        </p:txBody>
      </p:sp>
      <p:sp>
        <p:nvSpPr>
          <p:cNvPr id="3" name="内容占位符 2">
            <a:extLst>
              <a:ext uri="{FF2B5EF4-FFF2-40B4-BE49-F238E27FC236}">
                <a16:creationId xmlns:a16="http://schemas.microsoft.com/office/drawing/2014/main" id="{C67F3F4D-B10C-4DFA-A7F2-3E8D5C23F73A}"/>
              </a:ext>
            </a:extLst>
          </p:cNvPr>
          <p:cNvSpPr>
            <a:spLocks noGrp="1"/>
          </p:cNvSpPr>
          <p:nvPr>
            <p:ph idx="1"/>
          </p:nvPr>
        </p:nvSpPr>
        <p:spPr>
          <a:xfrm>
            <a:off x="500063" y="1989138"/>
            <a:ext cx="8459787" cy="4114800"/>
          </a:xfrm>
        </p:spPr>
        <p:txBody>
          <a:bodyPr/>
          <a:lstStyle/>
          <a:p>
            <a:pPr eaLnBrk="1" hangingPunct="1">
              <a:buFont typeface="Arial" panose="020B0604020202020204" pitchFamily="34" charset="0"/>
              <a:buChar char="•"/>
            </a:pPr>
            <a:r>
              <a:rPr lang="zh-CN" altLang="en-US" sz="2800"/>
              <a:t>查找算法针对不同的数据结构可以分为很多不同的查找算法，比如线性表的顺序查找、有序表的折半查找、基于索引的分块查找、二叉排序树和平衡二叉树以及散列表的查找算法等等。</a:t>
            </a:r>
            <a:endParaRPr lang="en-US" altLang="zh-CN" sz="2800"/>
          </a:p>
        </p:txBody>
      </p:sp>
      <p:sp>
        <p:nvSpPr>
          <p:cNvPr id="2" name="灯片编号占位符 1">
            <a:extLst>
              <a:ext uri="{FF2B5EF4-FFF2-40B4-BE49-F238E27FC236}">
                <a16:creationId xmlns:a16="http://schemas.microsoft.com/office/drawing/2014/main" id="{1EEB2597-92F9-4D24-A794-268123486CB4}"/>
              </a:ext>
            </a:extLst>
          </p:cNvPr>
          <p:cNvSpPr>
            <a:spLocks noGrp="1"/>
          </p:cNvSpPr>
          <p:nvPr>
            <p:ph type="sldNum" sz="quarter" idx="12"/>
          </p:nvPr>
        </p:nvSpPr>
        <p:spPr/>
        <p:txBody>
          <a:bodyPr/>
          <a:lstStyle/>
          <a:p>
            <a:fld id="{76DEC0BF-4056-45FE-A558-BFEC82C564A3}" type="slidenum">
              <a:rPr lang="zh-CN" altLang="en-US" smtClean="0"/>
              <a:pPr/>
              <a:t>93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2FD444E-DD92-46F6-96F1-C7AB1CCD0A1E}"/>
              </a:ext>
            </a:extLst>
          </p:cNvPr>
          <p:cNvSpPr>
            <a:spLocks noGrp="1" noChangeArrowheads="1"/>
          </p:cNvSpPr>
          <p:nvPr>
            <p:ph type="title"/>
          </p:nvPr>
        </p:nvSpPr>
        <p:spPr/>
        <p:txBody>
          <a:bodyPr/>
          <a:lstStyle/>
          <a:p>
            <a:pPr eaLnBrk="1" hangingPunct="1">
              <a:defRPr/>
            </a:pPr>
            <a:r>
              <a:rPr lang="zh-CN" altLang="en-US" sz="4000"/>
              <a:t>查找性能</a:t>
            </a:r>
          </a:p>
        </p:txBody>
      </p:sp>
      <p:sp>
        <p:nvSpPr>
          <p:cNvPr id="203779" name="Rectangle 3">
            <a:extLst>
              <a:ext uri="{FF2B5EF4-FFF2-40B4-BE49-F238E27FC236}">
                <a16:creationId xmlns:a16="http://schemas.microsoft.com/office/drawing/2014/main" id="{FB776956-723B-4C05-93DC-EA0A28F17940}"/>
              </a:ext>
            </a:extLst>
          </p:cNvPr>
          <p:cNvSpPr>
            <a:spLocks noGrp="1" noChangeArrowheads="1"/>
          </p:cNvSpPr>
          <p:nvPr>
            <p:ph type="body" idx="1"/>
          </p:nvPr>
        </p:nvSpPr>
        <p:spPr>
          <a:xfrm>
            <a:off x="500063" y="2060575"/>
            <a:ext cx="8099425" cy="4038600"/>
          </a:xfrm>
        </p:spPr>
        <p:txBody>
          <a:bodyPr/>
          <a:lstStyle/>
          <a:p>
            <a:pPr eaLnBrk="1" hangingPunct="1">
              <a:buFont typeface="Wingdings" pitchFamily="2" charset="2"/>
              <a:buNone/>
              <a:defRPr/>
            </a:pPr>
            <a:r>
              <a:rPr lang="zh-CN" altLang="en-US" sz="2800" dirty="0"/>
              <a:t>查找算法性能评价</a:t>
            </a:r>
            <a:r>
              <a:rPr lang="en-US" altLang="zh-CN" sz="2800" dirty="0"/>
              <a:t>——</a:t>
            </a:r>
            <a:r>
              <a:rPr lang="zh-CN" altLang="en-US" sz="2800" dirty="0"/>
              <a:t>平均查找长度</a:t>
            </a:r>
            <a:endParaRPr lang="en-US" altLang="zh-CN" sz="2800" dirty="0"/>
          </a:p>
          <a:p>
            <a:pPr eaLnBrk="1" hangingPunct="1">
              <a:buFont typeface="Wingdings" pitchFamily="2" charset="2"/>
              <a:buNone/>
              <a:defRPr/>
            </a:pPr>
            <a:endParaRPr lang="en-US" altLang="zh-CN" sz="2800" dirty="0"/>
          </a:p>
          <a:p>
            <a:pPr eaLnBrk="1" hangingPunct="1">
              <a:buFont typeface="Wingdings" pitchFamily="2" charset="2"/>
              <a:buNone/>
              <a:defRPr/>
            </a:pPr>
            <a:endParaRPr lang="en-US" altLang="zh-CN" sz="2800" dirty="0"/>
          </a:p>
          <a:p>
            <a:pPr marL="0" indent="0" eaLnBrk="1" hangingPunct="1">
              <a:buFont typeface="Wingdings" pitchFamily="2" charset="2"/>
              <a:buNone/>
              <a:defRPr/>
            </a:pPr>
            <a:r>
              <a:rPr lang="zh-CN" altLang="en-US" sz="2800" dirty="0"/>
              <a:t>其中，</a:t>
            </a:r>
            <a:r>
              <a:rPr lang="en-US" altLang="zh-CN" sz="2800" dirty="0"/>
              <a:t>p</a:t>
            </a:r>
            <a:r>
              <a:rPr lang="en-US" altLang="zh-CN" sz="2800" baseline="-25000" dirty="0"/>
              <a:t>i</a:t>
            </a:r>
            <a:r>
              <a:rPr lang="zh-CN" altLang="en-US" sz="2800" dirty="0"/>
              <a:t>为表中第</a:t>
            </a:r>
            <a:r>
              <a:rPr lang="en-US" altLang="zh-CN" sz="2800" dirty="0" err="1"/>
              <a:t>i</a:t>
            </a:r>
            <a:r>
              <a:rPr lang="zh-CN" altLang="en-US" sz="2800" dirty="0"/>
              <a:t>个记录的查找概率，</a:t>
            </a:r>
            <a:r>
              <a:rPr lang="en-US" altLang="zh-CN" sz="2800" dirty="0" err="1"/>
              <a:t>c</a:t>
            </a:r>
            <a:r>
              <a:rPr lang="en-US" altLang="zh-CN" sz="2800" baseline="-25000" dirty="0" err="1"/>
              <a:t>i</a:t>
            </a:r>
            <a:r>
              <a:rPr lang="zh-CN" altLang="en-US" sz="2800" dirty="0"/>
              <a:t>为要找到第</a:t>
            </a:r>
            <a:r>
              <a:rPr lang="en-US" altLang="zh-CN" sz="2800" dirty="0" err="1"/>
              <a:t>i</a:t>
            </a:r>
            <a:r>
              <a:rPr lang="zh-CN" altLang="en-US" sz="2800" dirty="0"/>
              <a:t>个记录的比较次数。</a:t>
            </a:r>
            <a:endParaRPr lang="en-US" altLang="zh-CN" sz="2800" dirty="0"/>
          </a:p>
          <a:p>
            <a:pPr marL="0" indent="0" eaLnBrk="1" hangingPunct="1">
              <a:buFont typeface="Wingdings" pitchFamily="2" charset="2"/>
              <a:buNone/>
              <a:defRPr/>
            </a:pPr>
            <a:r>
              <a:rPr lang="en-US" altLang="zh-CN" sz="2800" dirty="0"/>
              <a:t>       ASL</a:t>
            </a:r>
            <a:r>
              <a:rPr lang="zh-CN" altLang="en-US" sz="2800" dirty="0"/>
              <a:t>有查找成功的平均查找长度</a:t>
            </a:r>
            <a:r>
              <a:rPr lang="en-US" altLang="zh-CN" sz="2800" dirty="0"/>
              <a:t>ASL</a:t>
            </a:r>
            <a:r>
              <a:rPr lang="zh-CN" altLang="en-US" sz="2800" baseline="-25000" dirty="0"/>
              <a:t>成功</a:t>
            </a:r>
            <a:r>
              <a:rPr lang="en-US" altLang="zh-CN" sz="2800" dirty="0"/>
              <a:t> </a:t>
            </a:r>
            <a:r>
              <a:rPr lang="zh-CN" altLang="en-US" sz="2800" dirty="0"/>
              <a:t>和查找不成功的平均查找长度</a:t>
            </a:r>
            <a:r>
              <a:rPr lang="en-US" altLang="zh-CN" sz="2800" dirty="0"/>
              <a:t>ASL</a:t>
            </a:r>
            <a:r>
              <a:rPr lang="zh-CN" altLang="en-US" sz="2800" dirty="0"/>
              <a:t>不</a:t>
            </a:r>
            <a:r>
              <a:rPr lang="zh-CN" altLang="en-US" sz="2800" baseline="-25000" dirty="0"/>
              <a:t>成功</a:t>
            </a:r>
            <a:r>
              <a:rPr lang="zh-CN" altLang="en-US" sz="2800" dirty="0"/>
              <a:t>。</a:t>
            </a:r>
            <a:endParaRPr lang="en-US" altLang="zh-CN" sz="2800" dirty="0"/>
          </a:p>
        </p:txBody>
      </p:sp>
      <p:sp>
        <p:nvSpPr>
          <p:cNvPr id="100356" name="Rectangle 5">
            <a:extLst>
              <a:ext uri="{FF2B5EF4-FFF2-40B4-BE49-F238E27FC236}">
                <a16:creationId xmlns:a16="http://schemas.microsoft.com/office/drawing/2014/main" id="{D4719898-F206-419D-BD5E-0345384BC1A7}"/>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4">
            <a:extLst>
              <a:ext uri="{FF2B5EF4-FFF2-40B4-BE49-F238E27FC236}">
                <a16:creationId xmlns:a16="http://schemas.microsoft.com/office/drawing/2014/main" id="{91CF6348-12EC-43A7-A78F-DB4297697D5E}"/>
              </a:ext>
            </a:extLst>
          </p:cNvPr>
          <p:cNvGraphicFramePr>
            <a:graphicFrameLocks noChangeAspect="1"/>
          </p:cNvGraphicFramePr>
          <p:nvPr/>
        </p:nvGraphicFramePr>
        <p:xfrm>
          <a:off x="2786063" y="2500313"/>
          <a:ext cx="2879725" cy="1071562"/>
        </p:xfrm>
        <a:graphic>
          <a:graphicData uri="http://schemas.openxmlformats.org/presentationml/2006/ole">
            <mc:AlternateContent xmlns:mc="http://schemas.openxmlformats.org/markup-compatibility/2006">
              <mc:Choice xmlns:v="urn:schemas-microsoft-com:vml" Requires="v">
                <p:oleObj spid="_x0000_s100370" name="公式" r:id="rId3" imgW="1155700" imgH="431800" progId="Equation.3">
                  <p:embed/>
                </p:oleObj>
              </mc:Choice>
              <mc:Fallback>
                <p:oleObj name="公式" r:id="rId3" imgW="1155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2500313"/>
                        <a:ext cx="2879725"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4646EB2F-B8CC-45D1-B225-AB3DBCC57539}"/>
              </a:ext>
            </a:extLst>
          </p:cNvPr>
          <p:cNvSpPr>
            <a:spLocks noGrp="1"/>
          </p:cNvSpPr>
          <p:nvPr>
            <p:ph type="sldNum" sz="quarter" idx="12"/>
          </p:nvPr>
        </p:nvSpPr>
        <p:spPr/>
        <p:txBody>
          <a:bodyPr/>
          <a:lstStyle/>
          <a:p>
            <a:fld id="{76DEC0BF-4056-45FE-A558-BFEC82C564A3}" type="slidenum">
              <a:rPr lang="zh-CN" altLang="en-US" smtClean="0"/>
              <a:pPr/>
              <a:t>94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17" dur="500"/>
                                        <p:tgtEl>
                                          <p:spTgt spid="203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22" dur="500"/>
                                        <p:tgtEl>
                                          <p:spTgt spid="20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DF6FDEF-4FFD-411A-8D92-044EEA364A53}"/>
              </a:ext>
            </a:extLst>
          </p:cNvPr>
          <p:cNvSpPr>
            <a:spLocks noGrp="1" noChangeArrowheads="1"/>
          </p:cNvSpPr>
          <p:nvPr>
            <p:ph type="title"/>
          </p:nvPr>
        </p:nvSpPr>
        <p:spPr/>
        <p:txBody>
          <a:bodyPr/>
          <a:lstStyle/>
          <a:p>
            <a:pPr eaLnBrk="1" hangingPunct="1">
              <a:defRPr/>
            </a:pPr>
            <a:r>
              <a:rPr lang="en-US" altLang="zh-CN" sz="4000"/>
              <a:t>1</a:t>
            </a:r>
            <a:r>
              <a:rPr lang="zh-CN" altLang="en-US" sz="4000"/>
              <a:t>、基于线性表的查找</a:t>
            </a:r>
          </a:p>
        </p:txBody>
      </p:sp>
      <p:sp>
        <p:nvSpPr>
          <p:cNvPr id="288771" name="Rectangle 3">
            <a:extLst>
              <a:ext uri="{FF2B5EF4-FFF2-40B4-BE49-F238E27FC236}">
                <a16:creationId xmlns:a16="http://schemas.microsoft.com/office/drawing/2014/main" id="{7E2EA328-2137-42E9-ACA8-2B1A2B32DACE}"/>
              </a:ext>
            </a:extLst>
          </p:cNvPr>
          <p:cNvSpPr>
            <a:spLocks noGrp="1" noChangeArrowheads="1"/>
          </p:cNvSpPr>
          <p:nvPr>
            <p:ph type="body" idx="1"/>
          </p:nvPr>
        </p:nvSpPr>
        <p:spPr>
          <a:xfrm>
            <a:off x="714375" y="1989138"/>
            <a:ext cx="8245475" cy="4114800"/>
          </a:xfrm>
        </p:spPr>
        <p:txBody>
          <a:bodyPr/>
          <a:lstStyle/>
          <a:p>
            <a:pPr eaLnBrk="1" hangingPunct="1">
              <a:buFont typeface="Wingdings" pitchFamily="2" charset="2"/>
              <a:buNone/>
              <a:defRPr/>
            </a:pPr>
            <a:r>
              <a:rPr lang="zh-CN" altLang="en-US" sz="2800" dirty="0"/>
              <a:t>（</a:t>
            </a:r>
            <a:r>
              <a:rPr lang="en-US" altLang="zh-CN" sz="2800" dirty="0"/>
              <a:t>1 </a:t>
            </a:r>
            <a:r>
              <a:rPr lang="zh-CN" altLang="en-US" sz="2800" dirty="0"/>
              <a:t>）</a:t>
            </a:r>
            <a:r>
              <a:rPr lang="en-US" altLang="zh-CN" sz="2800" dirty="0"/>
              <a:t>  </a:t>
            </a:r>
            <a:r>
              <a:rPr lang="zh-CN" altLang="en-US" sz="2800" dirty="0"/>
              <a:t>顺序查找</a:t>
            </a:r>
            <a:endParaRPr lang="en-US" altLang="zh-CN" sz="2800" dirty="0"/>
          </a:p>
          <a:p>
            <a:pPr marL="0" indent="539750" eaLnBrk="1" hangingPunct="1">
              <a:buFont typeface="Wingdings" pitchFamily="2" charset="2"/>
              <a:buNone/>
              <a:defRPr/>
            </a:pPr>
            <a:r>
              <a:rPr lang="zh-CN" altLang="en-US" sz="2800" dirty="0"/>
              <a:t>可以对顺序表或线性链表作为数据存储结构的线性表进行顺序查找。</a:t>
            </a:r>
            <a:endParaRPr lang="en-US" altLang="zh-CN" sz="2800" dirty="0"/>
          </a:p>
          <a:p>
            <a:pPr marL="0" indent="539750" eaLnBrk="1" hangingPunct="1">
              <a:buFont typeface="Wingdings" pitchFamily="2" charset="2"/>
              <a:buNone/>
              <a:defRPr/>
            </a:pPr>
            <a:r>
              <a:rPr lang="zh-CN" altLang="en-US" sz="2800" dirty="0"/>
              <a:t>算法描述：从表的一端开始，</a:t>
            </a:r>
            <a:r>
              <a:rPr lang="zh-CN" altLang="en-US" sz="2800" dirty="0">
                <a:solidFill>
                  <a:srgbClr val="FF0000"/>
                </a:solidFill>
              </a:rPr>
              <a:t>依次将每个元素的关键字与给定的值进行比较</a:t>
            </a:r>
            <a:r>
              <a:rPr lang="zh-CN" altLang="en-US" sz="2800" dirty="0"/>
              <a:t>，</a:t>
            </a:r>
            <a:r>
              <a:rPr lang="zh-CN" altLang="en-US" sz="2800" dirty="0">
                <a:solidFill>
                  <a:srgbClr val="003399"/>
                </a:solidFill>
              </a:rPr>
              <a:t>若有相等者，则查找成功</a:t>
            </a:r>
            <a:r>
              <a:rPr lang="zh-CN" altLang="en-US" sz="2800" dirty="0"/>
              <a:t>；</a:t>
            </a:r>
            <a:r>
              <a:rPr lang="zh-CN" altLang="en-US" sz="2800" dirty="0">
                <a:solidFill>
                  <a:srgbClr val="003399"/>
                </a:solidFill>
              </a:rPr>
              <a:t>否则继续比较，直到比较完所有的元素，仍未有相等者，则查找不成功</a:t>
            </a:r>
            <a:r>
              <a:rPr lang="zh-CN" altLang="en-US" sz="2800" dirty="0"/>
              <a:t>。</a:t>
            </a:r>
          </a:p>
        </p:txBody>
      </p:sp>
      <p:sp>
        <p:nvSpPr>
          <p:cNvPr id="2" name="灯片编号占位符 1">
            <a:extLst>
              <a:ext uri="{FF2B5EF4-FFF2-40B4-BE49-F238E27FC236}">
                <a16:creationId xmlns:a16="http://schemas.microsoft.com/office/drawing/2014/main" id="{1B43FE74-026F-4A90-B104-47DD4BBDF55A}"/>
              </a:ext>
            </a:extLst>
          </p:cNvPr>
          <p:cNvSpPr>
            <a:spLocks noGrp="1"/>
          </p:cNvSpPr>
          <p:nvPr>
            <p:ph type="sldNum" sz="quarter" idx="12"/>
          </p:nvPr>
        </p:nvSpPr>
        <p:spPr/>
        <p:txBody>
          <a:bodyPr/>
          <a:lstStyle/>
          <a:p>
            <a:fld id="{76DEC0BF-4056-45FE-A558-BFEC82C564A3}" type="slidenum">
              <a:rPr lang="zh-CN" altLang="en-US" smtClean="0"/>
              <a:pPr/>
              <a:t>95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blinds(horizontal)">
                                      <p:cBhvr>
                                        <p:cTn id="7" dur="500"/>
                                        <p:tgtEl>
                                          <p:spTgt spid="28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blinds(horizontal)">
                                      <p:cBhvr>
                                        <p:cTn id="12" dur="500"/>
                                        <p:tgtEl>
                                          <p:spTgt spid="28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blinds(horizontal)">
                                      <p:cBhvr>
                                        <p:cTn id="17"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F208A95F-E5EE-437E-86DD-A8231ACA772B}"/>
              </a:ext>
            </a:extLst>
          </p:cNvPr>
          <p:cNvSpPr>
            <a:spLocks noGrp="1"/>
          </p:cNvSpPr>
          <p:nvPr>
            <p:ph type="title"/>
          </p:nvPr>
        </p:nvSpPr>
        <p:spPr/>
        <p:txBody>
          <a:bodyPr/>
          <a:lstStyle/>
          <a:p>
            <a:pPr>
              <a:defRPr/>
            </a:pPr>
            <a:r>
              <a:rPr lang="zh-CN" altLang="en-US" sz="4000"/>
              <a:t>（</a:t>
            </a:r>
            <a:r>
              <a:rPr lang="en-US" altLang="zh-CN" sz="4000"/>
              <a:t>2</a:t>
            </a:r>
            <a:r>
              <a:rPr lang="zh-CN" altLang="en-US" sz="4000"/>
              <a:t>）</a:t>
            </a:r>
            <a:r>
              <a:rPr lang="en-US" altLang="zh-CN" sz="4000"/>
              <a:t> </a:t>
            </a:r>
            <a:r>
              <a:rPr lang="zh-CN" altLang="en-US" sz="4000"/>
              <a:t>基于有序顺序表的折半查找</a:t>
            </a:r>
          </a:p>
        </p:txBody>
      </p:sp>
      <p:sp>
        <p:nvSpPr>
          <p:cNvPr id="3" name="内容占位符 2">
            <a:extLst>
              <a:ext uri="{FF2B5EF4-FFF2-40B4-BE49-F238E27FC236}">
                <a16:creationId xmlns:a16="http://schemas.microsoft.com/office/drawing/2014/main" id="{A4865433-0CFD-4148-BD83-70F778536F32}"/>
              </a:ext>
            </a:extLst>
          </p:cNvPr>
          <p:cNvSpPr>
            <a:spLocks noGrp="1"/>
          </p:cNvSpPr>
          <p:nvPr>
            <p:ph idx="1"/>
          </p:nvPr>
        </p:nvSpPr>
        <p:spPr>
          <a:xfrm>
            <a:off x="857250" y="1989138"/>
            <a:ext cx="8102600" cy="4114800"/>
          </a:xfrm>
        </p:spPr>
        <p:txBody>
          <a:bodyPr/>
          <a:lstStyle/>
          <a:p>
            <a:pPr marL="0" indent="717550">
              <a:buFontTx/>
              <a:buNone/>
            </a:pPr>
            <a:r>
              <a:rPr lang="zh-CN" altLang="en-US" sz="2800"/>
              <a:t>记录的关键字有序时，可以用折半查找</a:t>
            </a:r>
            <a:r>
              <a:rPr lang="en-US" altLang="zh-CN" sz="2800"/>
              <a:t>(binary search)</a:t>
            </a:r>
            <a:r>
              <a:rPr lang="zh-CN" altLang="en-US" sz="2800"/>
              <a:t>来实现。</a:t>
            </a:r>
            <a:endParaRPr lang="en-US" altLang="zh-CN" sz="2800"/>
          </a:p>
          <a:p>
            <a:pPr marL="0" indent="717550">
              <a:buFontTx/>
              <a:buNone/>
            </a:pPr>
            <a:r>
              <a:rPr lang="zh-CN" altLang="en-US" sz="2800"/>
              <a:t>折半查找的基本思想是：每次</a:t>
            </a:r>
            <a:r>
              <a:rPr lang="zh-CN" altLang="en-US" sz="2800">
                <a:solidFill>
                  <a:srgbClr val="FF0000"/>
                </a:solidFill>
              </a:rPr>
              <a:t>将给定值</a:t>
            </a:r>
            <a:r>
              <a:rPr lang="en-US" altLang="zh-CN" sz="2800">
                <a:solidFill>
                  <a:srgbClr val="FF0000"/>
                </a:solidFill>
              </a:rPr>
              <a:t>Value</a:t>
            </a:r>
            <a:r>
              <a:rPr lang="zh-CN" altLang="en-US" sz="2800">
                <a:solidFill>
                  <a:srgbClr val="FF0000"/>
                </a:solidFill>
              </a:rPr>
              <a:t>与有序表中间位置上的记录关键字进行比较</a:t>
            </a:r>
            <a:r>
              <a:rPr lang="zh-CN" altLang="en-US" sz="2800"/>
              <a:t>，确定待查记录所在的范围</a:t>
            </a:r>
            <a:r>
              <a:rPr lang="en-US" altLang="zh-CN" sz="2800"/>
              <a:t>(</a:t>
            </a:r>
            <a:r>
              <a:rPr lang="zh-CN" altLang="en-US" sz="2800"/>
              <a:t>在前半部分还是后半部分中</a:t>
            </a:r>
            <a:r>
              <a:rPr lang="en-US" altLang="zh-CN" sz="2800"/>
              <a:t>)</a:t>
            </a:r>
            <a:r>
              <a:rPr lang="zh-CN" altLang="en-US" sz="2800"/>
              <a:t>，</a:t>
            </a:r>
            <a:r>
              <a:rPr lang="zh-CN" altLang="en-US" sz="2800">
                <a:solidFill>
                  <a:srgbClr val="FF0000"/>
                </a:solidFill>
              </a:rPr>
              <a:t>然后逐步缩小范围</a:t>
            </a:r>
            <a:r>
              <a:rPr lang="zh-CN" altLang="en-US" sz="2800"/>
              <a:t>直到确定找到或找不到对应记录为止。</a:t>
            </a:r>
            <a:endParaRPr lang="zh-CN" altLang="en-US" sz="2800">
              <a:latin typeface="宋体" panose="02010600030101010101" pitchFamily="2" charset="-122"/>
            </a:endParaRPr>
          </a:p>
          <a:p>
            <a:pPr marL="0" indent="717550">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92E146F5-4D70-42D4-8969-5783FDB87569}"/>
              </a:ext>
            </a:extLst>
          </p:cNvPr>
          <p:cNvSpPr>
            <a:spLocks noGrp="1"/>
          </p:cNvSpPr>
          <p:nvPr>
            <p:ph type="sldNum" sz="quarter" idx="12"/>
          </p:nvPr>
        </p:nvSpPr>
        <p:spPr/>
        <p:txBody>
          <a:bodyPr/>
          <a:lstStyle/>
          <a:p>
            <a:fld id="{76DEC0BF-4056-45FE-A558-BFEC82C564A3}" type="slidenum">
              <a:rPr lang="zh-CN" altLang="en-US" smtClean="0"/>
              <a:pPr/>
              <a:t>96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6F61275-F4FE-45E3-AC15-DA42B08EF520}"/>
              </a:ext>
            </a:extLst>
          </p:cNvPr>
          <p:cNvSpPr>
            <a:spLocks noGrp="1"/>
          </p:cNvSpPr>
          <p:nvPr>
            <p:ph type="title"/>
          </p:nvPr>
        </p:nvSpPr>
        <p:spPr/>
        <p:txBody>
          <a:bodyPr/>
          <a:lstStyle/>
          <a:p>
            <a:pPr>
              <a:defRPr/>
            </a:pPr>
            <a:r>
              <a:rPr lang="zh-CN" altLang="en-US"/>
              <a:t>折半查找算法描述</a:t>
            </a:r>
          </a:p>
        </p:txBody>
      </p:sp>
      <p:sp>
        <p:nvSpPr>
          <p:cNvPr id="3" name="内容占位符 2">
            <a:extLst>
              <a:ext uri="{FF2B5EF4-FFF2-40B4-BE49-F238E27FC236}">
                <a16:creationId xmlns:a16="http://schemas.microsoft.com/office/drawing/2014/main" id="{7E08C42F-8967-4217-8ED8-7B21666D900F}"/>
              </a:ext>
            </a:extLst>
          </p:cNvPr>
          <p:cNvSpPr>
            <a:spLocks noGrp="1"/>
          </p:cNvSpPr>
          <p:nvPr>
            <p:ph idx="1"/>
          </p:nvPr>
        </p:nvSpPr>
        <p:spPr>
          <a:xfrm>
            <a:off x="468313" y="1268413"/>
            <a:ext cx="8429625" cy="4643437"/>
          </a:xfrm>
        </p:spPr>
        <p:txBody>
          <a:bodyPr/>
          <a:lstStyle/>
          <a:p>
            <a:pPr marL="0" indent="446088">
              <a:buFontTx/>
              <a:buNone/>
            </a:pPr>
            <a:r>
              <a:rPr lang="en-US" altLang="zh-CN" sz="2800"/>
              <a:t>low</a:t>
            </a:r>
            <a:r>
              <a:rPr lang="zh-CN" altLang="en-US" sz="2800"/>
              <a:t>和</a:t>
            </a:r>
            <a:r>
              <a:rPr lang="en-US" altLang="zh-CN" sz="2800"/>
              <a:t>high</a:t>
            </a:r>
            <a:r>
              <a:rPr lang="zh-CN" altLang="en-US" sz="2800"/>
              <a:t>分别指向有序表下界和上界，中间记录所在位置用</a:t>
            </a:r>
            <a:r>
              <a:rPr lang="en-US" altLang="zh-CN" sz="2800"/>
              <a:t>mid</a:t>
            </a:r>
            <a:r>
              <a:rPr lang="zh-CN" altLang="en-US" sz="2800"/>
              <a:t>指示，</a:t>
            </a:r>
            <a:r>
              <a:rPr lang="en-US" altLang="zh-CN" sz="2800"/>
              <a:t>mid=(low + high)/2</a:t>
            </a:r>
            <a:r>
              <a:rPr lang="zh-CN" altLang="en-US" sz="2800"/>
              <a:t>。将给定值</a:t>
            </a:r>
            <a:r>
              <a:rPr lang="en-US" altLang="zh-CN" sz="2800"/>
              <a:t>Value</a:t>
            </a:r>
            <a:r>
              <a:rPr lang="zh-CN" altLang="en-US" sz="2800"/>
              <a:t>和</a:t>
            </a:r>
            <a:r>
              <a:rPr lang="en-US" altLang="zh-CN" sz="2800"/>
              <a:t>Table[mid] </a:t>
            </a:r>
            <a:r>
              <a:rPr lang="zh-CN" altLang="en-US" sz="2800"/>
              <a:t>比较，有三种可能的结果：</a:t>
            </a:r>
            <a:endParaRPr lang="zh-CN" altLang="en-US" sz="2800">
              <a:latin typeface="宋体" panose="02010600030101010101" pitchFamily="2" charset="-122"/>
            </a:endParaRPr>
          </a:p>
          <a:p>
            <a:pPr marL="0" indent="446088">
              <a:buFont typeface="Wingdings" panose="05000000000000000000" pitchFamily="2" charset="2"/>
              <a:buNone/>
            </a:pPr>
            <a:r>
              <a:rPr lang="en-US" altLang="zh-CN" sz="2800"/>
              <a:t>1</a:t>
            </a:r>
            <a:r>
              <a:rPr lang="zh-CN" altLang="en-US" sz="2800"/>
              <a:t>、</a:t>
            </a:r>
            <a:r>
              <a:rPr lang="en-US" altLang="zh-CN" sz="2800"/>
              <a:t>Value &lt; Table[mid] </a:t>
            </a:r>
            <a:r>
              <a:rPr lang="zh-CN" altLang="en-US" sz="2800"/>
              <a:t>：待查记录如果存在，必定落在</a:t>
            </a:r>
            <a:r>
              <a:rPr lang="en-US" altLang="zh-CN" sz="2800"/>
              <a:t>mid</a:t>
            </a:r>
            <a:r>
              <a:rPr lang="zh-CN" altLang="en-US" sz="2800"/>
              <a:t>位置的左半部分。修改范围的上界</a:t>
            </a:r>
            <a:r>
              <a:rPr lang="en-US" altLang="zh-CN" sz="2800"/>
              <a:t>high = mid -1</a:t>
            </a:r>
            <a:r>
              <a:rPr lang="zh-CN" altLang="en-US" sz="2800"/>
              <a:t>，继续对左半部分进行折半查找。</a:t>
            </a:r>
            <a:endParaRPr lang="zh-CN" altLang="en-US" sz="2800">
              <a:latin typeface="宋体" panose="02010600030101010101" pitchFamily="2" charset="-122"/>
            </a:endParaRPr>
          </a:p>
          <a:p>
            <a:pPr marL="0" indent="446088">
              <a:buFont typeface="Wingdings" panose="05000000000000000000" pitchFamily="2" charset="2"/>
              <a:buNone/>
            </a:pPr>
            <a:r>
              <a:rPr lang="en-US" altLang="zh-CN" sz="2800"/>
              <a:t>2</a:t>
            </a:r>
            <a:r>
              <a:rPr lang="zh-CN" altLang="en-US" sz="2800"/>
              <a:t>、</a:t>
            </a:r>
            <a:r>
              <a:rPr lang="en-US" altLang="zh-CN" sz="2800"/>
              <a:t>Value = Table[mid] </a:t>
            </a:r>
            <a:r>
              <a:rPr lang="zh-CN" altLang="en-US" sz="2800"/>
              <a:t>：查找成功并结束算法，</a:t>
            </a:r>
            <a:r>
              <a:rPr lang="en-US" altLang="zh-CN" sz="2800"/>
              <a:t>mid</a:t>
            </a:r>
            <a:r>
              <a:rPr lang="zh-CN" altLang="en-US" sz="2800"/>
              <a:t>所指的记录就是查到的记录。</a:t>
            </a:r>
            <a:endParaRPr lang="en-US" altLang="zh-CN" sz="2800"/>
          </a:p>
          <a:p>
            <a:pPr marL="0" indent="446088">
              <a:buFont typeface="Wingdings 3" panose="05040102010807070707" pitchFamily="18" charset="2"/>
              <a:buNone/>
            </a:pPr>
            <a:r>
              <a:rPr lang="en-US" altLang="zh-CN" sz="2800"/>
              <a:t>3. Value &gt; Table[mid] </a:t>
            </a:r>
            <a:r>
              <a:rPr lang="zh-CN" altLang="en-US" sz="2800"/>
              <a:t>：待查记录如果存在，必定落在</a:t>
            </a:r>
            <a:r>
              <a:rPr lang="en-US" altLang="zh-CN" sz="2800"/>
              <a:t>mid</a:t>
            </a:r>
            <a:r>
              <a:rPr lang="zh-CN" altLang="en-US" sz="2800"/>
              <a:t>位置的右半部分。修改范围的下界</a:t>
            </a:r>
            <a:r>
              <a:rPr lang="en-US" altLang="zh-CN" sz="2800"/>
              <a:t>low = mid + 1</a:t>
            </a:r>
            <a:r>
              <a:rPr lang="zh-CN" altLang="en-US" sz="2800"/>
              <a:t>，继续对右半部分进行折半查找。</a:t>
            </a:r>
            <a:endParaRPr lang="en-US" altLang="zh-CN" sz="2800"/>
          </a:p>
          <a:p>
            <a:pPr marL="0" indent="446088">
              <a:buFont typeface="Wingdings" panose="05000000000000000000" pitchFamily="2" charset="2"/>
              <a:buNone/>
            </a:pPr>
            <a:endParaRPr lang="zh-CN" altLang="en-US" sz="2800" b="1">
              <a:latin typeface="宋体" panose="02010600030101010101" pitchFamily="2" charset="-122"/>
            </a:endParaRPr>
          </a:p>
          <a:p>
            <a:pPr marL="0" indent="446088">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E353003B-41F3-4D8C-AF5E-0B768B61AEDA}"/>
              </a:ext>
            </a:extLst>
          </p:cNvPr>
          <p:cNvSpPr>
            <a:spLocks noGrp="1"/>
          </p:cNvSpPr>
          <p:nvPr>
            <p:ph type="sldNum" sz="quarter" idx="12"/>
          </p:nvPr>
        </p:nvSpPr>
        <p:spPr/>
        <p:txBody>
          <a:bodyPr/>
          <a:lstStyle/>
          <a:p>
            <a:fld id="{76DEC0BF-4056-45FE-A558-BFEC82C564A3}" type="slidenum">
              <a:rPr lang="zh-CN" altLang="en-US" smtClean="0"/>
              <a:pPr/>
              <a:t>97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65B4C521-04B6-45D8-B6FC-8E21E3E966A0}"/>
              </a:ext>
            </a:extLst>
          </p:cNvPr>
          <p:cNvSpPr>
            <a:spLocks noGrp="1"/>
          </p:cNvSpPr>
          <p:nvPr>
            <p:ph type="title"/>
          </p:nvPr>
        </p:nvSpPr>
        <p:spPr/>
        <p:txBody>
          <a:bodyPr/>
          <a:lstStyle/>
          <a:p>
            <a:pPr>
              <a:defRPr/>
            </a:pPr>
            <a:r>
              <a:rPr lang="zh-CN" altLang="en-US"/>
              <a:t>折半查找算法效率分析</a:t>
            </a:r>
          </a:p>
        </p:txBody>
      </p:sp>
      <p:sp>
        <p:nvSpPr>
          <p:cNvPr id="3" name="内容占位符 2">
            <a:extLst>
              <a:ext uri="{FF2B5EF4-FFF2-40B4-BE49-F238E27FC236}">
                <a16:creationId xmlns:a16="http://schemas.microsoft.com/office/drawing/2014/main" id="{CDB4D8FC-74E1-4A30-AEE0-78BBE713A3BD}"/>
              </a:ext>
            </a:extLst>
          </p:cNvPr>
          <p:cNvSpPr>
            <a:spLocks noGrp="1"/>
          </p:cNvSpPr>
          <p:nvPr>
            <p:ph idx="1"/>
          </p:nvPr>
        </p:nvSpPr>
        <p:spPr>
          <a:xfrm>
            <a:off x="785813" y="1928813"/>
            <a:ext cx="8174037" cy="4175125"/>
          </a:xfrm>
        </p:spPr>
        <p:txBody>
          <a:bodyPr/>
          <a:lstStyle/>
          <a:p>
            <a:pPr marL="0" indent="539750">
              <a:buFontTx/>
              <a:buNone/>
            </a:pPr>
            <a:r>
              <a:rPr lang="zh-CN" altLang="en-US" sz="2800"/>
              <a:t>查找成功的最佳情况是一次比较成功。最差情况的比较次数不会超过二叉树的深度</a:t>
            </a:r>
            <a:r>
              <a:rPr lang="en-US" altLang="zh-CN" sz="2800"/>
              <a:t>d = log</a:t>
            </a:r>
            <a:r>
              <a:rPr lang="en-US" altLang="zh-CN" sz="2800" baseline="-25000"/>
              <a:t>2</a:t>
            </a:r>
            <a:r>
              <a:rPr lang="en-US" altLang="zh-CN" sz="2800"/>
              <a:t>n + 1</a:t>
            </a:r>
            <a:r>
              <a:rPr lang="zh-CN" altLang="en-US" sz="2800"/>
              <a:t>。可以证明在每个记录的查找概率相等的情况下，对于长度</a:t>
            </a:r>
            <a:r>
              <a:rPr lang="en-US" altLang="zh-CN" sz="2800"/>
              <a:t>n </a:t>
            </a:r>
            <a:r>
              <a:rPr lang="zh-CN" altLang="en-US" sz="2800"/>
              <a:t>较大 </a:t>
            </a:r>
            <a:r>
              <a:rPr lang="en-US" altLang="zh-CN" sz="2800"/>
              <a:t>(n &gt; 50) </a:t>
            </a:r>
            <a:r>
              <a:rPr lang="zh-CN" altLang="en-US" sz="2800"/>
              <a:t>时，折半查找成功的平均查找长度的近似结果是</a:t>
            </a:r>
            <a:endParaRPr lang="zh-CN" altLang="en-US" sz="2800">
              <a:latin typeface="宋体" panose="02010600030101010101" pitchFamily="2" charset="-122"/>
            </a:endParaRPr>
          </a:p>
          <a:p>
            <a:pPr marL="0" indent="539750" algn="ctr">
              <a:buFontTx/>
              <a:buNone/>
            </a:pPr>
            <a:r>
              <a:rPr lang="en-US" altLang="zh-CN" sz="2800"/>
              <a:t>ASL</a:t>
            </a:r>
            <a:r>
              <a:rPr lang="en-US" altLang="zh-CN" sz="2800" baseline="-25000"/>
              <a:t>bs</a:t>
            </a:r>
            <a:r>
              <a:rPr lang="en-US" altLang="zh-CN" sz="2800"/>
              <a:t> = log</a:t>
            </a:r>
            <a:r>
              <a:rPr lang="en-US" altLang="zh-CN" sz="2800" baseline="-25000"/>
              <a:t>2</a:t>
            </a:r>
            <a:r>
              <a:rPr lang="en-US" altLang="zh-CN" sz="2800"/>
              <a:t> (n + 1) - 1</a:t>
            </a:r>
            <a:r>
              <a:rPr lang="zh-CN" altLang="en-US" sz="2800"/>
              <a:t>。</a:t>
            </a:r>
            <a:endParaRPr lang="zh-CN" altLang="en-US" sz="2800">
              <a:latin typeface="宋体" panose="02010600030101010101" pitchFamily="2" charset="-122"/>
            </a:endParaRPr>
          </a:p>
          <a:p>
            <a:pPr marL="0" indent="539750">
              <a:buFontTx/>
              <a:buNone/>
            </a:pPr>
            <a:r>
              <a:rPr lang="zh-CN" altLang="en-US" sz="2800"/>
              <a:t>折半查找的优点是速度快。但前提是记录的关键字必须按大小排序，而且必须是顺序存储结构。</a:t>
            </a:r>
          </a:p>
          <a:p>
            <a:pPr marL="0" indent="539750">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C072C7C5-7989-4138-8C42-4C56119EC6CE}"/>
              </a:ext>
            </a:extLst>
          </p:cNvPr>
          <p:cNvSpPr>
            <a:spLocks noGrp="1"/>
          </p:cNvSpPr>
          <p:nvPr>
            <p:ph type="sldNum" sz="quarter" idx="12"/>
          </p:nvPr>
        </p:nvSpPr>
        <p:spPr/>
        <p:txBody>
          <a:bodyPr/>
          <a:lstStyle/>
          <a:p>
            <a:fld id="{76DEC0BF-4056-45FE-A558-BFEC82C564A3}" type="slidenum">
              <a:rPr lang="zh-CN" altLang="en-US" smtClean="0"/>
              <a:pPr/>
              <a:t>98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4606C64-5D75-48E0-8646-5FEA69702282}"/>
              </a:ext>
            </a:extLst>
          </p:cNvPr>
          <p:cNvSpPr>
            <a:spLocks noGrp="1"/>
          </p:cNvSpPr>
          <p:nvPr>
            <p:ph type="title"/>
          </p:nvPr>
        </p:nvSpPr>
        <p:spPr>
          <a:xfrm>
            <a:off x="642938" y="836613"/>
            <a:ext cx="8301037" cy="839787"/>
          </a:xfrm>
        </p:spPr>
        <p:txBody>
          <a:bodyPr/>
          <a:lstStyle/>
          <a:p>
            <a:pPr>
              <a:defRPr/>
            </a:pPr>
            <a:r>
              <a:rPr lang="zh-CN" altLang="en-US" sz="4000"/>
              <a:t>（</a:t>
            </a:r>
            <a:r>
              <a:rPr lang="en-US" altLang="zh-CN" sz="4000"/>
              <a:t>3</a:t>
            </a:r>
            <a:r>
              <a:rPr lang="zh-CN" altLang="en-US" sz="4000"/>
              <a:t>）</a:t>
            </a:r>
            <a:r>
              <a:rPr lang="en-US" altLang="zh-CN" sz="4000"/>
              <a:t>   </a:t>
            </a:r>
            <a:r>
              <a:rPr lang="zh-CN" altLang="en-US" sz="4000"/>
              <a:t>基于索引顺序表的分块查找</a:t>
            </a:r>
          </a:p>
        </p:txBody>
      </p:sp>
      <p:sp>
        <p:nvSpPr>
          <p:cNvPr id="105475" name="内容占位符 2">
            <a:extLst>
              <a:ext uri="{FF2B5EF4-FFF2-40B4-BE49-F238E27FC236}">
                <a16:creationId xmlns:a16="http://schemas.microsoft.com/office/drawing/2014/main" id="{BFEFF04B-4FC4-440D-9E88-C87E9F1EDD38}"/>
              </a:ext>
            </a:extLst>
          </p:cNvPr>
          <p:cNvSpPr>
            <a:spLocks noGrp="1"/>
          </p:cNvSpPr>
          <p:nvPr>
            <p:ph idx="1"/>
          </p:nvPr>
        </p:nvSpPr>
        <p:spPr>
          <a:xfrm>
            <a:off x="357188" y="1857375"/>
            <a:ext cx="8602662" cy="4246563"/>
          </a:xfrm>
        </p:spPr>
        <p:txBody>
          <a:bodyPr/>
          <a:lstStyle/>
          <a:p>
            <a:pPr marL="0" indent="0">
              <a:buFont typeface="Wingdings" panose="05000000000000000000" pitchFamily="2" charset="2"/>
              <a:buNone/>
            </a:pPr>
            <a:r>
              <a:rPr lang="en-US" altLang="zh-CN" sz="2800"/>
              <a:t>       </a:t>
            </a:r>
            <a:r>
              <a:rPr lang="zh-CN" altLang="en-US" sz="2800"/>
              <a:t>当数据量较大的时候，可以采用索引的方式进行查找，即索引顺序查找</a:t>
            </a:r>
            <a:r>
              <a:rPr lang="en-US" altLang="zh-CN" sz="2800"/>
              <a:t>(indexed sequential search)</a:t>
            </a:r>
            <a:r>
              <a:rPr lang="zh-CN" altLang="en-US" sz="2800"/>
              <a:t>，又称分块查找。</a:t>
            </a:r>
            <a:endParaRPr lang="en-US" altLang="zh-CN" sz="2800"/>
          </a:p>
          <a:p>
            <a:pPr marL="0" indent="0">
              <a:buFont typeface="Wingdings" panose="05000000000000000000" pitchFamily="2" charset="2"/>
              <a:buNone/>
            </a:pPr>
            <a:r>
              <a:rPr lang="en-US" altLang="zh-CN" sz="2800"/>
              <a:t>       </a:t>
            </a:r>
            <a:r>
              <a:rPr lang="zh-CN" altLang="en-US" sz="2800"/>
              <a:t>这是顺序查找的一种改进方法，首先对元素进行分块，每块建立索引，查找时也先从索引开始找，找到对应块，然后在块内再进行顺序查找。</a:t>
            </a:r>
            <a:endParaRPr lang="en-US" altLang="zh-CN" sz="2800"/>
          </a:p>
          <a:p>
            <a:pPr marL="0" indent="0">
              <a:buFont typeface="Wingdings" panose="05000000000000000000" pitchFamily="2" charset="2"/>
              <a:buNone/>
            </a:pPr>
            <a:r>
              <a:rPr lang="en-US" altLang="zh-CN" sz="2800"/>
              <a:t>     </a:t>
            </a:r>
            <a:r>
              <a:rPr lang="zh-CN" altLang="en-US" sz="2800"/>
              <a:t>用此方法查找，在查找表上需建立一个索引表，下图是一个索引顺序表的示例。</a:t>
            </a:r>
            <a:endParaRPr lang="zh-CN" altLang="en-US" sz="2800">
              <a:latin typeface="宋体" panose="02010600030101010101" pitchFamily="2" charset="-122"/>
            </a:endParaRPr>
          </a:p>
          <a:p>
            <a:pPr marL="0" indent="0">
              <a:buFont typeface="Wingdings" panose="05000000000000000000" pitchFamily="2" charset="2"/>
              <a:buNone/>
            </a:pPr>
            <a:endParaRPr lang="zh-CN" altLang="en-US" sz="2800"/>
          </a:p>
        </p:txBody>
      </p:sp>
      <p:sp>
        <p:nvSpPr>
          <p:cNvPr id="2" name="灯片编号占位符 1">
            <a:extLst>
              <a:ext uri="{FF2B5EF4-FFF2-40B4-BE49-F238E27FC236}">
                <a16:creationId xmlns:a16="http://schemas.microsoft.com/office/drawing/2014/main" id="{50CA3B66-9BC8-4F3F-A564-0479B72E5F9F}"/>
              </a:ext>
            </a:extLst>
          </p:cNvPr>
          <p:cNvSpPr>
            <a:spLocks noGrp="1"/>
          </p:cNvSpPr>
          <p:nvPr>
            <p:ph type="sldNum" sz="quarter" idx="12"/>
          </p:nvPr>
        </p:nvSpPr>
        <p:spPr/>
        <p:txBody>
          <a:bodyPr/>
          <a:lstStyle/>
          <a:p>
            <a:fld id="{76DEC0BF-4056-45FE-A558-BFEC82C564A3}" type="slidenum">
              <a:rPr lang="zh-CN" altLang="en-US" smtClean="0"/>
              <a:pPr/>
              <a:t>99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3583</TotalTime>
  <Words>10841</Words>
  <Application>Microsoft Office PowerPoint</Application>
  <PresentationFormat>全屏显示(4:3)</PresentationFormat>
  <Paragraphs>1364</Paragraphs>
  <Slides>147</Slides>
  <Notes>15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147</vt:i4>
      </vt:variant>
    </vt:vector>
  </HeadingPairs>
  <TitlesOfParts>
    <vt:vector size="167" baseType="lpstr">
      <vt:lpstr>Arial Unicode MS</vt:lpstr>
      <vt:lpstr>方正舒体</vt:lpstr>
      <vt:lpstr>黑体</vt:lpstr>
      <vt:lpstr>楷体_GB2312</vt:lpstr>
      <vt:lpstr>宋体</vt:lpstr>
      <vt:lpstr>Arial</vt:lpstr>
      <vt:lpstr>Calibri</vt:lpstr>
      <vt:lpstr>Cambria Math</vt:lpstr>
      <vt:lpstr>Courier New</vt:lpstr>
      <vt:lpstr>Lucida Sans Unicode</vt:lpstr>
      <vt:lpstr>Tahoma</vt:lpstr>
      <vt:lpstr>Times New Roman</vt:lpstr>
      <vt:lpstr>Verdana</vt:lpstr>
      <vt:lpstr>Wingdings</vt:lpstr>
      <vt:lpstr>Wingdings 2</vt:lpstr>
      <vt:lpstr>Wingdings 3</vt:lpstr>
      <vt:lpstr>聚合</vt:lpstr>
      <vt:lpstr>Equation.3</vt:lpstr>
      <vt:lpstr>公式</vt:lpstr>
      <vt:lpstr>Equation</vt:lpstr>
      <vt:lpstr>数据结构复习课</vt:lpstr>
      <vt:lpstr>第一章 什么是数据结构</vt:lpstr>
      <vt:lpstr>PowerPoint 演示文稿</vt:lpstr>
      <vt:lpstr>数据的逻辑结构</vt:lpstr>
      <vt:lpstr>数据的存储结构</vt:lpstr>
      <vt:lpstr>什么是算法</vt:lpstr>
      <vt:lpstr>算法分析</vt:lpstr>
      <vt:lpstr>第2章 线性表 Linner List：</vt:lpstr>
      <vt:lpstr>顺序表的插入操作 </vt:lpstr>
      <vt:lpstr>顺序表的删除操作 </vt:lpstr>
      <vt:lpstr>顺序表</vt:lpstr>
      <vt:lpstr>链表</vt:lpstr>
      <vt:lpstr>单链表的插入删除</vt:lpstr>
      <vt:lpstr>双链表的插入</vt:lpstr>
      <vt:lpstr>双链表的删除 </vt:lpstr>
      <vt:lpstr>线性表的应用</vt:lpstr>
      <vt:lpstr>第3章  栈和队列</vt:lpstr>
      <vt:lpstr>1栈</vt:lpstr>
      <vt:lpstr>PowerPoint 演示文稿</vt:lpstr>
      <vt:lpstr>栈的应用</vt:lpstr>
      <vt:lpstr>2  队列</vt:lpstr>
      <vt:lpstr>顺序队列</vt:lpstr>
      <vt:lpstr>顺序循环队列</vt:lpstr>
      <vt:lpstr>链式队列</vt:lpstr>
      <vt:lpstr>队列的应用</vt:lpstr>
      <vt:lpstr>第4章 串</vt:lpstr>
      <vt:lpstr>第5章   数组和广义表</vt:lpstr>
      <vt:lpstr>二维数组 </vt:lpstr>
      <vt:lpstr>特殊矩阵的存储</vt:lpstr>
      <vt:lpstr>三角矩阵的存储</vt:lpstr>
      <vt:lpstr>对称矩阵的存储</vt:lpstr>
      <vt:lpstr>稀疏矩阵的压缩存储</vt:lpstr>
      <vt:lpstr>广义表的抽象数据结构</vt:lpstr>
      <vt:lpstr>广义表的应用</vt:lpstr>
      <vt:lpstr>第6章   树和二叉树</vt:lpstr>
      <vt:lpstr>树的术语</vt:lpstr>
      <vt:lpstr>树的表示法</vt:lpstr>
      <vt:lpstr>二叉树</vt:lpstr>
      <vt:lpstr>二叉树性质</vt:lpstr>
      <vt:lpstr>完全二叉树</vt:lpstr>
      <vt:lpstr>二叉树性质</vt:lpstr>
      <vt:lpstr>二叉树的顺序存储结构</vt:lpstr>
      <vt:lpstr>二叉树的顺序存储结构</vt:lpstr>
      <vt:lpstr>二叉树的链式存储结构</vt:lpstr>
      <vt:lpstr>二叉链表</vt:lpstr>
      <vt:lpstr>二叉树的遍历</vt:lpstr>
      <vt:lpstr>二叉树的遍历</vt:lpstr>
      <vt:lpstr>二叉树的层次遍历</vt:lpstr>
      <vt:lpstr>构造二叉树</vt:lpstr>
      <vt:lpstr>先根和中根序列构造二叉树</vt:lpstr>
      <vt:lpstr>线索二叉树</vt:lpstr>
      <vt:lpstr>线索二叉树</vt:lpstr>
      <vt:lpstr> 线索二叉树</vt:lpstr>
      <vt:lpstr>哈夫曼编码与哈夫曼树</vt:lpstr>
      <vt:lpstr>1   哈夫曼编码</vt:lpstr>
      <vt:lpstr>2   哈夫曼树</vt:lpstr>
      <vt:lpstr>构造哈夫曼树 </vt:lpstr>
      <vt:lpstr>PowerPoint 演示文稿</vt:lpstr>
      <vt:lpstr>PowerPoint 演示文稿</vt:lpstr>
      <vt:lpstr>第7章   图</vt:lpstr>
      <vt:lpstr>图的邻接矩阵表示</vt:lpstr>
      <vt:lpstr>图的邻接矩阵表示</vt:lpstr>
      <vt:lpstr>图的删除操作 </vt:lpstr>
      <vt:lpstr>图的邻接表表示</vt:lpstr>
      <vt:lpstr>无向图的邻接表表示  </vt:lpstr>
      <vt:lpstr>有向图的邻接表表示 </vt:lpstr>
      <vt:lpstr>插入算法</vt:lpstr>
      <vt:lpstr>删除顶点C</vt:lpstr>
      <vt:lpstr>删除算法</vt:lpstr>
      <vt:lpstr>图的深度优先搜索遍历</vt:lpstr>
      <vt:lpstr>图的深度优先搜索遍历</vt:lpstr>
      <vt:lpstr>图的广度优先搜索遍历</vt:lpstr>
      <vt:lpstr>7.3.2   图的广度优先搜索遍历</vt:lpstr>
      <vt:lpstr>最小生成树</vt:lpstr>
      <vt:lpstr>最小生成树的构造算法—Prim</vt:lpstr>
      <vt:lpstr>Prim算法 演示过程</vt:lpstr>
      <vt:lpstr>最小生成树——Kruskal算法 </vt:lpstr>
      <vt:lpstr>Kruskal算法 </vt:lpstr>
      <vt:lpstr>单源最短路径</vt:lpstr>
      <vt:lpstr>求最短路径算法步骤</vt:lpstr>
      <vt:lpstr>示例</vt:lpstr>
      <vt:lpstr>拓扑排序</vt:lpstr>
      <vt:lpstr>进行拓扑排序的方法</vt:lpstr>
      <vt:lpstr>拓扑排序的过程</vt:lpstr>
      <vt:lpstr>PowerPoint 演示文稿</vt:lpstr>
      <vt:lpstr>关键路径</vt:lpstr>
      <vt:lpstr>首先计算以下与关键活动有关的量：</vt:lpstr>
      <vt:lpstr>PowerPoint 演示文稿</vt:lpstr>
      <vt:lpstr>PowerPoint 演示文稿</vt:lpstr>
      <vt:lpstr>PowerPoint 演示文稿</vt:lpstr>
      <vt:lpstr>PowerPoint 演示文稿</vt:lpstr>
      <vt:lpstr>PowerPoint 演示文稿</vt:lpstr>
      <vt:lpstr>第8章   查找</vt:lpstr>
      <vt:lpstr>查找性能</vt:lpstr>
      <vt:lpstr>1、基于线性表的查找</vt:lpstr>
      <vt:lpstr>（2） 基于有序顺序表的折半查找</vt:lpstr>
      <vt:lpstr>折半查找算法描述</vt:lpstr>
      <vt:lpstr>折半查找算法效率分析</vt:lpstr>
      <vt:lpstr>（3）   基于索引顺序表的分块查找</vt:lpstr>
      <vt:lpstr>一般的分块索引顺序表结构</vt:lpstr>
      <vt:lpstr>2. 树结构的查找</vt:lpstr>
      <vt:lpstr>（1）二叉排序树上的查找</vt:lpstr>
      <vt:lpstr>（2）二叉排序树的构造</vt:lpstr>
      <vt:lpstr>PowerPoint 演示文稿</vt:lpstr>
      <vt:lpstr>PowerPoint 演示文稿</vt:lpstr>
      <vt:lpstr>PowerPoint 演示文稿</vt:lpstr>
      <vt:lpstr>（4）平衡二叉树</vt:lpstr>
      <vt:lpstr>3 散列表的查找</vt:lpstr>
      <vt:lpstr>散列函数</vt:lpstr>
      <vt:lpstr>冲突处理</vt:lpstr>
      <vt:lpstr>处理冲突</vt:lpstr>
      <vt:lpstr>开放地址法</vt:lpstr>
      <vt:lpstr>链地址法</vt:lpstr>
      <vt:lpstr>链地址法示例1</vt:lpstr>
      <vt:lpstr>PowerPoint 演示文稿</vt:lpstr>
      <vt:lpstr>PowerPoint 演示文稿</vt:lpstr>
      <vt:lpstr>PowerPoint 演示文稿</vt:lpstr>
      <vt:lpstr>第9章   排序</vt:lpstr>
      <vt:lpstr>1 插入排序</vt:lpstr>
      <vt:lpstr>插入排序动画 </vt:lpstr>
      <vt:lpstr>直接插入排序效率分析</vt:lpstr>
      <vt:lpstr>（2）希尔排序</vt:lpstr>
      <vt:lpstr>shell排序动画 </vt:lpstr>
      <vt:lpstr>shell算法分析</vt:lpstr>
      <vt:lpstr>2 交换排序</vt:lpstr>
      <vt:lpstr>（1）   冒泡排序</vt:lpstr>
      <vt:lpstr>冒泡排序的效率分析</vt:lpstr>
      <vt:lpstr>（2）   快速排序</vt:lpstr>
      <vt:lpstr>快速排序</vt:lpstr>
      <vt:lpstr>一趟快速排序详解</vt:lpstr>
      <vt:lpstr>快速排序效率分析</vt:lpstr>
      <vt:lpstr>3  选择排序</vt:lpstr>
      <vt:lpstr>直接选择排序动画 </vt:lpstr>
      <vt:lpstr>直接选择排序效率分析</vt:lpstr>
      <vt:lpstr>（2）   堆排序</vt:lpstr>
      <vt:lpstr>最小堆示例</vt:lpstr>
      <vt:lpstr>（2）堆排序</vt:lpstr>
      <vt:lpstr>调整最小堆的过程</vt:lpstr>
      <vt:lpstr>如：下述筛选过程</vt:lpstr>
      <vt:lpstr>堆排序效率分析</vt:lpstr>
      <vt:lpstr>4  归并排序</vt:lpstr>
      <vt:lpstr>归并排序详细过程</vt:lpstr>
      <vt:lpstr>效率分析</vt:lpstr>
      <vt:lpstr>*基数排序</vt:lpstr>
      <vt:lpstr>低位优先法排序</vt:lpstr>
      <vt:lpstr>性能分析</vt:lpstr>
      <vt:lpstr>排序算法性能比较</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阶段复习：线性结构的复习</dc:title>
  <dc:creator>CeciliaLaw</dc:creator>
  <cp:lastModifiedBy>webuser</cp:lastModifiedBy>
  <cp:revision>58</cp:revision>
  <dcterms:created xsi:type="dcterms:W3CDTF">2009-09-28T06:17:01Z</dcterms:created>
  <dcterms:modified xsi:type="dcterms:W3CDTF">2019-12-14T06:54:13Z</dcterms:modified>
</cp:coreProperties>
</file>