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9" r:id="rId13"/>
    <p:sldId id="278" r:id="rId14"/>
    <p:sldId id="275" r:id="rId15"/>
    <p:sldId id="274" r:id="rId16"/>
    <p:sldId id="277" r:id="rId17"/>
    <p:sldId id="276" r:id="rId18"/>
    <p:sldId id="279" r:id="rId19"/>
    <p:sldId id="28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FFCC66"/>
    <a:srgbClr val="D60093"/>
    <a:srgbClr val="FFCC00"/>
    <a:srgbClr val="FF00FF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18" Type="http://schemas.openxmlformats.org/officeDocument/2006/relationships/image" Target="../media/image106.w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17" Type="http://schemas.openxmlformats.org/officeDocument/2006/relationships/image" Target="../media/image105.wmf"/><Relationship Id="rId2" Type="http://schemas.openxmlformats.org/officeDocument/2006/relationships/image" Target="../media/image90.emf"/><Relationship Id="rId16" Type="http://schemas.openxmlformats.org/officeDocument/2006/relationships/image" Target="../media/image104.w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5" Type="http://schemas.openxmlformats.org/officeDocument/2006/relationships/image" Target="../media/image10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e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png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18" Type="http://schemas.openxmlformats.org/officeDocument/2006/relationships/image" Target="../media/image13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17" Type="http://schemas.openxmlformats.org/officeDocument/2006/relationships/image" Target="../media/image138.emf"/><Relationship Id="rId2" Type="http://schemas.openxmlformats.org/officeDocument/2006/relationships/image" Target="../media/image123.emf"/><Relationship Id="rId16" Type="http://schemas.openxmlformats.org/officeDocument/2006/relationships/image" Target="../media/image137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10" Type="http://schemas.openxmlformats.org/officeDocument/2006/relationships/image" Target="../media/image131.emf"/><Relationship Id="rId19" Type="http://schemas.openxmlformats.org/officeDocument/2006/relationships/image" Target="../media/image140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wmf"/><Relationship Id="rId7" Type="http://schemas.openxmlformats.org/officeDocument/2006/relationships/image" Target="../media/image147.png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w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wmf"/><Relationship Id="rId7" Type="http://schemas.openxmlformats.org/officeDocument/2006/relationships/image" Target="../media/image52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47.wmf"/><Relationship Id="rId1" Type="http://schemas.openxmlformats.org/officeDocument/2006/relationships/image" Target="../media/image51.wmf"/><Relationship Id="rId6" Type="http://schemas.openxmlformats.org/officeDocument/2006/relationships/image" Target="../media/image57.w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e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wmf"/><Relationship Id="rId10" Type="http://schemas.openxmlformats.org/officeDocument/2006/relationships/image" Target="../media/image87.emf"/><Relationship Id="rId4" Type="http://schemas.openxmlformats.org/officeDocument/2006/relationships/image" Target="../media/image81.wmf"/><Relationship Id="rId9" Type="http://schemas.openxmlformats.org/officeDocument/2006/relationships/image" Target="../media/image8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9A83-0F37-4325-8E63-E9D668F41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8D6D5-B7E6-41AB-83A2-22B9342F8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0E82-0D96-4121-9669-4F2180225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6C8A0-CDA8-4BC3-B18A-431DCC0E1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29DEA-D778-4E84-B3C3-15513FEE8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43DDB-E2D6-4E52-A694-7E6B2A4E9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0458D-2C07-481D-930C-633CCDA83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050C3-C8AC-4FD3-B7B6-9E8846A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3DD7D-3E95-4668-B30E-45EAA49C0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C29B5-585D-46EB-9C24-ACEE221AD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77E1E-C2DF-41F6-A074-0C6997D9B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16648730-DA4C-44F4-91D3-1470CFD864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6.emf"/><Relationship Id="rId26" Type="http://schemas.openxmlformats.org/officeDocument/2006/relationships/image" Target="../media/image100.e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7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9.emf"/><Relationship Id="rId32" Type="http://schemas.openxmlformats.org/officeDocument/2006/relationships/image" Target="../media/image103.emf"/><Relationship Id="rId37" Type="http://schemas.openxmlformats.org/officeDocument/2006/relationships/oleObject" Target="../embeddings/oleObject109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1.emf"/><Relationship Id="rId36" Type="http://schemas.openxmlformats.org/officeDocument/2006/relationships/image" Target="../media/image105.wmf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02.emf"/><Relationship Id="rId35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7.png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9" Type="http://schemas.openxmlformats.org/officeDocument/2006/relationships/oleObject" Target="../embeddings/oleObject143.bin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37.e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38" Type="http://schemas.openxmlformats.org/officeDocument/2006/relationships/image" Target="../media/image13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37" Type="http://schemas.openxmlformats.org/officeDocument/2006/relationships/oleObject" Target="../embeddings/oleObject142.bin"/><Relationship Id="rId40" Type="http://schemas.openxmlformats.org/officeDocument/2006/relationships/image" Target="../media/image140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4.emf"/><Relationship Id="rId36" Type="http://schemas.openxmlformats.org/officeDocument/2006/relationships/image" Target="../media/image138.emf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5.emf"/><Relationship Id="rId35" Type="http://schemas.openxmlformats.org/officeDocument/2006/relationships/oleObject" Target="../embeddings/oleObject1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8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png"/><Relationship Id="rId20" Type="http://schemas.openxmlformats.org/officeDocument/2006/relationships/image" Target="../media/image14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7.png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32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w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5.e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1.e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28800"/>
            <a:ext cx="64008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第二节   二重积分的计算法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667000" y="60960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  <a:latin typeface="楷体_GB2312" pitchFamily="49" charset="-122"/>
              </a:rPr>
              <a:t>第十章  重积分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90600" y="3429000"/>
            <a:ext cx="518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直角坐标系下的二重积分计算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990600" y="4267200"/>
            <a:ext cx="491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极坐标系下的二重积分计算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07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457200" y="304800"/>
          <a:ext cx="80772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3314520" imgH="545760" progId="Equation.3">
                  <p:embed/>
                </p:oleObj>
              </mc:Choice>
              <mc:Fallback>
                <p:oleObj name="Equation" r:id="rId3" imgW="3314520" imgH="545760" progId="Equation.3">
                  <p:embed/>
                  <p:pic>
                    <p:nvPicPr>
                      <p:cNvPr id="0" name="Object 10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807720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57200" y="1752600"/>
            <a:ext cx="137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47105" name="Object 1025"/>
          <p:cNvGraphicFramePr>
            <a:graphicFrameLocks noChangeAspect="1"/>
          </p:cNvGraphicFramePr>
          <p:nvPr/>
        </p:nvGraphicFramePr>
        <p:xfrm>
          <a:off x="609600" y="2286000"/>
          <a:ext cx="42672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803240" imgH="342720" progId="Equation.3">
                  <p:embed/>
                </p:oleObj>
              </mc:Choice>
              <mc:Fallback>
                <p:oleObj name="Equation" r:id="rId5" imgW="1803240" imgH="34272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42672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Object 1026"/>
          <p:cNvGraphicFramePr>
            <a:graphicFrameLocks noChangeAspect="1"/>
          </p:cNvGraphicFramePr>
          <p:nvPr/>
        </p:nvGraphicFramePr>
        <p:xfrm>
          <a:off x="955675" y="3040063"/>
          <a:ext cx="26971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7" imgW="1168200" imgH="571320" progId="Equation.3">
                  <p:embed/>
                </p:oleObj>
              </mc:Choice>
              <mc:Fallback>
                <p:oleObj name="公式" r:id="rId7" imgW="1168200" imgH="57132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040063"/>
                        <a:ext cx="2697163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928688" y="5286375"/>
          <a:ext cx="4089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9" imgW="4089240" imgH="1104840" progId="Equation.3">
                  <p:embed/>
                </p:oleObj>
              </mc:Choice>
              <mc:Fallback>
                <p:oleObj name="公式" r:id="rId9" imgW="4089240" imgH="110484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86375"/>
                        <a:ext cx="4089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928688" y="4286250"/>
          <a:ext cx="358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3581280" imgH="825480" progId="Equation.3">
                  <p:embed/>
                </p:oleObj>
              </mc:Choice>
              <mc:Fallback>
                <p:oleObj name="Equation" r:id="rId11" imgW="3581280" imgH="82548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286250"/>
                        <a:ext cx="358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29"/>
          <p:cNvGraphicFramePr>
            <a:graphicFrameLocks noChangeAspect="1"/>
          </p:cNvGraphicFramePr>
          <p:nvPr/>
        </p:nvGraphicFramePr>
        <p:xfrm>
          <a:off x="5072063" y="5357813"/>
          <a:ext cx="8080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355320" imgH="406080" progId="Equation.3">
                  <p:embed/>
                </p:oleObj>
              </mc:Choice>
              <mc:Fallback>
                <p:oleObj name="Equation" r:id="rId13" imgW="355320" imgH="40608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357813"/>
                        <a:ext cx="8080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96000" y="1676400"/>
            <a:ext cx="2133600" cy="1752600"/>
            <a:chOff x="4080" y="2640"/>
            <a:chExt cx="1457" cy="1169"/>
          </a:xfrm>
        </p:grpSpPr>
        <p:sp>
          <p:nvSpPr>
            <p:cNvPr id="8236" name="Freeform 102"/>
            <p:cNvSpPr>
              <a:spLocks/>
            </p:cNvSpPr>
            <p:nvPr/>
          </p:nvSpPr>
          <p:spPr bwMode="auto">
            <a:xfrm>
              <a:off x="4080" y="2640"/>
              <a:ext cx="1457" cy="593"/>
            </a:xfrm>
            <a:custGeom>
              <a:avLst/>
              <a:gdLst>
                <a:gd name="T0" fmla="*/ 0 w 1815"/>
                <a:gd name="T1" fmla="*/ 593 h 489"/>
                <a:gd name="T2" fmla="*/ 0 w 1815"/>
                <a:gd name="T3" fmla="*/ 593 h 489"/>
                <a:gd name="T4" fmla="*/ 0 w 1815"/>
                <a:gd name="T5" fmla="*/ 593 h 489"/>
                <a:gd name="T6" fmla="*/ 0 w 1815"/>
                <a:gd name="T7" fmla="*/ 593 h 489"/>
                <a:gd name="T8" fmla="*/ 0 w 1815"/>
                <a:gd name="T9" fmla="*/ 583 h 489"/>
                <a:gd name="T10" fmla="*/ 0 w 1815"/>
                <a:gd name="T11" fmla="*/ 583 h 489"/>
                <a:gd name="T12" fmla="*/ 0 w 1815"/>
                <a:gd name="T13" fmla="*/ 583 h 489"/>
                <a:gd name="T14" fmla="*/ 0 w 1815"/>
                <a:gd name="T15" fmla="*/ 583 h 489"/>
                <a:gd name="T16" fmla="*/ 0 w 1815"/>
                <a:gd name="T17" fmla="*/ 583 h 489"/>
                <a:gd name="T18" fmla="*/ 0 w 1815"/>
                <a:gd name="T19" fmla="*/ 575 h 489"/>
                <a:gd name="T20" fmla="*/ 0 w 1815"/>
                <a:gd name="T21" fmla="*/ 575 h 489"/>
                <a:gd name="T22" fmla="*/ 0 w 1815"/>
                <a:gd name="T23" fmla="*/ 575 h 489"/>
                <a:gd name="T24" fmla="*/ 0 w 1815"/>
                <a:gd name="T25" fmla="*/ 566 h 489"/>
                <a:gd name="T26" fmla="*/ 6 w 1815"/>
                <a:gd name="T27" fmla="*/ 558 h 489"/>
                <a:gd name="T28" fmla="*/ 6 w 1815"/>
                <a:gd name="T29" fmla="*/ 549 h 489"/>
                <a:gd name="T30" fmla="*/ 11 w 1815"/>
                <a:gd name="T31" fmla="*/ 541 h 489"/>
                <a:gd name="T32" fmla="*/ 18 w 1815"/>
                <a:gd name="T33" fmla="*/ 532 h 489"/>
                <a:gd name="T34" fmla="*/ 23 w 1815"/>
                <a:gd name="T35" fmla="*/ 515 h 489"/>
                <a:gd name="T36" fmla="*/ 40 w 1815"/>
                <a:gd name="T37" fmla="*/ 490 h 489"/>
                <a:gd name="T38" fmla="*/ 63 w 1815"/>
                <a:gd name="T39" fmla="*/ 463 h 489"/>
                <a:gd name="T40" fmla="*/ 97 w 1815"/>
                <a:gd name="T41" fmla="*/ 438 h 489"/>
                <a:gd name="T42" fmla="*/ 125 w 1815"/>
                <a:gd name="T43" fmla="*/ 412 h 489"/>
                <a:gd name="T44" fmla="*/ 165 w 1815"/>
                <a:gd name="T45" fmla="*/ 387 h 489"/>
                <a:gd name="T46" fmla="*/ 211 w 1815"/>
                <a:gd name="T47" fmla="*/ 360 h 489"/>
                <a:gd name="T48" fmla="*/ 256 w 1815"/>
                <a:gd name="T49" fmla="*/ 343 h 489"/>
                <a:gd name="T50" fmla="*/ 307 w 1815"/>
                <a:gd name="T51" fmla="*/ 318 h 489"/>
                <a:gd name="T52" fmla="*/ 370 w 1815"/>
                <a:gd name="T53" fmla="*/ 292 h 489"/>
                <a:gd name="T54" fmla="*/ 433 w 1815"/>
                <a:gd name="T55" fmla="*/ 266 h 489"/>
                <a:gd name="T56" fmla="*/ 507 w 1815"/>
                <a:gd name="T57" fmla="*/ 240 h 489"/>
                <a:gd name="T58" fmla="*/ 580 w 1815"/>
                <a:gd name="T59" fmla="*/ 215 h 489"/>
                <a:gd name="T60" fmla="*/ 654 w 1815"/>
                <a:gd name="T61" fmla="*/ 189 h 489"/>
                <a:gd name="T62" fmla="*/ 740 w 1815"/>
                <a:gd name="T63" fmla="*/ 162 h 489"/>
                <a:gd name="T64" fmla="*/ 831 w 1815"/>
                <a:gd name="T65" fmla="*/ 146 h 489"/>
                <a:gd name="T66" fmla="*/ 916 w 1815"/>
                <a:gd name="T67" fmla="*/ 120 h 489"/>
                <a:gd name="T68" fmla="*/ 1019 w 1815"/>
                <a:gd name="T69" fmla="*/ 95 h 489"/>
                <a:gd name="T70" fmla="*/ 1121 w 1815"/>
                <a:gd name="T71" fmla="*/ 68 h 489"/>
                <a:gd name="T72" fmla="*/ 1235 w 1815"/>
                <a:gd name="T73" fmla="*/ 42 h 489"/>
                <a:gd name="T74" fmla="*/ 1349 w 1815"/>
                <a:gd name="T75" fmla="*/ 17 h 489"/>
                <a:gd name="T76" fmla="*/ 1457 w 1815"/>
                <a:gd name="T77" fmla="*/ 0 h 4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15"/>
                <a:gd name="T118" fmla="*/ 0 h 489"/>
                <a:gd name="T119" fmla="*/ 1815 w 1815"/>
                <a:gd name="T120" fmla="*/ 489 h 48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15" h="489">
                  <a:moveTo>
                    <a:pt x="0" y="489"/>
                  </a:moveTo>
                  <a:lnTo>
                    <a:pt x="0" y="489"/>
                  </a:lnTo>
                  <a:lnTo>
                    <a:pt x="0" y="481"/>
                  </a:lnTo>
                  <a:lnTo>
                    <a:pt x="0" y="474"/>
                  </a:lnTo>
                  <a:lnTo>
                    <a:pt x="0" y="467"/>
                  </a:lnTo>
                  <a:lnTo>
                    <a:pt x="7" y="460"/>
                  </a:lnTo>
                  <a:lnTo>
                    <a:pt x="7" y="453"/>
                  </a:lnTo>
                  <a:lnTo>
                    <a:pt x="14" y="446"/>
                  </a:lnTo>
                  <a:lnTo>
                    <a:pt x="22" y="439"/>
                  </a:lnTo>
                  <a:lnTo>
                    <a:pt x="29" y="425"/>
                  </a:lnTo>
                  <a:lnTo>
                    <a:pt x="50" y="404"/>
                  </a:lnTo>
                  <a:lnTo>
                    <a:pt x="78" y="382"/>
                  </a:lnTo>
                  <a:lnTo>
                    <a:pt x="121" y="361"/>
                  </a:lnTo>
                  <a:lnTo>
                    <a:pt x="156" y="340"/>
                  </a:lnTo>
                  <a:lnTo>
                    <a:pt x="206" y="319"/>
                  </a:lnTo>
                  <a:lnTo>
                    <a:pt x="263" y="297"/>
                  </a:lnTo>
                  <a:lnTo>
                    <a:pt x="319" y="283"/>
                  </a:lnTo>
                  <a:lnTo>
                    <a:pt x="383" y="262"/>
                  </a:lnTo>
                  <a:lnTo>
                    <a:pt x="461" y="241"/>
                  </a:lnTo>
                  <a:lnTo>
                    <a:pt x="539" y="219"/>
                  </a:lnTo>
                  <a:lnTo>
                    <a:pt x="631" y="198"/>
                  </a:lnTo>
                  <a:lnTo>
                    <a:pt x="723" y="177"/>
                  </a:lnTo>
                  <a:lnTo>
                    <a:pt x="815" y="156"/>
                  </a:lnTo>
                  <a:lnTo>
                    <a:pt x="922" y="134"/>
                  </a:lnTo>
                  <a:lnTo>
                    <a:pt x="1035" y="120"/>
                  </a:lnTo>
                  <a:lnTo>
                    <a:pt x="1141" y="99"/>
                  </a:lnTo>
                  <a:lnTo>
                    <a:pt x="1269" y="78"/>
                  </a:lnTo>
                  <a:lnTo>
                    <a:pt x="1396" y="56"/>
                  </a:lnTo>
                  <a:lnTo>
                    <a:pt x="1538" y="35"/>
                  </a:lnTo>
                  <a:lnTo>
                    <a:pt x="1680" y="14"/>
                  </a:lnTo>
                  <a:lnTo>
                    <a:pt x="1815" y="0"/>
                  </a:ln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Freeform 103"/>
            <p:cNvSpPr>
              <a:spLocks/>
            </p:cNvSpPr>
            <p:nvPr/>
          </p:nvSpPr>
          <p:spPr bwMode="auto">
            <a:xfrm>
              <a:off x="4080" y="3216"/>
              <a:ext cx="1457" cy="593"/>
            </a:xfrm>
            <a:custGeom>
              <a:avLst/>
              <a:gdLst>
                <a:gd name="T0" fmla="*/ 0 w 1815"/>
                <a:gd name="T1" fmla="*/ 0 h 488"/>
                <a:gd name="T2" fmla="*/ 0 w 1815"/>
                <a:gd name="T3" fmla="*/ 0 h 488"/>
                <a:gd name="T4" fmla="*/ 0 w 1815"/>
                <a:gd name="T5" fmla="*/ 0 h 488"/>
                <a:gd name="T6" fmla="*/ 0 w 1815"/>
                <a:gd name="T7" fmla="*/ 0 h 488"/>
                <a:gd name="T8" fmla="*/ 0 w 1815"/>
                <a:gd name="T9" fmla="*/ 0 h 488"/>
                <a:gd name="T10" fmla="*/ 0 w 1815"/>
                <a:gd name="T11" fmla="*/ 0 h 488"/>
                <a:gd name="T12" fmla="*/ 0 w 1815"/>
                <a:gd name="T13" fmla="*/ 0 h 488"/>
                <a:gd name="T14" fmla="*/ 0 w 1815"/>
                <a:gd name="T15" fmla="*/ 9 h 488"/>
                <a:gd name="T16" fmla="*/ 0 w 1815"/>
                <a:gd name="T17" fmla="*/ 9 h 488"/>
                <a:gd name="T18" fmla="*/ 0 w 1815"/>
                <a:gd name="T19" fmla="*/ 9 h 488"/>
                <a:gd name="T20" fmla="*/ 0 w 1815"/>
                <a:gd name="T21" fmla="*/ 9 h 488"/>
                <a:gd name="T22" fmla="*/ 0 w 1815"/>
                <a:gd name="T23" fmla="*/ 17 h 488"/>
                <a:gd name="T24" fmla="*/ 0 w 1815"/>
                <a:gd name="T25" fmla="*/ 26 h 488"/>
                <a:gd name="T26" fmla="*/ 6 w 1815"/>
                <a:gd name="T27" fmla="*/ 26 h 488"/>
                <a:gd name="T28" fmla="*/ 6 w 1815"/>
                <a:gd name="T29" fmla="*/ 34 h 488"/>
                <a:gd name="T30" fmla="*/ 11 w 1815"/>
                <a:gd name="T31" fmla="*/ 51 h 488"/>
                <a:gd name="T32" fmla="*/ 18 w 1815"/>
                <a:gd name="T33" fmla="*/ 60 h 488"/>
                <a:gd name="T34" fmla="*/ 23 w 1815"/>
                <a:gd name="T35" fmla="*/ 77 h 488"/>
                <a:gd name="T36" fmla="*/ 40 w 1815"/>
                <a:gd name="T37" fmla="*/ 94 h 488"/>
                <a:gd name="T38" fmla="*/ 63 w 1815"/>
                <a:gd name="T39" fmla="*/ 120 h 488"/>
                <a:gd name="T40" fmla="*/ 97 w 1815"/>
                <a:gd name="T41" fmla="*/ 146 h 488"/>
                <a:gd name="T42" fmla="*/ 125 w 1815"/>
                <a:gd name="T43" fmla="*/ 171 h 488"/>
                <a:gd name="T44" fmla="*/ 165 w 1815"/>
                <a:gd name="T45" fmla="*/ 198 h 488"/>
                <a:gd name="T46" fmla="*/ 211 w 1815"/>
                <a:gd name="T47" fmla="*/ 224 h 488"/>
                <a:gd name="T48" fmla="*/ 256 w 1815"/>
                <a:gd name="T49" fmla="*/ 249 h 488"/>
                <a:gd name="T50" fmla="*/ 307 w 1815"/>
                <a:gd name="T51" fmla="*/ 275 h 488"/>
                <a:gd name="T52" fmla="*/ 370 w 1815"/>
                <a:gd name="T53" fmla="*/ 301 h 488"/>
                <a:gd name="T54" fmla="*/ 433 w 1815"/>
                <a:gd name="T55" fmla="*/ 318 h 488"/>
                <a:gd name="T56" fmla="*/ 507 w 1815"/>
                <a:gd name="T57" fmla="*/ 344 h 488"/>
                <a:gd name="T58" fmla="*/ 580 w 1815"/>
                <a:gd name="T59" fmla="*/ 369 h 488"/>
                <a:gd name="T60" fmla="*/ 654 w 1815"/>
                <a:gd name="T61" fmla="*/ 395 h 488"/>
                <a:gd name="T62" fmla="*/ 740 w 1815"/>
                <a:gd name="T63" fmla="*/ 422 h 488"/>
                <a:gd name="T64" fmla="*/ 831 w 1815"/>
                <a:gd name="T65" fmla="*/ 447 h 488"/>
                <a:gd name="T66" fmla="*/ 916 w 1815"/>
                <a:gd name="T67" fmla="*/ 473 h 488"/>
                <a:gd name="T68" fmla="*/ 1019 w 1815"/>
                <a:gd name="T69" fmla="*/ 498 h 488"/>
                <a:gd name="T70" fmla="*/ 1121 w 1815"/>
                <a:gd name="T71" fmla="*/ 516 h 488"/>
                <a:gd name="T72" fmla="*/ 1235 w 1815"/>
                <a:gd name="T73" fmla="*/ 542 h 488"/>
                <a:gd name="T74" fmla="*/ 1349 w 1815"/>
                <a:gd name="T75" fmla="*/ 567 h 488"/>
                <a:gd name="T76" fmla="*/ 1457 w 1815"/>
                <a:gd name="T77" fmla="*/ 593 h 4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15"/>
                <a:gd name="T118" fmla="*/ 0 h 488"/>
                <a:gd name="T119" fmla="*/ 1815 w 1815"/>
                <a:gd name="T120" fmla="*/ 488 h 4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15" h="488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14" y="42"/>
                  </a:lnTo>
                  <a:lnTo>
                    <a:pt x="22" y="49"/>
                  </a:lnTo>
                  <a:lnTo>
                    <a:pt x="29" y="63"/>
                  </a:lnTo>
                  <a:lnTo>
                    <a:pt x="50" y="77"/>
                  </a:lnTo>
                  <a:lnTo>
                    <a:pt x="78" y="99"/>
                  </a:lnTo>
                  <a:lnTo>
                    <a:pt x="121" y="120"/>
                  </a:lnTo>
                  <a:lnTo>
                    <a:pt x="156" y="141"/>
                  </a:lnTo>
                  <a:lnTo>
                    <a:pt x="206" y="163"/>
                  </a:lnTo>
                  <a:lnTo>
                    <a:pt x="263" y="184"/>
                  </a:lnTo>
                  <a:lnTo>
                    <a:pt x="319" y="205"/>
                  </a:lnTo>
                  <a:lnTo>
                    <a:pt x="383" y="226"/>
                  </a:lnTo>
                  <a:lnTo>
                    <a:pt x="461" y="248"/>
                  </a:lnTo>
                  <a:lnTo>
                    <a:pt x="539" y="262"/>
                  </a:lnTo>
                  <a:lnTo>
                    <a:pt x="631" y="283"/>
                  </a:lnTo>
                  <a:lnTo>
                    <a:pt x="723" y="304"/>
                  </a:lnTo>
                  <a:lnTo>
                    <a:pt x="815" y="325"/>
                  </a:lnTo>
                  <a:lnTo>
                    <a:pt x="922" y="347"/>
                  </a:lnTo>
                  <a:lnTo>
                    <a:pt x="1035" y="368"/>
                  </a:lnTo>
                  <a:lnTo>
                    <a:pt x="1141" y="389"/>
                  </a:lnTo>
                  <a:lnTo>
                    <a:pt x="1269" y="410"/>
                  </a:lnTo>
                  <a:lnTo>
                    <a:pt x="1396" y="425"/>
                  </a:lnTo>
                  <a:lnTo>
                    <a:pt x="1538" y="446"/>
                  </a:lnTo>
                  <a:lnTo>
                    <a:pt x="1680" y="467"/>
                  </a:lnTo>
                  <a:lnTo>
                    <a:pt x="1815" y="488"/>
                  </a:ln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2" name="Rectangle 10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5486400" y="990600"/>
            <a:ext cx="2987675" cy="2667000"/>
            <a:chOff x="3446" y="624"/>
            <a:chExt cx="1882" cy="1680"/>
          </a:xfrm>
        </p:grpSpPr>
        <p:sp>
          <p:nvSpPr>
            <p:cNvPr id="8231" name="Line 108"/>
            <p:cNvSpPr>
              <a:spLocks noChangeShapeType="1"/>
            </p:cNvSpPr>
            <p:nvPr/>
          </p:nvSpPr>
          <p:spPr bwMode="auto">
            <a:xfrm flipV="1">
              <a:off x="3840" y="72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110"/>
            <p:cNvSpPr>
              <a:spLocks noChangeShapeType="1"/>
            </p:cNvSpPr>
            <p:nvPr/>
          </p:nvSpPr>
          <p:spPr bwMode="auto">
            <a:xfrm>
              <a:off x="3504" y="158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Text Box 112"/>
            <p:cNvSpPr txBox="1">
              <a:spLocks noChangeArrowheads="1"/>
            </p:cNvSpPr>
            <p:nvPr/>
          </p:nvSpPr>
          <p:spPr bwMode="auto">
            <a:xfrm>
              <a:off x="3446" y="156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  <p:sp>
          <p:nvSpPr>
            <p:cNvPr id="8234" name="Text Box 113"/>
            <p:cNvSpPr txBox="1">
              <a:spLocks noChangeArrowheads="1"/>
            </p:cNvSpPr>
            <p:nvPr/>
          </p:nvSpPr>
          <p:spPr bwMode="auto">
            <a:xfrm>
              <a:off x="5088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8235" name="Text Box 114"/>
            <p:cNvSpPr txBox="1">
              <a:spLocks noChangeArrowheads="1"/>
            </p:cNvSpPr>
            <p:nvPr/>
          </p:nvSpPr>
          <p:spPr bwMode="auto">
            <a:xfrm>
              <a:off x="3648" y="62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sp>
        <p:nvSpPr>
          <p:cNvPr id="10356" name="Text Box 116"/>
          <p:cNvSpPr txBox="1">
            <a:spLocks noChangeArrowheads="1"/>
          </p:cNvSpPr>
          <p:nvPr/>
        </p:nvSpPr>
        <p:spPr bwMode="auto">
          <a:xfrm>
            <a:off x="5715000" y="304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-2</a:t>
            </a:r>
          </a:p>
        </p:txBody>
      </p:sp>
      <p:sp>
        <p:nvSpPr>
          <p:cNvPr id="10358" name="Line 118"/>
          <p:cNvSpPr>
            <a:spLocks noChangeShapeType="1"/>
          </p:cNvSpPr>
          <p:nvPr/>
        </p:nvSpPr>
        <p:spPr bwMode="auto">
          <a:xfrm flipV="1">
            <a:off x="6096000" y="1295400"/>
            <a:ext cx="205740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59" name="Line 119"/>
          <p:cNvSpPr>
            <a:spLocks noChangeShapeType="1"/>
          </p:cNvSpPr>
          <p:nvPr/>
        </p:nvSpPr>
        <p:spPr bwMode="auto">
          <a:xfrm>
            <a:off x="7696200" y="1828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0" name="Text Box 120"/>
          <p:cNvSpPr txBox="1">
            <a:spLocks noChangeArrowheads="1"/>
          </p:cNvSpPr>
          <p:nvPr/>
        </p:nvSpPr>
        <p:spPr bwMode="auto">
          <a:xfrm>
            <a:off x="7527925" y="2479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10361" name="Line 121"/>
          <p:cNvSpPr>
            <a:spLocks noChangeShapeType="1"/>
          </p:cNvSpPr>
          <p:nvPr/>
        </p:nvSpPr>
        <p:spPr bwMode="auto">
          <a:xfrm>
            <a:off x="6096000" y="182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5791200" y="160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</a:p>
        </p:txBody>
      </p: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6172200" y="1828800"/>
            <a:ext cx="1295400" cy="1066800"/>
            <a:chOff x="3888" y="1152"/>
            <a:chExt cx="816" cy="672"/>
          </a:xfrm>
        </p:grpSpPr>
        <p:sp>
          <p:nvSpPr>
            <p:cNvPr id="8213" name="Line 131"/>
            <p:cNvSpPr>
              <a:spLocks noChangeShapeType="1"/>
            </p:cNvSpPr>
            <p:nvPr/>
          </p:nvSpPr>
          <p:spPr bwMode="auto">
            <a:xfrm>
              <a:off x="388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32"/>
            <p:cNvSpPr>
              <a:spLocks noChangeShapeType="1"/>
            </p:cNvSpPr>
            <p:nvPr/>
          </p:nvSpPr>
          <p:spPr bwMode="auto">
            <a:xfrm>
              <a:off x="3936" y="14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33"/>
            <p:cNvSpPr>
              <a:spLocks noChangeShapeType="1"/>
            </p:cNvSpPr>
            <p:nvPr/>
          </p:nvSpPr>
          <p:spPr bwMode="auto">
            <a:xfrm>
              <a:off x="3984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34"/>
            <p:cNvSpPr>
              <a:spLocks noChangeShapeType="1"/>
            </p:cNvSpPr>
            <p:nvPr/>
          </p:nvSpPr>
          <p:spPr bwMode="auto">
            <a:xfrm>
              <a:off x="4032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35"/>
            <p:cNvSpPr>
              <a:spLocks noChangeShapeType="1"/>
            </p:cNvSpPr>
            <p:nvPr/>
          </p:nvSpPr>
          <p:spPr bwMode="auto">
            <a:xfrm>
              <a:off x="4080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36"/>
            <p:cNvSpPr>
              <a:spLocks noChangeShapeType="1"/>
            </p:cNvSpPr>
            <p:nvPr/>
          </p:nvSpPr>
          <p:spPr bwMode="auto">
            <a:xfrm>
              <a:off x="412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37"/>
            <p:cNvSpPr>
              <a:spLocks noChangeShapeType="1"/>
            </p:cNvSpPr>
            <p:nvPr/>
          </p:nvSpPr>
          <p:spPr bwMode="auto">
            <a:xfrm>
              <a:off x="4176" y="13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38"/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39"/>
            <p:cNvSpPr>
              <a:spLocks noChangeShapeType="1"/>
            </p:cNvSpPr>
            <p:nvPr/>
          </p:nvSpPr>
          <p:spPr bwMode="auto">
            <a:xfrm>
              <a:off x="4272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40"/>
            <p:cNvSpPr>
              <a:spLocks noChangeShapeType="1"/>
            </p:cNvSpPr>
            <p:nvPr/>
          </p:nvSpPr>
          <p:spPr bwMode="auto">
            <a:xfrm>
              <a:off x="4320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41"/>
            <p:cNvSpPr>
              <a:spLocks noChangeShapeType="1"/>
            </p:cNvSpPr>
            <p:nvPr/>
          </p:nvSpPr>
          <p:spPr bwMode="auto">
            <a:xfrm>
              <a:off x="436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42"/>
            <p:cNvSpPr>
              <a:spLocks noChangeShapeType="1"/>
            </p:cNvSpPr>
            <p:nvPr/>
          </p:nvSpPr>
          <p:spPr bwMode="auto">
            <a:xfrm>
              <a:off x="4416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143"/>
            <p:cNvSpPr>
              <a:spLocks noChangeShapeType="1"/>
            </p:cNvSpPr>
            <p:nvPr/>
          </p:nvSpPr>
          <p:spPr bwMode="auto">
            <a:xfrm>
              <a:off x="446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144"/>
            <p:cNvSpPr>
              <a:spLocks noChangeShapeType="1"/>
            </p:cNvSpPr>
            <p:nvPr/>
          </p:nvSpPr>
          <p:spPr bwMode="auto">
            <a:xfrm>
              <a:off x="4512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145"/>
            <p:cNvSpPr>
              <a:spLocks noChangeShapeType="1"/>
            </p:cNvSpPr>
            <p:nvPr/>
          </p:nvSpPr>
          <p:spPr bwMode="auto">
            <a:xfrm>
              <a:off x="4560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146"/>
            <p:cNvSpPr>
              <a:spLocks noChangeShapeType="1"/>
            </p:cNvSpPr>
            <p:nvPr/>
          </p:nvSpPr>
          <p:spPr bwMode="auto">
            <a:xfrm>
              <a:off x="4608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147"/>
            <p:cNvSpPr>
              <a:spLocks noChangeShapeType="1"/>
            </p:cNvSpPr>
            <p:nvPr/>
          </p:nvSpPr>
          <p:spPr bwMode="auto">
            <a:xfrm>
              <a:off x="4656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148"/>
            <p:cNvSpPr>
              <a:spLocks noChangeShapeType="1"/>
            </p:cNvSpPr>
            <p:nvPr/>
          </p:nvSpPr>
          <p:spPr bwMode="auto">
            <a:xfrm>
              <a:off x="4704" y="12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90" name="Line 150"/>
          <p:cNvSpPr>
            <a:spLocks noChangeShapeType="1"/>
          </p:cNvSpPr>
          <p:nvPr/>
        </p:nvSpPr>
        <p:spPr bwMode="auto">
          <a:xfrm>
            <a:off x="6096000" y="295794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1" name="Text Box 151"/>
          <p:cNvSpPr txBox="1">
            <a:spLocks noChangeArrowheads="1"/>
          </p:cNvSpPr>
          <p:nvPr/>
        </p:nvSpPr>
        <p:spPr bwMode="auto">
          <a:xfrm>
            <a:off x="5715000" y="26939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utoUpdateAnimBg="0"/>
      <p:bldP spid="10356" grpId="0" autoUpdateAnimBg="0"/>
      <p:bldP spid="10358" grpId="0" animBg="1"/>
      <p:bldP spid="10359" grpId="0" animBg="1"/>
      <p:bldP spid="10360" grpId="0" autoUpdateAnimBg="0"/>
      <p:bldP spid="10361" grpId="0" animBg="1"/>
      <p:bldP spid="10362" grpId="0" autoUpdateAnimBg="0"/>
      <p:bldP spid="10390" grpId="0" animBg="1"/>
      <p:bldP spid="103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1598613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另解：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33400" y="11430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将区域 </a:t>
            </a:r>
            <a:r>
              <a:rPr lang="en-US" altLang="zh-CN" i="1"/>
              <a:t>D </a:t>
            </a:r>
            <a:r>
              <a:rPr lang="zh-CN" altLang="en-US"/>
              <a:t>分解成 </a:t>
            </a:r>
            <a:r>
              <a:rPr lang="en-US" altLang="zh-CN" i="1"/>
              <a:t>D</a:t>
            </a:r>
            <a:r>
              <a:rPr lang="en-US" altLang="zh-CN" baseline="-25000"/>
              <a:t>1 </a:t>
            </a:r>
            <a:r>
              <a:rPr lang="zh-CN" altLang="en-US"/>
              <a:t>和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517525" y="1743075"/>
            <a:ext cx="3905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 </a:t>
            </a:r>
            <a:r>
              <a:rPr lang="en-US" altLang="zh-CN" i="1"/>
              <a:t>D</a:t>
            </a:r>
            <a:r>
              <a:rPr lang="en-US" altLang="zh-CN" baseline="-25000"/>
              <a:t>1 </a:t>
            </a:r>
            <a:r>
              <a:rPr lang="zh-CN" altLang="en-US"/>
              <a:t>和 </a:t>
            </a:r>
            <a:r>
              <a:rPr lang="en-US" altLang="zh-CN" i="1"/>
              <a:t>D</a:t>
            </a:r>
            <a:r>
              <a:rPr lang="en-US" altLang="zh-CN" baseline="-25000"/>
              <a:t>2 </a:t>
            </a:r>
            <a:r>
              <a:rPr lang="zh-CN" altLang="en-US"/>
              <a:t>都是 </a:t>
            </a:r>
            <a:r>
              <a:rPr lang="en-US" altLang="zh-CN"/>
              <a:t>X </a:t>
            </a:r>
            <a:r>
              <a:rPr lang="zh-CN" altLang="en-US"/>
              <a:t>型</a:t>
            </a:r>
            <a:r>
              <a:rPr lang="en-US" altLang="zh-CN"/>
              <a:t>.</a:t>
            </a:r>
            <a:endParaRPr lang="en-US" altLang="zh-CN" baseline="-25000"/>
          </a:p>
        </p:txBody>
      </p:sp>
      <p:graphicFrame>
        <p:nvGraphicFramePr>
          <p:cNvPr id="18475" name="Object 43"/>
          <p:cNvGraphicFramePr>
            <a:graphicFrameLocks noChangeAspect="1"/>
          </p:cNvGraphicFramePr>
          <p:nvPr/>
        </p:nvGraphicFramePr>
        <p:xfrm>
          <a:off x="381000" y="2362200"/>
          <a:ext cx="5227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2209680" imgH="330120" progId="Equation.3">
                  <p:embed/>
                </p:oleObj>
              </mc:Choice>
              <mc:Fallback>
                <p:oleObj name="Equation" r:id="rId3" imgW="2209680" imgH="33012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52276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781800" y="1295400"/>
            <a:ext cx="914400" cy="1066800"/>
            <a:chOff x="4416" y="3024"/>
            <a:chExt cx="576" cy="672"/>
          </a:xfrm>
        </p:grpSpPr>
        <p:grpSp>
          <p:nvGrpSpPr>
            <p:cNvPr id="9264" name="Group 58"/>
            <p:cNvGrpSpPr>
              <a:grpSpLocks/>
            </p:cNvGrpSpPr>
            <p:nvPr/>
          </p:nvGrpSpPr>
          <p:grpSpPr bwMode="auto">
            <a:xfrm>
              <a:off x="4416" y="3024"/>
              <a:ext cx="576" cy="672"/>
              <a:chOff x="4272" y="768"/>
              <a:chExt cx="576" cy="672"/>
            </a:xfrm>
          </p:grpSpPr>
          <p:sp>
            <p:nvSpPr>
              <p:cNvPr id="9266" name="Line 23"/>
              <p:cNvSpPr>
                <a:spLocks noChangeShapeType="1"/>
              </p:cNvSpPr>
              <p:nvPr/>
            </p:nvSpPr>
            <p:spPr bwMode="auto">
              <a:xfrm>
                <a:off x="4272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7" name="Line 24"/>
              <p:cNvSpPr>
                <a:spLocks noChangeShapeType="1"/>
              </p:cNvSpPr>
              <p:nvPr/>
            </p:nvSpPr>
            <p:spPr bwMode="auto">
              <a:xfrm>
                <a:off x="4320" y="9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25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9" name="Line 26"/>
              <p:cNvSpPr>
                <a:spLocks noChangeShapeType="1"/>
              </p:cNvSpPr>
              <p:nvPr/>
            </p:nvSpPr>
            <p:spPr bwMode="auto">
              <a:xfrm>
                <a:off x="4416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0" name="Line 27"/>
              <p:cNvSpPr>
                <a:spLocks noChangeShapeType="1"/>
              </p:cNvSpPr>
              <p:nvPr/>
            </p:nvSpPr>
            <p:spPr bwMode="auto">
              <a:xfrm>
                <a:off x="4464" y="9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Line 28"/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2" name="Line 29"/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3" name="Line 30"/>
              <p:cNvSpPr>
                <a:spLocks noChangeShapeType="1"/>
              </p:cNvSpPr>
              <p:nvPr/>
            </p:nvSpPr>
            <p:spPr bwMode="auto">
              <a:xfrm>
                <a:off x="4608" y="8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4" name="Line 31"/>
              <p:cNvSpPr>
                <a:spLocks noChangeShapeType="1"/>
              </p:cNvSpPr>
              <p:nvPr/>
            </p:nvSpPr>
            <p:spPr bwMode="auto">
              <a:xfrm>
                <a:off x="4656" y="8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5" name="Line 32"/>
              <p:cNvSpPr>
                <a:spLocks noChangeShapeType="1"/>
              </p:cNvSpPr>
              <p:nvPr/>
            </p:nvSpPr>
            <p:spPr bwMode="auto">
              <a:xfrm>
                <a:off x="4704" y="8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6" name="Line 33"/>
              <p:cNvSpPr>
                <a:spLocks noChangeShapeType="1"/>
              </p:cNvSpPr>
              <p:nvPr/>
            </p:nvSpPr>
            <p:spPr bwMode="auto">
              <a:xfrm>
                <a:off x="4752" y="8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7" name="Line 34"/>
              <p:cNvSpPr>
                <a:spLocks noChangeShapeType="1"/>
              </p:cNvSpPr>
              <p:nvPr/>
            </p:nvSpPr>
            <p:spPr bwMode="auto">
              <a:xfrm>
                <a:off x="4800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8" name="Line 35"/>
              <p:cNvSpPr>
                <a:spLocks noChangeShapeType="1"/>
              </p:cNvSpPr>
              <p:nvPr/>
            </p:nvSpPr>
            <p:spPr bwMode="auto">
              <a:xfrm>
                <a:off x="4848" y="81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65" name="Rectangle 45"/>
            <p:cNvSpPr>
              <a:spLocks noChangeArrowheads="1"/>
            </p:cNvSpPr>
            <p:nvPr/>
          </p:nvSpPr>
          <p:spPr bwMode="auto">
            <a:xfrm>
              <a:off x="4416" y="3072"/>
              <a:ext cx="3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2400" i="1">
                  <a:solidFill>
                    <a:schemeClr val="tx2"/>
                  </a:solidFill>
                </a:rPr>
                <a:t>D</a:t>
              </a:r>
              <a:r>
                <a:rPr lang="en-US" altLang="zh-CN" sz="24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6781800" y="609600"/>
            <a:ext cx="0" cy="23622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4" name="Group 64"/>
          <p:cNvGrpSpPr>
            <a:grpSpLocks/>
          </p:cNvGrpSpPr>
          <p:nvPr/>
        </p:nvGrpSpPr>
        <p:grpSpPr bwMode="auto">
          <a:xfrm>
            <a:off x="5715000" y="457200"/>
            <a:ext cx="2987675" cy="2667000"/>
            <a:chOff x="3600" y="288"/>
            <a:chExt cx="1882" cy="1680"/>
          </a:xfrm>
        </p:grpSpPr>
        <p:grpSp>
          <p:nvGrpSpPr>
            <p:cNvPr id="9247" name="Group 2"/>
            <p:cNvGrpSpPr>
              <a:grpSpLocks/>
            </p:cNvGrpSpPr>
            <p:nvPr/>
          </p:nvGrpSpPr>
          <p:grpSpPr bwMode="auto">
            <a:xfrm>
              <a:off x="3984" y="720"/>
              <a:ext cx="1344" cy="1104"/>
              <a:chOff x="4080" y="2640"/>
              <a:chExt cx="1457" cy="1169"/>
            </a:xfrm>
          </p:grpSpPr>
          <p:sp>
            <p:nvSpPr>
              <p:cNvPr id="9262" name="Freeform 3"/>
              <p:cNvSpPr>
                <a:spLocks/>
              </p:cNvSpPr>
              <p:nvPr/>
            </p:nvSpPr>
            <p:spPr bwMode="auto">
              <a:xfrm>
                <a:off x="4080" y="2640"/>
                <a:ext cx="1457" cy="593"/>
              </a:xfrm>
              <a:custGeom>
                <a:avLst/>
                <a:gdLst>
                  <a:gd name="T0" fmla="*/ 0 w 1815"/>
                  <a:gd name="T1" fmla="*/ 593 h 489"/>
                  <a:gd name="T2" fmla="*/ 0 w 1815"/>
                  <a:gd name="T3" fmla="*/ 593 h 489"/>
                  <a:gd name="T4" fmla="*/ 0 w 1815"/>
                  <a:gd name="T5" fmla="*/ 593 h 489"/>
                  <a:gd name="T6" fmla="*/ 0 w 1815"/>
                  <a:gd name="T7" fmla="*/ 593 h 489"/>
                  <a:gd name="T8" fmla="*/ 0 w 1815"/>
                  <a:gd name="T9" fmla="*/ 583 h 489"/>
                  <a:gd name="T10" fmla="*/ 0 w 1815"/>
                  <a:gd name="T11" fmla="*/ 583 h 489"/>
                  <a:gd name="T12" fmla="*/ 0 w 1815"/>
                  <a:gd name="T13" fmla="*/ 583 h 489"/>
                  <a:gd name="T14" fmla="*/ 0 w 1815"/>
                  <a:gd name="T15" fmla="*/ 583 h 489"/>
                  <a:gd name="T16" fmla="*/ 0 w 1815"/>
                  <a:gd name="T17" fmla="*/ 583 h 489"/>
                  <a:gd name="T18" fmla="*/ 0 w 1815"/>
                  <a:gd name="T19" fmla="*/ 575 h 489"/>
                  <a:gd name="T20" fmla="*/ 0 w 1815"/>
                  <a:gd name="T21" fmla="*/ 575 h 489"/>
                  <a:gd name="T22" fmla="*/ 0 w 1815"/>
                  <a:gd name="T23" fmla="*/ 575 h 489"/>
                  <a:gd name="T24" fmla="*/ 0 w 1815"/>
                  <a:gd name="T25" fmla="*/ 566 h 489"/>
                  <a:gd name="T26" fmla="*/ 6 w 1815"/>
                  <a:gd name="T27" fmla="*/ 558 h 489"/>
                  <a:gd name="T28" fmla="*/ 6 w 1815"/>
                  <a:gd name="T29" fmla="*/ 549 h 489"/>
                  <a:gd name="T30" fmla="*/ 11 w 1815"/>
                  <a:gd name="T31" fmla="*/ 541 h 489"/>
                  <a:gd name="T32" fmla="*/ 18 w 1815"/>
                  <a:gd name="T33" fmla="*/ 532 h 489"/>
                  <a:gd name="T34" fmla="*/ 23 w 1815"/>
                  <a:gd name="T35" fmla="*/ 515 h 489"/>
                  <a:gd name="T36" fmla="*/ 40 w 1815"/>
                  <a:gd name="T37" fmla="*/ 490 h 489"/>
                  <a:gd name="T38" fmla="*/ 63 w 1815"/>
                  <a:gd name="T39" fmla="*/ 463 h 489"/>
                  <a:gd name="T40" fmla="*/ 97 w 1815"/>
                  <a:gd name="T41" fmla="*/ 438 h 489"/>
                  <a:gd name="T42" fmla="*/ 125 w 1815"/>
                  <a:gd name="T43" fmla="*/ 412 h 489"/>
                  <a:gd name="T44" fmla="*/ 165 w 1815"/>
                  <a:gd name="T45" fmla="*/ 387 h 489"/>
                  <a:gd name="T46" fmla="*/ 211 w 1815"/>
                  <a:gd name="T47" fmla="*/ 360 h 489"/>
                  <a:gd name="T48" fmla="*/ 256 w 1815"/>
                  <a:gd name="T49" fmla="*/ 343 h 489"/>
                  <a:gd name="T50" fmla="*/ 307 w 1815"/>
                  <a:gd name="T51" fmla="*/ 318 h 489"/>
                  <a:gd name="T52" fmla="*/ 370 w 1815"/>
                  <a:gd name="T53" fmla="*/ 292 h 489"/>
                  <a:gd name="T54" fmla="*/ 433 w 1815"/>
                  <a:gd name="T55" fmla="*/ 266 h 489"/>
                  <a:gd name="T56" fmla="*/ 507 w 1815"/>
                  <a:gd name="T57" fmla="*/ 240 h 489"/>
                  <a:gd name="T58" fmla="*/ 580 w 1815"/>
                  <a:gd name="T59" fmla="*/ 215 h 489"/>
                  <a:gd name="T60" fmla="*/ 654 w 1815"/>
                  <a:gd name="T61" fmla="*/ 189 h 489"/>
                  <a:gd name="T62" fmla="*/ 740 w 1815"/>
                  <a:gd name="T63" fmla="*/ 162 h 489"/>
                  <a:gd name="T64" fmla="*/ 831 w 1815"/>
                  <a:gd name="T65" fmla="*/ 146 h 489"/>
                  <a:gd name="T66" fmla="*/ 916 w 1815"/>
                  <a:gd name="T67" fmla="*/ 120 h 489"/>
                  <a:gd name="T68" fmla="*/ 1019 w 1815"/>
                  <a:gd name="T69" fmla="*/ 95 h 489"/>
                  <a:gd name="T70" fmla="*/ 1121 w 1815"/>
                  <a:gd name="T71" fmla="*/ 68 h 489"/>
                  <a:gd name="T72" fmla="*/ 1235 w 1815"/>
                  <a:gd name="T73" fmla="*/ 42 h 489"/>
                  <a:gd name="T74" fmla="*/ 1349 w 1815"/>
                  <a:gd name="T75" fmla="*/ 17 h 489"/>
                  <a:gd name="T76" fmla="*/ 1457 w 1815"/>
                  <a:gd name="T77" fmla="*/ 0 h 4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15"/>
                  <a:gd name="T118" fmla="*/ 0 h 489"/>
                  <a:gd name="T119" fmla="*/ 1815 w 1815"/>
                  <a:gd name="T120" fmla="*/ 489 h 48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15" h="489">
                    <a:moveTo>
                      <a:pt x="0" y="489"/>
                    </a:moveTo>
                    <a:lnTo>
                      <a:pt x="0" y="489"/>
                    </a:lnTo>
                    <a:lnTo>
                      <a:pt x="0" y="481"/>
                    </a:lnTo>
                    <a:lnTo>
                      <a:pt x="0" y="474"/>
                    </a:lnTo>
                    <a:lnTo>
                      <a:pt x="0" y="467"/>
                    </a:lnTo>
                    <a:lnTo>
                      <a:pt x="7" y="460"/>
                    </a:lnTo>
                    <a:lnTo>
                      <a:pt x="7" y="453"/>
                    </a:lnTo>
                    <a:lnTo>
                      <a:pt x="14" y="446"/>
                    </a:lnTo>
                    <a:lnTo>
                      <a:pt x="22" y="439"/>
                    </a:lnTo>
                    <a:lnTo>
                      <a:pt x="29" y="425"/>
                    </a:lnTo>
                    <a:lnTo>
                      <a:pt x="50" y="404"/>
                    </a:lnTo>
                    <a:lnTo>
                      <a:pt x="78" y="382"/>
                    </a:lnTo>
                    <a:lnTo>
                      <a:pt x="121" y="361"/>
                    </a:lnTo>
                    <a:lnTo>
                      <a:pt x="156" y="340"/>
                    </a:lnTo>
                    <a:lnTo>
                      <a:pt x="206" y="319"/>
                    </a:lnTo>
                    <a:lnTo>
                      <a:pt x="263" y="297"/>
                    </a:lnTo>
                    <a:lnTo>
                      <a:pt x="319" y="283"/>
                    </a:lnTo>
                    <a:lnTo>
                      <a:pt x="383" y="262"/>
                    </a:lnTo>
                    <a:lnTo>
                      <a:pt x="461" y="241"/>
                    </a:lnTo>
                    <a:lnTo>
                      <a:pt x="539" y="219"/>
                    </a:lnTo>
                    <a:lnTo>
                      <a:pt x="631" y="198"/>
                    </a:lnTo>
                    <a:lnTo>
                      <a:pt x="723" y="177"/>
                    </a:lnTo>
                    <a:lnTo>
                      <a:pt x="815" y="156"/>
                    </a:lnTo>
                    <a:lnTo>
                      <a:pt x="922" y="134"/>
                    </a:lnTo>
                    <a:lnTo>
                      <a:pt x="1035" y="120"/>
                    </a:lnTo>
                    <a:lnTo>
                      <a:pt x="1141" y="99"/>
                    </a:lnTo>
                    <a:lnTo>
                      <a:pt x="1269" y="78"/>
                    </a:lnTo>
                    <a:lnTo>
                      <a:pt x="1396" y="56"/>
                    </a:lnTo>
                    <a:lnTo>
                      <a:pt x="1538" y="35"/>
                    </a:lnTo>
                    <a:lnTo>
                      <a:pt x="1680" y="14"/>
                    </a:lnTo>
                    <a:lnTo>
                      <a:pt x="1815" y="0"/>
                    </a:lnTo>
                  </a:path>
                </a:pathLst>
              </a:custGeom>
              <a:noFill/>
              <a:ln w="381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3" name="Freeform 4"/>
              <p:cNvSpPr>
                <a:spLocks/>
              </p:cNvSpPr>
              <p:nvPr/>
            </p:nvSpPr>
            <p:spPr bwMode="auto">
              <a:xfrm>
                <a:off x="4080" y="3216"/>
                <a:ext cx="1457" cy="593"/>
              </a:xfrm>
              <a:custGeom>
                <a:avLst/>
                <a:gdLst>
                  <a:gd name="T0" fmla="*/ 0 w 1815"/>
                  <a:gd name="T1" fmla="*/ 0 h 488"/>
                  <a:gd name="T2" fmla="*/ 0 w 1815"/>
                  <a:gd name="T3" fmla="*/ 0 h 488"/>
                  <a:gd name="T4" fmla="*/ 0 w 1815"/>
                  <a:gd name="T5" fmla="*/ 0 h 488"/>
                  <a:gd name="T6" fmla="*/ 0 w 1815"/>
                  <a:gd name="T7" fmla="*/ 0 h 488"/>
                  <a:gd name="T8" fmla="*/ 0 w 1815"/>
                  <a:gd name="T9" fmla="*/ 0 h 488"/>
                  <a:gd name="T10" fmla="*/ 0 w 1815"/>
                  <a:gd name="T11" fmla="*/ 0 h 488"/>
                  <a:gd name="T12" fmla="*/ 0 w 1815"/>
                  <a:gd name="T13" fmla="*/ 0 h 488"/>
                  <a:gd name="T14" fmla="*/ 0 w 1815"/>
                  <a:gd name="T15" fmla="*/ 9 h 488"/>
                  <a:gd name="T16" fmla="*/ 0 w 1815"/>
                  <a:gd name="T17" fmla="*/ 9 h 488"/>
                  <a:gd name="T18" fmla="*/ 0 w 1815"/>
                  <a:gd name="T19" fmla="*/ 9 h 488"/>
                  <a:gd name="T20" fmla="*/ 0 w 1815"/>
                  <a:gd name="T21" fmla="*/ 9 h 488"/>
                  <a:gd name="T22" fmla="*/ 0 w 1815"/>
                  <a:gd name="T23" fmla="*/ 17 h 488"/>
                  <a:gd name="T24" fmla="*/ 0 w 1815"/>
                  <a:gd name="T25" fmla="*/ 26 h 488"/>
                  <a:gd name="T26" fmla="*/ 6 w 1815"/>
                  <a:gd name="T27" fmla="*/ 26 h 488"/>
                  <a:gd name="T28" fmla="*/ 6 w 1815"/>
                  <a:gd name="T29" fmla="*/ 34 h 488"/>
                  <a:gd name="T30" fmla="*/ 11 w 1815"/>
                  <a:gd name="T31" fmla="*/ 51 h 488"/>
                  <a:gd name="T32" fmla="*/ 18 w 1815"/>
                  <a:gd name="T33" fmla="*/ 60 h 488"/>
                  <a:gd name="T34" fmla="*/ 23 w 1815"/>
                  <a:gd name="T35" fmla="*/ 77 h 488"/>
                  <a:gd name="T36" fmla="*/ 40 w 1815"/>
                  <a:gd name="T37" fmla="*/ 94 h 488"/>
                  <a:gd name="T38" fmla="*/ 63 w 1815"/>
                  <a:gd name="T39" fmla="*/ 120 h 488"/>
                  <a:gd name="T40" fmla="*/ 97 w 1815"/>
                  <a:gd name="T41" fmla="*/ 146 h 488"/>
                  <a:gd name="T42" fmla="*/ 125 w 1815"/>
                  <a:gd name="T43" fmla="*/ 171 h 488"/>
                  <a:gd name="T44" fmla="*/ 165 w 1815"/>
                  <a:gd name="T45" fmla="*/ 198 h 488"/>
                  <a:gd name="T46" fmla="*/ 211 w 1815"/>
                  <a:gd name="T47" fmla="*/ 224 h 488"/>
                  <a:gd name="T48" fmla="*/ 256 w 1815"/>
                  <a:gd name="T49" fmla="*/ 249 h 488"/>
                  <a:gd name="T50" fmla="*/ 307 w 1815"/>
                  <a:gd name="T51" fmla="*/ 275 h 488"/>
                  <a:gd name="T52" fmla="*/ 370 w 1815"/>
                  <a:gd name="T53" fmla="*/ 301 h 488"/>
                  <a:gd name="T54" fmla="*/ 433 w 1815"/>
                  <a:gd name="T55" fmla="*/ 318 h 488"/>
                  <a:gd name="T56" fmla="*/ 507 w 1815"/>
                  <a:gd name="T57" fmla="*/ 344 h 488"/>
                  <a:gd name="T58" fmla="*/ 580 w 1815"/>
                  <a:gd name="T59" fmla="*/ 369 h 488"/>
                  <a:gd name="T60" fmla="*/ 654 w 1815"/>
                  <a:gd name="T61" fmla="*/ 395 h 488"/>
                  <a:gd name="T62" fmla="*/ 740 w 1815"/>
                  <a:gd name="T63" fmla="*/ 422 h 488"/>
                  <a:gd name="T64" fmla="*/ 831 w 1815"/>
                  <a:gd name="T65" fmla="*/ 447 h 488"/>
                  <a:gd name="T66" fmla="*/ 916 w 1815"/>
                  <a:gd name="T67" fmla="*/ 473 h 488"/>
                  <a:gd name="T68" fmla="*/ 1019 w 1815"/>
                  <a:gd name="T69" fmla="*/ 498 h 488"/>
                  <a:gd name="T70" fmla="*/ 1121 w 1815"/>
                  <a:gd name="T71" fmla="*/ 516 h 488"/>
                  <a:gd name="T72" fmla="*/ 1235 w 1815"/>
                  <a:gd name="T73" fmla="*/ 542 h 488"/>
                  <a:gd name="T74" fmla="*/ 1349 w 1815"/>
                  <a:gd name="T75" fmla="*/ 567 h 488"/>
                  <a:gd name="T76" fmla="*/ 1457 w 1815"/>
                  <a:gd name="T77" fmla="*/ 593 h 4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15"/>
                  <a:gd name="T118" fmla="*/ 0 h 488"/>
                  <a:gd name="T119" fmla="*/ 1815 w 1815"/>
                  <a:gd name="T120" fmla="*/ 488 h 4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15" h="488">
                    <a:moveTo>
                      <a:pt x="0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7" y="21"/>
                    </a:lnTo>
                    <a:lnTo>
                      <a:pt x="7" y="28"/>
                    </a:lnTo>
                    <a:lnTo>
                      <a:pt x="14" y="42"/>
                    </a:lnTo>
                    <a:lnTo>
                      <a:pt x="22" y="49"/>
                    </a:lnTo>
                    <a:lnTo>
                      <a:pt x="29" y="63"/>
                    </a:lnTo>
                    <a:lnTo>
                      <a:pt x="50" y="77"/>
                    </a:lnTo>
                    <a:lnTo>
                      <a:pt x="78" y="99"/>
                    </a:lnTo>
                    <a:lnTo>
                      <a:pt x="121" y="120"/>
                    </a:lnTo>
                    <a:lnTo>
                      <a:pt x="156" y="141"/>
                    </a:lnTo>
                    <a:lnTo>
                      <a:pt x="206" y="163"/>
                    </a:lnTo>
                    <a:lnTo>
                      <a:pt x="263" y="184"/>
                    </a:lnTo>
                    <a:lnTo>
                      <a:pt x="319" y="205"/>
                    </a:lnTo>
                    <a:lnTo>
                      <a:pt x="383" y="226"/>
                    </a:lnTo>
                    <a:lnTo>
                      <a:pt x="461" y="248"/>
                    </a:lnTo>
                    <a:lnTo>
                      <a:pt x="539" y="262"/>
                    </a:lnTo>
                    <a:lnTo>
                      <a:pt x="631" y="283"/>
                    </a:lnTo>
                    <a:lnTo>
                      <a:pt x="723" y="304"/>
                    </a:lnTo>
                    <a:lnTo>
                      <a:pt x="815" y="325"/>
                    </a:lnTo>
                    <a:lnTo>
                      <a:pt x="922" y="347"/>
                    </a:lnTo>
                    <a:lnTo>
                      <a:pt x="1035" y="368"/>
                    </a:lnTo>
                    <a:lnTo>
                      <a:pt x="1141" y="389"/>
                    </a:lnTo>
                    <a:lnTo>
                      <a:pt x="1269" y="410"/>
                    </a:lnTo>
                    <a:lnTo>
                      <a:pt x="1396" y="425"/>
                    </a:lnTo>
                    <a:lnTo>
                      <a:pt x="1538" y="446"/>
                    </a:lnTo>
                    <a:lnTo>
                      <a:pt x="1680" y="467"/>
                    </a:lnTo>
                    <a:lnTo>
                      <a:pt x="1815" y="488"/>
                    </a:lnTo>
                  </a:path>
                </a:pathLst>
              </a:custGeom>
              <a:noFill/>
              <a:ln w="381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8" name="Group 5"/>
            <p:cNvGrpSpPr>
              <a:grpSpLocks/>
            </p:cNvGrpSpPr>
            <p:nvPr/>
          </p:nvGrpSpPr>
          <p:grpSpPr bwMode="auto">
            <a:xfrm>
              <a:off x="3600" y="288"/>
              <a:ext cx="1882" cy="1680"/>
              <a:chOff x="3446" y="624"/>
              <a:chExt cx="1882" cy="1680"/>
            </a:xfrm>
          </p:grpSpPr>
          <p:sp>
            <p:nvSpPr>
              <p:cNvPr id="9257" name="Line 6"/>
              <p:cNvSpPr>
                <a:spLocks noChangeShapeType="1"/>
              </p:cNvSpPr>
              <p:nvPr/>
            </p:nvSpPr>
            <p:spPr bwMode="auto">
              <a:xfrm flipV="1">
                <a:off x="3840" y="720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Line 7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Text Box 8"/>
              <p:cNvSpPr txBox="1">
                <a:spLocks noChangeArrowheads="1"/>
              </p:cNvSpPr>
              <p:nvPr/>
            </p:nvSpPr>
            <p:spPr bwMode="auto">
              <a:xfrm>
                <a:off x="3446" y="156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/>
                  <a:t>O</a:t>
                </a:r>
              </a:p>
            </p:txBody>
          </p:sp>
          <p:sp>
            <p:nvSpPr>
              <p:cNvPr id="9260" name="Text Box 9"/>
              <p:cNvSpPr txBox="1">
                <a:spLocks noChangeArrowheads="1"/>
              </p:cNvSpPr>
              <p:nvPr/>
            </p:nvSpPr>
            <p:spPr bwMode="auto">
              <a:xfrm>
                <a:off x="5088" y="158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x</a:t>
                </a:r>
              </a:p>
            </p:txBody>
          </p:sp>
          <p:sp>
            <p:nvSpPr>
              <p:cNvPr id="9261" name="Text Box 10"/>
              <p:cNvSpPr txBox="1">
                <a:spLocks noChangeArrowheads="1"/>
              </p:cNvSpPr>
              <p:nvPr/>
            </p:nvSpPr>
            <p:spPr bwMode="auto">
              <a:xfrm>
                <a:off x="3648" y="624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y</a:t>
                </a:r>
              </a:p>
            </p:txBody>
          </p:sp>
        </p:grpSp>
        <p:sp>
          <p:nvSpPr>
            <p:cNvPr id="9249" name="Text Box 11"/>
            <p:cNvSpPr txBox="1">
              <a:spLocks noChangeArrowheads="1"/>
            </p:cNvSpPr>
            <p:nvPr/>
          </p:nvSpPr>
          <p:spPr bwMode="auto">
            <a:xfrm>
              <a:off x="3744" y="158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-2</a:t>
              </a:r>
            </a:p>
          </p:txBody>
        </p:sp>
        <p:sp>
          <p:nvSpPr>
            <p:cNvPr id="9250" name="Line 12"/>
            <p:cNvSpPr>
              <a:spLocks noChangeShapeType="1"/>
            </p:cNvSpPr>
            <p:nvPr/>
          </p:nvSpPr>
          <p:spPr bwMode="auto">
            <a:xfrm flipV="1">
              <a:off x="3984" y="480"/>
              <a:ext cx="1296" cy="12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13"/>
            <p:cNvSpPr>
              <a:spLocks noChangeShapeType="1"/>
            </p:cNvSpPr>
            <p:nvPr/>
          </p:nvSpPr>
          <p:spPr bwMode="auto">
            <a:xfrm>
              <a:off x="4992" y="81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14"/>
            <p:cNvSpPr txBox="1">
              <a:spLocks noChangeArrowheads="1"/>
            </p:cNvSpPr>
            <p:nvPr/>
          </p:nvSpPr>
          <p:spPr bwMode="auto">
            <a:xfrm>
              <a:off x="4886" y="12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9253" name="Line 15"/>
            <p:cNvSpPr>
              <a:spLocks noChangeShapeType="1"/>
            </p:cNvSpPr>
            <p:nvPr/>
          </p:nvSpPr>
          <p:spPr bwMode="auto">
            <a:xfrm>
              <a:off x="3984" y="81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Text Box 16"/>
            <p:cNvSpPr txBox="1">
              <a:spLocks noChangeArrowheads="1"/>
            </p:cNvSpPr>
            <p:nvPr/>
          </p:nvSpPr>
          <p:spPr bwMode="auto">
            <a:xfrm>
              <a:off x="3792" y="6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9255" name="Text Box 37"/>
            <p:cNvSpPr txBox="1">
              <a:spLocks noChangeArrowheads="1"/>
            </p:cNvSpPr>
            <p:nvPr/>
          </p:nvSpPr>
          <p:spPr bwMode="auto">
            <a:xfrm>
              <a:off x="3744" y="136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-1</a:t>
              </a:r>
            </a:p>
          </p:txBody>
        </p:sp>
        <p:sp>
          <p:nvSpPr>
            <p:cNvPr id="9256" name="Line 36"/>
            <p:cNvSpPr>
              <a:spLocks noChangeShapeType="1"/>
            </p:cNvSpPr>
            <p:nvPr/>
          </p:nvSpPr>
          <p:spPr bwMode="auto">
            <a:xfrm>
              <a:off x="3984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324600" y="1676400"/>
            <a:ext cx="506413" cy="685800"/>
            <a:chOff x="3744" y="2880"/>
            <a:chExt cx="319" cy="432"/>
          </a:xfrm>
        </p:grpSpPr>
        <p:grpSp>
          <p:nvGrpSpPr>
            <p:cNvPr id="9236" name="Group 56"/>
            <p:cNvGrpSpPr>
              <a:grpSpLocks/>
            </p:cNvGrpSpPr>
            <p:nvPr/>
          </p:nvGrpSpPr>
          <p:grpSpPr bwMode="auto">
            <a:xfrm>
              <a:off x="3744" y="2880"/>
              <a:ext cx="288" cy="432"/>
              <a:chOff x="3984" y="1008"/>
              <a:chExt cx="288" cy="432"/>
            </a:xfrm>
          </p:grpSpPr>
          <p:sp>
            <p:nvSpPr>
              <p:cNvPr id="9238" name="Line 46"/>
              <p:cNvSpPr>
                <a:spLocks noChangeShapeType="1"/>
              </p:cNvSpPr>
              <p:nvPr/>
            </p:nvSpPr>
            <p:spPr bwMode="auto">
              <a:xfrm>
                <a:off x="4176" y="10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47"/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48"/>
              <p:cNvSpPr>
                <a:spLocks noChangeShapeType="1"/>
              </p:cNvSpPr>
              <p:nvPr/>
            </p:nvSpPr>
            <p:spPr bwMode="auto">
              <a:xfrm>
                <a:off x="4032" y="110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49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50"/>
              <p:cNvSpPr>
                <a:spLocks noChangeShapeType="1"/>
              </p:cNvSpPr>
              <p:nvPr/>
            </p:nvSpPr>
            <p:spPr bwMode="auto">
              <a:xfrm>
                <a:off x="3984" y="124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51"/>
              <p:cNvSpPr>
                <a:spLocks noChangeShapeType="1"/>
              </p:cNvSpPr>
              <p:nvPr/>
            </p:nvSpPr>
            <p:spPr bwMode="auto">
              <a:xfrm>
                <a:off x="4032" y="129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52"/>
              <p:cNvSpPr>
                <a:spLocks noChangeShapeType="1"/>
              </p:cNvSpPr>
              <p:nvPr/>
            </p:nvSpPr>
            <p:spPr bwMode="auto">
              <a:xfrm>
                <a:off x="4080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53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54"/>
              <p:cNvSpPr>
                <a:spLocks noChangeShapeType="1"/>
              </p:cNvSpPr>
              <p:nvPr/>
            </p:nvSpPr>
            <p:spPr bwMode="auto">
              <a:xfrm>
                <a:off x="4176" y="1440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7" name="Text Box 44"/>
            <p:cNvSpPr txBox="1">
              <a:spLocks noChangeArrowheads="1"/>
            </p:cNvSpPr>
            <p:nvPr/>
          </p:nvSpPr>
          <p:spPr bwMode="auto">
            <a:xfrm>
              <a:off x="3744" y="292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D</a:t>
              </a:r>
              <a:r>
                <a:rPr lang="en-US" altLang="zh-CN" sz="2400" baseline="-25000"/>
                <a:t>1</a:t>
              </a:r>
            </a:p>
          </p:txBody>
        </p:sp>
      </p:grpSp>
      <p:graphicFrame>
        <p:nvGraphicFramePr>
          <p:cNvPr id="18497" name="Object 65"/>
          <p:cNvGraphicFramePr>
            <a:graphicFrameLocks noChangeAspect="1"/>
          </p:cNvGraphicFramePr>
          <p:nvPr/>
        </p:nvGraphicFramePr>
        <p:xfrm>
          <a:off x="990600" y="3276600"/>
          <a:ext cx="11398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5" imgW="482400" imgH="330120" progId="Equation.3">
                  <p:embed/>
                </p:oleObj>
              </mc:Choice>
              <mc:Fallback>
                <p:oleObj name="Equation" r:id="rId5" imgW="482400" imgH="330120" progId="Equation.3">
                  <p:embed/>
                  <p:pic>
                    <p:nvPicPr>
                      <p:cNvPr id="0" name="Object 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11398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8" name="Object 66"/>
          <p:cNvGraphicFramePr>
            <a:graphicFrameLocks noChangeAspect="1"/>
          </p:cNvGraphicFramePr>
          <p:nvPr/>
        </p:nvGraphicFramePr>
        <p:xfrm>
          <a:off x="2209800" y="3200400"/>
          <a:ext cx="1676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7" imgW="647640" imgH="368280" progId="Equation.3">
                  <p:embed/>
                </p:oleObj>
              </mc:Choice>
              <mc:Fallback>
                <p:oleObj name="Equation" r:id="rId7" imgW="647640" imgH="3682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676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9" name="Object 67"/>
          <p:cNvGraphicFramePr>
            <a:graphicFrameLocks noChangeAspect="1"/>
          </p:cNvGraphicFramePr>
          <p:nvPr/>
        </p:nvGraphicFramePr>
        <p:xfrm>
          <a:off x="3962400" y="3276600"/>
          <a:ext cx="1225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9" imgW="469800" imgH="330120" progId="Equation.3">
                  <p:embed/>
                </p:oleObj>
              </mc:Choice>
              <mc:Fallback>
                <p:oleObj name="Equation" r:id="rId9" imgW="469800" imgH="33012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12255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0" name="Object 68"/>
          <p:cNvGraphicFramePr>
            <a:graphicFrameLocks noChangeAspect="1"/>
          </p:cNvGraphicFramePr>
          <p:nvPr/>
        </p:nvGraphicFramePr>
        <p:xfrm>
          <a:off x="5105400" y="3200400"/>
          <a:ext cx="1752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1" imgW="660240" imgH="355320" progId="Equation.3">
                  <p:embed/>
                </p:oleObj>
              </mc:Choice>
              <mc:Fallback>
                <p:oleObj name="Equation" r:id="rId11" imgW="660240" imgH="35532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00400"/>
                        <a:ext cx="1752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1" name="Object 69"/>
          <p:cNvGraphicFramePr>
            <a:graphicFrameLocks noChangeAspect="1"/>
          </p:cNvGraphicFramePr>
          <p:nvPr/>
        </p:nvGraphicFramePr>
        <p:xfrm>
          <a:off x="990600" y="4267200"/>
          <a:ext cx="29083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3" imgW="1244520" imgH="419040" progId="Equation.3">
                  <p:embed/>
                </p:oleObj>
              </mc:Choice>
              <mc:Fallback>
                <p:oleObj name="Equation" r:id="rId13" imgW="1244520" imgH="4190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29083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2" name="Object 70"/>
          <p:cNvGraphicFramePr>
            <a:graphicFrameLocks noChangeAspect="1"/>
          </p:cNvGraphicFramePr>
          <p:nvPr/>
        </p:nvGraphicFramePr>
        <p:xfrm>
          <a:off x="3962400" y="4337050"/>
          <a:ext cx="312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5" imgW="1282680" imgH="406080" progId="Equation.3">
                  <p:embed/>
                </p:oleObj>
              </mc:Choice>
              <mc:Fallback>
                <p:oleObj name="Equation" r:id="rId15" imgW="1282680" imgH="4060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37050"/>
                        <a:ext cx="3124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3" name="Object 71"/>
          <p:cNvGraphicFramePr>
            <a:graphicFrameLocks noChangeAspect="1"/>
          </p:cNvGraphicFramePr>
          <p:nvPr/>
        </p:nvGraphicFramePr>
        <p:xfrm>
          <a:off x="990600" y="5486400"/>
          <a:ext cx="3429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7" imgW="1574640" imgH="406080" progId="Equation.3">
                  <p:embed/>
                </p:oleObj>
              </mc:Choice>
              <mc:Fallback>
                <p:oleObj name="Equation" r:id="rId17" imgW="1574640" imgH="4060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3429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4" name="Object 72"/>
          <p:cNvGraphicFramePr>
            <a:graphicFrameLocks noChangeAspect="1"/>
          </p:cNvGraphicFramePr>
          <p:nvPr/>
        </p:nvGraphicFramePr>
        <p:xfrm>
          <a:off x="4419600" y="5562600"/>
          <a:ext cx="71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9" imgW="355320" imgH="406080" progId="Equation.3">
                  <p:embed/>
                </p:oleObj>
              </mc:Choice>
              <mc:Fallback>
                <p:oleObj name="Equation" r:id="rId19" imgW="355320" imgH="4060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62600"/>
                        <a:ext cx="711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73"/>
          <p:cNvGraphicFramePr>
            <a:graphicFrameLocks noChangeAspect="1"/>
          </p:cNvGraphicFramePr>
          <p:nvPr/>
        </p:nvGraphicFramePr>
        <p:xfrm>
          <a:off x="7924800" y="1219200"/>
          <a:ext cx="990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21" imgW="482400" imgH="228600" progId="Equation.3">
                  <p:embed/>
                </p:oleObj>
              </mc:Choice>
              <mc:Fallback>
                <p:oleObj name="Equation" r:id="rId21" imgW="4824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219200"/>
                        <a:ext cx="990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74"/>
          <p:cNvGraphicFramePr>
            <a:graphicFrameLocks noChangeAspect="1"/>
          </p:cNvGraphicFramePr>
          <p:nvPr/>
        </p:nvGraphicFramePr>
        <p:xfrm>
          <a:off x="7696200" y="457200"/>
          <a:ext cx="1295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23" imgW="622080" imgH="203040" progId="Equation.3">
                  <p:embed/>
                </p:oleObj>
              </mc:Choice>
              <mc:Fallback>
                <p:oleObj name="Equation" r:id="rId23" imgW="622080" imgH="2030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"/>
                        <a:ext cx="12954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" grpId="0" autoUpdateAnimBg="0"/>
      <p:bldP spid="18474" grpId="0" autoUpdateAnimBg="0"/>
      <p:bldP spid="184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Freeform 15"/>
          <p:cNvSpPr>
            <a:spLocks/>
          </p:cNvSpPr>
          <p:nvPr/>
        </p:nvSpPr>
        <p:spPr bwMode="auto">
          <a:xfrm>
            <a:off x="6073775" y="2362200"/>
            <a:ext cx="1122363" cy="1352550"/>
          </a:xfrm>
          <a:custGeom>
            <a:avLst/>
            <a:gdLst>
              <a:gd name="T0" fmla="*/ 258503 w 686"/>
              <a:gd name="T1" fmla="*/ 0 h 852"/>
              <a:gd name="T2" fmla="*/ 1122363 w 686"/>
              <a:gd name="T3" fmla="*/ 0 h 852"/>
              <a:gd name="T4" fmla="*/ 1110910 w 686"/>
              <a:gd name="T5" fmla="*/ 65088 h 852"/>
              <a:gd name="T6" fmla="*/ 1074916 w 686"/>
              <a:gd name="T7" fmla="*/ 171450 h 852"/>
              <a:gd name="T8" fmla="*/ 965298 w 686"/>
              <a:gd name="T9" fmla="*/ 595313 h 852"/>
              <a:gd name="T10" fmla="*/ 929304 w 686"/>
              <a:gd name="T11" fmla="*/ 700087 h 852"/>
              <a:gd name="T12" fmla="*/ 855679 w 686"/>
              <a:gd name="T13" fmla="*/ 806450 h 852"/>
              <a:gd name="T14" fmla="*/ 692069 w 686"/>
              <a:gd name="T15" fmla="*/ 1000125 h 852"/>
              <a:gd name="T16" fmla="*/ 548093 w 686"/>
              <a:gd name="T17" fmla="*/ 1106488 h 852"/>
              <a:gd name="T18" fmla="*/ 402480 w 686"/>
              <a:gd name="T19" fmla="*/ 1211263 h 852"/>
              <a:gd name="T20" fmla="*/ 364850 w 686"/>
              <a:gd name="T21" fmla="*/ 1247775 h 852"/>
              <a:gd name="T22" fmla="*/ 201240 w 686"/>
              <a:gd name="T23" fmla="*/ 1300163 h 852"/>
              <a:gd name="T24" fmla="*/ 93258 w 686"/>
              <a:gd name="T25" fmla="*/ 1335088 h 852"/>
              <a:gd name="T26" fmla="*/ 37630 w 686"/>
              <a:gd name="T27" fmla="*/ 1352550 h 852"/>
              <a:gd name="T28" fmla="*/ 37630 w 686"/>
              <a:gd name="T29" fmla="*/ 1158875 h 852"/>
              <a:gd name="T30" fmla="*/ 57263 w 686"/>
              <a:gd name="T31" fmla="*/ 488950 h 852"/>
              <a:gd name="T32" fmla="*/ 258503 w 686"/>
              <a:gd name="T33" fmla="*/ 0 h 8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86"/>
              <a:gd name="T52" fmla="*/ 0 h 852"/>
              <a:gd name="T53" fmla="*/ 686 w 686"/>
              <a:gd name="T54" fmla="*/ 852 h 8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86" h="852">
                <a:moveTo>
                  <a:pt x="158" y="0"/>
                </a:moveTo>
                <a:lnTo>
                  <a:pt x="686" y="0"/>
                </a:lnTo>
                <a:cubicBezTo>
                  <a:pt x="684" y="14"/>
                  <a:pt x="683" y="28"/>
                  <a:pt x="679" y="41"/>
                </a:cubicBezTo>
                <a:cubicBezTo>
                  <a:pt x="673" y="64"/>
                  <a:pt x="657" y="108"/>
                  <a:pt x="657" y="108"/>
                </a:cubicBezTo>
                <a:cubicBezTo>
                  <a:pt x="642" y="197"/>
                  <a:pt x="616" y="289"/>
                  <a:pt x="590" y="375"/>
                </a:cubicBezTo>
                <a:cubicBezTo>
                  <a:pt x="583" y="397"/>
                  <a:pt x="575" y="419"/>
                  <a:pt x="568" y="441"/>
                </a:cubicBezTo>
                <a:cubicBezTo>
                  <a:pt x="559" y="467"/>
                  <a:pt x="523" y="508"/>
                  <a:pt x="523" y="508"/>
                </a:cubicBezTo>
                <a:cubicBezTo>
                  <a:pt x="505" y="561"/>
                  <a:pt x="462" y="591"/>
                  <a:pt x="423" y="630"/>
                </a:cubicBezTo>
                <a:cubicBezTo>
                  <a:pt x="389" y="664"/>
                  <a:pt x="378" y="683"/>
                  <a:pt x="335" y="697"/>
                </a:cubicBezTo>
                <a:cubicBezTo>
                  <a:pt x="293" y="737"/>
                  <a:pt x="321" y="713"/>
                  <a:pt x="246" y="763"/>
                </a:cubicBezTo>
                <a:cubicBezTo>
                  <a:pt x="237" y="769"/>
                  <a:pt x="233" y="781"/>
                  <a:pt x="223" y="786"/>
                </a:cubicBezTo>
                <a:cubicBezTo>
                  <a:pt x="218" y="789"/>
                  <a:pt x="142" y="813"/>
                  <a:pt x="123" y="819"/>
                </a:cubicBezTo>
                <a:cubicBezTo>
                  <a:pt x="101" y="826"/>
                  <a:pt x="79" y="834"/>
                  <a:pt x="57" y="841"/>
                </a:cubicBezTo>
                <a:cubicBezTo>
                  <a:pt x="46" y="845"/>
                  <a:pt x="23" y="852"/>
                  <a:pt x="23" y="852"/>
                </a:cubicBezTo>
                <a:cubicBezTo>
                  <a:pt x="0" y="783"/>
                  <a:pt x="18" y="851"/>
                  <a:pt x="23" y="730"/>
                </a:cubicBezTo>
                <a:cubicBezTo>
                  <a:pt x="29" y="589"/>
                  <a:pt x="25" y="448"/>
                  <a:pt x="35" y="308"/>
                </a:cubicBezTo>
                <a:cubicBezTo>
                  <a:pt x="40" y="237"/>
                  <a:pt x="127" y="66"/>
                  <a:pt x="158" y="0"/>
                </a:cubicBezTo>
                <a:close/>
              </a:path>
            </a:pathLst>
          </a:custGeom>
          <a:gradFill rotWithShape="0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Rectangle 16"/>
          <p:cNvSpPr>
            <a:spLocks noChangeArrowheads="1"/>
          </p:cNvSpPr>
          <p:nvPr/>
        </p:nvSpPr>
        <p:spPr bwMode="auto">
          <a:xfrm>
            <a:off x="990600" y="3048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求两个底圆半径为</a:t>
            </a:r>
            <a:r>
              <a:rPr lang="en-US" altLang="zh-CN" i="1"/>
              <a:t>R </a:t>
            </a:r>
            <a:r>
              <a:rPr lang="zh-CN" altLang="en-US"/>
              <a:t>的直交圆柱面所围立体的体积</a:t>
            </a:r>
            <a:r>
              <a:rPr lang="en-US" altLang="zh-CN"/>
              <a:t>.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57200" y="85248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设两个直圆柱方程为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762000" y="1371600"/>
          <a:ext cx="2100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927000" imgH="228600" progId="Equation.3">
                  <p:embed/>
                </p:oleObj>
              </mc:Choice>
              <mc:Fallback>
                <p:oleObj name="Equation" r:id="rId3" imgW="927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21002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04800" y="19812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利用对称性</a:t>
            </a:r>
            <a:r>
              <a:rPr lang="en-US" altLang="zh-CN"/>
              <a:t>, </a:t>
            </a:r>
            <a:r>
              <a:rPr lang="zh-CN" altLang="en-US"/>
              <a:t>考虑第一卦限部分</a:t>
            </a:r>
            <a:r>
              <a:rPr lang="en-US" altLang="zh-CN"/>
              <a:t>,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52400" y="25288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其曲顶柱体的顶为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52400" y="40386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则所求体积为</a:t>
            </a: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5549900" y="4800600"/>
          <a:ext cx="3279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5" imgW="1282680" imgH="380880" progId="Equation.3">
                  <p:embed/>
                </p:oleObj>
              </mc:Choice>
              <mc:Fallback>
                <p:oleObj name="Equation" r:id="rId5" imgW="128268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800600"/>
                        <a:ext cx="3279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62000" y="5700713"/>
          <a:ext cx="26670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7" imgW="1257120" imgH="342720" progId="Equation.3">
                  <p:embed/>
                </p:oleObj>
              </mc:Choice>
              <mc:Fallback>
                <p:oleObj name="Equation" r:id="rId7" imgW="1257120" imgH="3427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00713"/>
                        <a:ext cx="26670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2978150" y="1371600"/>
          <a:ext cx="20970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9" imgW="927000" imgH="228600" progId="Equation.3">
                  <p:embed/>
                </p:oleObj>
              </mc:Choice>
              <mc:Fallback>
                <p:oleObj name="Equation" r:id="rId9" imgW="9270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371600"/>
                        <a:ext cx="20970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3124200" y="2514600"/>
          <a:ext cx="1981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1" imgW="914400" imgH="253800" progId="Equation.3">
                  <p:embed/>
                </p:oleObj>
              </mc:Choice>
              <mc:Fallback>
                <p:oleObj name="Equation" r:id="rId11" imgW="914400" imgH="253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1981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5F5F5F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5F5F5F"/>
                                </a:gs>
                                <a:gs pos="100000">
                                  <a:srgbClr val="5F5F5F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762000" y="3124200"/>
          <a:ext cx="4495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13" imgW="2031840" imgH="495000" progId="Equation.3">
                  <p:embed/>
                </p:oleObj>
              </mc:Choice>
              <mc:Fallback>
                <p:oleObj name="Equation" r:id="rId13" imgW="2031840" imgH="495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4495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5F5F5F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5F5F5F"/>
                                </a:gs>
                                <a:gs pos="100000">
                                  <a:srgbClr val="5F5F5F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4191000" y="4852988"/>
          <a:ext cx="13716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5" imgW="609480" imgH="342720" progId="Equation.3">
                  <p:embed/>
                </p:oleObj>
              </mc:Choice>
              <mc:Fallback>
                <p:oleObj name="Equation" r:id="rId15" imgW="609480" imgH="3427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52988"/>
                        <a:ext cx="13716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6400800" y="3886200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7" imgW="927000" imgH="228600" progId="Equation.3">
                  <p:embed/>
                </p:oleObj>
              </mc:Choice>
              <mc:Fallback>
                <p:oleObj name="Equation" r:id="rId17" imgW="9270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86200"/>
                        <a:ext cx="2057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Freeform 32"/>
          <p:cNvSpPr>
            <a:spLocks/>
          </p:cNvSpPr>
          <p:nvPr/>
        </p:nvSpPr>
        <p:spPr bwMode="auto">
          <a:xfrm>
            <a:off x="6096000" y="3276600"/>
            <a:ext cx="1079500" cy="457200"/>
          </a:xfrm>
          <a:custGeom>
            <a:avLst/>
            <a:gdLst>
              <a:gd name="T0" fmla="*/ 0 w 680"/>
              <a:gd name="T1" fmla="*/ 457200 h 288"/>
              <a:gd name="T2" fmla="*/ 228600 w 680"/>
              <a:gd name="T3" fmla="*/ 0 h 288"/>
              <a:gd name="T4" fmla="*/ 1066800 w 680"/>
              <a:gd name="T5" fmla="*/ 0 h 288"/>
              <a:gd name="T6" fmla="*/ 949325 w 680"/>
              <a:gd name="T7" fmla="*/ 174625 h 288"/>
              <a:gd name="T8" fmla="*/ 808037 w 680"/>
              <a:gd name="T9" fmla="*/ 296862 h 288"/>
              <a:gd name="T10" fmla="*/ 403225 w 680"/>
              <a:gd name="T11" fmla="*/ 420688 h 288"/>
              <a:gd name="T12" fmla="*/ 0 w 680"/>
              <a:gd name="T13" fmla="*/ 45720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288"/>
              <a:gd name="T23" fmla="*/ 680 w 680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288">
                <a:moveTo>
                  <a:pt x="0" y="288"/>
                </a:moveTo>
                <a:lnTo>
                  <a:pt x="144" y="0"/>
                </a:lnTo>
                <a:lnTo>
                  <a:pt x="672" y="0"/>
                </a:lnTo>
                <a:cubicBezTo>
                  <a:pt x="680" y="67"/>
                  <a:pt x="652" y="91"/>
                  <a:pt x="598" y="110"/>
                </a:cubicBezTo>
                <a:cubicBezTo>
                  <a:pt x="561" y="166"/>
                  <a:pt x="588" y="134"/>
                  <a:pt x="509" y="187"/>
                </a:cubicBezTo>
                <a:cubicBezTo>
                  <a:pt x="413" y="251"/>
                  <a:pt x="380" y="252"/>
                  <a:pt x="254" y="265"/>
                </a:cubicBezTo>
                <a:cubicBezTo>
                  <a:pt x="169" y="286"/>
                  <a:pt x="87" y="287"/>
                  <a:pt x="0" y="288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6705600" y="3324225"/>
          <a:ext cx="285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9" imgW="317160" imgH="304560" progId="Equation.3">
                  <p:embed/>
                </p:oleObj>
              </mc:Choice>
              <mc:Fallback>
                <p:oleObj name="Equation" r:id="rId19" imgW="317160" imgH="304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24225"/>
                        <a:ext cx="2857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91200" y="1143000"/>
            <a:ext cx="2895600" cy="3155950"/>
            <a:chOff x="3744" y="672"/>
            <a:chExt cx="1824" cy="1988"/>
          </a:xfrm>
        </p:grpSpPr>
        <p:grpSp>
          <p:nvGrpSpPr>
            <p:cNvPr id="10269" name="Group 35"/>
            <p:cNvGrpSpPr>
              <a:grpSpLocks/>
            </p:cNvGrpSpPr>
            <p:nvPr/>
          </p:nvGrpSpPr>
          <p:grpSpPr bwMode="auto">
            <a:xfrm>
              <a:off x="3744" y="672"/>
              <a:ext cx="1824" cy="1988"/>
              <a:chOff x="3744" y="672"/>
              <a:chExt cx="1824" cy="1988"/>
            </a:xfrm>
          </p:grpSpPr>
          <p:graphicFrame>
            <p:nvGraphicFramePr>
              <p:cNvPr id="10255" name="Object 36"/>
              <p:cNvGraphicFramePr>
                <a:graphicFrameLocks noChangeAspect="1"/>
              </p:cNvGraphicFramePr>
              <p:nvPr/>
            </p:nvGraphicFramePr>
            <p:xfrm>
              <a:off x="3812" y="251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3" name="Equation" r:id="rId21" imgW="215640" imgH="228600" progId="Equation.3">
                      <p:embed/>
                    </p:oleObj>
                  </mc:Choice>
                  <mc:Fallback>
                    <p:oleObj name="Equation" r:id="rId21" imgW="215640" imgH="2286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2" y="251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37"/>
              <p:cNvGraphicFramePr>
                <a:graphicFrameLocks noChangeAspect="1"/>
              </p:cNvGraphicFramePr>
              <p:nvPr/>
            </p:nvGraphicFramePr>
            <p:xfrm>
              <a:off x="5416" y="206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4" name="Equation" r:id="rId23" imgW="241200" imgH="304560" progId="Equation.3">
                      <p:embed/>
                    </p:oleObj>
                  </mc:Choice>
                  <mc:Fallback>
                    <p:oleObj name="Equation" r:id="rId23" imgW="241200" imgH="3045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206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38"/>
              <p:cNvGraphicFramePr>
                <a:graphicFrameLocks noChangeAspect="1"/>
              </p:cNvGraphicFramePr>
              <p:nvPr/>
            </p:nvGraphicFramePr>
            <p:xfrm>
              <a:off x="4144" y="680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5" name="Equation" r:id="rId25" imgW="203040" imgH="215640" progId="Equation.3">
                      <p:embed/>
                    </p:oleObj>
                  </mc:Choice>
                  <mc:Fallback>
                    <p:oleObj name="Equation" r:id="rId25" imgW="20304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4" y="680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39"/>
              <p:cNvGraphicFramePr>
                <a:graphicFrameLocks noChangeAspect="1"/>
              </p:cNvGraphicFramePr>
              <p:nvPr/>
            </p:nvGraphicFramePr>
            <p:xfrm>
              <a:off x="4080" y="1230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6" name="Equation" r:id="rId27" imgW="279360" imgH="291960" progId="Equation.3">
                      <p:embed/>
                    </p:oleObj>
                  </mc:Choice>
                  <mc:Fallback>
                    <p:oleObj name="Equation" r:id="rId27" imgW="279360" imgH="29196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230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9" name="Object 40"/>
              <p:cNvGraphicFramePr>
                <a:graphicFrameLocks noChangeAspect="1"/>
              </p:cNvGraphicFramePr>
              <p:nvPr/>
            </p:nvGraphicFramePr>
            <p:xfrm>
              <a:off x="4611" y="1813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7" name="Equation" r:id="rId29" imgW="279360" imgH="291960" progId="Equation.3">
                      <p:embed/>
                    </p:oleObj>
                  </mc:Choice>
                  <mc:Fallback>
                    <p:oleObj name="Equation" r:id="rId29" imgW="279360" imgH="29196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1" y="1813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70" name="Group 41"/>
              <p:cNvGrpSpPr>
                <a:grpSpLocks/>
              </p:cNvGrpSpPr>
              <p:nvPr/>
            </p:nvGrpSpPr>
            <p:grpSpPr bwMode="auto">
              <a:xfrm>
                <a:off x="3744" y="672"/>
                <a:ext cx="1824" cy="1968"/>
                <a:chOff x="3744" y="672"/>
                <a:chExt cx="1824" cy="1968"/>
              </a:xfrm>
            </p:grpSpPr>
            <p:sp>
              <p:nvSpPr>
                <p:cNvPr id="1027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937" y="2016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2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Arc 44"/>
                <p:cNvSpPr>
                  <a:spLocks/>
                </p:cNvSpPr>
                <p:nvPr/>
              </p:nvSpPr>
              <p:spPr bwMode="auto">
                <a:xfrm>
                  <a:off x="3939" y="1440"/>
                  <a:ext cx="144" cy="877"/>
                </a:xfrm>
                <a:custGeom>
                  <a:avLst/>
                  <a:gdLst>
                    <a:gd name="T0" fmla="*/ 0 w 21600"/>
                    <a:gd name="T1" fmla="*/ 35 h 22086"/>
                    <a:gd name="T2" fmla="*/ 1 w 21600"/>
                    <a:gd name="T3" fmla="*/ 0 h 22086"/>
                    <a:gd name="T4" fmla="*/ 1 w 21600"/>
                    <a:gd name="T5" fmla="*/ 34 h 2208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086"/>
                    <a:gd name="T11" fmla="*/ 21600 w 21600"/>
                    <a:gd name="T12" fmla="*/ 22086 h 220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086" fill="none" extrusionOk="0">
                      <a:moveTo>
                        <a:pt x="5" y="22085"/>
                      </a:moveTo>
                      <a:cubicBezTo>
                        <a:pt x="1" y="21924"/>
                        <a:pt x="0" y="21762"/>
                        <a:pt x="0" y="21600"/>
                      </a:cubicBezTo>
                      <a:cubicBezTo>
                        <a:pt x="-1" y="9728"/>
                        <a:pt x="9581" y="81"/>
                        <a:pt x="21453" y="0"/>
                      </a:cubicBezTo>
                    </a:path>
                    <a:path w="21600" h="22086" stroke="0" extrusionOk="0">
                      <a:moveTo>
                        <a:pt x="5" y="22085"/>
                      </a:moveTo>
                      <a:cubicBezTo>
                        <a:pt x="1" y="21924"/>
                        <a:pt x="0" y="21762"/>
                        <a:pt x="0" y="21600"/>
                      </a:cubicBezTo>
                      <a:cubicBezTo>
                        <a:pt x="-1" y="9728"/>
                        <a:pt x="9581" y="81"/>
                        <a:pt x="2145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4" name="Arc 45"/>
                <p:cNvSpPr>
                  <a:spLocks/>
                </p:cNvSpPr>
                <p:nvPr/>
              </p:nvSpPr>
              <p:spPr bwMode="auto">
                <a:xfrm>
                  <a:off x="5089" y="1440"/>
                  <a:ext cx="144" cy="877"/>
                </a:xfrm>
                <a:custGeom>
                  <a:avLst/>
                  <a:gdLst>
                    <a:gd name="T0" fmla="*/ 0 w 21600"/>
                    <a:gd name="T1" fmla="*/ 35 h 22086"/>
                    <a:gd name="T2" fmla="*/ 1 w 21600"/>
                    <a:gd name="T3" fmla="*/ 0 h 22086"/>
                    <a:gd name="T4" fmla="*/ 1 w 21600"/>
                    <a:gd name="T5" fmla="*/ 34 h 2208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086"/>
                    <a:gd name="T11" fmla="*/ 21600 w 21600"/>
                    <a:gd name="T12" fmla="*/ 22086 h 220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086" fill="none" extrusionOk="0">
                      <a:moveTo>
                        <a:pt x="5" y="22085"/>
                      </a:moveTo>
                      <a:cubicBezTo>
                        <a:pt x="1" y="21924"/>
                        <a:pt x="0" y="21762"/>
                        <a:pt x="0" y="21600"/>
                      </a:cubicBezTo>
                      <a:cubicBezTo>
                        <a:pt x="-1" y="9728"/>
                        <a:pt x="9581" y="81"/>
                        <a:pt x="21453" y="0"/>
                      </a:cubicBezTo>
                    </a:path>
                    <a:path w="21600" h="22086" stroke="0" extrusionOk="0">
                      <a:moveTo>
                        <a:pt x="5" y="22085"/>
                      </a:moveTo>
                      <a:cubicBezTo>
                        <a:pt x="1" y="21924"/>
                        <a:pt x="0" y="21762"/>
                        <a:pt x="0" y="21600"/>
                      </a:cubicBezTo>
                      <a:cubicBezTo>
                        <a:pt x="-1" y="9728"/>
                        <a:pt x="9581" y="81"/>
                        <a:pt x="2145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938" y="912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6" name="Line 47"/>
                <p:cNvSpPr>
                  <a:spLocks noChangeShapeType="1"/>
                </p:cNvSpPr>
                <p:nvPr/>
              </p:nvSpPr>
              <p:spPr bwMode="auto">
                <a:xfrm>
                  <a:off x="4082" y="912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082" y="912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938" y="120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608" y="912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0" name="Arc 51"/>
                <p:cNvSpPr>
                  <a:spLocks/>
                </p:cNvSpPr>
                <p:nvPr/>
              </p:nvSpPr>
              <p:spPr bwMode="auto">
                <a:xfrm>
                  <a:off x="3938" y="912"/>
                  <a:ext cx="670" cy="288"/>
                </a:xfrm>
                <a:custGeom>
                  <a:avLst/>
                  <a:gdLst>
                    <a:gd name="T0" fmla="*/ 19 w 23422"/>
                    <a:gd name="T1" fmla="*/ 0 h 21600"/>
                    <a:gd name="T2" fmla="*/ 0 w 23422"/>
                    <a:gd name="T3" fmla="*/ 4 h 21600"/>
                    <a:gd name="T4" fmla="*/ 2 w 2342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22"/>
                    <a:gd name="T10" fmla="*/ 0 h 21600"/>
                    <a:gd name="T11" fmla="*/ 23422 w 2342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22" h="21600" fill="none" extrusionOk="0">
                      <a:moveTo>
                        <a:pt x="23421" y="977"/>
                      </a:moveTo>
                      <a:cubicBezTo>
                        <a:pt x="22898" y="12515"/>
                        <a:pt x="13393" y="21599"/>
                        <a:pt x="1844" y="21600"/>
                      </a:cubicBezTo>
                      <a:cubicBezTo>
                        <a:pt x="1228" y="21600"/>
                        <a:pt x="613" y="21573"/>
                        <a:pt x="-1" y="21521"/>
                      </a:cubicBezTo>
                    </a:path>
                    <a:path w="23422" h="21600" stroke="0" extrusionOk="0">
                      <a:moveTo>
                        <a:pt x="23421" y="977"/>
                      </a:moveTo>
                      <a:cubicBezTo>
                        <a:pt x="22898" y="12515"/>
                        <a:pt x="13393" y="21599"/>
                        <a:pt x="1844" y="21600"/>
                      </a:cubicBezTo>
                      <a:cubicBezTo>
                        <a:pt x="1228" y="21600"/>
                        <a:pt x="613" y="21573"/>
                        <a:pt x="-1" y="21521"/>
                      </a:cubicBezTo>
                      <a:lnTo>
                        <a:pt x="184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1" name="Arc 52"/>
                <p:cNvSpPr>
                  <a:spLocks/>
                </p:cNvSpPr>
                <p:nvPr/>
              </p:nvSpPr>
              <p:spPr bwMode="auto">
                <a:xfrm>
                  <a:off x="3937" y="2016"/>
                  <a:ext cx="671" cy="288"/>
                </a:xfrm>
                <a:custGeom>
                  <a:avLst/>
                  <a:gdLst>
                    <a:gd name="T0" fmla="*/ 19 w 23444"/>
                    <a:gd name="T1" fmla="*/ 0 h 21600"/>
                    <a:gd name="T2" fmla="*/ 0 w 23444"/>
                    <a:gd name="T3" fmla="*/ 4 h 21600"/>
                    <a:gd name="T4" fmla="*/ 2 w 234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44"/>
                    <a:gd name="T10" fmla="*/ 0 h 21600"/>
                    <a:gd name="T11" fmla="*/ 23444 w 234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44" h="21600" fill="none" extrusionOk="0">
                      <a:moveTo>
                        <a:pt x="23443" y="79"/>
                      </a:moveTo>
                      <a:cubicBezTo>
                        <a:pt x="23399" y="11978"/>
                        <a:pt x="13742" y="21599"/>
                        <a:pt x="1844" y="21600"/>
                      </a:cubicBezTo>
                      <a:cubicBezTo>
                        <a:pt x="1228" y="21600"/>
                        <a:pt x="613" y="21573"/>
                        <a:pt x="-1" y="21521"/>
                      </a:cubicBezTo>
                    </a:path>
                    <a:path w="23444" h="21600" stroke="0" extrusionOk="0">
                      <a:moveTo>
                        <a:pt x="23443" y="79"/>
                      </a:moveTo>
                      <a:cubicBezTo>
                        <a:pt x="23399" y="11978"/>
                        <a:pt x="13742" y="21599"/>
                        <a:pt x="1844" y="21600"/>
                      </a:cubicBezTo>
                      <a:cubicBezTo>
                        <a:pt x="1228" y="21600"/>
                        <a:pt x="613" y="21573"/>
                        <a:pt x="-1" y="21521"/>
                      </a:cubicBezTo>
                      <a:lnTo>
                        <a:pt x="184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2" name="Arc 53"/>
                <p:cNvSpPr>
                  <a:spLocks/>
                </p:cNvSpPr>
                <p:nvPr/>
              </p:nvSpPr>
              <p:spPr bwMode="auto">
                <a:xfrm>
                  <a:off x="3840" y="1441"/>
                  <a:ext cx="768" cy="858"/>
                </a:xfrm>
                <a:custGeom>
                  <a:avLst/>
                  <a:gdLst>
                    <a:gd name="T0" fmla="*/ 27 w 21600"/>
                    <a:gd name="T1" fmla="*/ 0 h 21434"/>
                    <a:gd name="T2" fmla="*/ 3 w 21600"/>
                    <a:gd name="T3" fmla="*/ 34 h 21434"/>
                    <a:gd name="T4" fmla="*/ 0 w 21600"/>
                    <a:gd name="T5" fmla="*/ 0 h 2143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34"/>
                    <a:gd name="T11" fmla="*/ 21600 w 21600"/>
                    <a:gd name="T12" fmla="*/ 21434 h 214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34" fill="none" extrusionOk="0">
                      <a:moveTo>
                        <a:pt x="21599" y="39"/>
                      </a:moveTo>
                      <a:cubicBezTo>
                        <a:pt x="21579" y="10920"/>
                        <a:pt x="13469" y="20087"/>
                        <a:pt x="2672" y="21433"/>
                      </a:cubicBezTo>
                    </a:path>
                    <a:path w="21600" h="21434" stroke="0" extrusionOk="0">
                      <a:moveTo>
                        <a:pt x="21599" y="39"/>
                      </a:moveTo>
                      <a:cubicBezTo>
                        <a:pt x="21579" y="10920"/>
                        <a:pt x="13469" y="20087"/>
                        <a:pt x="2672" y="2143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54"/>
                <p:cNvSpPr>
                  <a:spLocks noChangeShapeType="1"/>
                </p:cNvSpPr>
                <p:nvPr/>
              </p:nvSpPr>
              <p:spPr bwMode="auto">
                <a:xfrm>
                  <a:off x="5232" y="2016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744" y="2304"/>
                  <a:ext cx="19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67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57"/>
                <p:cNvSpPr>
                  <a:spLocks noChangeShapeType="1"/>
                </p:cNvSpPr>
                <p:nvPr/>
              </p:nvSpPr>
              <p:spPr bwMode="auto">
                <a:xfrm>
                  <a:off x="4608" y="912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5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Line 59"/>
                <p:cNvSpPr>
                  <a:spLocks noChangeShapeType="1"/>
                </p:cNvSpPr>
                <p:nvPr/>
              </p:nvSpPr>
              <p:spPr bwMode="auto">
                <a:xfrm>
                  <a:off x="4080" y="2016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9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089" y="2016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33" y="144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1" name="Line 62"/>
                <p:cNvSpPr>
                  <a:spLocks noChangeShapeType="1"/>
                </p:cNvSpPr>
                <p:nvPr/>
              </p:nvSpPr>
              <p:spPr bwMode="auto">
                <a:xfrm>
                  <a:off x="4080" y="144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54" name="Object 63"/>
            <p:cNvGraphicFramePr>
              <a:graphicFrameLocks noChangeAspect="1"/>
            </p:cNvGraphicFramePr>
            <p:nvPr/>
          </p:nvGraphicFramePr>
          <p:xfrm>
            <a:off x="4103" y="180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31" imgW="304560" imgH="317160" progId="Equation.3">
                    <p:embed/>
                  </p:oleObj>
                </mc:Choice>
                <mc:Fallback>
                  <p:oleObj name="Equation" r:id="rId31" imgW="304560" imgH="31716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1809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8" name="Rectangle 64"/>
          <p:cNvSpPr>
            <a:spLocks noGrp="1" noChangeArrowheads="1"/>
          </p:cNvSpPr>
          <p:nvPr>
            <p:ph type="title"/>
          </p:nvPr>
        </p:nvSpPr>
        <p:spPr>
          <a:xfrm>
            <a:off x="228600" y="36022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15426" name="Object 6"/>
          <p:cNvGraphicFramePr>
            <a:graphicFrameLocks noChangeAspect="1"/>
          </p:cNvGraphicFramePr>
          <p:nvPr/>
        </p:nvGraphicFramePr>
        <p:xfrm>
          <a:off x="500063" y="4857750"/>
          <a:ext cx="37036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公式" r:id="rId33" imgW="1638000" imgH="330120" progId="Equation.3">
                  <p:embed/>
                </p:oleObj>
              </mc:Choice>
              <mc:Fallback>
                <p:oleObj name="公式" r:id="rId33" imgW="1638000" imgH="33012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57750"/>
                        <a:ext cx="370363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/>
        </p:nvGraphicFramePr>
        <p:xfrm>
          <a:off x="7000875" y="1000125"/>
          <a:ext cx="18938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公式" r:id="rId35" imgW="838080" imgH="228600" progId="Equation.3">
                  <p:embed/>
                </p:oleObj>
              </mc:Choice>
              <mc:Fallback>
                <p:oleObj name="公式" r:id="rId35" imgW="838080" imgH="228600" progId="Equation.3">
                  <p:embed/>
                  <p:pic>
                    <p:nvPicPr>
                      <p:cNvPr id="0" name="Picture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1000125"/>
                        <a:ext cx="18938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"/>
          <p:cNvGraphicFramePr>
            <a:graphicFrameLocks noChangeAspect="1"/>
          </p:cNvGraphicFramePr>
          <p:nvPr/>
        </p:nvGraphicFramePr>
        <p:xfrm>
          <a:off x="3429000" y="5599113"/>
          <a:ext cx="11779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公式" r:id="rId37" imgW="520560" imgH="406080" progId="Equation.3">
                  <p:embed/>
                </p:oleObj>
              </mc:Choice>
              <mc:Fallback>
                <p:oleObj name="公式" r:id="rId37" imgW="520560" imgH="406080" progId="Equation.3">
                  <p:embed/>
                  <p:pic>
                    <p:nvPicPr>
                      <p:cNvPr id="0" name="Picture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99113"/>
                        <a:ext cx="11779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377" grpId="0" build="p" autoUpdateAnimBg="0"/>
      <p:bldP spid="15379" grpId="0" build="p" autoUpdateAnimBg="0"/>
      <p:bldP spid="15380" grpId="0" build="p" autoUpdateAnimBg="0"/>
      <p:bldP spid="15381" grpId="0" build="p" autoUpdateAnimBg="0"/>
      <p:bldP spid="153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304800"/>
            <a:ext cx="1524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直角坐标系下二重积分的计算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74725" y="2124075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画出积分区域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74725" y="2733675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确定 </a:t>
            </a:r>
            <a:r>
              <a:rPr lang="en-US" altLang="zh-CN"/>
              <a:t>X </a:t>
            </a:r>
            <a:r>
              <a:rPr lang="zh-CN" altLang="en-US"/>
              <a:t>型或 </a:t>
            </a:r>
            <a:r>
              <a:rPr lang="en-US" altLang="zh-CN"/>
              <a:t>Y </a:t>
            </a:r>
            <a:r>
              <a:rPr lang="zh-CN" altLang="en-US"/>
              <a:t>型积分，必要时须分割</a:t>
            </a:r>
            <a:r>
              <a:rPr lang="en-US" altLang="zh-CN"/>
              <a:t>.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74725" y="3240088"/>
            <a:ext cx="750411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3. </a:t>
            </a:r>
            <a:r>
              <a:rPr lang="zh-CN" altLang="en-US"/>
              <a:t>写成两个单次积分，关键要确定积分上下限 </a:t>
            </a:r>
            <a:r>
              <a:rPr lang="en-US" altLang="zh-CN"/>
              <a:t>,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  <a:r>
              <a:rPr lang="zh-CN" altLang="en-US"/>
              <a:t>有时在计算时会遇到困难不妨考虑交换积分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次序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3" grpId="0" autoUpdateAnimBg="0"/>
      <p:bldP spid="245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04800"/>
            <a:ext cx="25146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1274" name="Rectangle 4"/>
          <p:cNvSpPr>
            <a:spLocks noChangeArrowheads="1"/>
          </p:cNvSpPr>
          <p:nvPr/>
        </p:nvSpPr>
        <p:spPr bwMode="auto">
          <a:xfrm>
            <a:off x="457200" y="12382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371600" y="1085850"/>
          <a:ext cx="5791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2438280" imgH="330120" progId="Equation.3">
                  <p:embed/>
                </p:oleObj>
              </mc:Choice>
              <mc:Fallback>
                <p:oleObj name="Equation" r:id="rId3" imgW="2438280" imgH="33012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85850"/>
                        <a:ext cx="5791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371600" y="2076450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2628720" imgH="215640" progId="Equation.3">
                  <p:embed/>
                </p:oleObj>
              </mc:Choice>
              <mc:Fallback>
                <p:oleObj name="Equation" r:id="rId5" imgW="2628720" imgH="2156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76450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" y="2000250"/>
            <a:ext cx="762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422400" y="2762250"/>
          <a:ext cx="63738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2844720" imgH="215640" progId="Equation.3">
                  <p:embed/>
                </p:oleObj>
              </mc:Choice>
              <mc:Fallback>
                <p:oleObj name="Equation" r:id="rId7" imgW="2844720" imgH="2156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62250"/>
                        <a:ext cx="637381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600450"/>
            <a:ext cx="4000500" cy="698500"/>
            <a:chOff x="624" y="2496"/>
            <a:chExt cx="2520" cy="440"/>
          </a:xfrm>
        </p:grpSpPr>
        <p:graphicFrame>
          <p:nvGraphicFramePr>
            <p:cNvPr id="11271" name="Object 10"/>
            <p:cNvGraphicFramePr>
              <a:graphicFrameLocks noChangeAspect="1"/>
            </p:cNvGraphicFramePr>
            <p:nvPr/>
          </p:nvGraphicFramePr>
          <p:xfrm>
            <a:off x="624" y="2496"/>
            <a:ext cx="11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9" imgW="1790640" imgH="698400" progId="Equation.3">
                    <p:embed/>
                  </p:oleObj>
                </mc:Choice>
                <mc:Fallback>
                  <p:oleObj name="Equation" r:id="rId9" imgW="1790640" imgH="69840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96"/>
                          <a:ext cx="1128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1"/>
            <p:cNvGraphicFramePr>
              <a:graphicFrameLocks noChangeAspect="1"/>
            </p:cNvGraphicFramePr>
            <p:nvPr/>
          </p:nvGraphicFramePr>
          <p:xfrm>
            <a:off x="1776" y="2496"/>
            <a:ext cx="136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Equation" r:id="rId11" imgW="2171520" imgH="698400" progId="Equation.3">
                    <p:embed/>
                  </p:oleObj>
                </mc:Choice>
                <mc:Fallback>
                  <p:oleObj name="Equation" r:id="rId11" imgW="2171520" imgH="698400" progId="Equation.3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496"/>
                          <a:ext cx="1368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19800" y="3733800"/>
            <a:ext cx="2155825" cy="2190750"/>
            <a:chOff x="2640" y="1296"/>
            <a:chExt cx="1358" cy="1380"/>
          </a:xfrm>
        </p:grpSpPr>
        <p:graphicFrame>
          <p:nvGraphicFramePr>
            <p:cNvPr id="11269" name="Object 13"/>
            <p:cNvGraphicFramePr>
              <a:graphicFrameLocks noChangeAspect="1"/>
            </p:cNvGraphicFramePr>
            <p:nvPr/>
          </p:nvGraphicFramePr>
          <p:xfrm>
            <a:off x="2640" y="1296"/>
            <a:ext cx="1358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BMP 图象" r:id="rId13" imgW="2362530" imgH="2400635" progId="PBrush">
                    <p:embed/>
                  </p:oleObj>
                </mc:Choice>
                <mc:Fallback>
                  <p:oleObj name="BMP 图象" r:id="rId13" imgW="2362530" imgH="2400635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96"/>
                          <a:ext cx="1358" cy="138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14"/>
            <p:cNvGraphicFramePr>
              <a:graphicFrameLocks noChangeAspect="1"/>
            </p:cNvGraphicFramePr>
            <p:nvPr/>
          </p:nvGraphicFramePr>
          <p:xfrm>
            <a:off x="3264" y="1776"/>
            <a:ext cx="72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公式" r:id="rId15" imgW="1307880" imgH="393480" progId="Equation.3">
                    <p:embed/>
                  </p:oleObj>
                </mc:Choice>
                <mc:Fallback>
                  <p:oleObj name="公式" r:id="rId15" imgW="130788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720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921375" y="5048250"/>
            <a:ext cx="20034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858000" y="4267200"/>
            <a:ext cx="0" cy="1536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9" grpId="0" animBg="1"/>
      <p:bldP spid="215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914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57200" y="381000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7530840" imgH="1307880" progId="Equation.3">
                  <p:embed/>
                </p:oleObj>
              </mc:Choice>
              <mc:Fallback>
                <p:oleObj name="Equation" r:id="rId3" imgW="7530840" imgH="13078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78486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23241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积分区域如图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00100" y="5791200"/>
          <a:ext cx="491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4381200" imgH="749160" progId="Equation.3">
                  <p:embed/>
                </p:oleObj>
              </mc:Choice>
              <mc:Fallback>
                <p:oleObj name="Equation" r:id="rId5" imgW="4381200" imgH="7491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791200"/>
                        <a:ext cx="4914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57200" y="1905000"/>
            <a:ext cx="762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838200" y="4419600"/>
          <a:ext cx="3657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7" imgW="1549080" imgH="507960" progId="Equation.3">
                  <p:embed/>
                </p:oleObj>
              </mc:Choice>
              <mc:Fallback>
                <p:oleObj name="Equation" r:id="rId7" imgW="1549080" imgH="5079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36576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10200" y="2133600"/>
            <a:ext cx="2971800" cy="2667000"/>
            <a:chOff x="3696" y="1632"/>
            <a:chExt cx="1540" cy="1329"/>
          </a:xfrm>
        </p:grpSpPr>
        <p:graphicFrame>
          <p:nvGraphicFramePr>
            <p:cNvPr id="12295" name="Object 21"/>
            <p:cNvGraphicFramePr>
              <a:graphicFrameLocks noChangeAspect="1"/>
            </p:cNvGraphicFramePr>
            <p:nvPr/>
          </p:nvGraphicFramePr>
          <p:xfrm>
            <a:off x="3696" y="1632"/>
            <a:ext cx="1344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BMP 图象" r:id="rId9" imgW="2495238" imgH="2467319" progId="PBrush">
                    <p:embed/>
                  </p:oleObj>
                </mc:Choice>
                <mc:Fallback>
                  <p:oleObj name="BMP 图象" r:id="rId9" imgW="2495238" imgH="2467319" progId="PBrush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1344" cy="132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2"/>
            <p:cNvGraphicFramePr>
              <a:graphicFrameLocks noChangeAspect="1"/>
            </p:cNvGraphicFramePr>
            <p:nvPr/>
          </p:nvGraphicFramePr>
          <p:xfrm>
            <a:off x="4080" y="1920"/>
            <a:ext cx="4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6" name="公式" r:id="rId11" imgW="1434960" imgH="406080" progId="Equation.3">
                    <p:embed/>
                  </p:oleObj>
                </mc:Choice>
                <mc:Fallback>
                  <p:oleObj name="公式" r:id="rId11" imgW="143496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20"/>
                          <a:ext cx="4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23"/>
            <p:cNvGraphicFramePr>
              <a:graphicFrameLocks noChangeAspect="1"/>
            </p:cNvGraphicFramePr>
            <p:nvPr/>
          </p:nvGraphicFramePr>
          <p:xfrm>
            <a:off x="4512" y="2160"/>
            <a:ext cx="7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公式" r:id="rId13" imgW="2108160" imgH="520560" progId="Equation.3">
                    <p:embed/>
                  </p:oleObj>
                </mc:Choice>
                <mc:Fallback>
                  <p:oleObj name="公式" r:id="rId13" imgW="2108160" imgH="5205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60"/>
                          <a:ext cx="72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6705600" y="2971800"/>
            <a:ext cx="0" cy="1824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5715000" y="3886200"/>
            <a:ext cx="24796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289675" y="3546475"/>
            <a:ext cx="762000" cy="762000"/>
            <a:chOff x="3866" y="2330"/>
            <a:chExt cx="480" cy="480"/>
          </a:xfrm>
        </p:grpSpPr>
        <p:sp>
          <p:nvSpPr>
            <p:cNvPr id="12307" name="Line 28"/>
            <p:cNvSpPr>
              <a:spLocks noChangeShapeType="1"/>
            </p:cNvSpPr>
            <p:nvPr/>
          </p:nvSpPr>
          <p:spPr bwMode="auto">
            <a:xfrm>
              <a:off x="4346" y="233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29"/>
            <p:cNvSpPr>
              <a:spLocks noChangeShapeType="1"/>
            </p:cNvSpPr>
            <p:nvPr/>
          </p:nvSpPr>
          <p:spPr bwMode="auto">
            <a:xfrm flipH="1">
              <a:off x="3866" y="233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1447800" y="1905000"/>
          <a:ext cx="21161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15" imgW="863280" imgH="228600" progId="Equation.3">
                  <p:embed/>
                </p:oleObj>
              </mc:Choice>
              <mc:Fallback>
                <p:oleObj name="Equation" r:id="rId15" imgW="863280" imgH="2286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21161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762000" y="2590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371600" y="2514600"/>
          <a:ext cx="2368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7" imgW="1079280" imgH="228600" progId="Equation.3">
                  <p:embed/>
                </p:oleObj>
              </mc:Choice>
              <mc:Fallback>
                <p:oleObj name="Equation" r:id="rId17" imgW="1079280" imgH="2286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2368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685800" y="3810000"/>
            <a:ext cx="222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型积分域为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98" grpId="0" autoUpdateAnimBg="0"/>
      <p:bldP spid="20504" grpId="0" animBg="1"/>
      <p:bldP spid="20506" grpId="0" animBg="1"/>
      <p:bldP spid="20511" grpId="0" animBg="1"/>
      <p:bldP spid="205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13334" name="Rectangle 4"/>
          <p:cNvSpPr>
            <a:spLocks noChangeArrowheads="1"/>
          </p:cNvSpPr>
          <p:nvPr/>
        </p:nvSpPr>
        <p:spPr bwMode="auto">
          <a:xfrm>
            <a:off x="990600" y="228600"/>
            <a:ext cx="31242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交换积分次序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90600" y="762000"/>
          <a:ext cx="7162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3" imgW="3162240" imgH="419040" progId="Equation.3">
                  <p:embed/>
                </p:oleObj>
              </mc:Choice>
              <mc:Fallback>
                <p:oleObj name="Equation" r:id="rId3" imgW="31622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162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33400" y="2590800"/>
          <a:ext cx="281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5" imgW="1320480" imgH="469800" progId="Equation.3">
                  <p:embed/>
                </p:oleObj>
              </mc:Choice>
              <mc:Fallback>
                <p:oleObj name="Equation" r:id="rId5" imgW="1320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2819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021513" y="2374900"/>
            <a:ext cx="1741487" cy="1993900"/>
            <a:chOff x="4423" y="1400"/>
            <a:chExt cx="1097" cy="1256"/>
          </a:xfrm>
        </p:grpSpPr>
        <p:sp>
          <p:nvSpPr>
            <p:cNvPr id="13347" name="Arc 9"/>
            <p:cNvSpPr>
              <a:spLocks/>
            </p:cNvSpPr>
            <p:nvPr/>
          </p:nvSpPr>
          <p:spPr bwMode="auto">
            <a:xfrm>
              <a:off x="4424" y="1859"/>
              <a:ext cx="777" cy="582"/>
            </a:xfrm>
            <a:custGeom>
              <a:avLst/>
              <a:gdLst>
                <a:gd name="T0" fmla="*/ 21 w 21600"/>
                <a:gd name="T1" fmla="*/ 0 h 14681"/>
                <a:gd name="T2" fmla="*/ 28 w 21600"/>
                <a:gd name="T3" fmla="*/ 23 h 14681"/>
                <a:gd name="T4" fmla="*/ 0 w 21600"/>
                <a:gd name="T5" fmla="*/ 23 h 146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681"/>
                <a:gd name="T11" fmla="*/ 21600 w 21600"/>
                <a:gd name="T12" fmla="*/ 14681 h 14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681" fill="none" extrusionOk="0">
                  <a:moveTo>
                    <a:pt x="15843" y="0"/>
                  </a:moveTo>
                  <a:cubicBezTo>
                    <a:pt x="19544" y="3993"/>
                    <a:pt x="21600" y="9236"/>
                    <a:pt x="21600" y="14681"/>
                  </a:cubicBezTo>
                </a:path>
                <a:path w="21600" h="14681" stroke="0" extrusionOk="0">
                  <a:moveTo>
                    <a:pt x="15843" y="0"/>
                  </a:moveTo>
                  <a:cubicBezTo>
                    <a:pt x="19544" y="3993"/>
                    <a:pt x="21600" y="9236"/>
                    <a:pt x="21600" y="14681"/>
                  </a:cubicBezTo>
                  <a:lnTo>
                    <a:pt x="0" y="14681"/>
                  </a:lnTo>
                  <a:close/>
                </a:path>
              </a:pathLst>
            </a:cu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Arc 10"/>
            <p:cNvSpPr>
              <a:spLocks/>
            </p:cNvSpPr>
            <p:nvPr/>
          </p:nvSpPr>
          <p:spPr bwMode="auto">
            <a:xfrm>
              <a:off x="4423" y="1609"/>
              <a:ext cx="784" cy="855"/>
            </a:xfrm>
            <a:custGeom>
              <a:avLst/>
              <a:gdLst>
                <a:gd name="T0" fmla="*/ 0 w 21751"/>
                <a:gd name="T1" fmla="*/ 0 h 21600"/>
                <a:gd name="T2" fmla="*/ 28 w 21751"/>
                <a:gd name="T3" fmla="*/ 32 h 21600"/>
                <a:gd name="T4" fmla="*/ 0 w 21751"/>
                <a:gd name="T5" fmla="*/ 34 h 21600"/>
                <a:gd name="T6" fmla="*/ 0 60000 65536"/>
                <a:gd name="T7" fmla="*/ 0 60000 65536"/>
                <a:gd name="T8" fmla="*/ 0 60000 65536"/>
                <a:gd name="T9" fmla="*/ 0 w 21751"/>
                <a:gd name="T10" fmla="*/ 0 h 21600"/>
                <a:gd name="T11" fmla="*/ 21751 w 217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1" h="21600" fill="none" extrusionOk="0">
                  <a:moveTo>
                    <a:pt x="-1" y="0"/>
                  </a:moveTo>
                  <a:cubicBezTo>
                    <a:pt x="55" y="0"/>
                    <a:pt x="111" y="-1"/>
                    <a:pt x="168" y="0"/>
                  </a:cubicBezTo>
                  <a:cubicBezTo>
                    <a:pt x="11767" y="0"/>
                    <a:pt x="21295" y="9161"/>
                    <a:pt x="21751" y="20751"/>
                  </a:cubicBezTo>
                </a:path>
                <a:path w="21751" h="21600" stroke="0" extrusionOk="0">
                  <a:moveTo>
                    <a:pt x="-1" y="0"/>
                  </a:moveTo>
                  <a:cubicBezTo>
                    <a:pt x="55" y="0"/>
                    <a:pt x="111" y="-1"/>
                    <a:pt x="168" y="0"/>
                  </a:cubicBezTo>
                  <a:cubicBezTo>
                    <a:pt x="11767" y="0"/>
                    <a:pt x="21295" y="9161"/>
                    <a:pt x="21751" y="20751"/>
                  </a:cubicBezTo>
                  <a:lnTo>
                    <a:pt x="16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0" name="Object 11"/>
            <p:cNvGraphicFramePr>
              <a:graphicFrameLocks noChangeAspect="1"/>
            </p:cNvGraphicFramePr>
            <p:nvPr/>
          </p:nvGraphicFramePr>
          <p:xfrm>
            <a:off x="4607" y="1400"/>
            <a:ext cx="91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2" name="Equation" r:id="rId7" imgW="1612800" imgH="495000" progId="Equation.3">
                    <p:embed/>
                  </p:oleObj>
                </mc:Choice>
                <mc:Fallback>
                  <p:oleObj name="Equation" r:id="rId7" imgW="161280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1400"/>
                          <a:ext cx="91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2"/>
            <p:cNvGraphicFramePr>
              <a:graphicFrameLocks noChangeAspect="1"/>
            </p:cNvGraphicFramePr>
            <p:nvPr/>
          </p:nvGraphicFramePr>
          <p:xfrm>
            <a:off x="4960" y="2163"/>
            <a:ext cx="23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3" name="Equation" r:id="rId9" imgW="419040" imgH="419040" progId="Equation.3">
                    <p:embed/>
                  </p:oleObj>
                </mc:Choice>
                <mc:Fallback>
                  <p:oleObj name="Equation" r:id="rId9" imgW="41904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2163"/>
                          <a:ext cx="237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3"/>
            <p:cNvGraphicFramePr>
              <a:graphicFrameLocks noChangeAspect="1"/>
            </p:cNvGraphicFramePr>
            <p:nvPr/>
          </p:nvGraphicFramePr>
          <p:xfrm>
            <a:off x="5055" y="2448"/>
            <a:ext cx="3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4" name="Equation" r:id="rId11" imgW="647640" imgH="368280" progId="Equation.3">
                    <p:embed/>
                  </p:oleObj>
                </mc:Choice>
                <mc:Fallback>
                  <p:oleObj name="Equation" r:id="rId11" imgW="647640" imgH="368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2448"/>
                          <a:ext cx="36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781800" y="2146300"/>
            <a:ext cx="2055813" cy="2197100"/>
            <a:chOff x="4272" y="1256"/>
            <a:chExt cx="1295" cy="1384"/>
          </a:xfrm>
        </p:grpSpPr>
        <p:grpSp>
          <p:nvGrpSpPr>
            <p:cNvPr id="13344" name="Group 15"/>
            <p:cNvGrpSpPr>
              <a:grpSpLocks/>
            </p:cNvGrpSpPr>
            <p:nvPr/>
          </p:nvGrpSpPr>
          <p:grpSpPr bwMode="auto">
            <a:xfrm>
              <a:off x="4422" y="1256"/>
              <a:ext cx="1145" cy="1384"/>
              <a:chOff x="4422" y="1256"/>
              <a:chExt cx="1145" cy="1384"/>
            </a:xfrm>
          </p:grpSpPr>
          <p:sp>
            <p:nvSpPr>
              <p:cNvPr id="13345" name="Line 16"/>
              <p:cNvSpPr>
                <a:spLocks noChangeShapeType="1"/>
              </p:cNvSpPr>
              <p:nvPr/>
            </p:nvSpPr>
            <p:spPr bwMode="auto">
              <a:xfrm flipV="1">
                <a:off x="4422" y="1262"/>
                <a:ext cx="0" cy="1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Line 17"/>
              <p:cNvSpPr>
                <a:spLocks noChangeShapeType="1"/>
              </p:cNvSpPr>
              <p:nvPr/>
            </p:nvSpPr>
            <p:spPr bwMode="auto">
              <a:xfrm flipV="1">
                <a:off x="4422" y="2429"/>
                <a:ext cx="11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8" name="Object 18"/>
              <p:cNvGraphicFramePr>
                <a:graphicFrameLocks noChangeAspect="1"/>
              </p:cNvGraphicFramePr>
              <p:nvPr/>
            </p:nvGraphicFramePr>
            <p:xfrm>
              <a:off x="4456" y="125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5" name="Equation" r:id="rId13" imgW="241200" imgH="304560" progId="Equation.3">
                      <p:embed/>
                    </p:oleObj>
                  </mc:Choice>
                  <mc:Fallback>
                    <p:oleObj name="Equation" r:id="rId13" imgW="241200" imgH="3045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25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9" name="Object 19"/>
              <p:cNvGraphicFramePr>
                <a:graphicFrameLocks noChangeAspect="1"/>
              </p:cNvGraphicFramePr>
              <p:nvPr/>
            </p:nvGraphicFramePr>
            <p:xfrm>
              <a:off x="5431" y="249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6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1" y="249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27" name="Object 20"/>
            <p:cNvGraphicFramePr>
              <a:graphicFrameLocks noChangeAspect="1"/>
            </p:cNvGraphicFramePr>
            <p:nvPr/>
          </p:nvGraphicFramePr>
          <p:xfrm>
            <a:off x="4272" y="244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40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608763" y="2971800"/>
            <a:ext cx="1441450" cy="1379538"/>
            <a:chOff x="4163" y="1776"/>
            <a:chExt cx="908" cy="869"/>
          </a:xfrm>
        </p:grpSpPr>
        <p:sp>
          <p:nvSpPr>
            <p:cNvPr id="13341" name="Freeform 22"/>
            <p:cNvSpPr>
              <a:spLocks/>
            </p:cNvSpPr>
            <p:nvPr/>
          </p:nvSpPr>
          <p:spPr bwMode="auto">
            <a:xfrm>
              <a:off x="4423" y="1867"/>
              <a:ext cx="562" cy="562"/>
            </a:xfrm>
            <a:custGeom>
              <a:avLst/>
              <a:gdLst>
                <a:gd name="T0" fmla="*/ 0 w 624"/>
                <a:gd name="T1" fmla="*/ 562 h 624"/>
                <a:gd name="T2" fmla="*/ 562 w 624"/>
                <a:gd name="T3" fmla="*/ 562 h 624"/>
                <a:gd name="T4" fmla="*/ 562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0" y="624"/>
                  </a:moveTo>
                  <a:lnTo>
                    <a:pt x="624" y="624"/>
                  </a:lnTo>
                  <a:lnTo>
                    <a:pt x="624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23"/>
            <p:cNvSpPr>
              <a:spLocks noChangeShapeType="1"/>
            </p:cNvSpPr>
            <p:nvPr/>
          </p:nvSpPr>
          <p:spPr bwMode="auto">
            <a:xfrm flipH="1">
              <a:off x="4423" y="1867"/>
              <a:ext cx="5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3" name="Object 24"/>
            <p:cNvGraphicFramePr>
              <a:graphicFrameLocks noChangeAspect="1"/>
            </p:cNvGraphicFramePr>
            <p:nvPr/>
          </p:nvGraphicFramePr>
          <p:xfrm>
            <a:off x="4914" y="2443"/>
            <a:ext cx="15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公式" r:id="rId19" imgW="126720" imgH="164880" progId="Equation.3">
                    <p:embed/>
                  </p:oleObj>
                </mc:Choice>
                <mc:Fallback>
                  <p:oleObj name="公式" r:id="rId19" imgW="12672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443"/>
                          <a:ext cx="157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3" name="Freeform 25"/>
            <p:cNvSpPr>
              <a:spLocks/>
            </p:cNvSpPr>
            <p:nvPr/>
          </p:nvSpPr>
          <p:spPr bwMode="auto">
            <a:xfrm>
              <a:off x="4423" y="1867"/>
              <a:ext cx="562" cy="562"/>
            </a:xfrm>
            <a:custGeom>
              <a:avLst/>
              <a:gdLst>
                <a:gd name="T0" fmla="*/ 0 w 624"/>
                <a:gd name="T1" fmla="*/ 562 h 624"/>
                <a:gd name="T2" fmla="*/ 303 w 624"/>
                <a:gd name="T3" fmla="*/ 432 h 624"/>
                <a:gd name="T4" fmla="*/ 562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0" y="624"/>
                  </a:moveTo>
                  <a:cubicBezTo>
                    <a:pt x="116" y="604"/>
                    <a:pt x="232" y="584"/>
                    <a:pt x="336" y="480"/>
                  </a:cubicBezTo>
                  <a:cubicBezTo>
                    <a:pt x="440" y="376"/>
                    <a:pt x="532" y="188"/>
                    <a:pt x="624" y="0"/>
                  </a:cubicBezTo>
                </a:path>
              </a:pathLst>
            </a:custGeom>
            <a:solidFill>
              <a:srgbClr val="14005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4" name="Object 26"/>
            <p:cNvGraphicFramePr>
              <a:graphicFrameLocks noChangeAspect="1"/>
            </p:cNvGraphicFramePr>
            <p:nvPr/>
          </p:nvGraphicFramePr>
          <p:xfrm>
            <a:off x="4742" y="2177"/>
            <a:ext cx="23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Equation" r:id="rId21" imgW="406080" imgH="482400" progId="Equation.3">
                    <p:embed/>
                  </p:oleObj>
                </mc:Choice>
                <mc:Fallback>
                  <p:oleObj name="Equation" r:id="rId21" imgW="406080" imgH="482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2177"/>
                          <a:ext cx="231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7"/>
            <p:cNvGraphicFramePr>
              <a:graphicFrameLocks noChangeAspect="1"/>
            </p:cNvGraphicFramePr>
            <p:nvPr/>
          </p:nvGraphicFramePr>
          <p:xfrm>
            <a:off x="4163" y="1998"/>
            <a:ext cx="63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23" imgW="1117440" imgH="545760" progId="Equation.3">
                    <p:embed/>
                  </p:oleObj>
                </mc:Choice>
                <mc:Fallback>
                  <p:oleObj name="Equation" r:id="rId23" imgW="1117440" imgH="5457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1998"/>
                          <a:ext cx="63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28"/>
            <p:cNvGraphicFramePr>
              <a:graphicFrameLocks noChangeAspect="1"/>
            </p:cNvGraphicFramePr>
            <p:nvPr/>
          </p:nvGraphicFramePr>
          <p:xfrm>
            <a:off x="4297" y="1776"/>
            <a:ext cx="119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Equation" r:id="rId25" imgW="215640" imgH="304560" progId="Equation.3">
                    <p:embed/>
                  </p:oleObj>
                </mc:Choice>
                <mc:Fallback>
                  <p:oleObj name="Equation" r:id="rId25" imgW="21564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776"/>
                          <a:ext cx="119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3429000" y="2590800"/>
          <a:ext cx="2971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27" imgW="1473120" imgH="482400" progId="Equation.3">
                  <p:embed/>
                </p:oleObj>
              </mc:Choice>
              <mc:Fallback>
                <p:oleObj name="Equation" r:id="rId27" imgW="1473120" imgH="48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29718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304800" y="3733800"/>
          <a:ext cx="2362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29" imgW="1015920" imgH="215640" progId="Equation.3">
                  <p:embed/>
                </p:oleObj>
              </mc:Choice>
              <mc:Fallback>
                <p:oleObj name="Equation" r:id="rId29" imgW="101592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2362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1143000" y="4419600"/>
          <a:ext cx="830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31" imgW="393480" imgH="469800" progId="Equation.3">
                  <p:embed/>
                </p:oleObj>
              </mc:Choice>
              <mc:Fallback>
                <p:oleObj name="Equation" r:id="rId31" imgW="39348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8302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667000" y="3733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视为</a:t>
            </a:r>
            <a:r>
              <a:rPr lang="en-US" altLang="zh-CN"/>
              <a:t>Y</a:t>
            </a:r>
            <a:r>
              <a:rPr lang="en-US" altLang="zh-CN" i="1"/>
              <a:t> </a:t>
            </a:r>
            <a:r>
              <a:rPr lang="zh-CN" altLang="en-US"/>
              <a:t>型区域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1828800" y="4876800"/>
          <a:ext cx="2667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33" imgW="1269720" imgH="279360" progId="Equation.3">
                  <p:embed/>
                </p:oleObj>
              </mc:Choice>
              <mc:Fallback>
                <p:oleObj name="Equation" r:id="rId33" imgW="126972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2667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1981200" y="4343400"/>
          <a:ext cx="1524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35" imgW="622080" imgH="203040" progId="Equation.3">
                  <p:embed/>
                </p:oleObj>
              </mc:Choice>
              <mc:Fallback>
                <p:oleObj name="Equation" r:id="rId35" imgW="62208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15240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2971800" y="5486400"/>
          <a:ext cx="2743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37" imgW="1091880" imgH="393480" progId="Equation.3">
                  <p:embed/>
                </p:oleObj>
              </mc:Choice>
              <mc:Fallback>
                <p:oleObj name="Equation" r:id="rId37" imgW="109188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27432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990600" y="5562600"/>
          <a:ext cx="2076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39" imgW="812520" imgH="342720" progId="Equation.3">
                  <p:embed/>
                </p:oleObj>
              </mc:Choice>
              <mc:Fallback>
                <p:oleObj name="Equation" r:id="rId39" imgW="812520" imgH="3427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20764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1295400" y="1905000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积分域由两部分组成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 autoUpdateAnimBg="0"/>
      <p:bldP spid="23584" grpId="0" autoUpdateAnimBg="0"/>
      <p:bldP spid="2359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57200" y="304800"/>
          <a:ext cx="7569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7569000" imgH="1396800" progId="Equation.3">
                  <p:embed/>
                </p:oleObj>
              </mc:Choice>
              <mc:Fallback>
                <p:oleObj name="Equation" r:id="rId3" imgW="7569000" imgH="13968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75692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9144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762000" y="2743200"/>
          <a:ext cx="426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3911400" imgH="1028520" progId="Equation.3">
                  <p:embed/>
                </p:oleObj>
              </mc:Choice>
              <mc:Fallback>
                <p:oleObj name="Equation" r:id="rId5" imgW="3911400" imgH="102852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4267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33400" y="4267200"/>
          <a:ext cx="231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2311200" imgH="812520" progId="Equation.3">
                  <p:embed/>
                </p:oleObj>
              </mc:Choice>
              <mc:Fallback>
                <p:oleObj name="Equation" r:id="rId7" imgW="2311200" imgH="81252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2311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895600" y="4191000"/>
          <a:ext cx="309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9" imgW="3098520" imgH="711000" progId="Equation.3">
                  <p:embed/>
                </p:oleObj>
              </mc:Choice>
              <mc:Fallback>
                <p:oleObj name="Equation" r:id="rId9" imgW="3098520" imgH="7110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098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447800" y="5251450"/>
          <a:ext cx="480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1" imgW="4800600" imgH="825480" progId="Equation.3">
                  <p:embed/>
                </p:oleObj>
              </mc:Choice>
              <mc:Fallback>
                <p:oleObj name="Equation" r:id="rId11" imgW="4800600" imgH="82548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1450"/>
                        <a:ext cx="480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324600" y="5257800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13" imgW="977760" imgH="838080" progId="Equation.3">
                  <p:embed/>
                </p:oleObj>
              </mc:Choice>
              <mc:Fallback>
                <p:oleObj name="公式" r:id="rId13" imgW="977760" imgH="83808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57800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219200" y="1905000"/>
            <a:ext cx="23241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两曲线的交点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562600" y="990600"/>
            <a:ext cx="3048000" cy="3048000"/>
            <a:chOff x="3984" y="2538"/>
            <a:chExt cx="1288" cy="1398"/>
          </a:xfrm>
        </p:grpSpPr>
        <p:graphicFrame>
          <p:nvGraphicFramePr>
            <p:cNvPr id="14344" name="Object 22"/>
            <p:cNvGraphicFramePr>
              <a:graphicFrameLocks noChangeAspect="1"/>
            </p:cNvGraphicFramePr>
            <p:nvPr/>
          </p:nvGraphicFramePr>
          <p:xfrm>
            <a:off x="3984" y="2538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位图图像" r:id="rId15" imgW="3010320" imgH="3266667" progId="PBrush">
                    <p:embed/>
                  </p:oleObj>
                </mc:Choice>
                <mc:Fallback>
                  <p:oleObj name="位图图像" r:id="rId15" imgW="3010320" imgH="3266667" progId="PBrush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538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23"/>
            <p:cNvGraphicFramePr>
              <a:graphicFrameLocks noChangeAspect="1"/>
            </p:cNvGraphicFramePr>
            <p:nvPr/>
          </p:nvGraphicFramePr>
          <p:xfrm>
            <a:off x="4741" y="3354"/>
            <a:ext cx="4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公式" r:id="rId17" imgW="965160" imgH="469800" progId="Equation.3">
                    <p:embed/>
                  </p:oleObj>
                </mc:Choice>
                <mc:Fallback>
                  <p:oleObj name="公式" r:id="rId17" imgW="965160" imgH="469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3354"/>
                          <a:ext cx="49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4"/>
            <p:cNvGraphicFramePr>
              <a:graphicFrameLocks noChangeAspect="1"/>
            </p:cNvGraphicFramePr>
            <p:nvPr/>
          </p:nvGraphicFramePr>
          <p:xfrm>
            <a:off x="4406" y="2779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" name="公式" r:id="rId19" imgW="965160" imgH="469800" progId="Equation.3">
                    <p:embed/>
                  </p:oleObj>
                </mc:Choice>
                <mc:Fallback>
                  <p:oleObj name="公式" r:id="rId19" imgW="965160" imgH="469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2779"/>
                          <a:ext cx="489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81000" y="304800"/>
          <a:ext cx="80787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3543120" imgH="622080" progId="Equation.3">
                  <p:embed/>
                </p:oleObj>
              </mc:Choice>
              <mc:Fallback>
                <p:oleObj name="Equation" r:id="rId3" imgW="3543120" imgH="6220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078788" cy="137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85800" y="3886200"/>
          <a:ext cx="469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4698720" imgH="888840" progId="Equation.3">
                  <p:embed/>
                </p:oleObj>
              </mc:Choice>
              <mc:Fallback>
                <p:oleObj name="Equation" r:id="rId5" imgW="4698720" imgH="8888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699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68350" y="4852988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7" imgW="2133360" imgH="888840" progId="Equation.3">
                  <p:embed/>
                </p:oleObj>
              </mc:Choice>
              <mc:Fallback>
                <p:oleObj name="Equation" r:id="rId7" imgW="2133360" imgH="8888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852988"/>
                        <a:ext cx="2133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048000" y="485140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9" imgW="2260440" imgH="888840" progId="Equation.3">
                  <p:embed/>
                </p:oleObj>
              </mc:Choice>
              <mc:Fallback>
                <p:oleObj name="Equation" r:id="rId9" imgW="2260440" imgH="8888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51400"/>
                        <a:ext cx="2260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050925" y="1828800"/>
          <a:ext cx="40703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1" imgW="1676160" imgH="545760" progId="Equation.3">
                  <p:embed/>
                </p:oleObj>
              </mc:Choice>
              <mc:Fallback>
                <p:oleObj name="Equation" r:id="rId11" imgW="1676160" imgH="5457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828800"/>
                        <a:ext cx="4070350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57200" y="32004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3" imgW="4267080" imgH="444240" progId="Equation.3">
                  <p:embed/>
                </p:oleObj>
              </mc:Choice>
              <mc:Fallback>
                <p:oleObj name="Equation" r:id="rId13" imgW="4267080" imgH="4442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441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7200" y="1828800"/>
            <a:ext cx="838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334000" y="48768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5" imgW="1676160" imgH="838080" progId="Equation.3">
                  <p:embed/>
                </p:oleObj>
              </mc:Choice>
              <mc:Fallback>
                <p:oleObj name="Equation" r:id="rId15" imgW="1676160" imgH="8380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76800"/>
                        <a:ext cx="1676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5715000" y="990600"/>
          <a:ext cx="30464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位图图像" r:id="rId17" imgW="2247619" imgH="2305372" progId="PBrush">
                  <p:embed/>
                </p:oleObj>
              </mc:Choice>
              <mc:Fallback>
                <p:oleObj name="位图图像" r:id="rId17" imgW="2247619" imgH="2305372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90600"/>
                        <a:ext cx="3046413" cy="3124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549275"/>
            <a:ext cx="1447800" cy="6096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9900"/>
                </a:solidFill>
                <a:ea typeface="楷体_GB2312" pitchFamily="49" charset="-122"/>
              </a:rPr>
              <a:t> </a:t>
            </a:r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50825" y="1700213"/>
            <a:ext cx="842486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mtClean="0"/>
              <a:t>156-158</a:t>
            </a:r>
            <a:r>
              <a:rPr lang="en-US" altLang="zh-CN" sz="5400" smtClean="0"/>
              <a:t>    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/>
              <a:t>    1/</a:t>
            </a:r>
            <a:r>
              <a:rPr lang="en-US" altLang="zh-CN" sz="3200" dirty="0"/>
              <a:t>(1)(4)</a:t>
            </a:r>
            <a:r>
              <a:rPr lang="en-US" altLang="zh-CN" sz="5400" dirty="0"/>
              <a:t>         2/</a:t>
            </a:r>
            <a:r>
              <a:rPr lang="en-US" altLang="zh-CN" sz="3200" dirty="0"/>
              <a:t>(4)               </a:t>
            </a:r>
            <a:r>
              <a:rPr lang="en-US" altLang="zh-CN" sz="5400" dirty="0"/>
              <a:t>6/</a:t>
            </a:r>
            <a:r>
              <a:rPr lang="en-US" altLang="zh-CN" sz="3200" dirty="0"/>
              <a:t>(1)(5)          </a:t>
            </a:r>
          </a:p>
          <a:p>
            <a:endParaRPr lang="en-US" altLang="zh-CN" sz="3200" dirty="0"/>
          </a:p>
          <a:p>
            <a:r>
              <a:rPr lang="en-US" altLang="zh-CN" sz="3200" dirty="0"/>
              <a:t>       </a:t>
            </a:r>
            <a:r>
              <a:rPr lang="en-US" altLang="zh-CN" sz="5400" dirty="0"/>
              <a:t>7                9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7724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/>
              <a:t>      </a:t>
            </a:r>
            <a:r>
              <a:rPr lang="zh-CN" altLang="en-US"/>
              <a:t>为计算曲顶柱体的体积，利用一元函数定积分应用中“平行截面面积已知的立体求体积”</a:t>
            </a:r>
            <a:r>
              <a:rPr lang="en-US" altLang="zh-CN"/>
              <a:t>, </a:t>
            </a:r>
            <a:r>
              <a:rPr lang="zh-CN" altLang="en-US"/>
              <a:t>化 二重积分为两次单积分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905000" y="3962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2"/>
                </a:solidFill>
              </a:rPr>
              <a:t>第一部分：直角坐标系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5627687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二重积分计算的基本思想：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381000" y="914400"/>
          <a:ext cx="47244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2120760" imgH="469800" progId="Equation.3">
                  <p:embed/>
                </p:oleObj>
              </mc:Choice>
              <mc:Fallback>
                <p:oleObj name="Equation" r:id="rId3" imgW="212076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472440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04800" y="2209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任取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en-US" altLang="zh-CN">
                <a:sym typeface="Symbol" pitchFamily="18" charset="2"/>
              </a:rPr>
              <a:t>[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],</a:t>
            </a:r>
            <a:endParaRPr lang="en-US" altLang="zh-CN" baseline="-25000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26670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平面 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x</a:t>
            </a:r>
            <a:r>
              <a:rPr lang="en-US" altLang="zh-CN" baseline="-25000"/>
              <a:t>0  </a:t>
            </a:r>
            <a:r>
              <a:rPr lang="zh-CN" altLang="en-US"/>
              <a:t>截柱体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304800" y="2895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所得截面积为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257800" y="914400"/>
            <a:ext cx="2057400" cy="1143000"/>
            <a:chOff x="3312" y="576"/>
            <a:chExt cx="1296" cy="720"/>
          </a:xfrm>
        </p:grpSpPr>
        <p:graphicFrame>
          <p:nvGraphicFramePr>
            <p:cNvPr id="1039" name="Object 41"/>
            <p:cNvGraphicFramePr>
              <a:graphicFrameLocks noChangeAspect="1"/>
            </p:cNvGraphicFramePr>
            <p:nvPr/>
          </p:nvGraphicFramePr>
          <p:xfrm>
            <a:off x="3312" y="576"/>
            <a:ext cx="102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5" imgW="672840" imgH="215640" progId="Equation.3">
                    <p:embed/>
                  </p:oleObj>
                </mc:Choice>
                <mc:Fallback>
                  <p:oleObj name="Equation" r:id="rId5" imgW="672840" imgH="2156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576"/>
                          <a:ext cx="1022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7" name="Line 42"/>
            <p:cNvSpPr>
              <a:spLocks noChangeShapeType="1"/>
            </p:cNvSpPr>
            <p:nvPr/>
          </p:nvSpPr>
          <p:spPr bwMode="auto">
            <a:xfrm>
              <a:off x="4032" y="864"/>
              <a:ext cx="576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7239000" y="2667000"/>
            <a:ext cx="1562100" cy="1141413"/>
            <a:chOff x="4560" y="1680"/>
            <a:chExt cx="984" cy="719"/>
          </a:xfrm>
        </p:grpSpPr>
        <p:graphicFrame>
          <p:nvGraphicFramePr>
            <p:cNvPr id="1038" name="Object 44"/>
            <p:cNvGraphicFramePr>
              <a:graphicFrameLocks noChangeAspect="1"/>
            </p:cNvGraphicFramePr>
            <p:nvPr/>
          </p:nvGraphicFramePr>
          <p:xfrm>
            <a:off x="4560" y="2064"/>
            <a:ext cx="9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7" imgW="660240" imgH="215640" progId="Equation.3">
                    <p:embed/>
                  </p:oleObj>
                </mc:Choice>
                <mc:Fallback>
                  <p:oleObj name="Equation" r:id="rId7" imgW="660240" imgH="2156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064"/>
                          <a:ext cx="98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" name="Line 45"/>
            <p:cNvSpPr>
              <a:spLocks noChangeShapeType="1"/>
            </p:cNvSpPr>
            <p:nvPr/>
          </p:nvSpPr>
          <p:spPr bwMode="auto">
            <a:xfrm flipH="1" flipV="1">
              <a:off x="4848" y="1680"/>
              <a:ext cx="259" cy="4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543800" y="1016000"/>
            <a:ext cx="784225" cy="2209800"/>
            <a:chOff x="4800" y="544"/>
            <a:chExt cx="494" cy="1392"/>
          </a:xfrm>
        </p:grpSpPr>
        <p:graphicFrame>
          <p:nvGraphicFramePr>
            <p:cNvPr id="1037" name="Object 47"/>
            <p:cNvGraphicFramePr>
              <a:graphicFrameLocks noChangeAspect="1"/>
            </p:cNvGraphicFramePr>
            <p:nvPr/>
          </p:nvGraphicFramePr>
          <p:xfrm>
            <a:off x="5088" y="1664"/>
            <a:ext cx="2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9" imgW="330120" imgH="431640" progId="Equation.3">
                    <p:embed/>
                  </p:oleObj>
                </mc:Choice>
                <mc:Fallback>
                  <p:oleObj name="Equation" r:id="rId9" imgW="330120" imgH="4316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64"/>
                          <a:ext cx="2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1" name="Group 48"/>
            <p:cNvGrpSpPr>
              <a:grpSpLocks/>
            </p:cNvGrpSpPr>
            <p:nvPr/>
          </p:nvGrpSpPr>
          <p:grpSpPr bwMode="auto">
            <a:xfrm>
              <a:off x="4800" y="544"/>
              <a:ext cx="361" cy="1172"/>
              <a:chOff x="4800" y="556"/>
              <a:chExt cx="361" cy="1172"/>
            </a:xfrm>
          </p:grpSpPr>
          <p:sp>
            <p:nvSpPr>
              <p:cNvPr id="1072" name="Line 49"/>
              <p:cNvSpPr>
                <a:spLocks noChangeShapeType="1"/>
              </p:cNvSpPr>
              <p:nvPr/>
            </p:nvSpPr>
            <p:spPr bwMode="auto">
              <a:xfrm flipH="1" flipV="1">
                <a:off x="5059" y="1588"/>
                <a:ext cx="102" cy="1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Freeform 50"/>
              <p:cNvSpPr>
                <a:spLocks/>
              </p:cNvSpPr>
              <p:nvPr/>
            </p:nvSpPr>
            <p:spPr bwMode="auto">
              <a:xfrm>
                <a:off x="4800" y="556"/>
                <a:ext cx="293" cy="1040"/>
              </a:xfrm>
              <a:custGeom>
                <a:avLst/>
                <a:gdLst>
                  <a:gd name="T0" fmla="*/ 5 w 325"/>
                  <a:gd name="T1" fmla="*/ 161 h 1192"/>
                  <a:gd name="T2" fmla="*/ 5 w 325"/>
                  <a:gd name="T3" fmla="*/ 663 h 1192"/>
                  <a:gd name="T4" fmla="*/ 265 w 325"/>
                  <a:gd name="T5" fmla="*/ 1040 h 1192"/>
                  <a:gd name="T6" fmla="*/ 265 w 325"/>
                  <a:gd name="T7" fmla="*/ 286 h 1192"/>
                  <a:gd name="T8" fmla="*/ 260 w 325"/>
                  <a:gd name="T9" fmla="*/ 233 h 1192"/>
                  <a:gd name="T10" fmla="*/ 250 w 325"/>
                  <a:gd name="T11" fmla="*/ 165 h 1192"/>
                  <a:gd name="T12" fmla="*/ 199 w 325"/>
                  <a:gd name="T13" fmla="*/ 78 h 1192"/>
                  <a:gd name="T14" fmla="*/ 140 w 325"/>
                  <a:gd name="T15" fmla="*/ 0 h 1192"/>
                  <a:gd name="T16" fmla="*/ 50 w 325"/>
                  <a:gd name="T17" fmla="*/ 10 h 1192"/>
                  <a:gd name="T18" fmla="*/ 5 w 325"/>
                  <a:gd name="T19" fmla="*/ 161 h 11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5"/>
                  <a:gd name="T31" fmla="*/ 0 h 1192"/>
                  <a:gd name="T32" fmla="*/ 325 w 325"/>
                  <a:gd name="T33" fmla="*/ 1192 h 11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5" h="1192">
                    <a:moveTo>
                      <a:pt x="6" y="184"/>
                    </a:moveTo>
                    <a:lnTo>
                      <a:pt x="6" y="760"/>
                    </a:lnTo>
                    <a:lnTo>
                      <a:pt x="294" y="1192"/>
                    </a:lnTo>
                    <a:lnTo>
                      <a:pt x="294" y="328"/>
                    </a:lnTo>
                    <a:cubicBezTo>
                      <a:pt x="325" y="274"/>
                      <a:pt x="306" y="327"/>
                      <a:pt x="288" y="267"/>
                    </a:cubicBezTo>
                    <a:cubicBezTo>
                      <a:pt x="281" y="242"/>
                      <a:pt x="284" y="214"/>
                      <a:pt x="277" y="189"/>
                    </a:cubicBezTo>
                    <a:cubicBezTo>
                      <a:pt x="271" y="168"/>
                      <a:pt x="234" y="108"/>
                      <a:pt x="221" y="89"/>
                    </a:cubicBezTo>
                    <a:cubicBezTo>
                      <a:pt x="206" y="45"/>
                      <a:pt x="193" y="26"/>
                      <a:pt x="155" y="0"/>
                    </a:cubicBezTo>
                    <a:cubicBezTo>
                      <a:pt x="122" y="4"/>
                      <a:pt x="87" y="3"/>
                      <a:pt x="55" y="12"/>
                    </a:cubicBezTo>
                    <a:cubicBezTo>
                      <a:pt x="2" y="27"/>
                      <a:pt x="0" y="140"/>
                      <a:pt x="6" y="184"/>
                    </a:cubicBezTo>
                    <a:close/>
                  </a:path>
                </a:pathLst>
              </a:custGeom>
              <a:solidFill>
                <a:srgbClr val="FF99CC">
                  <a:alpha val="50195"/>
                </a:srgbClr>
              </a:solidFill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Line 51"/>
              <p:cNvSpPr>
                <a:spLocks noChangeShapeType="1"/>
              </p:cNvSpPr>
              <p:nvPr/>
            </p:nvSpPr>
            <p:spPr bwMode="auto">
              <a:xfrm flipV="1">
                <a:off x="5067" y="819"/>
                <a:ext cx="0" cy="754"/>
              </a:xfrm>
              <a:prstGeom prst="line">
                <a:avLst/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Arc 52"/>
              <p:cNvSpPr>
                <a:spLocks/>
              </p:cNvSpPr>
              <p:nvPr/>
            </p:nvSpPr>
            <p:spPr bwMode="auto">
              <a:xfrm>
                <a:off x="4895" y="560"/>
                <a:ext cx="167" cy="269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149" name="Object 53"/>
          <p:cNvGraphicFramePr>
            <a:graphicFrameLocks noChangeAspect="1"/>
          </p:cNvGraphicFramePr>
          <p:nvPr/>
        </p:nvGraphicFramePr>
        <p:xfrm>
          <a:off x="7086600" y="484188"/>
          <a:ext cx="1752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1" imgW="749160" imgH="203040" progId="Equation.3">
                  <p:embed/>
                </p:oleObj>
              </mc:Choice>
              <mc:Fallback>
                <p:oleObj name="Equation" r:id="rId11" imgW="749160" imgH="203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4188"/>
                        <a:ext cx="17526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6248400" y="869950"/>
            <a:ext cx="2590800" cy="2330450"/>
            <a:chOff x="3984" y="452"/>
            <a:chExt cx="1632" cy="1468"/>
          </a:xfrm>
        </p:grpSpPr>
        <p:grpSp>
          <p:nvGrpSpPr>
            <p:cNvPr id="1049" name="Group 55"/>
            <p:cNvGrpSpPr>
              <a:grpSpLocks/>
            </p:cNvGrpSpPr>
            <p:nvPr/>
          </p:nvGrpSpPr>
          <p:grpSpPr bwMode="auto">
            <a:xfrm>
              <a:off x="3984" y="452"/>
              <a:ext cx="1632" cy="1468"/>
              <a:chOff x="3984" y="452"/>
              <a:chExt cx="1632" cy="1468"/>
            </a:xfrm>
          </p:grpSpPr>
          <p:grpSp>
            <p:nvGrpSpPr>
              <p:cNvPr id="1050" name="Group 56"/>
              <p:cNvGrpSpPr>
                <a:grpSpLocks/>
              </p:cNvGrpSpPr>
              <p:nvPr/>
            </p:nvGrpSpPr>
            <p:grpSpPr bwMode="auto">
              <a:xfrm>
                <a:off x="3984" y="455"/>
                <a:ext cx="1598" cy="1252"/>
                <a:chOff x="3840" y="432"/>
                <a:chExt cx="1776" cy="1392"/>
              </a:xfrm>
            </p:grpSpPr>
            <p:sp>
              <p:nvSpPr>
                <p:cNvPr id="1068" name="Line 57"/>
                <p:cNvSpPr>
                  <a:spLocks noChangeShapeType="1"/>
                </p:cNvSpPr>
                <p:nvPr/>
              </p:nvSpPr>
              <p:spPr bwMode="auto">
                <a:xfrm>
                  <a:off x="4272" y="1824"/>
                  <a:ext cx="13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432"/>
                  <a:ext cx="0" cy="13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0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00"/>
                  <a:ext cx="432" cy="6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31" name="Object 60"/>
              <p:cNvGraphicFramePr>
                <a:graphicFrameLocks noChangeAspect="1"/>
              </p:cNvGraphicFramePr>
              <p:nvPr/>
            </p:nvGraphicFramePr>
            <p:xfrm>
              <a:off x="4416" y="452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7" name="Equation" r:id="rId13" imgW="203040" imgH="215640" progId="Equation.3">
                      <p:embed/>
                    </p:oleObj>
                  </mc:Choice>
                  <mc:Fallback>
                    <p:oleObj name="Equation" r:id="rId13" imgW="203040" imgH="21564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452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61"/>
              <p:cNvGraphicFramePr>
                <a:graphicFrameLocks noChangeAspect="1"/>
              </p:cNvGraphicFramePr>
              <p:nvPr/>
            </p:nvGraphicFramePr>
            <p:xfrm>
              <a:off x="5480" y="177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8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77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62"/>
              <p:cNvGraphicFramePr>
                <a:graphicFrameLocks noChangeAspect="1"/>
              </p:cNvGraphicFramePr>
              <p:nvPr/>
            </p:nvGraphicFramePr>
            <p:xfrm>
              <a:off x="4072" y="1013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" name="Equation" r:id="rId17" imgW="241200" imgH="304560" progId="Equation.3">
                      <p:embed/>
                    </p:oleObj>
                  </mc:Choice>
                  <mc:Fallback>
                    <p:oleObj name="Equation" r:id="rId17" imgW="241200" imgH="30456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013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1" name="Line 63"/>
              <p:cNvSpPr>
                <a:spLocks noChangeShapeType="1"/>
              </p:cNvSpPr>
              <p:nvPr/>
            </p:nvSpPr>
            <p:spPr bwMode="auto">
              <a:xfrm flipV="1">
                <a:off x="4718" y="1018"/>
                <a:ext cx="0" cy="6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Line 64"/>
              <p:cNvSpPr>
                <a:spLocks noChangeShapeType="1"/>
              </p:cNvSpPr>
              <p:nvPr/>
            </p:nvSpPr>
            <p:spPr bwMode="auto">
              <a:xfrm flipV="1">
                <a:off x="4977" y="716"/>
                <a:ext cx="0" cy="4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Line 65"/>
              <p:cNvSpPr>
                <a:spLocks noChangeShapeType="1"/>
              </p:cNvSpPr>
              <p:nvPr/>
            </p:nvSpPr>
            <p:spPr bwMode="auto">
              <a:xfrm flipH="1" flipV="1">
                <a:off x="4508" y="1313"/>
                <a:ext cx="216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Line 66"/>
              <p:cNvSpPr>
                <a:spLocks noChangeShapeType="1"/>
              </p:cNvSpPr>
              <p:nvPr/>
            </p:nvSpPr>
            <p:spPr bwMode="auto">
              <a:xfrm flipH="1" flipV="1">
                <a:off x="4983" y="1185"/>
                <a:ext cx="216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Arc 67"/>
              <p:cNvSpPr>
                <a:spLocks/>
              </p:cNvSpPr>
              <p:nvPr/>
            </p:nvSpPr>
            <p:spPr bwMode="auto">
              <a:xfrm flipV="1">
                <a:off x="4724" y="1484"/>
                <a:ext cx="475" cy="129"/>
              </a:xfrm>
              <a:custGeom>
                <a:avLst/>
                <a:gdLst>
                  <a:gd name="T0" fmla="*/ 0 w 21600"/>
                  <a:gd name="T1" fmla="*/ 0 h 21600"/>
                  <a:gd name="T2" fmla="*/ 1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Arc 68"/>
              <p:cNvSpPr>
                <a:spLocks/>
              </p:cNvSpPr>
              <p:nvPr/>
            </p:nvSpPr>
            <p:spPr bwMode="auto">
              <a:xfrm flipH="1">
                <a:off x="4502" y="1185"/>
                <a:ext cx="475" cy="128"/>
              </a:xfrm>
              <a:custGeom>
                <a:avLst/>
                <a:gdLst>
                  <a:gd name="T0" fmla="*/ 0 w 21600"/>
                  <a:gd name="T1" fmla="*/ 0 h 21600"/>
                  <a:gd name="T2" fmla="*/ 1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Line 69"/>
              <p:cNvSpPr>
                <a:spLocks noChangeShapeType="1"/>
              </p:cNvSpPr>
              <p:nvPr/>
            </p:nvSpPr>
            <p:spPr bwMode="auto">
              <a:xfrm flipV="1">
                <a:off x="5193" y="844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Line 70"/>
              <p:cNvSpPr>
                <a:spLocks noChangeShapeType="1"/>
              </p:cNvSpPr>
              <p:nvPr/>
            </p:nvSpPr>
            <p:spPr bwMode="auto">
              <a:xfrm flipV="1">
                <a:off x="4502" y="845"/>
                <a:ext cx="0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9" name="Group 71"/>
              <p:cNvGrpSpPr>
                <a:grpSpLocks/>
              </p:cNvGrpSpPr>
              <p:nvPr/>
            </p:nvGrpSpPr>
            <p:grpSpPr bwMode="auto">
              <a:xfrm>
                <a:off x="4502" y="542"/>
                <a:ext cx="697" cy="523"/>
                <a:chOff x="4512" y="144"/>
                <a:chExt cx="775" cy="581"/>
              </a:xfrm>
            </p:grpSpPr>
            <p:sp>
              <p:nvSpPr>
                <p:cNvPr id="1062" name="Freeform 72"/>
                <p:cNvSpPr>
                  <a:spLocks/>
                </p:cNvSpPr>
                <p:nvPr/>
              </p:nvSpPr>
              <p:spPr bwMode="auto">
                <a:xfrm>
                  <a:off x="4759" y="423"/>
                  <a:ext cx="528" cy="254"/>
                </a:xfrm>
                <a:custGeom>
                  <a:avLst/>
                  <a:gdLst>
                    <a:gd name="T0" fmla="*/ 0 w 528"/>
                    <a:gd name="T1" fmla="*/ 254 h 256"/>
                    <a:gd name="T2" fmla="*/ 96 w 528"/>
                    <a:gd name="T3" fmla="*/ 111 h 256"/>
                    <a:gd name="T4" fmla="*/ 240 w 528"/>
                    <a:gd name="T5" fmla="*/ 16 h 256"/>
                    <a:gd name="T6" fmla="*/ 384 w 528"/>
                    <a:gd name="T7" fmla="*/ 16 h 256"/>
                    <a:gd name="T8" fmla="*/ 528 w 528"/>
                    <a:gd name="T9" fmla="*/ 64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256"/>
                    <a:gd name="T17" fmla="*/ 528 w 528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256">
                      <a:moveTo>
                        <a:pt x="0" y="256"/>
                      </a:moveTo>
                      <a:cubicBezTo>
                        <a:pt x="28" y="204"/>
                        <a:pt x="56" y="152"/>
                        <a:pt x="96" y="112"/>
                      </a:cubicBezTo>
                      <a:cubicBezTo>
                        <a:pt x="136" y="72"/>
                        <a:pt x="192" y="32"/>
                        <a:pt x="240" y="16"/>
                      </a:cubicBezTo>
                      <a:cubicBezTo>
                        <a:pt x="288" y="0"/>
                        <a:pt x="336" y="8"/>
                        <a:pt x="384" y="16"/>
                      </a:cubicBezTo>
                      <a:cubicBezTo>
                        <a:pt x="432" y="24"/>
                        <a:pt x="504" y="56"/>
                        <a:pt x="528" y="64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63" name="Group 73"/>
                <p:cNvGrpSpPr>
                  <a:grpSpLocks/>
                </p:cNvGrpSpPr>
                <p:nvPr/>
              </p:nvGrpSpPr>
              <p:grpSpPr bwMode="auto">
                <a:xfrm>
                  <a:off x="4512" y="144"/>
                  <a:ext cx="768" cy="581"/>
                  <a:chOff x="4512" y="96"/>
                  <a:chExt cx="768" cy="581"/>
                </a:xfrm>
              </p:grpSpPr>
              <p:sp>
                <p:nvSpPr>
                  <p:cNvPr id="1064" name="Arc 74"/>
                  <p:cNvSpPr>
                    <a:spLocks/>
                  </p:cNvSpPr>
                  <p:nvPr/>
                </p:nvSpPr>
                <p:spPr bwMode="auto">
                  <a:xfrm>
                    <a:off x="4519" y="439"/>
                    <a:ext cx="240" cy="2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3 w 21600"/>
                      <a:gd name="T3" fmla="*/ 3 h 21600"/>
                      <a:gd name="T4" fmla="*/ 0 w 21600"/>
                      <a:gd name="T5" fmla="*/ 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" name="Freeform 75"/>
                  <p:cNvSpPr>
                    <a:spLocks/>
                  </p:cNvSpPr>
                  <p:nvPr/>
                </p:nvSpPr>
                <p:spPr bwMode="auto">
                  <a:xfrm>
                    <a:off x="4512" y="288"/>
                    <a:ext cx="768" cy="199"/>
                  </a:xfrm>
                  <a:custGeom>
                    <a:avLst/>
                    <a:gdLst>
                      <a:gd name="T0" fmla="*/ 0 w 768"/>
                      <a:gd name="T1" fmla="*/ 151 h 200"/>
                      <a:gd name="T2" fmla="*/ 96 w 768"/>
                      <a:gd name="T3" fmla="*/ 56 h 200"/>
                      <a:gd name="T4" fmla="*/ 240 w 768"/>
                      <a:gd name="T5" fmla="*/ 8 h 200"/>
                      <a:gd name="T6" fmla="*/ 384 w 768"/>
                      <a:gd name="T7" fmla="*/ 8 h 200"/>
                      <a:gd name="T8" fmla="*/ 480 w 768"/>
                      <a:gd name="T9" fmla="*/ 8 h 200"/>
                      <a:gd name="T10" fmla="*/ 672 w 768"/>
                      <a:gd name="T11" fmla="*/ 56 h 200"/>
                      <a:gd name="T12" fmla="*/ 768 w 768"/>
                      <a:gd name="T13" fmla="*/ 199 h 2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68"/>
                      <a:gd name="T22" fmla="*/ 0 h 200"/>
                      <a:gd name="T23" fmla="*/ 768 w 768"/>
                      <a:gd name="T24" fmla="*/ 200 h 2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68" h="200">
                        <a:moveTo>
                          <a:pt x="0" y="152"/>
                        </a:moveTo>
                        <a:cubicBezTo>
                          <a:pt x="28" y="116"/>
                          <a:pt x="56" y="80"/>
                          <a:pt x="96" y="56"/>
                        </a:cubicBezTo>
                        <a:cubicBezTo>
                          <a:pt x="136" y="32"/>
                          <a:pt x="192" y="16"/>
                          <a:pt x="240" y="8"/>
                        </a:cubicBezTo>
                        <a:cubicBezTo>
                          <a:pt x="288" y="0"/>
                          <a:pt x="344" y="8"/>
                          <a:pt x="384" y="8"/>
                        </a:cubicBezTo>
                        <a:cubicBezTo>
                          <a:pt x="424" y="8"/>
                          <a:pt x="432" y="0"/>
                          <a:pt x="480" y="8"/>
                        </a:cubicBezTo>
                        <a:cubicBezTo>
                          <a:pt x="528" y="16"/>
                          <a:pt x="624" y="24"/>
                          <a:pt x="672" y="56"/>
                        </a:cubicBezTo>
                        <a:cubicBezTo>
                          <a:pt x="720" y="88"/>
                          <a:pt x="744" y="144"/>
                          <a:pt x="768" y="2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6" name="Arc 76"/>
                  <p:cNvSpPr>
                    <a:spLocks/>
                  </p:cNvSpPr>
                  <p:nvPr/>
                </p:nvSpPr>
                <p:spPr bwMode="auto">
                  <a:xfrm flipH="1">
                    <a:off x="4512" y="96"/>
                    <a:ext cx="432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9 w 21600"/>
                      <a:gd name="T3" fmla="*/ 7 h 21600"/>
                      <a:gd name="T4" fmla="*/ 0 w 21600"/>
                      <a:gd name="T5" fmla="*/ 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7" name="Arc 77"/>
                  <p:cNvSpPr>
                    <a:spLocks/>
                  </p:cNvSpPr>
                  <p:nvPr/>
                </p:nvSpPr>
                <p:spPr bwMode="auto">
                  <a:xfrm>
                    <a:off x="4944" y="96"/>
                    <a:ext cx="336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5 w 21600"/>
                      <a:gd name="T3" fmla="*/ 9 h 21600"/>
                      <a:gd name="T4" fmla="*/ 0 w 21600"/>
                      <a:gd name="T5" fmla="*/ 9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60" name="Line 78"/>
              <p:cNvSpPr>
                <a:spLocks noChangeShapeType="1"/>
              </p:cNvSpPr>
              <p:nvPr/>
            </p:nvSpPr>
            <p:spPr bwMode="auto">
              <a:xfrm flipH="1" flipV="1">
                <a:off x="4977" y="1189"/>
                <a:ext cx="389" cy="5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79"/>
              <p:cNvSpPr>
                <a:spLocks noChangeShapeType="1"/>
              </p:cNvSpPr>
              <p:nvPr/>
            </p:nvSpPr>
            <p:spPr bwMode="auto">
              <a:xfrm flipH="1" flipV="1">
                <a:off x="4737" y="1621"/>
                <a:ext cx="43" cy="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4" name="Object 80"/>
              <p:cNvGraphicFramePr>
                <a:graphicFrameLocks noChangeAspect="1"/>
              </p:cNvGraphicFramePr>
              <p:nvPr/>
            </p:nvGraphicFramePr>
            <p:xfrm>
              <a:off x="4752" y="175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0" name="Equation" r:id="rId19" imgW="228600" imgH="228600" progId="Equation.3">
                      <p:embed/>
                    </p:oleObj>
                  </mc:Choice>
                  <mc:Fallback>
                    <p:oleObj name="Equation" r:id="rId19" imgW="228600" imgH="22860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5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81"/>
              <p:cNvGraphicFramePr>
                <a:graphicFrameLocks noChangeAspect="1"/>
              </p:cNvGraphicFramePr>
              <p:nvPr/>
            </p:nvGraphicFramePr>
            <p:xfrm>
              <a:off x="5342" y="1716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" name="Equation" r:id="rId21" imgW="203040" imgH="317160" progId="Equation.3">
                      <p:embed/>
                    </p:oleObj>
                  </mc:Choice>
                  <mc:Fallback>
                    <p:oleObj name="Equation" r:id="rId21" imgW="203040" imgH="31716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1716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82"/>
              <p:cNvGraphicFramePr>
                <a:graphicFrameLocks noChangeAspect="1"/>
              </p:cNvGraphicFramePr>
              <p:nvPr/>
            </p:nvGraphicFramePr>
            <p:xfrm>
              <a:off x="4673" y="1313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" name="公式" r:id="rId23" imgW="164880" imgH="164880" progId="Equation.3">
                      <p:embed/>
                    </p:oleObj>
                  </mc:Choice>
                  <mc:Fallback>
                    <p:oleObj name="公式" r:id="rId23" imgW="164880" imgH="16488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13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0" name="Object 83"/>
            <p:cNvGraphicFramePr>
              <a:graphicFrameLocks noChangeAspect="1"/>
            </p:cNvGraphicFramePr>
            <p:nvPr/>
          </p:nvGraphicFramePr>
          <p:xfrm>
            <a:off x="4224" y="172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25" imgW="304560" imgH="317160" progId="Equation.3">
                    <p:embed/>
                  </p:oleObj>
                </mc:Choice>
                <mc:Fallback>
                  <p:oleObj name="Equation" r:id="rId25" imgW="304560" imgH="31716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7" name="Rectangle 8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41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1.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设曲顶柱体的底为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型</a:t>
            </a:r>
            <a:endParaRPr lang="zh-CN" altLang="en-US" smtClean="0"/>
          </a:p>
        </p:txBody>
      </p:sp>
      <p:sp>
        <p:nvSpPr>
          <p:cNvPr id="4185" name="Text Box 89"/>
          <p:cNvSpPr txBox="1">
            <a:spLocks noChangeArrowheads="1"/>
          </p:cNvSpPr>
          <p:nvPr/>
        </p:nvSpPr>
        <p:spPr bwMode="auto">
          <a:xfrm>
            <a:off x="304800" y="4572000"/>
            <a:ext cx="626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同理在任意 </a:t>
            </a:r>
            <a:r>
              <a:rPr lang="en-US" altLang="zh-CN" i="1"/>
              <a:t>x</a:t>
            </a:r>
            <a:r>
              <a:rPr lang="en-US" altLang="zh-CN" baseline="-25000"/>
              <a:t> </a:t>
            </a:r>
            <a:r>
              <a:rPr lang="en-US" altLang="zh-CN">
                <a:sym typeface="Symbol" pitchFamily="18" charset="2"/>
              </a:rPr>
              <a:t>[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] </a:t>
            </a:r>
            <a:r>
              <a:rPr lang="zh-CN" altLang="en-US">
                <a:sym typeface="Symbol" pitchFamily="18" charset="2"/>
              </a:rPr>
              <a:t>处截得的截面积为</a:t>
            </a:r>
          </a:p>
        </p:txBody>
      </p:sp>
      <p:graphicFrame>
        <p:nvGraphicFramePr>
          <p:cNvPr id="57" name="Object 92"/>
          <p:cNvGraphicFramePr>
            <a:graphicFrameLocks noChangeAspect="1"/>
          </p:cNvGraphicFramePr>
          <p:nvPr/>
        </p:nvGraphicFramePr>
        <p:xfrm>
          <a:off x="1071563" y="3429000"/>
          <a:ext cx="4518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公式" r:id="rId27" imgW="1663560" imgH="368280" progId="Equation.3">
                  <p:embed/>
                </p:oleObj>
              </mc:Choice>
              <mc:Fallback>
                <p:oleObj name="公式" r:id="rId27" imgW="1663560" imgH="3682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29000"/>
                        <a:ext cx="45180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92"/>
          <p:cNvGraphicFramePr>
            <a:graphicFrameLocks noChangeAspect="1"/>
          </p:cNvGraphicFramePr>
          <p:nvPr/>
        </p:nvGraphicFramePr>
        <p:xfrm>
          <a:off x="1285875" y="5357813"/>
          <a:ext cx="4070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公式" r:id="rId29" imgW="1498320" imgH="368280" progId="Equation.3">
                  <p:embed/>
                </p:oleObj>
              </mc:Choice>
              <mc:Fallback>
                <p:oleObj name="公式" r:id="rId29" imgW="149832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357813"/>
                        <a:ext cx="40703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 autoUpdateAnimBg="0"/>
      <p:bldP spid="4127" grpId="0" autoUpdateAnimBg="0"/>
      <p:bldP spid="4132" grpId="0" autoUpdateAnimBg="0"/>
      <p:bldP spid="41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66800" y="4724400"/>
          <a:ext cx="3810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1511280" imgH="355320" progId="Equation.3">
                  <p:embed/>
                </p:oleObj>
              </mc:Choice>
              <mc:Fallback>
                <p:oleObj name="Equation" r:id="rId3" imgW="151128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8100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066800" y="3568700"/>
          <a:ext cx="4572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1625400" imgH="342720" progId="Equation.3">
                  <p:embed/>
                </p:oleObj>
              </mc:Choice>
              <mc:Fallback>
                <p:oleObj name="Equation" r:id="rId5" imgW="162540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68700"/>
                        <a:ext cx="4572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得曲顶柱体体积为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953000" y="4800600"/>
          <a:ext cx="2667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1091880" imgH="317160" progId="Equation.3">
                  <p:embed/>
                </p:oleObj>
              </mc:Choice>
              <mc:Fallback>
                <p:oleObj name="Equation" r:id="rId7" imgW="10918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26670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905000" y="3581400"/>
          <a:ext cx="3032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1028520" imgH="355320" progId="Equation.3">
                  <p:embed/>
                </p:oleObj>
              </mc:Choice>
              <mc:Fallback>
                <p:oleObj name="Equation" r:id="rId9" imgW="102852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303212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0600" y="4572000"/>
            <a:ext cx="488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000">
                <a:solidFill>
                  <a:srgbClr val="00FFFF"/>
                </a:solidFill>
              </a:rPr>
              <a:t>记作</a:t>
            </a:r>
            <a:r>
              <a:rPr lang="zh-CN" altLang="en-US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85800" y="2743200"/>
          <a:ext cx="25320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1" imgW="1015920" imgH="342720" progId="Equation.3">
                  <p:embed/>
                </p:oleObj>
              </mc:Choice>
              <mc:Fallback>
                <p:oleObj name="Equation" r:id="rId11" imgW="101592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253206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" name="Group 53"/>
          <p:cNvGrpSpPr>
            <a:grpSpLocks/>
          </p:cNvGrpSpPr>
          <p:nvPr/>
        </p:nvGrpSpPr>
        <p:grpSpPr bwMode="auto">
          <a:xfrm>
            <a:off x="4953000" y="381000"/>
            <a:ext cx="3581400" cy="3324225"/>
            <a:chOff x="3312" y="305"/>
            <a:chExt cx="2256" cy="2094"/>
          </a:xfrm>
        </p:grpSpPr>
        <p:grpSp>
          <p:nvGrpSpPr>
            <p:cNvPr id="2072" name="Group 9"/>
            <p:cNvGrpSpPr>
              <a:grpSpLocks/>
            </p:cNvGrpSpPr>
            <p:nvPr/>
          </p:nvGrpSpPr>
          <p:grpSpPr bwMode="auto">
            <a:xfrm>
              <a:off x="3312" y="576"/>
              <a:ext cx="1296" cy="720"/>
              <a:chOff x="3312" y="576"/>
              <a:chExt cx="1296" cy="720"/>
            </a:xfrm>
          </p:grpSpPr>
          <p:graphicFrame>
            <p:nvGraphicFramePr>
              <p:cNvPr id="2065" name="Object 10"/>
              <p:cNvGraphicFramePr>
                <a:graphicFrameLocks noChangeAspect="1"/>
              </p:cNvGraphicFramePr>
              <p:nvPr/>
            </p:nvGraphicFramePr>
            <p:xfrm>
              <a:off x="3312" y="576"/>
              <a:ext cx="1022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" name="Equation" r:id="rId13" imgW="672840" imgH="215640" progId="Equation.3">
                      <p:embed/>
                    </p:oleObj>
                  </mc:Choice>
                  <mc:Fallback>
                    <p:oleObj name="Equation" r:id="rId13" imgW="67284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576"/>
                            <a:ext cx="1022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4" name="Line 11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576" cy="43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3" name="Group 12"/>
            <p:cNvGrpSpPr>
              <a:grpSpLocks/>
            </p:cNvGrpSpPr>
            <p:nvPr/>
          </p:nvGrpSpPr>
          <p:grpSpPr bwMode="auto">
            <a:xfrm>
              <a:off x="4560" y="1680"/>
              <a:ext cx="984" cy="719"/>
              <a:chOff x="4560" y="1680"/>
              <a:chExt cx="984" cy="719"/>
            </a:xfrm>
          </p:grpSpPr>
          <p:graphicFrame>
            <p:nvGraphicFramePr>
              <p:cNvPr id="2064" name="Object 13"/>
              <p:cNvGraphicFramePr>
                <a:graphicFrameLocks noChangeAspect="1"/>
              </p:cNvGraphicFramePr>
              <p:nvPr/>
            </p:nvGraphicFramePr>
            <p:xfrm>
              <a:off x="4560" y="2064"/>
              <a:ext cx="98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" name="Equation" r:id="rId15" imgW="660240" imgH="215640" progId="Equation.3">
                      <p:embed/>
                    </p:oleObj>
                  </mc:Choice>
                  <mc:Fallback>
                    <p:oleObj name="Equation" r:id="rId15" imgW="6602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064"/>
                            <a:ext cx="984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3" name="Line 14"/>
              <p:cNvSpPr>
                <a:spLocks noChangeShapeType="1"/>
              </p:cNvSpPr>
              <p:nvPr/>
            </p:nvSpPr>
            <p:spPr bwMode="auto">
              <a:xfrm flipH="1" flipV="1">
                <a:off x="4848" y="1680"/>
                <a:ext cx="259" cy="45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4" name="Group 15"/>
            <p:cNvGrpSpPr>
              <a:grpSpLocks/>
            </p:cNvGrpSpPr>
            <p:nvPr/>
          </p:nvGrpSpPr>
          <p:grpSpPr bwMode="auto">
            <a:xfrm>
              <a:off x="4752" y="640"/>
              <a:ext cx="494" cy="1392"/>
              <a:chOff x="4800" y="544"/>
              <a:chExt cx="494" cy="1392"/>
            </a:xfrm>
          </p:grpSpPr>
          <p:graphicFrame>
            <p:nvGraphicFramePr>
              <p:cNvPr id="2063" name="Object 16"/>
              <p:cNvGraphicFramePr>
                <a:graphicFrameLocks noChangeAspect="1"/>
              </p:cNvGraphicFramePr>
              <p:nvPr/>
            </p:nvGraphicFramePr>
            <p:xfrm>
              <a:off x="5088" y="1664"/>
              <a:ext cx="20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" name="Equation" r:id="rId17" imgW="330120" imgH="431640" progId="Equation.3">
                      <p:embed/>
                    </p:oleObj>
                  </mc:Choice>
                  <mc:Fallback>
                    <p:oleObj name="Equation" r:id="rId17" imgW="330120" imgH="431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664"/>
                            <a:ext cx="20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98" name="Group 17"/>
              <p:cNvGrpSpPr>
                <a:grpSpLocks/>
              </p:cNvGrpSpPr>
              <p:nvPr/>
            </p:nvGrpSpPr>
            <p:grpSpPr bwMode="auto">
              <a:xfrm>
                <a:off x="4800" y="544"/>
                <a:ext cx="361" cy="1172"/>
                <a:chOff x="4800" y="556"/>
                <a:chExt cx="361" cy="1172"/>
              </a:xfrm>
            </p:grpSpPr>
            <p:sp>
              <p:nvSpPr>
                <p:cNvPr id="2099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5059" y="1588"/>
                  <a:ext cx="102" cy="1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0" name="Freeform 19"/>
                <p:cNvSpPr>
                  <a:spLocks/>
                </p:cNvSpPr>
                <p:nvPr/>
              </p:nvSpPr>
              <p:spPr bwMode="auto">
                <a:xfrm>
                  <a:off x="4800" y="556"/>
                  <a:ext cx="293" cy="1040"/>
                </a:xfrm>
                <a:custGeom>
                  <a:avLst/>
                  <a:gdLst>
                    <a:gd name="T0" fmla="*/ 5 w 325"/>
                    <a:gd name="T1" fmla="*/ 161 h 1192"/>
                    <a:gd name="T2" fmla="*/ 5 w 325"/>
                    <a:gd name="T3" fmla="*/ 663 h 1192"/>
                    <a:gd name="T4" fmla="*/ 265 w 325"/>
                    <a:gd name="T5" fmla="*/ 1040 h 1192"/>
                    <a:gd name="T6" fmla="*/ 265 w 325"/>
                    <a:gd name="T7" fmla="*/ 286 h 1192"/>
                    <a:gd name="T8" fmla="*/ 260 w 325"/>
                    <a:gd name="T9" fmla="*/ 233 h 1192"/>
                    <a:gd name="T10" fmla="*/ 250 w 325"/>
                    <a:gd name="T11" fmla="*/ 165 h 1192"/>
                    <a:gd name="T12" fmla="*/ 199 w 325"/>
                    <a:gd name="T13" fmla="*/ 78 h 1192"/>
                    <a:gd name="T14" fmla="*/ 140 w 325"/>
                    <a:gd name="T15" fmla="*/ 0 h 1192"/>
                    <a:gd name="T16" fmla="*/ 50 w 325"/>
                    <a:gd name="T17" fmla="*/ 10 h 1192"/>
                    <a:gd name="T18" fmla="*/ 5 w 325"/>
                    <a:gd name="T19" fmla="*/ 161 h 11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25"/>
                    <a:gd name="T31" fmla="*/ 0 h 1192"/>
                    <a:gd name="T32" fmla="*/ 325 w 325"/>
                    <a:gd name="T33" fmla="*/ 1192 h 119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25" h="1192">
                      <a:moveTo>
                        <a:pt x="6" y="184"/>
                      </a:moveTo>
                      <a:lnTo>
                        <a:pt x="6" y="760"/>
                      </a:lnTo>
                      <a:lnTo>
                        <a:pt x="294" y="1192"/>
                      </a:lnTo>
                      <a:lnTo>
                        <a:pt x="294" y="328"/>
                      </a:lnTo>
                      <a:cubicBezTo>
                        <a:pt x="325" y="274"/>
                        <a:pt x="306" y="327"/>
                        <a:pt x="288" y="267"/>
                      </a:cubicBezTo>
                      <a:cubicBezTo>
                        <a:pt x="281" y="242"/>
                        <a:pt x="284" y="214"/>
                        <a:pt x="277" y="189"/>
                      </a:cubicBezTo>
                      <a:cubicBezTo>
                        <a:pt x="271" y="168"/>
                        <a:pt x="234" y="108"/>
                        <a:pt x="221" y="89"/>
                      </a:cubicBezTo>
                      <a:cubicBezTo>
                        <a:pt x="206" y="45"/>
                        <a:pt x="193" y="26"/>
                        <a:pt x="155" y="0"/>
                      </a:cubicBezTo>
                      <a:cubicBezTo>
                        <a:pt x="122" y="4"/>
                        <a:pt x="87" y="3"/>
                        <a:pt x="55" y="12"/>
                      </a:cubicBezTo>
                      <a:cubicBezTo>
                        <a:pt x="2" y="27"/>
                        <a:pt x="0" y="140"/>
                        <a:pt x="6" y="184"/>
                      </a:cubicBezTo>
                      <a:close/>
                    </a:path>
                  </a:pathLst>
                </a:custGeom>
                <a:solidFill>
                  <a:srgbClr val="FF99CC">
                    <a:alpha val="50195"/>
                  </a:srgbClr>
                </a:solidFill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067" y="819"/>
                  <a:ext cx="0" cy="754"/>
                </a:xfrm>
                <a:prstGeom prst="line">
                  <a:avLst/>
                </a:prstGeom>
                <a:noFill/>
                <a:ln w="25400">
                  <a:solidFill>
                    <a:srgbClr val="FF99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2" name="Arc 21"/>
                <p:cNvSpPr>
                  <a:spLocks/>
                </p:cNvSpPr>
                <p:nvPr/>
              </p:nvSpPr>
              <p:spPr bwMode="auto">
                <a:xfrm>
                  <a:off x="4895" y="560"/>
                  <a:ext cx="167" cy="269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3 h 21600"/>
                    <a:gd name="T4" fmla="*/ 0 w 21600"/>
                    <a:gd name="T5" fmla="*/ 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99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55" name="Object 22"/>
            <p:cNvGraphicFramePr>
              <a:graphicFrameLocks noChangeAspect="1"/>
            </p:cNvGraphicFramePr>
            <p:nvPr/>
          </p:nvGraphicFramePr>
          <p:xfrm>
            <a:off x="4464" y="305"/>
            <a:ext cx="110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19" imgW="749160" imgH="203040" progId="Equation.3">
                    <p:embed/>
                  </p:oleObj>
                </mc:Choice>
                <mc:Fallback>
                  <p:oleObj name="Equation" r:id="rId19" imgW="74916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05"/>
                          <a:ext cx="1104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5" name="Group 23"/>
            <p:cNvGrpSpPr>
              <a:grpSpLocks/>
            </p:cNvGrpSpPr>
            <p:nvPr/>
          </p:nvGrpSpPr>
          <p:grpSpPr bwMode="auto">
            <a:xfrm>
              <a:off x="3936" y="548"/>
              <a:ext cx="1632" cy="1468"/>
              <a:chOff x="3984" y="452"/>
              <a:chExt cx="1632" cy="1468"/>
            </a:xfrm>
          </p:grpSpPr>
          <p:grpSp>
            <p:nvGrpSpPr>
              <p:cNvPr id="2076" name="Group 24"/>
              <p:cNvGrpSpPr>
                <a:grpSpLocks/>
              </p:cNvGrpSpPr>
              <p:nvPr/>
            </p:nvGrpSpPr>
            <p:grpSpPr bwMode="auto">
              <a:xfrm>
                <a:off x="3984" y="452"/>
                <a:ext cx="1632" cy="1468"/>
                <a:chOff x="3984" y="452"/>
                <a:chExt cx="1632" cy="1468"/>
              </a:xfrm>
            </p:grpSpPr>
            <p:grpSp>
              <p:nvGrpSpPr>
                <p:cNvPr id="2077" name="Group 25"/>
                <p:cNvGrpSpPr>
                  <a:grpSpLocks/>
                </p:cNvGrpSpPr>
                <p:nvPr/>
              </p:nvGrpSpPr>
              <p:grpSpPr bwMode="auto">
                <a:xfrm>
                  <a:off x="3984" y="455"/>
                  <a:ext cx="1598" cy="1252"/>
                  <a:chOff x="3840" y="432"/>
                  <a:chExt cx="1776" cy="1392"/>
                </a:xfrm>
              </p:grpSpPr>
              <p:sp>
                <p:nvSpPr>
                  <p:cNvPr id="209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824"/>
                    <a:ext cx="134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6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432"/>
                    <a:ext cx="0" cy="13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7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0" y="1200"/>
                    <a:ext cx="432" cy="62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057" name="Object 29"/>
                <p:cNvGraphicFramePr>
                  <a:graphicFrameLocks noChangeAspect="1"/>
                </p:cNvGraphicFramePr>
                <p:nvPr/>
              </p:nvGraphicFramePr>
              <p:xfrm>
                <a:off x="4416" y="452"/>
                <a:ext cx="128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3" name="Equation" r:id="rId21" imgW="203040" imgH="215640" progId="Equation.3">
                        <p:embed/>
                      </p:oleObj>
                    </mc:Choice>
                    <mc:Fallback>
                      <p:oleObj name="Equation" r:id="rId21" imgW="203040" imgH="21564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452"/>
                              <a:ext cx="128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8" name="Object 30"/>
                <p:cNvGraphicFramePr>
                  <a:graphicFrameLocks noChangeAspect="1"/>
                </p:cNvGraphicFramePr>
                <p:nvPr/>
              </p:nvGraphicFramePr>
              <p:xfrm>
                <a:off x="5480" y="177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4" name="Equation" r:id="rId23" imgW="215640" imgH="228600" progId="Equation.3">
                        <p:embed/>
                      </p:oleObj>
                    </mc:Choice>
                    <mc:Fallback>
                      <p:oleObj name="Equation" r:id="rId23" imgW="215640" imgH="22860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80" y="177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9" name="Object 31"/>
                <p:cNvGraphicFramePr>
                  <a:graphicFrameLocks noChangeAspect="1"/>
                </p:cNvGraphicFramePr>
                <p:nvPr/>
              </p:nvGraphicFramePr>
              <p:xfrm>
                <a:off x="4072" y="1013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5" name="Equation" r:id="rId25" imgW="241200" imgH="304560" progId="Equation.3">
                        <p:embed/>
                      </p:oleObj>
                    </mc:Choice>
                    <mc:Fallback>
                      <p:oleObj name="Equation" r:id="rId25" imgW="241200" imgH="30456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2" y="1013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7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718" y="1018"/>
                  <a:ext cx="0" cy="60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977" y="716"/>
                  <a:ext cx="0" cy="47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0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4508" y="1313"/>
                  <a:ext cx="216" cy="3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1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3" y="1185"/>
                  <a:ext cx="216" cy="29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2" name="Arc 36"/>
                <p:cNvSpPr>
                  <a:spLocks/>
                </p:cNvSpPr>
                <p:nvPr/>
              </p:nvSpPr>
              <p:spPr bwMode="auto">
                <a:xfrm flipV="1">
                  <a:off x="4724" y="1484"/>
                  <a:ext cx="475" cy="129"/>
                </a:xfrm>
                <a:custGeom>
                  <a:avLst/>
                  <a:gdLst>
                    <a:gd name="T0" fmla="*/ 0 w 21600"/>
                    <a:gd name="T1" fmla="*/ 0 h 21600"/>
                    <a:gd name="T2" fmla="*/ 1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3" name="Arc 37"/>
                <p:cNvSpPr>
                  <a:spLocks/>
                </p:cNvSpPr>
                <p:nvPr/>
              </p:nvSpPr>
              <p:spPr bwMode="auto">
                <a:xfrm flipH="1">
                  <a:off x="4502" y="1185"/>
                  <a:ext cx="475" cy="128"/>
                </a:xfrm>
                <a:custGeom>
                  <a:avLst/>
                  <a:gdLst>
                    <a:gd name="T0" fmla="*/ 0 w 21600"/>
                    <a:gd name="T1" fmla="*/ 0 h 21600"/>
                    <a:gd name="T2" fmla="*/ 1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5193" y="844"/>
                  <a:ext cx="0" cy="6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502" y="845"/>
                  <a:ext cx="0" cy="4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86" name="Group 40"/>
                <p:cNvGrpSpPr>
                  <a:grpSpLocks/>
                </p:cNvGrpSpPr>
                <p:nvPr/>
              </p:nvGrpSpPr>
              <p:grpSpPr bwMode="auto">
                <a:xfrm>
                  <a:off x="4502" y="542"/>
                  <a:ext cx="697" cy="523"/>
                  <a:chOff x="4512" y="144"/>
                  <a:chExt cx="775" cy="581"/>
                </a:xfrm>
              </p:grpSpPr>
              <p:sp>
                <p:nvSpPr>
                  <p:cNvPr id="2089" name="Freeform 41"/>
                  <p:cNvSpPr>
                    <a:spLocks/>
                  </p:cNvSpPr>
                  <p:nvPr/>
                </p:nvSpPr>
                <p:spPr bwMode="auto">
                  <a:xfrm>
                    <a:off x="4759" y="423"/>
                    <a:ext cx="528" cy="254"/>
                  </a:xfrm>
                  <a:custGeom>
                    <a:avLst/>
                    <a:gdLst>
                      <a:gd name="T0" fmla="*/ 0 w 528"/>
                      <a:gd name="T1" fmla="*/ 254 h 256"/>
                      <a:gd name="T2" fmla="*/ 96 w 528"/>
                      <a:gd name="T3" fmla="*/ 111 h 256"/>
                      <a:gd name="T4" fmla="*/ 240 w 528"/>
                      <a:gd name="T5" fmla="*/ 16 h 256"/>
                      <a:gd name="T6" fmla="*/ 384 w 528"/>
                      <a:gd name="T7" fmla="*/ 16 h 256"/>
                      <a:gd name="T8" fmla="*/ 528 w 528"/>
                      <a:gd name="T9" fmla="*/ 64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256"/>
                      <a:gd name="T17" fmla="*/ 528 w 528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256">
                        <a:moveTo>
                          <a:pt x="0" y="256"/>
                        </a:moveTo>
                        <a:cubicBezTo>
                          <a:pt x="28" y="204"/>
                          <a:pt x="56" y="152"/>
                          <a:pt x="96" y="112"/>
                        </a:cubicBezTo>
                        <a:cubicBezTo>
                          <a:pt x="136" y="72"/>
                          <a:pt x="192" y="32"/>
                          <a:pt x="240" y="16"/>
                        </a:cubicBezTo>
                        <a:cubicBezTo>
                          <a:pt x="288" y="0"/>
                          <a:pt x="336" y="8"/>
                          <a:pt x="384" y="16"/>
                        </a:cubicBezTo>
                        <a:cubicBezTo>
                          <a:pt x="432" y="24"/>
                          <a:pt x="504" y="56"/>
                          <a:pt x="528" y="64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9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512" y="144"/>
                    <a:ext cx="768" cy="581"/>
                    <a:chOff x="4512" y="96"/>
                    <a:chExt cx="768" cy="581"/>
                  </a:xfrm>
                </p:grpSpPr>
                <p:sp>
                  <p:nvSpPr>
                    <p:cNvPr id="2091" name="Arc 43"/>
                    <p:cNvSpPr>
                      <a:spLocks/>
                    </p:cNvSpPr>
                    <p:nvPr/>
                  </p:nvSpPr>
                  <p:spPr bwMode="auto">
                    <a:xfrm>
                      <a:off x="4519" y="439"/>
                      <a:ext cx="240" cy="23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3 w 21600"/>
                        <a:gd name="T3" fmla="*/ 3 h 21600"/>
                        <a:gd name="T4" fmla="*/ 0 w 21600"/>
                        <a:gd name="T5" fmla="*/ 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9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4512" y="288"/>
                      <a:ext cx="768" cy="199"/>
                    </a:xfrm>
                    <a:custGeom>
                      <a:avLst/>
                      <a:gdLst>
                        <a:gd name="T0" fmla="*/ 0 w 768"/>
                        <a:gd name="T1" fmla="*/ 151 h 200"/>
                        <a:gd name="T2" fmla="*/ 96 w 768"/>
                        <a:gd name="T3" fmla="*/ 56 h 200"/>
                        <a:gd name="T4" fmla="*/ 240 w 768"/>
                        <a:gd name="T5" fmla="*/ 8 h 200"/>
                        <a:gd name="T6" fmla="*/ 384 w 768"/>
                        <a:gd name="T7" fmla="*/ 8 h 200"/>
                        <a:gd name="T8" fmla="*/ 480 w 768"/>
                        <a:gd name="T9" fmla="*/ 8 h 200"/>
                        <a:gd name="T10" fmla="*/ 672 w 768"/>
                        <a:gd name="T11" fmla="*/ 56 h 200"/>
                        <a:gd name="T12" fmla="*/ 768 w 768"/>
                        <a:gd name="T13" fmla="*/ 199 h 2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768"/>
                        <a:gd name="T22" fmla="*/ 0 h 200"/>
                        <a:gd name="T23" fmla="*/ 768 w 768"/>
                        <a:gd name="T24" fmla="*/ 200 h 2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768" h="200">
                          <a:moveTo>
                            <a:pt x="0" y="152"/>
                          </a:moveTo>
                          <a:cubicBezTo>
                            <a:pt x="28" y="116"/>
                            <a:pt x="56" y="80"/>
                            <a:pt x="96" y="56"/>
                          </a:cubicBezTo>
                          <a:cubicBezTo>
                            <a:pt x="136" y="32"/>
                            <a:pt x="192" y="16"/>
                            <a:pt x="240" y="8"/>
                          </a:cubicBezTo>
                          <a:cubicBezTo>
                            <a:pt x="288" y="0"/>
                            <a:pt x="344" y="8"/>
                            <a:pt x="384" y="8"/>
                          </a:cubicBezTo>
                          <a:cubicBezTo>
                            <a:pt x="424" y="8"/>
                            <a:pt x="432" y="0"/>
                            <a:pt x="480" y="8"/>
                          </a:cubicBezTo>
                          <a:cubicBezTo>
                            <a:pt x="528" y="16"/>
                            <a:pt x="624" y="24"/>
                            <a:pt x="672" y="56"/>
                          </a:cubicBezTo>
                          <a:cubicBezTo>
                            <a:pt x="720" y="88"/>
                            <a:pt x="744" y="144"/>
                            <a:pt x="768" y="2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93" name="Arc 45"/>
                    <p:cNvSpPr>
                      <a:spLocks/>
                    </p:cNvSpPr>
                    <p:nvPr/>
                  </p:nvSpPr>
                  <p:spPr bwMode="auto">
                    <a:xfrm flipH="1">
                      <a:off x="4512" y="96"/>
                      <a:ext cx="432" cy="38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9 w 21600"/>
                        <a:gd name="T3" fmla="*/ 7 h 21600"/>
                        <a:gd name="T4" fmla="*/ 0 w 21600"/>
                        <a:gd name="T5" fmla="*/ 7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94" name="Arc 46"/>
                    <p:cNvSpPr>
                      <a:spLocks/>
                    </p:cNvSpPr>
                    <p:nvPr/>
                  </p:nvSpPr>
                  <p:spPr bwMode="auto">
                    <a:xfrm>
                      <a:off x="4944" y="96"/>
                      <a:ext cx="336" cy="4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5 w 21600"/>
                        <a:gd name="T3" fmla="*/ 9 h 21600"/>
                        <a:gd name="T4" fmla="*/ 0 w 21600"/>
                        <a:gd name="T5" fmla="*/ 9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87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7" y="1189"/>
                  <a:ext cx="389" cy="5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8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4737" y="1621"/>
                  <a:ext cx="43" cy="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60" name="Object 49"/>
                <p:cNvGraphicFramePr>
                  <a:graphicFrameLocks noChangeAspect="1"/>
                </p:cNvGraphicFramePr>
                <p:nvPr/>
              </p:nvGraphicFramePr>
              <p:xfrm>
                <a:off x="4752" y="1756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6" name="Equation" r:id="rId27" imgW="228600" imgH="228600" progId="Equation.3">
                        <p:embed/>
                      </p:oleObj>
                    </mc:Choice>
                    <mc:Fallback>
                      <p:oleObj name="Equation" r:id="rId27" imgW="228600" imgH="228600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756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1" name="Object 50"/>
                <p:cNvGraphicFramePr>
                  <a:graphicFrameLocks noChangeAspect="1"/>
                </p:cNvGraphicFramePr>
                <p:nvPr/>
              </p:nvGraphicFramePr>
              <p:xfrm>
                <a:off x="5342" y="1716"/>
                <a:ext cx="128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7" name="Equation" r:id="rId29" imgW="203040" imgH="317160" progId="Equation.3">
                        <p:embed/>
                      </p:oleObj>
                    </mc:Choice>
                    <mc:Fallback>
                      <p:oleObj name="Equation" r:id="rId29" imgW="203040" imgH="317160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42" y="1716"/>
                              <a:ext cx="128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2" name="Object 51"/>
                <p:cNvGraphicFramePr>
                  <a:graphicFrameLocks noChangeAspect="1"/>
                </p:cNvGraphicFramePr>
                <p:nvPr/>
              </p:nvGraphicFramePr>
              <p:xfrm>
                <a:off x="4673" y="1313"/>
                <a:ext cx="223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8" name="公式" r:id="rId31" imgW="164880" imgH="164880" progId="Equation.3">
                        <p:embed/>
                      </p:oleObj>
                    </mc:Choice>
                    <mc:Fallback>
                      <p:oleObj name="公式" r:id="rId31" imgW="164880" imgH="164880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3" y="1313"/>
                              <a:ext cx="223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056" name="Object 52"/>
              <p:cNvGraphicFramePr>
                <a:graphicFrameLocks noChangeAspect="1"/>
              </p:cNvGraphicFramePr>
              <p:nvPr/>
            </p:nvGraphicFramePr>
            <p:xfrm>
              <a:off x="4224" y="172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9" name="Equation" r:id="rId33" imgW="304560" imgH="317160" progId="Equation.3">
                      <p:embed/>
                    </p:oleObj>
                  </mc:Choice>
                  <mc:Fallback>
                    <p:oleObj name="Equation" r:id="rId33" imgW="304560" imgH="31716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72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381000" y="307975"/>
            <a:ext cx="449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此时曲顶柱体成为平行截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面面积已知的立体，故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381000" y="14478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由一元函数定积分应用，</a:t>
            </a:r>
          </a:p>
        </p:txBody>
      </p:sp>
      <p:sp>
        <p:nvSpPr>
          <p:cNvPr id="1746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715000"/>
            <a:ext cx="6705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上述积分称为先对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y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后对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的二次积分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62" grpId="0" autoUpdateAnimBg="0"/>
      <p:bldP spid="17465" grpId="0" autoUpdateAnimBg="0"/>
      <p:bldP spid="174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914400" y="3414713"/>
          <a:ext cx="4114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1688760" imgH="342720" progId="Equation.3">
                  <p:embed/>
                </p:oleObj>
              </mc:Choice>
              <mc:Fallback>
                <p:oleObj name="Equation" r:id="rId3" imgW="168876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14713"/>
                        <a:ext cx="41148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1295400" y="1143000"/>
          <a:ext cx="6705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6705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04800" y="19050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则其体积可按如下两次积分计算</a:t>
            </a:r>
          </a:p>
        </p:txBody>
      </p:sp>
      <p:graphicFrame>
        <p:nvGraphicFramePr>
          <p:cNvPr id="5162" name="Object 42"/>
          <p:cNvGraphicFramePr>
            <a:graphicFrameLocks noChangeAspect="1"/>
          </p:cNvGraphicFramePr>
          <p:nvPr/>
        </p:nvGraphicFramePr>
        <p:xfrm>
          <a:off x="533400" y="2590800"/>
          <a:ext cx="3048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7" imgW="1244520" imgH="317160" progId="Equation.3">
                  <p:embed/>
                </p:oleObj>
              </mc:Choice>
              <mc:Fallback>
                <p:oleObj name="Equation" r:id="rId7" imgW="1244520" imgH="3171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30480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3" name="Object 43"/>
          <p:cNvGraphicFramePr>
            <a:graphicFrameLocks noChangeAspect="1"/>
          </p:cNvGraphicFramePr>
          <p:nvPr/>
        </p:nvGraphicFramePr>
        <p:xfrm>
          <a:off x="1752600" y="3429000"/>
          <a:ext cx="2590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9" imgW="1028520" imgH="355320" progId="Equation.3">
                  <p:embed/>
                </p:oleObj>
              </mc:Choice>
              <mc:Fallback>
                <p:oleObj name="Equation" r:id="rId9" imgW="1028520" imgH="3553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2590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410200" y="2590800"/>
            <a:ext cx="3276600" cy="2597150"/>
            <a:chOff x="3600" y="1156"/>
            <a:chExt cx="2064" cy="1636"/>
          </a:xfrm>
        </p:grpSpPr>
        <p:graphicFrame>
          <p:nvGraphicFramePr>
            <p:cNvPr id="3079" name="Object 47"/>
            <p:cNvGraphicFramePr>
              <a:graphicFrameLocks noChangeAspect="1"/>
            </p:cNvGraphicFramePr>
            <p:nvPr/>
          </p:nvGraphicFramePr>
          <p:xfrm>
            <a:off x="3744" y="2583"/>
            <a:ext cx="19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Equation" r:id="rId11" imgW="304560" imgH="317160" progId="Equation.3">
                    <p:embed/>
                  </p:oleObj>
                </mc:Choice>
                <mc:Fallback>
                  <p:oleObj name="Equation" r:id="rId11" imgW="304560" imgH="3171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83"/>
                          <a:ext cx="19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48"/>
            <p:cNvGraphicFramePr>
              <a:graphicFrameLocks noChangeAspect="1"/>
            </p:cNvGraphicFramePr>
            <p:nvPr/>
          </p:nvGraphicFramePr>
          <p:xfrm>
            <a:off x="3744" y="1156"/>
            <a:ext cx="15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Equation" r:id="rId13" imgW="241200" imgH="317160" progId="Equation.3">
                    <p:embed/>
                  </p:oleObj>
                </mc:Choice>
                <mc:Fallback>
                  <p:oleObj name="Equation" r:id="rId13" imgW="241200" imgH="3171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6"/>
                          <a:ext cx="15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49"/>
            <p:cNvGraphicFramePr>
              <a:graphicFrameLocks noChangeAspect="1"/>
            </p:cNvGraphicFramePr>
            <p:nvPr/>
          </p:nvGraphicFramePr>
          <p:xfrm>
            <a:off x="3744" y="1423"/>
            <a:ext cx="16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15" imgW="253800" imgH="330120" progId="Equation.3">
                    <p:embed/>
                  </p:oleObj>
                </mc:Choice>
                <mc:Fallback>
                  <p:oleObj name="Equation" r:id="rId15" imgW="253800" imgH="33012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23"/>
                          <a:ext cx="161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50"/>
            <p:cNvGraphicFramePr>
              <a:graphicFrameLocks noChangeAspect="1"/>
            </p:cNvGraphicFramePr>
            <p:nvPr/>
          </p:nvGraphicFramePr>
          <p:xfrm>
            <a:off x="3769" y="2332"/>
            <a:ext cx="12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17" imgW="203040" imgH="241200" progId="Equation.3">
                    <p:embed/>
                  </p:oleObj>
                </mc:Choice>
                <mc:Fallback>
                  <p:oleObj name="Equation" r:id="rId17" imgW="203040" imgH="2412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2332"/>
                          <a:ext cx="129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51"/>
            <p:cNvGraphicFramePr>
              <a:graphicFrameLocks noChangeAspect="1"/>
            </p:cNvGraphicFramePr>
            <p:nvPr/>
          </p:nvGraphicFramePr>
          <p:xfrm>
            <a:off x="5088" y="2640"/>
            <a:ext cx="14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40"/>
                          <a:ext cx="145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" name="Line 52"/>
            <p:cNvSpPr>
              <a:spLocks noChangeShapeType="1"/>
            </p:cNvSpPr>
            <p:nvPr/>
          </p:nvSpPr>
          <p:spPr bwMode="auto">
            <a:xfrm>
              <a:off x="3936" y="2585"/>
              <a:ext cx="1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Line 53"/>
            <p:cNvSpPr>
              <a:spLocks noChangeShapeType="1"/>
            </p:cNvSpPr>
            <p:nvPr/>
          </p:nvSpPr>
          <p:spPr bwMode="auto">
            <a:xfrm flipV="1">
              <a:off x="3934" y="1175"/>
              <a:ext cx="0" cy="1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54"/>
            <p:cNvSpPr>
              <a:spLocks noChangeShapeType="1"/>
            </p:cNvSpPr>
            <p:nvPr/>
          </p:nvSpPr>
          <p:spPr bwMode="auto">
            <a:xfrm flipV="1">
              <a:off x="3936" y="2427"/>
              <a:ext cx="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55"/>
            <p:cNvSpPr>
              <a:spLocks noChangeShapeType="1"/>
            </p:cNvSpPr>
            <p:nvPr/>
          </p:nvSpPr>
          <p:spPr bwMode="auto">
            <a:xfrm>
              <a:off x="3936" y="1536"/>
              <a:ext cx="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Freeform 56"/>
            <p:cNvSpPr>
              <a:spLocks/>
            </p:cNvSpPr>
            <p:nvPr/>
          </p:nvSpPr>
          <p:spPr bwMode="auto">
            <a:xfrm>
              <a:off x="4328" y="1549"/>
              <a:ext cx="605" cy="878"/>
            </a:xfrm>
            <a:custGeom>
              <a:avLst/>
              <a:gdLst>
                <a:gd name="T0" fmla="*/ 0 w 816"/>
                <a:gd name="T1" fmla="*/ 0 h 768"/>
                <a:gd name="T2" fmla="*/ 605 w 816"/>
                <a:gd name="T3" fmla="*/ 0 h 768"/>
                <a:gd name="T4" fmla="*/ 605 w 816"/>
                <a:gd name="T5" fmla="*/ 878 h 768"/>
                <a:gd name="T6" fmla="*/ 36 w 816"/>
                <a:gd name="T7" fmla="*/ 878 h 768"/>
                <a:gd name="T8" fmla="*/ 0 w 81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768"/>
                <a:gd name="T17" fmla="*/ 816 w 81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768">
                  <a:moveTo>
                    <a:pt x="0" y="0"/>
                  </a:moveTo>
                  <a:lnTo>
                    <a:pt x="816" y="0"/>
                  </a:lnTo>
                  <a:lnTo>
                    <a:pt x="816" y="768"/>
                  </a:lnTo>
                  <a:lnTo>
                    <a:pt x="48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Arc 57"/>
            <p:cNvSpPr>
              <a:spLocks/>
            </p:cNvSpPr>
            <p:nvPr/>
          </p:nvSpPr>
          <p:spPr bwMode="auto">
            <a:xfrm>
              <a:off x="4826" y="1537"/>
              <a:ext cx="249" cy="898"/>
            </a:xfrm>
            <a:custGeom>
              <a:avLst/>
              <a:gdLst>
                <a:gd name="T0" fmla="*/ 1 w 21600"/>
                <a:gd name="T1" fmla="*/ 0 h 39636"/>
                <a:gd name="T2" fmla="*/ 1 w 21600"/>
                <a:gd name="T3" fmla="*/ 20 h 39636"/>
                <a:gd name="T4" fmla="*/ 0 w 21600"/>
                <a:gd name="T5" fmla="*/ 10 h 39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636"/>
                <a:gd name="T11" fmla="*/ 21600 w 21600"/>
                <a:gd name="T12" fmla="*/ 39636 h 39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636" fill="none" extrusionOk="0">
                  <a:moveTo>
                    <a:pt x="8764" y="0"/>
                  </a:moveTo>
                  <a:cubicBezTo>
                    <a:pt x="16569" y="3465"/>
                    <a:pt x="21600" y="11202"/>
                    <a:pt x="21600" y="19742"/>
                  </a:cubicBezTo>
                  <a:cubicBezTo>
                    <a:pt x="21600" y="28420"/>
                    <a:pt x="16405" y="36256"/>
                    <a:pt x="8412" y="39636"/>
                  </a:cubicBezTo>
                </a:path>
                <a:path w="21600" h="39636" stroke="0" extrusionOk="0">
                  <a:moveTo>
                    <a:pt x="8764" y="0"/>
                  </a:moveTo>
                  <a:cubicBezTo>
                    <a:pt x="16569" y="3465"/>
                    <a:pt x="21600" y="11202"/>
                    <a:pt x="21600" y="19742"/>
                  </a:cubicBezTo>
                  <a:cubicBezTo>
                    <a:pt x="21600" y="28420"/>
                    <a:pt x="16405" y="36256"/>
                    <a:pt x="8412" y="39636"/>
                  </a:cubicBezTo>
                  <a:lnTo>
                    <a:pt x="0" y="19742"/>
                  </a:lnTo>
                  <a:close/>
                </a:path>
              </a:pathLst>
            </a:custGeom>
            <a:solidFill>
              <a:srgbClr val="00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Freeform 58"/>
            <p:cNvSpPr>
              <a:spLocks/>
            </p:cNvSpPr>
            <p:nvPr/>
          </p:nvSpPr>
          <p:spPr bwMode="auto">
            <a:xfrm>
              <a:off x="4168" y="1549"/>
              <a:ext cx="196" cy="878"/>
            </a:xfrm>
            <a:custGeom>
              <a:avLst/>
              <a:gdLst>
                <a:gd name="T0" fmla="*/ 160 w 264"/>
                <a:gd name="T1" fmla="*/ 0 h 768"/>
                <a:gd name="T2" fmla="*/ 18 w 264"/>
                <a:gd name="T3" fmla="*/ 274 h 768"/>
                <a:gd name="T4" fmla="*/ 53 w 264"/>
                <a:gd name="T5" fmla="*/ 713 h 768"/>
                <a:gd name="T6" fmla="*/ 196 w 264"/>
                <a:gd name="T7" fmla="*/ 87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768"/>
                <a:gd name="T14" fmla="*/ 264 w 264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768">
                  <a:moveTo>
                    <a:pt x="216" y="0"/>
                  </a:moveTo>
                  <a:cubicBezTo>
                    <a:pt x="132" y="68"/>
                    <a:pt x="48" y="136"/>
                    <a:pt x="24" y="240"/>
                  </a:cubicBezTo>
                  <a:cubicBezTo>
                    <a:pt x="0" y="344"/>
                    <a:pt x="32" y="536"/>
                    <a:pt x="72" y="624"/>
                  </a:cubicBezTo>
                  <a:cubicBezTo>
                    <a:pt x="112" y="712"/>
                    <a:pt x="232" y="744"/>
                    <a:pt x="264" y="768"/>
                  </a:cubicBezTo>
                </a:path>
              </a:pathLst>
            </a:custGeom>
            <a:solidFill>
              <a:srgbClr val="00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59"/>
            <p:cNvSpPr>
              <a:spLocks noChangeShapeType="1"/>
            </p:cNvSpPr>
            <p:nvPr/>
          </p:nvSpPr>
          <p:spPr bwMode="auto">
            <a:xfrm flipV="1">
              <a:off x="4350" y="1536"/>
              <a:ext cx="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0"/>
            <p:cNvSpPr>
              <a:spLocks noChangeShapeType="1"/>
            </p:cNvSpPr>
            <p:nvPr/>
          </p:nvSpPr>
          <p:spPr bwMode="auto">
            <a:xfrm>
              <a:off x="4363" y="2427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61"/>
            <p:cNvGraphicFramePr>
              <a:graphicFrameLocks noChangeAspect="1"/>
            </p:cNvGraphicFramePr>
            <p:nvPr/>
          </p:nvGraphicFramePr>
          <p:xfrm>
            <a:off x="4720" y="1584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21" imgW="1498320" imgH="444240" progId="Equation.3">
                    <p:embed/>
                  </p:oleObj>
                </mc:Choice>
                <mc:Fallback>
                  <p:oleObj name="Equation" r:id="rId21" imgW="1498320" imgH="4442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584"/>
                          <a:ext cx="94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62"/>
            <p:cNvGraphicFramePr>
              <a:graphicFrameLocks noChangeAspect="1"/>
            </p:cNvGraphicFramePr>
            <p:nvPr/>
          </p:nvGraphicFramePr>
          <p:xfrm>
            <a:off x="3600" y="1736"/>
            <a:ext cx="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23" imgW="1447560" imgH="444240" progId="Equation.3">
                    <p:embed/>
                  </p:oleObj>
                </mc:Choice>
                <mc:Fallback>
                  <p:oleObj name="Equation" r:id="rId23" imgW="1447560" imgH="4442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36"/>
                          <a:ext cx="91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63"/>
            <p:cNvGraphicFramePr>
              <a:graphicFrameLocks noChangeAspect="1"/>
            </p:cNvGraphicFramePr>
            <p:nvPr/>
          </p:nvGraphicFramePr>
          <p:xfrm>
            <a:off x="3744" y="2116"/>
            <a:ext cx="15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6"/>
                          <a:ext cx="15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1" name="Group 64"/>
            <p:cNvGrpSpPr>
              <a:grpSpLocks/>
            </p:cNvGrpSpPr>
            <p:nvPr/>
          </p:nvGrpSpPr>
          <p:grpSpPr bwMode="auto">
            <a:xfrm>
              <a:off x="3932" y="2208"/>
              <a:ext cx="1127" cy="0"/>
              <a:chOff x="3932" y="2208"/>
              <a:chExt cx="1127" cy="0"/>
            </a:xfrm>
          </p:grpSpPr>
          <p:sp>
            <p:nvSpPr>
              <p:cNvPr id="3102" name="Line 65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835" cy="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Line 66"/>
              <p:cNvSpPr>
                <a:spLocks noChangeShapeType="1"/>
              </p:cNvSpPr>
              <p:nvPr/>
            </p:nvSpPr>
            <p:spPr bwMode="auto">
              <a:xfrm>
                <a:off x="3932" y="220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89" name="Rectangle 68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4419600" cy="5334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设曲顶柱的底为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型</a:t>
            </a:r>
            <a:endParaRPr lang="zh-CN" altLang="en-US" smtClean="0"/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838200" y="4343400"/>
            <a:ext cx="488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000">
                <a:solidFill>
                  <a:srgbClr val="00FFFF"/>
                </a:solidFill>
              </a:rPr>
              <a:t>记作</a:t>
            </a:r>
            <a:r>
              <a:rPr lang="zh-CN" altLang="en-US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190" name="Rectangle 70"/>
          <p:cNvSpPr>
            <a:spLocks noChangeArrowheads="1"/>
          </p:cNvSpPr>
          <p:nvPr/>
        </p:nvSpPr>
        <p:spPr bwMode="auto">
          <a:xfrm>
            <a:off x="381000" y="54102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上述积分称为先对 </a:t>
            </a:r>
            <a:r>
              <a:rPr lang="en-US" altLang="zh-CN" i="1"/>
              <a:t>x </a:t>
            </a:r>
            <a:r>
              <a:rPr lang="en-US" altLang="zh-CN"/>
              <a:t>,  </a:t>
            </a:r>
            <a:r>
              <a:rPr lang="zh-CN" altLang="en-US"/>
              <a:t>后对 </a:t>
            </a:r>
            <a:r>
              <a:rPr lang="en-US" altLang="zh-CN" i="1"/>
              <a:t>y </a:t>
            </a:r>
            <a:r>
              <a:rPr lang="zh-CN" altLang="en-US"/>
              <a:t>的二次积分</a:t>
            </a:r>
            <a:r>
              <a:rPr lang="en-US" altLang="zh-CN"/>
              <a:t>.</a:t>
            </a:r>
            <a:endParaRPr lang="en-US" altLang="zh-CN" sz="4400" b="0">
              <a:solidFill>
                <a:schemeClr val="tx2"/>
              </a:solidFill>
              <a:ea typeface="宋体" pitchFamily="2" charset="-122"/>
            </a:endParaRPr>
          </a:p>
        </p:txBody>
      </p:sp>
      <p:graphicFrame>
        <p:nvGraphicFramePr>
          <p:cNvPr id="36" name="Object 73"/>
          <p:cNvGraphicFramePr>
            <a:graphicFrameLocks noChangeAspect="1"/>
          </p:cNvGraphicFramePr>
          <p:nvPr/>
        </p:nvGraphicFramePr>
        <p:xfrm>
          <a:off x="895350" y="4500563"/>
          <a:ext cx="37052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27" imgW="1536480" imgH="355320" progId="Equation.3">
                  <p:embed/>
                </p:oleObj>
              </mc:Choice>
              <mc:Fallback>
                <p:oleObj name="公式" r:id="rId27" imgW="1536480" imgH="3553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500563"/>
                        <a:ext cx="37052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build="p" autoUpdateAnimBg="0"/>
      <p:bldP spid="5189" grpId="0" autoUpdateAnimBg="0"/>
      <p:bldP spid="51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943600" cy="4572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设曲顶柱的底既为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型又为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Y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型</a:t>
            </a:r>
            <a:endParaRPr lang="zh-CN" altLang="en-US" smtClean="0"/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1447800" y="1905000"/>
          <a:ext cx="3841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523880" imgH="355320" progId="Equation.3">
                  <p:embed/>
                </p:oleObj>
              </mc:Choice>
              <mc:Fallback>
                <p:oleObj name="Equation" r:id="rId3" imgW="1523880" imgH="355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38417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1066800" y="990600"/>
          <a:ext cx="30400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244520" imgH="317160" progId="Equation.3">
                  <p:embed/>
                </p:oleObj>
              </mc:Choice>
              <mc:Fallback>
                <p:oleObj name="Equation" r:id="rId5" imgW="124452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30400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096000" y="1600200"/>
            <a:ext cx="1600200" cy="1585913"/>
            <a:chOff x="3840" y="1008"/>
            <a:chExt cx="1008" cy="999"/>
          </a:xfrm>
        </p:grpSpPr>
        <p:sp>
          <p:nvSpPr>
            <p:cNvPr id="4132" name="Text Box 28"/>
            <p:cNvSpPr txBox="1">
              <a:spLocks noChangeArrowheads="1"/>
            </p:cNvSpPr>
            <p:nvPr/>
          </p:nvSpPr>
          <p:spPr bwMode="auto">
            <a:xfrm>
              <a:off x="3888" y="168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c</a:t>
              </a:r>
            </a:p>
          </p:txBody>
        </p:sp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>
              <a:off x="4080" y="115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3"/>
            <p:cNvSpPr>
              <a:spLocks noChangeShapeType="1"/>
            </p:cNvSpPr>
            <p:nvPr/>
          </p:nvSpPr>
          <p:spPr bwMode="auto">
            <a:xfrm>
              <a:off x="4080" y="18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Text Box 29"/>
            <p:cNvSpPr txBox="1">
              <a:spLocks noChangeArrowheads="1"/>
            </p:cNvSpPr>
            <p:nvPr/>
          </p:nvSpPr>
          <p:spPr bwMode="auto">
            <a:xfrm>
              <a:off x="3840" y="100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</p:grpSp>
      <p:grpSp>
        <p:nvGrpSpPr>
          <p:cNvPr id="4103" name="Group 36"/>
          <p:cNvGrpSpPr>
            <a:grpSpLocks/>
          </p:cNvGrpSpPr>
          <p:nvPr/>
        </p:nvGrpSpPr>
        <p:grpSpPr bwMode="auto">
          <a:xfrm>
            <a:off x="6096000" y="1143000"/>
            <a:ext cx="2555875" cy="2719388"/>
            <a:chOff x="3840" y="720"/>
            <a:chExt cx="1610" cy="1713"/>
          </a:xfrm>
        </p:grpSpPr>
        <p:sp>
          <p:nvSpPr>
            <p:cNvPr id="4121" name="Line 14"/>
            <p:cNvSpPr>
              <a:spLocks noChangeShapeType="1"/>
            </p:cNvSpPr>
            <p:nvPr/>
          </p:nvSpPr>
          <p:spPr bwMode="auto">
            <a:xfrm>
              <a:off x="3888" y="21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15"/>
            <p:cNvSpPr>
              <a:spLocks noChangeShapeType="1"/>
            </p:cNvSpPr>
            <p:nvPr/>
          </p:nvSpPr>
          <p:spPr bwMode="auto">
            <a:xfrm flipV="1">
              <a:off x="4080" y="8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Text Box 16"/>
            <p:cNvSpPr txBox="1">
              <a:spLocks noChangeArrowheads="1"/>
            </p:cNvSpPr>
            <p:nvPr/>
          </p:nvSpPr>
          <p:spPr bwMode="auto">
            <a:xfrm>
              <a:off x="3840" y="206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4124" name="Text Box 17"/>
            <p:cNvSpPr txBox="1">
              <a:spLocks noChangeArrowheads="1"/>
            </p:cNvSpPr>
            <p:nvPr/>
          </p:nvSpPr>
          <p:spPr bwMode="auto">
            <a:xfrm>
              <a:off x="5222" y="21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25" name="Text Box 18"/>
            <p:cNvSpPr txBox="1">
              <a:spLocks noChangeArrowheads="1"/>
            </p:cNvSpPr>
            <p:nvPr/>
          </p:nvSpPr>
          <p:spPr bwMode="auto">
            <a:xfrm>
              <a:off x="3888" y="720"/>
              <a:ext cx="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4126" name="Freeform 20"/>
            <p:cNvSpPr>
              <a:spLocks/>
            </p:cNvSpPr>
            <p:nvPr/>
          </p:nvSpPr>
          <p:spPr bwMode="auto">
            <a:xfrm>
              <a:off x="4272" y="1152"/>
              <a:ext cx="865" cy="723"/>
            </a:xfrm>
            <a:custGeom>
              <a:avLst/>
              <a:gdLst>
                <a:gd name="T0" fmla="*/ 19 w 865"/>
                <a:gd name="T1" fmla="*/ 492 h 723"/>
                <a:gd name="T2" fmla="*/ 19 w 865"/>
                <a:gd name="T3" fmla="*/ 360 h 723"/>
                <a:gd name="T4" fmla="*/ 66 w 865"/>
                <a:gd name="T5" fmla="*/ 171 h 723"/>
                <a:gd name="T6" fmla="*/ 142 w 865"/>
                <a:gd name="T7" fmla="*/ 105 h 723"/>
                <a:gd name="T8" fmla="*/ 624 w 865"/>
                <a:gd name="T9" fmla="*/ 11 h 723"/>
                <a:gd name="T10" fmla="*/ 690 w 865"/>
                <a:gd name="T11" fmla="*/ 30 h 723"/>
                <a:gd name="T12" fmla="*/ 746 w 865"/>
                <a:gd name="T13" fmla="*/ 67 h 723"/>
                <a:gd name="T14" fmla="*/ 812 w 865"/>
                <a:gd name="T15" fmla="*/ 162 h 723"/>
                <a:gd name="T16" fmla="*/ 831 w 865"/>
                <a:gd name="T17" fmla="*/ 190 h 723"/>
                <a:gd name="T18" fmla="*/ 784 w 865"/>
                <a:gd name="T19" fmla="*/ 483 h 723"/>
                <a:gd name="T20" fmla="*/ 690 w 865"/>
                <a:gd name="T21" fmla="*/ 587 h 723"/>
                <a:gd name="T22" fmla="*/ 633 w 865"/>
                <a:gd name="T23" fmla="*/ 624 h 723"/>
                <a:gd name="T24" fmla="*/ 605 w 865"/>
                <a:gd name="T25" fmla="*/ 643 h 723"/>
                <a:gd name="T26" fmla="*/ 444 w 865"/>
                <a:gd name="T27" fmla="*/ 681 h 723"/>
                <a:gd name="T28" fmla="*/ 180 w 865"/>
                <a:gd name="T29" fmla="*/ 691 h 723"/>
                <a:gd name="T30" fmla="*/ 104 w 865"/>
                <a:gd name="T31" fmla="*/ 624 h 723"/>
                <a:gd name="T32" fmla="*/ 19 w 865"/>
                <a:gd name="T33" fmla="*/ 492 h 7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65"/>
                <a:gd name="T52" fmla="*/ 0 h 723"/>
                <a:gd name="T53" fmla="*/ 865 w 865"/>
                <a:gd name="T54" fmla="*/ 723 h 7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65" h="723">
                  <a:moveTo>
                    <a:pt x="19" y="492"/>
                  </a:moveTo>
                  <a:cubicBezTo>
                    <a:pt x="0" y="433"/>
                    <a:pt x="7" y="466"/>
                    <a:pt x="19" y="360"/>
                  </a:cubicBezTo>
                  <a:cubicBezTo>
                    <a:pt x="27" y="295"/>
                    <a:pt x="46" y="233"/>
                    <a:pt x="66" y="171"/>
                  </a:cubicBezTo>
                  <a:cubicBezTo>
                    <a:pt x="78" y="134"/>
                    <a:pt x="113" y="121"/>
                    <a:pt x="142" y="105"/>
                  </a:cubicBezTo>
                  <a:cubicBezTo>
                    <a:pt x="329" y="0"/>
                    <a:pt x="371" y="19"/>
                    <a:pt x="624" y="11"/>
                  </a:cubicBezTo>
                  <a:cubicBezTo>
                    <a:pt x="637" y="14"/>
                    <a:pt x="677" y="23"/>
                    <a:pt x="690" y="30"/>
                  </a:cubicBezTo>
                  <a:cubicBezTo>
                    <a:pt x="710" y="41"/>
                    <a:pt x="746" y="67"/>
                    <a:pt x="746" y="67"/>
                  </a:cubicBezTo>
                  <a:cubicBezTo>
                    <a:pt x="822" y="182"/>
                    <a:pt x="750" y="75"/>
                    <a:pt x="812" y="162"/>
                  </a:cubicBezTo>
                  <a:cubicBezTo>
                    <a:pt x="819" y="171"/>
                    <a:pt x="831" y="190"/>
                    <a:pt x="831" y="190"/>
                  </a:cubicBezTo>
                  <a:cubicBezTo>
                    <a:pt x="854" y="300"/>
                    <a:pt x="865" y="399"/>
                    <a:pt x="784" y="483"/>
                  </a:cubicBezTo>
                  <a:cubicBezTo>
                    <a:pt x="768" y="532"/>
                    <a:pt x="730" y="560"/>
                    <a:pt x="690" y="587"/>
                  </a:cubicBezTo>
                  <a:cubicBezTo>
                    <a:pt x="656" y="637"/>
                    <a:pt x="691" y="600"/>
                    <a:pt x="633" y="624"/>
                  </a:cubicBezTo>
                  <a:cubicBezTo>
                    <a:pt x="623" y="628"/>
                    <a:pt x="615" y="638"/>
                    <a:pt x="605" y="643"/>
                  </a:cubicBezTo>
                  <a:cubicBezTo>
                    <a:pt x="559" y="666"/>
                    <a:pt x="494" y="671"/>
                    <a:pt x="444" y="681"/>
                  </a:cubicBezTo>
                  <a:cubicBezTo>
                    <a:pt x="359" y="723"/>
                    <a:pt x="270" y="708"/>
                    <a:pt x="180" y="691"/>
                  </a:cubicBezTo>
                  <a:cubicBezTo>
                    <a:pt x="150" y="661"/>
                    <a:pt x="127" y="659"/>
                    <a:pt x="104" y="624"/>
                  </a:cubicBezTo>
                  <a:cubicBezTo>
                    <a:pt x="83" y="563"/>
                    <a:pt x="65" y="538"/>
                    <a:pt x="19" y="492"/>
                  </a:cubicBezTo>
                  <a:close/>
                </a:path>
              </a:pathLst>
            </a:custGeom>
            <a:solidFill>
              <a:srgbClr val="6699FF"/>
            </a:solidFill>
            <a:ln w="127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24"/>
            <p:cNvSpPr>
              <a:spLocks noChangeShapeType="1"/>
            </p:cNvSpPr>
            <p:nvPr/>
          </p:nvSpPr>
          <p:spPr bwMode="auto">
            <a:xfrm>
              <a:off x="4272" y="158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25"/>
            <p:cNvSpPr>
              <a:spLocks noChangeShapeType="1"/>
            </p:cNvSpPr>
            <p:nvPr/>
          </p:nvSpPr>
          <p:spPr bwMode="auto">
            <a:xfrm>
              <a:off x="5136" y="1440"/>
              <a:ext cx="0" cy="67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Text Box 26"/>
            <p:cNvSpPr txBox="1">
              <a:spLocks noChangeArrowheads="1"/>
            </p:cNvSpPr>
            <p:nvPr/>
          </p:nvSpPr>
          <p:spPr bwMode="auto">
            <a:xfrm>
              <a:off x="4176" y="20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4130" name="Text Box 27"/>
            <p:cNvSpPr txBox="1">
              <a:spLocks noChangeArrowheads="1"/>
            </p:cNvSpPr>
            <p:nvPr/>
          </p:nvSpPr>
          <p:spPr bwMode="auto">
            <a:xfrm>
              <a:off x="4992" y="206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4131" name="Text Box 34"/>
            <p:cNvSpPr txBox="1">
              <a:spLocks noChangeArrowheads="1"/>
            </p:cNvSpPr>
            <p:nvPr/>
          </p:nvSpPr>
          <p:spPr bwMode="auto">
            <a:xfrm>
              <a:off x="4608" y="134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</p:grpSp>
      <p:sp>
        <p:nvSpPr>
          <p:cNvPr id="6182" name="Line 38"/>
          <p:cNvSpPr>
            <a:spLocks noChangeShapeType="1"/>
          </p:cNvSpPr>
          <p:nvPr/>
        </p:nvSpPr>
        <p:spPr bwMode="auto">
          <a:xfrm flipV="1">
            <a:off x="7848600" y="1905000"/>
            <a:ext cx="0" cy="144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680325" y="32670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381000" y="4114800"/>
            <a:ext cx="472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/>
              <a:t>4.  </a:t>
            </a:r>
            <a:r>
              <a:rPr lang="zh-CN" altLang="en-US"/>
              <a:t>设曲顶柱的底既非 </a:t>
            </a:r>
            <a:r>
              <a:rPr lang="en-US" altLang="zh-CN"/>
              <a:t>X </a:t>
            </a:r>
            <a:r>
              <a:rPr lang="zh-CN" altLang="en-US"/>
              <a:t>型</a:t>
            </a:r>
          </a:p>
          <a:p>
            <a:r>
              <a:rPr lang="zh-CN" altLang="en-US"/>
              <a:t>     又非 </a:t>
            </a:r>
            <a:r>
              <a:rPr lang="en-US" altLang="zh-CN"/>
              <a:t>Y </a:t>
            </a:r>
            <a:r>
              <a:rPr lang="zh-CN" altLang="en-US"/>
              <a:t>型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781800" y="4495800"/>
            <a:ext cx="1249363" cy="1320800"/>
            <a:chOff x="4272" y="2832"/>
            <a:chExt cx="787" cy="832"/>
          </a:xfrm>
        </p:grpSpPr>
        <p:sp>
          <p:nvSpPr>
            <p:cNvPr id="4117" name="Line 49"/>
            <p:cNvSpPr>
              <a:spLocks noChangeShapeType="1"/>
            </p:cNvSpPr>
            <p:nvPr/>
          </p:nvSpPr>
          <p:spPr bwMode="auto">
            <a:xfrm>
              <a:off x="4608" y="2880"/>
              <a:ext cx="0" cy="7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18" name="Text Box 50"/>
            <p:cNvSpPr txBox="1">
              <a:spLocks noChangeArrowheads="1"/>
            </p:cNvSpPr>
            <p:nvPr/>
          </p:nvSpPr>
          <p:spPr bwMode="auto">
            <a:xfrm>
              <a:off x="4272" y="3072"/>
              <a:ext cx="30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66FFFF"/>
                  </a:solidFill>
                  <a:ea typeface="黑体" pitchFamily="2" charset="-122"/>
                </a:rPr>
                <a:t>Ⅰ</a:t>
              </a:r>
            </a:p>
          </p:txBody>
        </p:sp>
        <p:sp>
          <p:nvSpPr>
            <p:cNvPr id="4119" name="Text Box 51"/>
            <p:cNvSpPr txBox="1">
              <a:spLocks noChangeArrowheads="1"/>
            </p:cNvSpPr>
            <p:nvPr/>
          </p:nvSpPr>
          <p:spPr bwMode="auto">
            <a:xfrm>
              <a:off x="4704" y="2832"/>
              <a:ext cx="28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66FFFF"/>
                  </a:solidFill>
                  <a:ea typeface="黑体" pitchFamily="2" charset="-122"/>
                </a:rPr>
                <a:t>Ⅱ</a:t>
              </a:r>
            </a:p>
          </p:txBody>
        </p:sp>
        <p:sp>
          <p:nvSpPr>
            <p:cNvPr id="4120" name="Text Box 52"/>
            <p:cNvSpPr txBox="1">
              <a:spLocks noChangeArrowheads="1"/>
            </p:cNvSpPr>
            <p:nvPr/>
          </p:nvSpPr>
          <p:spPr bwMode="auto">
            <a:xfrm>
              <a:off x="4752" y="3360"/>
              <a:ext cx="30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66FFFF"/>
                  </a:solidFill>
                  <a:ea typeface="黑体" pitchFamily="2" charset="-122"/>
                </a:rPr>
                <a:t>Ⅲ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819775" y="4079875"/>
            <a:ext cx="2571750" cy="2424113"/>
            <a:chOff x="3666" y="2570"/>
            <a:chExt cx="1620" cy="1527"/>
          </a:xfrm>
        </p:grpSpPr>
        <p:sp>
          <p:nvSpPr>
            <p:cNvPr id="4111" name="Line 43"/>
            <p:cNvSpPr>
              <a:spLocks noChangeShapeType="1"/>
            </p:cNvSpPr>
            <p:nvPr/>
          </p:nvSpPr>
          <p:spPr bwMode="auto">
            <a:xfrm>
              <a:off x="3762" y="3837"/>
              <a:ext cx="13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44"/>
            <p:cNvSpPr>
              <a:spLocks noChangeShapeType="1"/>
            </p:cNvSpPr>
            <p:nvPr/>
          </p:nvSpPr>
          <p:spPr bwMode="auto">
            <a:xfrm flipV="1">
              <a:off x="3928" y="2618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48"/>
            <p:cNvSpPr>
              <a:spLocks/>
            </p:cNvSpPr>
            <p:nvPr/>
          </p:nvSpPr>
          <p:spPr bwMode="auto">
            <a:xfrm rot="-168721">
              <a:off x="4026" y="2842"/>
              <a:ext cx="1124" cy="822"/>
            </a:xfrm>
            <a:custGeom>
              <a:avLst/>
              <a:gdLst>
                <a:gd name="T0" fmla="*/ 605 w 1545"/>
                <a:gd name="T1" fmla="*/ 810 h 1140"/>
                <a:gd name="T2" fmla="*/ 305 w 1545"/>
                <a:gd name="T3" fmla="*/ 756 h 1140"/>
                <a:gd name="T4" fmla="*/ 65 w 1545"/>
                <a:gd name="T5" fmla="*/ 625 h 1140"/>
                <a:gd name="T6" fmla="*/ 12 w 1545"/>
                <a:gd name="T7" fmla="*/ 374 h 1140"/>
                <a:gd name="T8" fmla="*/ 139 w 1545"/>
                <a:gd name="T9" fmla="*/ 164 h 1140"/>
                <a:gd name="T10" fmla="*/ 391 w 1545"/>
                <a:gd name="T11" fmla="*/ 25 h 1140"/>
                <a:gd name="T12" fmla="*/ 624 w 1545"/>
                <a:gd name="T13" fmla="*/ 12 h 1140"/>
                <a:gd name="T14" fmla="*/ 897 w 1545"/>
                <a:gd name="T15" fmla="*/ 45 h 1140"/>
                <a:gd name="T16" fmla="*/ 1103 w 1545"/>
                <a:gd name="T17" fmla="*/ 156 h 1140"/>
                <a:gd name="T18" fmla="*/ 1024 w 1545"/>
                <a:gd name="T19" fmla="*/ 295 h 1140"/>
                <a:gd name="T20" fmla="*/ 890 w 1545"/>
                <a:gd name="T21" fmla="*/ 295 h 1140"/>
                <a:gd name="T22" fmla="*/ 764 w 1545"/>
                <a:gd name="T23" fmla="*/ 269 h 1140"/>
                <a:gd name="T24" fmla="*/ 645 w 1545"/>
                <a:gd name="T25" fmla="*/ 335 h 1140"/>
                <a:gd name="T26" fmla="*/ 605 w 1545"/>
                <a:gd name="T27" fmla="*/ 401 h 1140"/>
                <a:gd name="T28" fmla="*/ 637 w 1545"/>
                <a:gd name="T29" fmla="*/ 526 h 1140"/>
                <a:gd name="T30" fmla="*/ 738 w 1545"/>
                <a:gd name="T31" fmla="*/ 572 h 1140"/>
                <a:gd name="T32" fmla="*/ 917 w 1545"/>
                <a:gd name="T33" fmla="*/ 519 h 1140"/>
                <a:gd name="T34" fmla="*/ 1070 w 1545"/>
                <a:gd name="T35" fmla="*/ 618 h 1140"/>
                <a:gd name="T36" fmla="*/ 1010 w 1545"/>
                <a:gd name="T37" fmla="*/ 756 h 1140"/>
                <a:gd name="T38" fmla="*/ 850 w 1545"/>
                <a:gd name="T39" fmla="*/ 803 h 1140"/>
                <a:gd name="T40" fmla="*/ 605 w 1545"/>
                <a:gd name="T41" fmla="*/ 810 h 1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5"/>
                <a:gd name="T64" fmla="*/ 0 h 1140"/>
                <a:gd name="T65" fmla="*/ 1545 w 1545"/>
                <a:gd name="T66" fmla="*/ 1140 h 11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5" h="1140">
                  <a:moveTo>
                    <a:pt x="831" y="1123"/>
                  </a:moveTo>
                  <a:cubicBezTo>
                    <a:pt x="706" y="1112"/>
                    <a:pt x="543" y="1092"/>
                    <a:pt x="419" y="1049"/>
                  </a:cubicBezTo>
                  <a:cubicBezTo>
                    <a:pt x="295" y="1006"/>
                    <a:pt x="157" y="955"/>
                    <a:pt x="90" y="867"/>
                  </a:cubicBezTo>
                  <a:cubicBezTo>
                    <a:pt x="23" y="779"/>
                    <a:pt x="0" y="626"/>
                    <a:pt x="17" y="519"/>
                  </a:cubicBezTo>
                  <a:cubicBezTo>
                    <a:pt x="34" y="412"/>
                    <a:pt x="104" y="308"/>
                    <a:pt x="191" y="227"/>
                  </a:cubicBezTo>
                  <a:cubicBezTo>
                    <a:pt x="278" y="146"/>
                    <a:pt x="427" y="70"/>
                    <a:pt x="538" y="35"/>
                  </a:cubicBezTo>
                  <a:cubicBezTo>
                    <a:pt x="649" y="0"/>
                    <a:pt x="742" y="12"/>
                    <a:pt x="858" y="16"/>
                  </a:cubicBezTo>
                  <a:cubicBezTo>
                    <a:pt x="974" y="20"/>
                    <a:pt x="1123" y="29"/>
                    <a:pt x="1233" y="62"/>
                  </a:cubicBezTo>
                  <a:cubicBezTo>
                    <a:pt x="1343" y="95"/>
                    <a:pt x="1487" y="159"/>
                    <a:pt x="1516" y="217"/>
                  </a:cubicBezTo>
                  <a:cubicBezTo>
                    <a:pt x="1545" y="275"/>
                    <a:pt x="1456" y="377"/>
                    <a:pt x="1407" y="409"/>
                  </a:cubicBezTo>
                  <a:cubicBezTo>
                    <a:pt x="1358" y="441"/>
                    <a:pt x="1283" y="415"/>
                    <a:pt x="1224" y="409"/>
                  </a:cubicBezTo>
                  <a:cubicBezTo>
                    <a:pt x="1165" y="403"/>
                    <a:pt x="1106" y="364"/>
                    <a:pt x="1050" y="373"/>
                  </a:cubicBezTo>
                  <a:cubicBezTo>
                    <a:pt x="994" y="382"/>
                    <a:pt x="923" y="434"/>
                    <a:pt x="886" y="464"/>
                  </a:cubicBezTo>
                  <a:cubicBezTo>
                    <a:pt x="849" y="494"/>
                    <a:pt x="833" y="512"/>
                    <a:pt x="831" y="556"/>
                  </a:cubicBezTo>
                  <a:cubicBezTo>
                    <a:pt x="829" y="600"/>
                    <a:pt x="845" y="690"/>
                    <a:pt x="876" y="729"/>
                  </a:cubicBezTo>
                  <a:cubicBezTo>
                    <a:pt x="907" y="768"/>
                    <a:pt x="950" y="794"/>
                    <a:pt x="1014" y="793"/>
                  </a:cubicBezTo>
                  <a:cubicBezTo>
                    <a:pt x="1078" y="792"/>
                    <a:pt x="1184" y="709"/>
                    <a:pt x="1260" y="720"/>
                  </a:cubicBezTo>
                  <a:cubicBezTo>
                    <a:pt x="1336" y="731"/>
                    <a:pt x="1450" y="802"/>
                    <a:pt x="1471" y="857"/>
                  </a:cubicBezTo>
                  <a:cubicBezTo>
                    <a:pt x="1492" y="912"/>
                    <a:pt x="1438" y="1006"/>
                    <a:pt x="1388" y="1049"/>
                  </a:cubicBezTo>
                  <a:cubicBezTo>
                    <a:pt x="1338" y="1092"/>
                    <a:pt x="1262" y="1101"/>
                    <a:pt x="1169" y="1113"/>
                  </a:cubicBezTo>
                  <a:cubicBezTo>
                    <a:pt x="1076" y="1125"/>
                    <a:pt x="962" y="1140"/>
                    <a:pt x="831" y="1123"/>
                  </a:cubicBezTo>
                  <a:close/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Text Box 53"/>
            <p:cNvSpPr txBox="1">
              <a:spLocks noChangeArrowheads="1"/>
            </p:cNvSpPr>
            <p:nvPr/>
          </p:nvSpPr>
          <p:spPr bwMode="auto">
            <a:xfrm>
              <a:off x="5058" y="377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15" name="Text Box 54"/>
            <p:cNvSpPr txBox="1">
              <a:spLocks noChangeArrowheads="1"/>
            </p:cNvSpPr>
            <p:nvPr/>
          </p:nvSpPr>
          <p:spPr bwMode="auto">
            <a:xfrm>
              <a:off x="3666" y="377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4116" name="Text Box 55"/>
            <p:cNvSpPr txBox="1">
              <a:spLocks noChangeArrowheads="1"/>
            </p:cNvSpPr>
            <p:nvPr/>
          </p:nvSpPr>
          <p:spPr bwMode="auto">
            <a:xfrm>
              <a:off x="3954" y="257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533400" y="51054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处理方法：</a:t>
            </a: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95288" y="5070475"/>
            <a:ext cx="457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               </a:t>
            </a:r>
            <a:r>
              <a:rPr lang="zh-CN" altLang="en-US"/>
              <a:t>将大区域划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分成 </a:t>
            </a:r>
            <a:r>
              <a:rPr lang="en-US" altLang="zh-CN"/>
              <a:t>X </a:t>
            </a:r>
            <a:r>
              <a:rPr lang="zh-CN" altLang="en-US"/>
              <a:t>型或 </a:t>
            </a:r>
            <a:r>
              <a:rPr lang="en-US" altLang="zh-CN"/>
              <a:t>Y </a:t>
            </a:r>
            <a:r>
              <a:rPr lang="zh-CN" altLang="en-US"/>
              <a:t>型小区域 </a:t>
            </a:r>
            <a:r>
              <a:rPr lang="en-US" altLang="zh-CN"/>
              <a:t>. </a:t>
            </a:r>
          </a:p>
        </p:txBody>
      </p:sp>
      <p:graphicFrame>
        <p:nvGraphicFramePr>
          <p:cNvPr id="6205" name="Object 61"/>
          <p:cNvGraphicFramePr>
            <a:graphicFrameLocks noChangeAspect="1"/>
          </p:cNvGraphicFramePr>
          <p:nvPr/>
        </p:nvGraphicFramePr>
        <p:xfrm>
          <a:off x="1500188" y="2928938"/>
          <a:ext cx="37052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7" imgW="1536480" imgH="355320" progId="Equation.3">
                  <p:embed/>
                </p:oleObj>
              </mc:Choice>
              <mc:Fallback>
                <p:oleObj name="公式" r:id="rId7" imgW="1536480" imgH="35532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928938"/>
                        <a:ext cx="37052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animBg="1"/>
      <p:bldP spid="6183" grpId="0" autoUpdateAnimBg="0"/>
      <p:bldP spid="6185" grpId="0" autoUpdateAnimBg="0"/>
      <p:bldP spid="6200" grpId="0" autoUpdateAnimBg="0"/>
      <p:bldP spid="62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7"/>
          <p:cNvGraphicFramePr>
            <a:graphicFrameLocks noChangeAspect="1"/>
          </p:cNvGraphicFramePr>
          <p:nvPr/>
        </p:nvGraphicFramePr>
        <p:xfrm>
          <a:off x="395288" y="404813"/>
          <a:ext cx="7796212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3581280" imgH="545760" progId="Equation.3">
                  <p:embed/>
                </p:oleObj>
              </mc:Choice>
              <mc:Fallback>
                <p:oleObj name="Equation" r:id="rId3" imgW="3581280" imgH="545760" progId="Equation.3">
                  <p:embed/>
                  <p:pic>
                    <p:nvPicPr>
                      <p:cNvPr id="0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7796212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" name="Object 51"/>
          <p:cNvGraphicFramePr>
            <a:graphicFrameLocks noChangeAspect="1"/>
          </p:cNvGraphicFramePr>
          <p:nvPr/>
        </p:nvGraphicFramePr>
        <p:xfrm>
          <a:off x="685800" y="2514600"/>
          <a:ext cx="19827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799920" imgH="304560" progId="Equation.3">
                  <p:embed/>
                </p:oleObj>
              </mc:Choice>
              <mc:Fallback>
                <p:oleObj name="Equation" r:id="rId5" imgW="799920" imgH="304560" progId="Equation.3">
                  <p:embed/>
                  <p:pic>
                    <p:nvPicPr>
                      <p:cNvPr id="0" name="Object 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9827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0" name="Object 52"/>
          <p:cNvGraphicFramePr>
            <a:graphicFrameLocks noChangeAspect="1"/>
          </p:cNvGraphicFramePr>
          <p:nvPr/>
        </p:nvGraphicFramePr>
        <p:xfrm>
          <a:off x="609600" y="4833938"/>
          <a:ext cx="27432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7" imgW="1130040" imgH="406080" progId="Equation.3">
                  <p:embed/>
                </p:oleObj>
              </mc:Choice>
              <mc:Fallback>
                <p:oleObj name="Equation" r:id="rId7" imgW="1130040" imgH="406080" progId="Equation.3">
                  <p:embed/>
                  <p:pic>
                    <p:nvPicPr>
                      <p:cNvPr id="0" name="Object 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33938"/>
                        <a:ext cx="27432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1" name="Object 53"/>
          <p:cNvGraphicFramePr>
            <a:graphicFrameLocks noChangeAspect="1"/>
          </p:cNvGraphicFramePr>
          <p:nvPr/>
        </p:nvGraphicFramePr>
        <p:xfrm>
          <a:off x="611188" y="3429000"/>
          <a:ext cx="2452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9" imgW="1079280" imgH="571320" progId="Equation.3">
                  <p:embed/>
                </p:oleObj>
              </mc:Choice>
              <mc:Fallback>
                <p:oleObj name="公式" r:id="rId9" imgW="1079280" imgH="571320" progId="Equation.3">
                  <p:embed/>
                  <p:pic>
                    <p:nvPicPr>
                      <p:cNvPr id="0" name="Object 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452687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2" name="Object 54"/>
          <p:cNvGraphicFramePr>
            <a:graphicFrameLocks noChangeAspect="1"/>
          </p:cNvGraphicFramePr>
          <p:nvPr/>
        </p:nvGraphicFramePr>
        <p:xfrm>
          <a:off x="3511550" y="4724400"/>
          <a:ext cx="28813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1" imgW="1320480" imgH="520560" progId="Equation.3">
                  <p:embed/>
                </p:oleObj>
              </mc:Choice>
              <mc:Fallback>
                <p:oleObj name="Equation" r:id="rId11" imgW="1320480" imgH="520560" progId="Equation.3">
                  <p:embed/>
                  <p:pic>
                    <p:nvPicPr>
                      <p:cNvPr id="0" name="Object 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724400"/>
                        <a:ext cx="28813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Line 58"/>
          <p:cNvSpPr>
            <a:spLocks noChangeShapeType="1"/>
          </p:cNvSpPr>
          <p:nvPr/>
        </p:nvSpPr>
        <p:spPr bwMode="auto">
          <a:xfrm>
            <a:off x="6324600" y="2971800"/>
            <a:ext cx="19478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8" name="Line 60"/>
          <p:cNvSpPr>
            <a:spLocks noChangeShapeType="1"/>
          </p:cNvSpPr>
          <p:nvPr/>
        </p:nvSpPr>
        <p:spPr bwMode="auto">
          <a:xfrm flipV="1">
            <a:off x="7620000" y="2057400"/>
            <a:ext cx="0" cy="1871663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34" name="Object 66"/>
          <p:cNvGraphicFramePr>
            <a:graphicFrameLocks noChangeAspect="1"/>
          </p:cNvGraphicFramePr>
          <p:nvPr/>
        </p:nvGraphicFramePr>
        <p:xfrm>
          <a:off x="7848600" y="1600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3" imgW="406080" imgH="164880" progId="Equation.3">
                  <p:embed/>
                </p:oleObj>
              </mc:Choice>
              <mc:Fallback>
                <p:oleObj name="Equation" r:id="rId13" imgW="406080" imgH="164880" progId="Equation.3">
                  <p:embed/>
                  <p:pic>
                    <p:nvPicPr>
                      <p:cNvPr id="0" name="Object 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002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5" name="Line 67"/>
          <p:cNvSpPr>
            <a:spLocks noChangeShapeType="1"/>
          </p:cNvSpPr>
          <p:nvPr/>
        </p:nvSpPr>
        <p:spPr bwMode="auto">
          <a:xfrm>
            <a:off x="7010400" y="2971800"/>
            <a:ext cx="0" cy="685800"/>
          </a:xfrm>
          <a:prstGeom prst="line">
            <a:avLst/>
          </a:prstGeom>
          <a:noFill/>
          <a:ln w="25400">
            <a:solidFill>
              <a:srgbClr val="66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7" name="AutoShape 69"/>
          <p:cNvSpPr>
            <a:spLocks noChangeArrowheads="1"/>
          </p:cNvSpPr>
          <p:nvPr/>
        </p:nvSpPr>
        <p:spPr bwMode="auto">
          <a:xfrm>
            <a:off x="7010400" y="2362200"/>
            <a:ext cx="609600" cy="609600"/>
          </a:xfrm>
          <a:prstGeom prst="triangle">
            <a:avLst>
              <a:gd name="adj" fmla="val 100000"/>
            </a:avLst>
          </a:prstGeom>
          <a:solidFill>
            <a:srgbClr val="FF9933"/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Rectangle 7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457200" y="1828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解法一：</a:t>
            </a:r>
          </a:p>
        </p:txBody>
      </p:sp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2057400" y="1828800"/>
            <a:ext cx="239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型的，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867400" y="1676400"/>
            <a:ext cx="2571750" cy="2424113"/>
            <a:chOff x="3696" y="1056"/>
            <a:chExt cx="1620" cy="1527"/>
          </a:xfrm>
        </p:grpSpPr>
        <p:sp>
          <p:nvSpPr>
            <p:cNvPr id="5145" name="Line 57"/>
            <p:cNvSpPr>
              <a:spLocks noChangeShapeType="1"/>
            </p:cNvSpPr>
            <p:nvPr/>
          </p:nvSpPr>
          <p:spPr bwMode="auto">
            <a:xfrm flipV="1">
              <a:off x="3984" y="1056"/>
              <a:ext cx="0" cy="1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Text Box 73"/>
            <p:cNvSpPr txBox="1">
              <a:spLocks noChangeArrowheads="1"/>
            </p:cNvSpPr>
            <p:nvPr/>
          </p:nvSpPr>
          <p:spPr bwMode="auto">
            <a:xfrm>
              <a:off x="3696" y="225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5147" name="Text Box 74"/>
            <p:cNvSpPr txBox="1">
              <a:spLocks noChangeArrowheads="1"/>
            </p:cNvSpPr>
            <p:nvPr/>
          </p:nvSpPr>
          <p:spPr bwMode="auto">
            <a:xfrm>
              <a:off x="508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5148" name="Text Box 75"/>
            <p:cNvSpPr txBox="1">
              <a:spLocks noChangeArrowheads="1"/>
            </p:cNvSpPr>
            <p:nvPr/>
          </p:nvSpPr>
          <p:spPr bwMode="auto">
            <a:xfrm>
              <a:off x="3744" y="105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5149" name="Line 78"/>
            <p:cNvSpPr>
              <a:spLocks noChangeShapeType="1"/>
            </p:cNvSpPr>
            <p:nvPr/>
          </p:nvSpPr>
          <p:spPr bwMode="auto">
            <a:xfrm flipV="1">
              <a:off x="3840" y="2304"/>
              <a:ext cx="1440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47" name="Text Box 79"/>
          <p:cNvSpPr txBox="1">
            <a:spLocks noChangeArrowheads="1"/>
          </p:cNvSpPr>
          <p:nvPr/>
        </p:nvSpPr>
        <p:spPr bwMode="auto">
          <a:xfrm>
            <a:off x="60198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7248" name="Text Box 80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 flipV="1">
            <a:off x="6324600" y="1981200"/>
            <a:ext cx="1676400" cy="16764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50" name="Object 82"/>
          <p:cNvGraphicFramePr>
            <a:graphicFrameLocks noChangeAspect="1"/>
          </p:cNvGraphicFramePr>
          <p:nvPr/>
        </p:nvGraphicFramePr>
        <p:xfrm>
          <a:off x="3505200" y="2438400"/>
          <a:ext cx="1447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5" imgW="558720" imgH="342720" progId="Equation.3">
                  <p:embed/>
                </p:oleObj>
              </mc:Choice>
              <mc:Fallback>
                <p:oleObj name="Equation" r:id="rId15" imgW="558720" imgH="34272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4478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2" name="Text Box 84"/>
          <p:cNvSpPr txBox="1">
            <a:spLocks noChangeArrowheads="1"/>
          </p:cNvSpPr>
          <p:nvPr/>
        </p:nvSpPr>
        <p:spPr bwMode="auto">
          <a:xfrm>
            <a:off x="3641725" y="2933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66FFFF"/>
                </a:solidFill>
              </a:rPr>
              <a:t>1</a:t>
            </a:r>
          </a:p>
        </p:txBody>
      </p:sp>
      <p:sp>
        <p:nvSpPr>
          <p:cNvPr id="7253" name="Text Box 85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66FFFF"/>
                </a:solidFill>
              </a:rPr>
              <a:t>x</a:t>
            </a:r>
          </a:p>
        </p:txBody>
      </p:sp>
      <p:graphicFrame>
        <p:nvGraphicFramePr>
          <p:cNvPr id="7255" name="Object 87"/>
          <p:cNvGraphicFramePr>
            <a:graphicFrameLocks noChangeAspect="1"/>
          </p:cNvGraphicFramePr>
          <p:nvPr/>
        </p:nvGraphicFramePr>
        <p:xfrm>
          <a:off x="2562225" y="2500313"/>
          <a:ext cx="9429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7" imgW="393480" imgH="342720" progId="Equation.3">
                  <p:embed/>
                </p:oleObj>
              </mc:Choice>
              <mc:Fallback>
                <p:oleObj name="Equation" r:id="rId17" imgW="393480" imgH="34272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500313"/>
                        <a:ext cx="94297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6" name="Text Box 88"/>
          <p:cNvSpPr txBox="1">
            <a:spLocks noChangeArrowheads="1"/>
          </p:cNvSpPr>
          <p:nvPr/>
        </p:nvSpPr>
        <p:spPr bwMode="auto">
          <a:xfrm>
            <a:off x="6858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7257" name="Line 89"/>
          <p:cNvSpPr>
            <a:spLocks noChangeShapeType="1"/>
          </p:cNvSpPr>
          <p:nvPr/>
        </p:nvSpPr>
        <p:spPr bwMode="auto">
          <a:xfrm flipV="1">
            <a:off x="7315200" y="1981200"/>
            <a:ext cx="0" cy="2590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6" grpId="0" animBg="1"/>
      <p:bldP spid="7228" grpId="0" animBg="1"/>
      <p:bldP spid="7235" grpId="0" animBg="1"/>
      <p:bldP spid="7237" grpId="0" animBg="1"/>
      <p:bldP spid="7239" grpId="0" autoUpdateAnimBg="0"/>
      <p:bldP spid="7240" grpId="0" autoUpdateAnimBg="0"/>
      <p:bldP spid="7247" grpId="0" autoUpdateAnimBg="0"/>
      <p:bldP spid="7248" grpId="0" autoUpdateAnimBg="0"/>
      <p:bldP spid="7249" grpId="0" animBg="1"/>
      <p:bldP spid="7252" grpId="0" autoUpdateAnimBg="0"/>
      <p:bldP spid="7253" grpId="0" autoUpdateAnimBg="0"/>
      <p:bldP spid="7256" grpId="0" autoUpdateAnimBg="0"/>
      <p:bldP spid="72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" name="Group 77"/>
          <p:cNvGrpSpPr>
            <a:grpSpLocks/>
          </p:cNvGrpSpPr>
          <p:nvPr/>
        </p:nvGrpSpPr>
        <p:grpSpPr bwMode="auto">
          <a:xfrm>
            <a:off x="5791200" y="762000"/>
            <a:ext cx="2895600" cy="2500313"/>
            <a:chOff x="3648" y="480"/>
            <a:chExt cx="1824" cy="1575"/>
          </a:xfrm>
        </p:grpSpPr>
        <p:sp>
          <p:nvSpPr>
            <p:cNvPr id="6161" name="Line 48"/>
            <p:cNvSpPr>
              <a:spLocks noChangeShapeType="1"/>
            </p:cNvSpPr>
            <p:nvPr/>
          </p:nvSpPr>
          <p:spPr bwMode="auto">
            <a:xfrm>
              <a:off x="3936" y="1344"/>
              <a:ext cx="122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49"/>
            <p:cNvSpPr>
              <a:spLocks noChangeShapeType="1"/>
            </p:cNvSpPr>
            <p:nvPr/>
          </p:nvSpPr>
          <p:spPr bwMode="auto">
            <a:xfrm flipV="1">
              <a:off x="4752" y="768"/>
              <a:ext cx="0" cy="1179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50"/>
            <p:cNvGraphicFramePr>
              <a:graphicFrameLocks noChangeAspect="1"/>
            </p:cNvGraphicFramePr>
            <p:nvPr/>
          </p:nvGraphicFramePr>
          <p:xfrm>
            <a:off x="4896" y="480"/>
            <a:ext cx="57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3" imgW="406080" imgH="164880" progId="Equation.3">
                    <p:embed/>
                  </p:oleObj>
                </mc:Choice>
                <mc:Fallback>
                  <p:oleObj name="Equation" r:id="rId3" imgW="406080" imgH="164880" progId="Equation.3">
                    <p:embed/>
                    <p:pic>
                      <p:nvPicPr>
                        <p:cNvPr id="0" name="Object 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480"/>
                          <a:ext cx="57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AutoShape 52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triangle">
              <a:avLst>
                <a:gd name="adj" fmla="val 100000"/>
              </a:avLst>
            </a:prstGeom>
            <a:solidFill>
              <a:srgbClr val="FF9933"/>
            </a:solidFill>
            <a:ln w="38100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64" name="Group 53"/>
            <p:cNvGrpSpPr>
              <a:grpSpLocks/>
            </p:cNvGrpSpPr>
            <p:nvPr/>
          </p:nvGrpSpPr>
          <p:grpSpPr bwMode="auto">
            <a:xfrm>
              <a:off x="3648" y="528"/>
              <a:ext cx="1620" cy="1527"/>
              <a:chOff x="3696" y="1056"/>
              <a:chExt cx="1620" cy="1527"/>
            </a:xfrm>
          </p:grpSpPr>
          <p:sp>
            <p:nvSpPr>
              <p:cNvPr id="6168" name="Line 54"/>
              <p:cNvSpPr>
                <a:spLocks noChangeShapeType="1"/>
              </p:cNvSpPr>
              <p:nvPr/>
            </p:nvSpPr>
            <p:spPr bwMode="auto">
              <a:xfrm flipV="1">
                <a:off x="3984" y="1056"/>
                <a:ext cx="0" cy="1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Text Box 55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O</a:t>
                </a:r>
              </a:p>
            </p:txBody>
          </p:sp>
          <p:sp>
            <p:nvSpPr>
              <p:cNvPr id="6170" name="Text Box 56"/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x</a:t>
                </a:r>
              </a:p>
            </p:txBody>
          </p:sp>
          <p:sp>
            <p:nvSpPr>
              <p:cNvPr id="6171" name="Text Box 57"/>
              <p:cNvSpPr txBox="1">
                <a:spLocks noChangeArrowheads="1"/>
              </p:cNvSpPr>
              <p:nvPr/>
            </p:nvSpPr>
            <p:spPr bwMode="auto">
              <a:xfrm>
                <a:off x="3744" y="105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y</a:t>
                </a:r>
              </a:p>
            </p:txBody>
          </p:sp>
          <p:sp>
            <p:nvSpPr>
              <p:cNvPr id="6172" name="Line 58"/>
              <p:cNvSpPr>
                <a:spLocks noChangeShapeType="1"/>
              </p:cNvSpPr>
              <p:nvPr/>
            </p:nvSpPr>
            <p:spPr bwMode="auto">
              <a:xfrm flipV="1">
                <a:off x="3840" y="2304"/>
                <a:ext cx="1440" cy="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5" name="Text Box 59"/>
            <p:cNvSpPr txBox="1">
              <a:spLocks noChangeArrowheads="1"/>
            </p:cNvSpPr>
            <p:nvPr/>
          </p:nvSpPr>
          <p:spPr bwMode="auto">
            <a:xfrm>
              <a:off x="3744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6166" name="Text Box 60"/>
            <p:cNvSpPr txBox="1">
              <a:spLocks noChangeArrowheads="1"/>
            </p:cNvSpPr>
            <p:nvPr/>
          </p:nvSpPr>
          <p:spPr bwMode="auto">
            <a:xfrm>
              <a:off x="456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6167" name="Line 61"/>
            <p:cNvSpPr>
              <a:spLocks noChangeShapeType="1"/>
            </p:cNvSpPr>
            <p:nvPr/>
          </p:nvSpPr>
          <p:spPr bwMode="auto">
            <a:xfrm flipV="1">
              <a:off x="3936" y="720"/>
              <a:ext cx="1056" cy="105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5943600" y="129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2057400" y="457200"/>
            <a:ext cx="239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  <a:r>
              <a:rPr lang="zh-CN" altLang="en-US"/>
              <a:t>是 </a:t>
            </a:r>
            <a:r>
              <a:rPr lang="en-US" altLang="zh-CN"/>
              <a:t>Y </a:t>
            </a:r>
            <a:r>
              <a:rPr lang="zh-CN" altLang="en-US"/>
              <a:t>型的，</a:t>
            </a:r>
          </a:p>
        </p:txBody>
      </p:sp>
      <p:sp>
        <p:nvSpPr>
          <p:cNvPr id="6156" name="Rectangle 6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1887538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解法二：</a:t>
            </a:r>
            <a:endParaRPr lang="zh-CN" altLang="en-US" smtClean="0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6248400" y="152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60" name="Object 68"/>
          <p:cNvGraphicFramePr>
            <a:graphicFrameLocks noChangeAspect="1"/>
          </p:cNvGraphicFramePr>
          <p:nvPr/>
        </p:nvGraphicFramePr>
        <p:xfrm>
          <a:off x="609600" y="1295400"/>
          <a:ext cx="19827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799920" imgH="304560" progId="Equation.3">
                  <p:embed/>
                </p:oleObj>
              </mc:Choice>
              <mc:Fallback>
                <p:oleObj name="Equation" r:id="rId5" imgW="799920" imgH="304560" progId="Equation.3">
                  <p:embed/>
                  <p:pic>
                    <p:nvPicPr>
                      <p:cNvPr id="0" name="Object 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19827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1" name="Object 69"/>
          <p:cNvGraphicFramePr>
            <a:graphicFrameLocks noChangeAspect="1"/>
          </p:cNvGraphicFramePr>
          <p:nvPr/>
        </p:nvGraphicFramePr>
        <p:xfrm>
          <a:off x="2300288" y="2179638"/>
          <a:ext cx="261143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7" imgW="1079280" imgH="571320" progId="Equation.3">
                  <p:embed/>
                </p:oleObj>
              </mc:Choice>
              <mc:Fallback>
                <p:oleObj name="公式" r:id="rId7" imgW="1079280" imgH="571320" progId="Equation.3">
                  <p:embed/>
                  <p:pic>
                    <p:nvPicPr>
                      <p:cNvPr id="0" name="Object 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179638"/>
                        <a:ext cx="2611437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2" name="Object 70"/>
          <p:cNvGraphicFramePr>
            <a:graphicFrameLocks noChangeAspect="1"/>
          </p:cNvGraphicFramePr>
          <p:nvPr/>
        </p:nvGraphicFramePr>
        <p:xfrm>
          <a:off x="3429000" y="1219200"/>
          <a:ext cx="1447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9" imgW="558720" imgH="342720" progId="Equation.3">
                  <p:embed/>
                </p:oleObj>
              </mc:Choice>
              <mc:Fallback>
                <p:oleObj name="Equation" r:id="rId9" imgW="558720" imgH="34272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14478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3565525" y="1641475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solidFill>
                  <a:srgbClr val="66FFFF"/>
                </a:solidFill>
              </a:rPr>
              <a:t>y</a:t>
            </a: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657600" y="1192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66FFFF"/>
                </a:solidFill>
              </a:rPr>
              <a:t>2</a:t>
            </a:r>
          </a:p>
        </p:txBody>
      </p:sp>
      <p:graphicFrame>
        <p:nvGraphicFramePr>
          <p:cNvPr id="8265" name="Object 73"/>
          <p:cNvGraphicFramePr>
            <a:graphicFrameLocks noChangeAspect="1"/>
          </p:cNvGraphicFramePr>
          <p:nvPr/>
        </p:nvGraphicFramePr>
        <p:xfrm>
          <a:off x="2486025" y="1281113"/>
          <a:ext cx="9429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1" imgW="393480" imgH="342720" progId="Equation.3">
                  <p:embed/>
                </p:oleObj>
              </mc:Choice>
              <mc:Fallback>
                <p:oleObj name="Equation" r:id="rId11" imgW="393480" imgH="3427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281113"/>
                        <a:ext cx="94297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7" name="Object 75"/>
          <p:cNvGraphicFramePr>
            <a:graphicFrameLocks noChangeAspect="1"/>
          </p:cNvGraphicFramePr>
          <p:nvPr/>
        </p:nvGraphicFramePr>
        <p:xfrm>
          <a:off x="2286000" y="3733800"/>
          <a:ext cx="247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3" imgW="2476440" imgH="1002960" progId="Equation.3">
                  <p:embed/>
                </p:oleObj>
              </mc:Choice>
              <mc:Fallback>
                <p:oleObj name="Equation" r:id="rId13" imgW="2476440" imgH="100296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2476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8" name="Object 76"/>
          <p:cNvGraphicFramePr>
            <a:graphicFrameLocks noChangeAspect="1"/>
          </p:cNvGraphicFramePr>
          <p:nvPr/>
        </p:nvGraphicFramePr>
        <p:xfrm>
          <a:off x="2286000" y="4953000"/>
          <a:ext cx="2635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5" imgW="1168200" imgH="520560" progId="Equation.3">
                  <p:embed/>
                </p:oleObj>
              </mc:Choice>
              <mc:Fallback>
                <p:oleObj name="Equation" r:id="rId15" imgW="1168200" imgH="52056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2635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5486400" y="1828800"/>
            <a:ext cx="2514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4" grpId="0" autoUpdateAnimBg="0"/>
      <p:bldP spid="8257" grpId="0" autoUpdateAnimBg="0"/>
      <p:bldP spid="8259" grpId="0" animBg="1"/>
      <p:bldP spid="8263" grpId="0" autoUpdateAnimBg="0"/>
      <p:bldP spid="8264" grpId="0" autoUpdateAnimBg="0"/>
      <p:bldP spid="82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228600" y="381000"/>
          <a:ext cx="8382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3" imgW="3784320" imgH="558720" progId="Equation.3">
                  <p:embed/>
                </p:oleObj>
              </mc:Choice>
              <mc:Fallback>
                <p:oleObj name="Equation" r:id="rId3" imgW="3784320" imgH="55872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8382000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57200" y="190500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447800" y="1828800"/>
          <a:ext cx="2882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5" imgW="2882880" imgH="812520" progId="Equation.3">
                  <p:embed/>
                </p:oleObj>
              </mc:Choice>
              <mc:Fallback>
                <p:oleObj name="Equation" r:id="rId5" imgW="2882880" imgH="81252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882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09600" y="4724400"/>
          <a:ext cx="4038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7" imgW="3949560" imgH="914400" progId="Equation.3">
                  <p:embed/>
                </p:oleObj>
              </mc:Choice>
              <mc:Fallback>
                <p:oleObj name="Equation" r:id="rId7" imgW="3949560" imgH="914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0386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09600" y="5715000"/>
          <a:ext cx="294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9" imgW="2946240" imgH="838080" progId="Equation.3">
                  <p:embed/>
                </p:oleObj>
              </mc:Choice>
              <mc:Fallback>
                <p:oleObj name="Equation" r:id="rId9" imgW="2946240" imgH="8380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294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733800" y="57150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1" imgW="3276360" imgH="838080" progId="Equation.3">
                  <p:embed/>
                </p:oleObj>
              </mc:Choice>
              <mc:Fallback>
                <p:oleObj name="Equation" r:id="rId11" imgW="3276360" imgH="83808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150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09600" y="2743200"/>
          <a:ext cx="4267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3" imgW="1714320" imgH="330120" progId="Equation.3">
                  <p:embed/>
                </p:oleObj>
              </mc:Choice>
              <mc:Fallback>
                <p:oleObj name="Equation" r:id="rId13" imgW="1714320" imgH="33012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4267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4" name="Group 34"/>
          <p:cNvGrpSpPr>
            <a:grpSpLocks/>
          </p:cNvGrpSpPr>
          <p:nvPr/>
        </p:nvGrpSpPr>
        <p:grpSpPr bwMode="auto">
          <a:xfrm>
            <a:off x="5791200" y="1143000"/>
            <a:ext cx="2743200" cy="2535238"/>
            <a:chOff x="3648" y="816"/>
            <a:chExt cx="1728" cy="1597"/>
          </a:xfrm>
        </p:grpSpPr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744" y="1824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V="1">
              <a:off x="4368" y="816"/>
              <a:ext cx="0" cy="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3789" y="1323"/>
              <a:ext cx="115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3771" y="1221"/>
              <a:ext cx="1173" cy="1179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V="1">
              <a:off x="3888" y="1233"/>
              <a:ext cx="0" cy="1179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7" name="Object 25"/>
            <p:cNvGraphicFramePr>
              <a:graphicFrameLocks noChangeAspect="1"/>
            </p:cNvGraphicFramePr>
            <p:nvPr/>
          </p:nvGraphicFramePr>
          <p:xfrm>
            <a:off x="5136" y="192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Object 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20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26"/>
            <p:cNvGraphicFramePr>
              <a:graphicFrameLocks noChangeAspect="1"/>
            </p:cNvGraphicFramePr>
            <p:nvPr/>
          </p:nvGraphicFramePr>
          <p:xfrm>
            <a:off x="4416" y="81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公式" r:id="rId17" imgW="253800" imgH="317160" progId="Equation.3">
                    <p:embed/>
                  </p:oleObj>
                </mc:Choice>
                <mc:Fallback>
                  <p:oleObj name="公式" r:id="rId17" imgW="253800" imgH="31716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816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27"/>
            <p:cNvGraphicFramePr>
              <a:graphicFrameLocks noChangeAspect="1"/>
            </p:cNvGraphicFramePr>
            <p:nvPr/>
          </p:nvGraphicFramePr>
          <p:xfrm>
            <a:off x="4416" y="1872"/>
            <a:ext cx="119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公式" r:id="rId19" imgW="291960" imgH="317160" progId="Equation.3">
                    <p:embed/>
                  </p:oleObj>
                </mc:Choice>
                <mc:Fallback>
                  <p:oleObj name="公式" r:id="rId19" imgW="291960" imgH="31716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2"/>
                          <a:ext cx="119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28"/>
            <p:cNvGraphicFramePr>
              <a:graphicFrameLocks noChangeAspect="1"/>
            </p:cNvGraphicFramePr>
            <p:nvPr/>
          </p:nvGraphicFramePr>
          <p:xfrm>
            <a:off x="3648" y="1829"/>
            <a:ext cx="20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21" imgW="457200" imgH="304560" progId="Equation.3">
                    <p:embed/>
                  </p:oleObj>
                </mc:Choice>
                <mc:Fallback>
                  <p:oleObj name="Equation" r:id="rId21" imgW="457200" imgH="30456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29"/>
                          <a:ext cx="208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29"/>
            <p:cNvGraphicFramePr>
              <a:graphicFrameLocks noChangeAspect="1"/>
            </p:cNvGraphicFramePr>
            <p:nvPr/>
          </p:nvGraphicFramePr>
          <p:xfrm>
            <a:off x="4848" y="1392"/>
            <a:ext cx="52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23" imgW="406080" imgH="164880" progId="Equation.3">
                    <p:embed/>
                  </p:oleObj>
                </mc:Choice>
                <mc:Fallback>
                  <p:oleObj name="Equation" r:id="rId23" imgW="406080" imgH="164880" progId="Equation.3">
                    <p:embed/>
                    <p:pic>
                      <p:nvPicPr>
                        <p:cNvPr id="0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2"/>
                          <a:ext cx="528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30"/>
            <p:cNvGraphicFramePr>
              <a:graphicFrameLocks noChangeAspect="1"/>
            </p:cNvGraphicFramePr>
            <p:nvPr/>
          </p:nvGraphicFramePr>
          <p:xfrm>
            <a:off x="4800" y="1872"/>
            <a:ext cx="8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公式" r:id="rId25" imgW="177480" imgH="304560" progId="Equation.3">
                    <p:embed/>
                  </p:oleObj>
                </mc:Choice>
                <mc:Fallback>
                  <p:oleObj name="公式" r:id="rId25" imgW="177480" imgH="30456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872"/>
                          <a:ext cx="81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AutoShape 31"/>
            <p:cNvSpPr>
              <a:spLocks noChangeArrowheads="1"/>
            </p:cNvSpPr>
            <p:nvPr/>
          </p:nvSpPr>
          <p:spPr bwMode="auto">
            <a:xfrm rot="5400000">
              <a:off x="3891" y="1317"/>
              <a:ext cx="942" cy="960"/>
            </a:xfrm>
            <a:prstGeom prst="triangle">
              <a:avLst>
                <a:gd name="adj" fmla="val 0"/>
              </a:avLst>
            </a:prstGeom>
            <a:solidFill>
              <a:srgbClr val="FF9933">
                <a:alpha val="50195"/>
              </a:srgbClr>
            </a:solidFill>
            <a:ln w="38100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6629400" y="1676400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609600" y="3657600"/>
          <a:ext cx="533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7" imgW="2197080" imgH="406080" progId="Equation.3">
                  <p:embed/>
                </p:oleObj>
              </mc:Choice>
              <mc:Fallback>
                <p:oleObj name="Equation" r:id="rId27" imgW="219708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53340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4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0" scaled="1"/>
        </a:gra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0" scaled="1"/>
        </a:gra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525</Words>
  <Application>Microsoft Office PowerPoint</Application>
  <PresentationFormat>全屏显示(4:3)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默认设计模板</vt:lpstr>
      <vt:lpstr>Equation</vt:lpstr>
      <vt:lpstr>公式</vt:lpstr>
      <vt:lpstr>BMP 图象</vt:lpstr>
      <vt:lpstr>位图图像</vt:lpstr>
      <vt:lpstr>第二节   二重积分的计算法</vt:lpstr>
      <vt:lpstr>二重积分计算的基本思想：</vt:lpstr>
      <vt:lpstr>1.  设曲顶柱体的底为 X 型</vt:lpstr>
      <vt:lpstr>上述积分称为先对 y ,  后对 x 的二次积分.</vt:lpstr>
      <vt:lpstr>2.  设曲顶柱的底为 Y 型</vt:lpstr>
      <vt:lpstr>3.  设曲顶柱的底既为 X 型又为Y 型</vt:lpstr>
      <vt:lpstr>例1.</vt:lpstr>
      <vt:lpstr>解法二：</vt:lpstr>
      <vt:lpstr>例2.</vt:lpstr>
      <vt:lpstr>例3.</vt:lpstr>
      <vt:lpstr>另解：</vt:lpstr>
      <vt:lpstr>例4.</vt:lpstr>
      <vt:lpstr>小结</vt:lpstr>
      <vt:lpstr>课堂练习</vt:lpstr>
      <vt:lpstr>2.</vt:lpstr>
      <vt:lpstr>3.</vt:lpstr>
      <vt:lpstr>4.</vt:lpstr>
      <vt:lpstr>5.</vt:lpstr>
      <vt:lpstr> 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重积分</dc:title>
  <dc:subject>第二节 二重积分的计算法</dc:subject>
  <dc:creator>huady</dc:creator>
  <cp:lastModifiedBy>huady</cp:lastModifiedBy>
  <cp:revision>97</cp:revision>
  <dcterms:created xsi:type="dcterms:W3CDTF">2006-03-10T12:29:51Z</dcterms:created>
  <dcterms:modified xsi:type="dcterms:W3CDTF">2017-04-13T01:18:57Z</dcterms:modified>
</cp:coreProperties>
</file>