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76" r:id="rId13"/>
    <p:sldId id="265" r:id="rId14"/>
    <p:sldId id="277" r:id="rId15"/>
    <p:sldId id="278" r:id="rId16"/>
    <p:sldId id="279" r:id="rId17"/>
    <p:sldId id="280" r:id="rId18"/>
    <p:sldId id="281" r:id="rId19"/>
    <p:sldId id="282" r:id="rId20"/>
    <p:sldId id="266" r:id="rId21"/>
    <p:sldId id="267" r:id="rId22"/>
    <p:sldId id="268" r:id="rId23"/>
    <p:sldId id="283" r:id="rId24"/>
    <p:sldId id="270" r:id="rId25"/>
    <p:sldId id="272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FF"/>
    <a:srgbClr val="FFFF00"/>
    <a:srgbClr val="FF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6" Type="http://schemas.openxmlformats.org/officeDocument/2006/relationships/image" Target="../media/image16.w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emf"/><Relationship Id="rId9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2.wmf"/><Relationship Id="rId7" Type="http://schemas.openxmlformats.org/officeDocument/2006/relationships/image" Target="../media/image92.emf"/><Relationship Id="rId2" Type="http://schemas.openxmlformats.org/officeDocument/2006/relationships/image" Target="../media/image88.wmf"/><Relationship Id="rId1" Type="http://schemas.openxmlformats.org/officeDocument/2006/relationships/image" Target="../media/image87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wmf"/><Relationship Id="rId3" Type="http://schemas.openxmlformats.org/officeDocument/2006/relationships/image" Target="../media/image97.emf"/><Relationship Id="rId21" Type="http://schemas.openxmlformats.org/officeDocument/2006/relationships/image" Target="../media/image115.w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17" Type="http://schemas.openxmlformats.org/officeDocument/2006/relationships/image" Target="../media/image111.wmf"/><Relationship Id="rId2" Type="http://schemas.openxmlformats.org/officeDocument/2006/relationships/image" Target="../media/image96.emf"/><Relationship Id="rId16" Type="http://schemas.openxmlformats.org/officeDocument/2006/relationships/image" Target="../media/image110.wmf"/><Relationship Id="rId20" Type="http://schemas.openxmlformats.org/officeDocument/2006/relationships/image" Target="../media/image114.w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5" Type="http://schemas.openxmlformats.org/officeDocument/2006/relationships/image" Target="../media/image109.wmf"/><Relationship Id="rId23" Type="http://schemas.openxmlformats.org/officeDocument/2006/relationships/image" Target="../media/image117.wmf"/><Relationship Id="rId10" Type="http://schemas.openxmlformats.org/officeDocument/2006/relationships/image" Target="../media/image104.emf"/><Relationship Id="rId19" Type="http://schemas.openxmlformats.org/officeDocument/2006/relationships/image" Target="../media/image113.w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Relationship Id="rId22" Type="http://schemas.openxmlformats.org/officeDocument/2006/relationships/image" Target="../media/image11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w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emf"/><Relationship Id="rId7" Type="http://schemas.openxmlformats.org/officeDocument/2006/relationships/image" Target="../media/image168.w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wmf"/><Relationship Id="rId5" Type="http://schemas.openxmlformats.org/officeDocument/2006/relationships/image" Target="../media/image166.emf"/><Relationship Id="rId10" Type="http://schemas.openxmlformats.org/officeDocument/2006/relationships/image" Target="../media/image171.wmf"/><Relationship Id="rId4" Type="http://schemas.openxmlformats.org/officeDocument/2006/relationships/image" Target="../media/image165.emf"/><Relationship Id="rId9" Type="http://schemas.openxmlformats.org/officeDocument/2006/relationships/image" Target="../media/image170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12" Type="http://schemas.openxmlformats.org/officeDocument/2006/relationships/image" Target="../media/image183.wmf"/><Relationship Id="rId2" Type="http://schemas.openxmlformats.org/officeDocument/2006/relationships/image" Target="../media/image173.emf"/><Relationship Id="rId1" Type="http://schemas.openxmlformats.org/officeDocument/2006/relationships/image" Target="../media/image172.png"/><Relationship Id="rId6" Type="http://schemas.openxmlformats.org/officeDocument/2006/relationships/image" Target="../media/image177.emf"/><Relationship Id="rId11" Type="http://schemas.openxmlformats.org/officeDocument/2006/relationships/image" Target="../media/image182.wmf"/><Relationship Id="rId5" Type="http://schemas.openxmlformats.org/officeDocument/2006/relationships/image" Target="../media/image176.emf"/><Relationship Id="rId15" Type="http://schemas.openxmlformats.org/officeDocument/2006/relationships/image" Target="../media/image186.wmf"/><Relationship Id="rId10" Type="http://schemas.openxmlformats.org/officeDocument/2006/relationships/image" Target="../media/image181.emf"/><Relationship Id="rId4" Type="http://schemas.openxmlformats.org/officeDocument/2006/relationships/image" Target="../media/image175.emf"/><Relationship Id="rId9" Type="http://schemas.openxmlformats.org/officeDocument/2006/relationships/image" Target="../media/image180.emf"/><Relationship Id="rId14" Type="http://schemas.openxmlformats.org/officeDocument/2006/relationships/image" Target="../media/image18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wmf"/><Relationship Id="rId3" Type="http://schemas.openxmlformats.org/officeDocument/2006/relationships/image" Target="../media/image190.emf"/><Relationship Id="rId7" Type="http://schemas.openxmlformats.org/officeDocument/2006/relationships/image" Target="../media/image193.emf"/><Relationship Id="rId12" Type="http://schemas.openxmlformats.org/officeDocument/2006/relationships/image" Target="../media/image198.w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72.png"/><Relationship Id="rId11" Type="http://schemas.openxmlformats.org/officeDocument/2006/relationships/image" Target="../media/image197.emf"/><Relationship Id="rId5" Type="http://schemas.openxmlformats.org/officeDocument/2006/relationships/image" Target="../media/image192.emf"/><Relationship Id="rId10" Type="http://schemas.openxmlformats.org/officeDocument/2006/relationships/image" Target="../media/image196.emf"/><Relationship Id="rId4" Type="http://schemas.openxmlformats.org/officeDocument/2006/relationships/image" Target="../media/image191.emf"/><Relationship Id="rId9" Type="http://schemas.openxmlformats.org/officeDocument/2006/relationships/image" Target="../media/image195.emf"/><Relationship Id="rId14" Type="http://schemas.openxmlformats.org/officeDocument/2006/relationships/image" Target="../media/image20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12" Type="http://schemas.openxmlformats.org/officeDocument/2006/relationships/image" Target="../media/image213.e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5" Type="http://schemas.openxmlformats.org/officeDocument/2006/relationships/image" Target="../media/image40.e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emf"/><Relationship Id="rId7" Type="http://schemas.openxmlformats.org/officeDocument/2006/relationships/image" Target="../media/image48.w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emf"/><Relationship Id="rId10" Type="http://schemas.openxmlformats.org/officeDocument/2006/relationships/image" Target="../media/image51.w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w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wmf"/><Relationship Id="rId5" Type="http://schemas.openxmlformats.org/officeDocument/2006/relationships/image" Target="../media/image56.emf"/><Relationship Id="rId10" Type="http://schemas.openxmlformats.org/officeDocument/2006/relationships/image" Target="../media/image61.wmf"/><Relationship Id="rId4" Type="http://schemas.openxmlformats.org/officeDocument/2006/relationships/image" Target="../media/image55.emf"/><Relationship Id="rId9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wmf"/><Relationship Id="rId7" Type="http://schemas.openxmlformats.org/officeDocument/2006/relationships/image" Target="../media/image71.e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wmf"/><Relationship Id="rId9" Type="http://schemas.openxmlformats.org/officeDocument/2006/relationships/image" Target="../media/image7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5B454-7016-4B59-8E4C-4FCA62A3F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C0C8D-66F6-4BAF-9321-582CFB663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F64BF-B56A-4579-8875-BDCA300C4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34C75-EA7D-440C-9F32-7281BCBDB5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BFBB-2080-4867-9878-9BDC4BECD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481B-FAB9-4B0B-95B1-02B4B32B6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5C193-63E6-4CC6-8BB8-12E368ED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73726-EBDC-4B97-8199-D6DA25DA9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B5D50-A7C5-41BA-AB89-9C438580B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9C928-2CE1-46BC-B40C-D2242E54A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CF88F-3296-47E4-8329-D34FC4B05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23018CA0-F0A7-4D3B-ACBA-FEE1867DB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82.bin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83.wmf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1.e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emf"/><Relationship Id="rId11" Type="http://schemas.openxmlformats.org/officeDocument/2006/relationships/image" Target="../media/image78.emf"/><Relationship Id="rId24" Type="http://schemas.openxmlformats.org/officeDocument/2006/relationships/oleObject" Target="../embeddings/oleObject85.bin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2.wmf"/><Relationship Id="rId4" Type="http://schemas.openxmlformats.org/officeDocument/2006/relationships/image" Target="../media/image75.emf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9" Type="http://schemas.openxmlformats.org/officeDocument/2006/relationships/image" Target="../media/image112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34" Type="http://schemas.openxmlformats.org/officeDocument/2006/relationships/oleObject" Target="../embeddings/oleObject110.bin"/><Relationship Id="rId42" Type="http://schemas.openxmlformats.org/officeDocument/2006/relationships/oleObject" Target="../embeddings/oleObject114.bin"/><Relationship Id="rId47" Type="http://schemas.openxmlformats.org/officeDocument/2006/relationships/image" Target="../media/image116.w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image" Target="../media/image109.wmf"/><Relationship Id="rId38" Type="http://schemas.openxmlformats.org/officeDocument/2006/relationships/oleObject" Target="../embeddings/oleObject112.bin"/><Relationship Id="rId46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108.bin"/><Relationship Id="rId41" Type="http://schemas.openxmlformats.org/officeDocument/2006/relationships/image" Target="../media/image11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5.emf"/><Relationship Id="rId32" Type="http://schemas.openxmlformats.org/officeDocument/2006/relationships/oleObject" Target="../embeddings/oleObject109.bin"/><Relationship Id="rId37" Type="http://schemas.openxmlformats.org/officeDocument/2006/relationships/image" Target="../media/image111.wmf"/><Relationship Id="rId40" Type="http://schemas.openxmlformats.org/officeDocument/2006/relationships/oleObject" Target="../embeddings/oleObject113.bin"/><Relationship Id="rId45" Type="http://schemas.openxmlformats.org/officeDocument/2006/relationships/image" Target="../media/image115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7.emf"/><Relationship Id="rId36" Type="http://schemas.openxmlformats.org/officeDocument/2006/relationships/oleObject" Target="../embeddings/oleObject111.bin"/><Relationship Id="rId49" Type="http://schemas.openxmlformats.org/officeDocument/2006/relationships/image" Target="../media/image117.w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3.bin"/><Relationship Id="rId31" Type="http://schemas.openxmlformats.org/officeDocument/2006/relationships/image" Target="../media/image118.emf"/><Relationship Id="rId44" Type="http://schemas.openxmlformats.org/officeDocument/2006/relationships/oleObject" Target="../embeddings/oleObject115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8.emf"/><Relationship Id="rId35" Type="http://schemas.openxmlformats.org/officeDocument/2006/relationships/image" Target="../media/image110.wmf"/><Relationship Id="rId43" Type="http://schemas.openxmlformats.org/officeDocument/2006/relationships/image" Target="../media/image114.wmf"/><Relationship Id="rId48" Type="http://schemas.openxmlformats.org/officeDocument/2006/relationships/oleObject" Target="../embeddings/oleObject117.bin"/><Relationship Id="rId8" Type="http://schemas.openxmlformats.org/officeDocument/2006/relationships/image" Target="../media/image9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9.emf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4.emf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1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0.w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wmf"/><Relationship Id="rId20" Type="http://schemas.openxmlformats.org/officeDocument/2006/relationships/image" Target="../media/image170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7.wmf"/><Relationship Id="rId22" Type="http://schemas.openxmlformats.org/officeDocument/2006/relationships/image" Target="../media/image17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77.bin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" Type="http://schemas.openxmlformats.org/officeDocument/2006/relationships/oleObject" Target="../embeddings/oleObject172.bin"/><Relationship Id="rId21" Type="http://schemas.openxmlformats.org/officeDocument/2006/relationships/image" Target="../media/image180.e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6.emf"/><Relationship Id="rId17" Type="http://schemas.openxmlformats.org/officeDocument/2006/relationships/image" Target="../media/image178.emf"/><Relationship Id="rId25" Type="http://schemas.openxmlformats.org/officeDocument/2006/relationships/image" Target="../media/image182.wmf"/><Relationship Id="rId33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29" Type="http://schemas.openxmlformats.org/officeDocument/2006/relationships/image" Target="../media/image18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2.bin"/><Relationship Id="rId32" Type="http://schemas.openxmlformats.org/officeDocument/2006/relationships/oleObject" Target="../embeddings/oleObject186.bin"/><Relationship Id="rId5" Type="http://schemas.openxmlformats.org/officeDocument/2006/relationships/oleObject" Target="../embeddings/oleObject173.bin"/><Relationship Id="rId15" Type="http://schemas.openxmlformats.org/officeDocument/2006/relationships/image" Target="../media/image187.emf"/><Relationship Id="rId23" Type="http://schemas.openxmlformats.org/officeDocument/2006/relationships/image" Target="../media/image181.emf"/><Relationship Id="rId28" Type="http://schemas.openxmlformats.org/officeDocument/2006/relationships/oleObject" Target="../embeddings/oleObject184.bin"/><Relationship Id="rId10" Type="http://schemas.openxmlformats.org/officeDocument/2006/relationships/image" Target="../media/image175.emf"/><Relationship Id="rId19" Type="http://schemas.openxmlformats.org/officeDocument/2006/relationships/image" Target="../media/image179.wmf"/><Relationship Id="rId31" Type="http://schemas.openxmlformats.org/officeDocument/2006/relationships/image" Target="../media/image185.wmf"/><Relationship Id="rId4" Type="http://schemas.openxmlformats.org/officeDocument/2006/relationships/image" Target="../media/image172.png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7.emf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83.wmf"/><Relationship Id="rId30" Type="http://schemas.openxmlformats.org/officeDocument/2006/relationships/oleObject" Target="../embeddings/oleObject18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94.emf"/><Relationship Id="rId26" Type="http://schemas.openxmlformats.org/officeDocument/2006/relationships/oleObject" Target="../embeddings/oleObject198.bin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194.bin"/><Relationship Id="rId25" Type="http://schemas.openxmlformats.org/officeDocument/2006/relationships/image" Target="../media/image20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29" Type="http://schemas.openxmlformats.org/officeDocument/2006/relationships/image" Target="../media/image19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97.e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oleObject" Target="../embeddings/oleObject199.bin"/><Relationship Id="rId10" Type="http://schemas.openxmlformats.org/officeDocument/2006/relationships/image" Target="../media/image191.emf"/><Relationship Id="rId19" Type="http://schemas.openxmlformats.org/officeDocument/2006/relationships/oleObject" Target="../embeddings/oleObject195.bin"/><Relationship Id="rId31" Type="http://schemas.openxmlformats.org/officeDocument/2006/relationships/image" Target="../media/image200.wmf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2.png"/><Relationship Id="rId22" Type="http://schemas.openxmlformats.org/officeDocument/2006/relationships/image" Target="../media/image196.emf"/><Relationship Id="rId27" Type="http://schemas.openxmlformats.org/officeDocument/2006/relationships/image" Target="../media/image198.wmf"/><Relationship Id="rId30" Type="http://schemas.openxmlformats.org/officeDocument/2006/relationships/oleObject" Target="../embeddings/oleObject20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09.emf"/><Relationship Id="rId26" Type="http://schemas.openxmlformats.org/officeDocument/2006/relationships/image" Target="../media/image213.emf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212.wmf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e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e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4.w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e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28688" y="1428750"/>
            <a:ext cx="728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第十一章       曲线积分与曲面积分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895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第二节   对坐标的曲线积分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246313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解法二：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1112838" y="1460500"/>
            <a:ext cx="2125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取 </a:t>
            </a:r>
            <a:r>
              <a:rPr lang="en-US" altLang="zh-CN" i="1">
                <a:solidFill>
                  <a:schemeClr val="tx2"/>
                </a:solidFill>
              </a:rPr>
              <a:t>y </a:t>
            </a:r>
            <a:r>
              <a:rPr lang="zh-CN" altLang="en-US"/>
              <a:t>为参数 </a:t>
            </a:r>
            <a:r>
              <a:rPr lang="en-US" altLang="zh-CN"/>
              <a:t>,</a:t>
            </a:r>
          </a:p>
        </p:txBody>
      </p:sp>
      <p:graphicFrame>
        <p:nvGraphicFramePr>
          <p:cNvPr id="36864" name="Object 0"/>
          <p:cNvGraphicFramePr>
            <a:graphicFrameLocks noChangeAspect="1"/>
          </p:cNvGraphicFramePr>
          <p:nvPr/>
        </p:nvGraphicFramePr>
        <p:xfrm>
          <a:off x="1295400" y="2133600"/>
          <a:ext cx="4419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3" imgW="1955520" imgH="228600" progId="Equation.3">
                  <p:embed/>
                </p:oleObj>
              </mc:Choice>
              <mc:Fallback>
                <p:oleObj name="Equation" r:id="rId3" imgW="195552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44196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935038" y="2971800"/>
          <a:ext cx="42132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公式" r:id="rId5" imgW="1574640" imgH="330120" progId="Equation.3">
                  <p:embed/>
                </p:oleObj>
              </mc:Choice>
              <mc:Fallback>
                <p:oleObj name="公式" r:id="rId5" imgW="1574640" imgH="3301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971800"/>
                        <a:ext cx="4213225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428860" y="4071942"/>
          <a:ext cx="1785950" cy="81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7" imgW="723600" imgH="330120" progId="Equation.DSMT4">
                  <p:embed/>
                </p:oleObj>
              </mc:Choice>
              <mc:Fallback>
                <p:oleObj name="Equation" r:id="rId7" imgW="72360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071942"/>
                        <a:ext cx="1785950" cy="813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428860" y="5000636"/>
          <a:ext cx="2357454" cy="100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9" imgW="952200" imgH="406080" progId="Equation.DSMT4">
                  <p:embed/>
                </p:oleObj>
              </mc:Choice>
              <mc:Fallback>
                <p:oleObj name="Equation" r:id="rId9" imgW="95220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5000636"/>
                        <a:ext cx="2357454" cy="1007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0" name="Group 37"/>
          <p:cNvGrpSpPr>
            <a:grpSpLocks/>
          </p:cNvGrpSpPr>
          <p:nvPr/>
        </p:nvGrpSpPr>
        <p:grpSpPr bwMode="auto">
          <a:xfrm>
            <a:off x="6019800" y="457200"/>
            <a:ext cx="2590800" cy="2616200"/>
            <a:chOff x="3792" y="288"/>
            <a:chExt cx="1632" cy="1648"/>
          </a:xfrm>
        </p:grpSpPr>
        <p:graphicFrame>
          <p:nvGraphicFramePr>
            <p:cNvPr id="9222" name="Object 4"/>
            <p:cNvGraphicFramePr>
              <a:graphicFrameLocks noChangeAspect="1"/>
            </p:cNvGraphicFramePr>
            <p:nvPr/>
          </p:nvGraphicFramePr>
          <p:xfrm>
            <a:off x="4313" y="728"/>
            <a:ext cx="5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2" name="Equation" r:id="rId11" imgW="457200" imgH="228600" progId="Equation.3">
                    <p:embed/>
                  </p:oleObj>
                </mc:Choice>
                <mc:Fallback>
                  <p:oleObj name="Equation" r:id="rId11" imgW="457200" imgH="228600" progId="Equation.3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728"/>
                          <a:ext cx="59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1" name="Group 25"/>
            <p:cNvGrpSpPr>
              <a:grpSpLocks/>
            </p:cNvGrpSpPr>
            <p:nvPr/>
          </p:nvGrpSpPr>
          <p:grpSpPr bwMode="auto">
            <a:xfrm>
              <a:off x="3792" y="344"/>
              <a:ext cx="1440" cy="1528"/>
              <a:chOff x="3984" y="776"/>
              <a:chExt cx="1440" cy="1528"/>
            </a:xfrm>
          </p:grpSpPr>
          <p:sp>
            <p:nvSpPr>
              <p:cNvPr id="9235" name="Line 26"/>
              <p:cNvSpPr>
                <a:spLocks noChangeShapeType="1"/>
              </p:cNvSpPr>
              <p:nvPr/>
            </p:nvSpPr>
            <p:spPr bwMode="auto">
              <a:xfrm>
                <a:off x="3984" y="1632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6" name="Line 27"/>
              <p:cNvSpPr>
                <a:spLocks noChangeShapeType="1"/>
              </p:cNvSpPr>
              <p:nvPr/>
            </p:nvSpPr>
            <p:spPr bwMode="auto">
              <a:xfrm flipV="1">
                <a:off x="4224" y="816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5" name="Object 7"/>
              <p:cNvGraphicFramePr>
                <a:graphicFrameLocks noChangeAspect="1"/>
              </p:cNvGraphicFramePr>
              <p:nvPr/>
            </p:nvGraphicFramePr>
            <p:xfrm>
              <a:off x="4032" y="1632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3" name="Equation" r:id="rId13" imgW="304560" imgH="317160" progId="Equation.3">
                      <p:embed/>
                    </p:oleObj>
                  </mc:Choice>
                  <mc:Fallback>
                    <p:oleObj name="Equation" r:id="rId13" imgW="304560" imgH="317160" progId="Equation.3">
                      <p:embed/>
                      <p:pic>
                        <p:nvPicPr>
                          <p:cNvPr id="0" name="Object 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632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6" name="Object 8"/>
              <p:cNvGraphicFramePr>
                <a:graphicFrameLocks noChangeAspect="1"/>
              </p:cNvGraphicFramePr>
              <p:nvPr/>
            </p:nvGraphicFramePr>
            <p:xfrm>
              <a:off x="4273" y="7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4" name="Equation" r:id="rId15" imgW="241200" imgH="317160" progId="Equation.3">
                      <p:embed/>
                    </p:oleObj>
                  </mc:Choice>
                  <mc:Fallback>
                    <p:oleObj name="Equation" r:id="rId15" imgW="241200" imgH="317160" progId="Equation.3">
                      <p:embed/>
                      <p:pic>
                        <p:nvPicPr>
                          <p:cNvPr id="0" name="Object 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3" y="7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7" name="Object 9"/>
              <p:cNvGraphicFramePr>
                <a:graphicFrameLocks noChangeAspect="1"/>
              </p:cNvGraphicFramePr>
              <p:nvPr/>
            </p:nvGraphicFramePr>
            <p:xfrm>
              <a:off x="5280" y="16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5" name="Equation" r:id="rId17" imgW="228600" imgH="241200" progId="Equation.3">
                      <p:embed/>
                    </p:oleObj>
                  </mc:Choice>
                  <mc:Fallback>
                    <p:oleObj name="Equation" r:id="rId17" imgW="228600" imgH="241200" progId="Equation.3">
                      <p:embed/>
                      <p:pic>
                        <p:nvPicPr>
                          <p:cNvPr id="0" name="Object 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6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2" name="Group 31"/>
            <p:cNvGrpSpPr>
              <a:grpSpLocks/>
            </p:cNvGrpSpPr>
            <p:nvPr/>
          </p:nvGrpSpPr>
          <p:grpSpPr bwMode="auto">
            <a:xfrm>
              <a:off x="4032" y="288"/>
              <a:ext cx="1392" cy="1648"/>
              <a:chOff x="4224" y="720"/>
              <a:chExt cx="1392" cy="1648"/>
            </a:xfrm>
          </p:grpSpPr>
          <p:sp>
            <p:nvSpPr>
              <p:cNvPr id="9233" name="Freeform 32"/>
              <p:cNvSpPr>
                <a:spLocks/>
              </p:cNvSpPr>
              <p:nvPr/>
            </p:nvSpPr>
            <p:spPr bwMode="auto">
              <a:xfrm>
                <a:off x="4224" y="960"/>
                <a:ext cx="672" cy="1344"/>
              </a:xfrm>
              <a:custGeom>
                <a:avLst/>
                <a:gdLst>
                  <a:gd name="T0" fmla="*/ 672 w 672"/>
                  <a:gd name="T1" fmla="*/ 0 h 1344"/>
                  <a:gd name="T2" fmla="*/ 192 w 672"/>
                  <a:gd name="T3" fmla="*/ 336 h 1344"/>
                  <a:gd name="T4" fmla="*/ 0 w 672"/>
                  <a:gd name="T5" fmla="*/ 672 h 1344"/>
                  <a:gd name="T6" fmla="*/ 192 w 672"/>
                  <a:gd name="T7" fmla="*/ 1008 h 1344"/>
                  <a:gd name="T8" fmla="*/ 672 w 672"/>
                  <a:gd name="T9" fmla="*/ 1344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344"/>
                  <a:gd name="T17" fmla="*/ 672 w 672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344">
                    <a:moveTo>
                      <a:pt x="672" y="0"/>
                    </a:moveTo>
                    <a:cubicBezTo>
                      <a:pt x="488" y="112"/>
                      <a:pt x="304" y="224"/>
                      <a:pt x="192" y="336"/>
                    </a:cubicBezTo>
                    <a:cubicBezTo>
                      <a:pt x="80" y="448"/>
                      <a:pt x="0" y="560"/>
                      <a:pt x="0" y="672"/>
                    </a:cubicBezTo>
                    <a:cubicBezTo>
                      <a:pt x="0" y="784"/>
                      <a:pt x="80" y="896"/>
                      <a:pt x="192" y="1008"/>
                    </a:cubicBezTo>
                    <a:cubicBezTo>
                      <a:pt x="304" y="1120"/>
                      <a:pt x="488" y="1232"/>
                      <a:pt x="672" y="13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3" name="Object 5"/>
              <p:cNvGraphicFramePr>
                <a:graphicFrameLocks noChangeAspect="1"/>
              </p:cNvGraphicFramePr>
              <p:nvPr/>
            </p:nvGraphicFramePr>
            <p:xfrm>
              <a:off x="4848" y="720"/>
              <a:ext cx="62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6" name="Equation" r:id="rId19" imgW="495000" imgH="203040" progId="Equation.3">
                      <p:embed/>
                    </p:oleObj>
                  </mc:Choice>
                  <mc:Fallback>
                    <p:oleObj name="Equation" r:id="rId19" imgW="495000" imgH="203040" progId="Equation.3">
                      <p:embed/>
                      <p:pic>
                        <p:nvPicPr>
                          <p:cNvPr id="0" name="Object 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720"/>
                            <a:ext cx="624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4" name="Object 6"/>
              <p:cNvGraphicFramePr>
                <a:graphicFrameLocks noChangeAspect="1"/>
              </p:cNvGraphicFramePr>
              <p:nvPr/>
            </p:nvGraphicFramePr>
            <p:xfrm>
              <a:off x="4896" y="2112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7" name="Equation" r:id="rId21" imgW="571320" imgH="203040" progId="Equation.3">
                      <p:embed/>
                    </p:oleObj>
                  </mc:Choice>
                  <mc:Fallback>
                    <p:oleObj name="Equation" r:id="rId21" imgW="571320" imgH="203040" progId="Equation.3">
                      <p:embed/>
                      <p:pic>
                        <p:nvPicPr>
                          <p:cNvPr id="0" name="Object 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112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4" name="Line 35"/>
              <p:cNvSpPr>
                <a:spLocks noChangeShapeType="1"/>
              </p:cNvSpPr>
              <p:nvPr/>
            </p:nvSpPr>
            <p:spPr bwMode="auto">
              <a:xfrm flipH="1" flipV="1">
                <a:off x="4486" y="2047"/>
                <a:ext cx="170" cy="11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81000" y="19812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304800" y="12192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半径为 </a:t>
            </a:r>
            <a:r>
              <a:rPr lang="en-US" altLang="zh-CN" i="1"/>
              <a:t>a, </a:t>
            </a:r>
            <a:r>
              <a:rPr lang="en-US" altLang="zh-CN"/>
              <a:t> </a:t>
            </a:r>
            <a:r>
              <a:rPr lang="zh-CN" altLang="en-US"/>
              <a:t>圆心在原点的上半圆周</a:t>
            </a:r>
            <a:r>
              <a:rPr lang="en-US" altLang="zh-CN"/>
              <a:t>,  </a:t>
            </a:r>
            <a:r>
              <a:rPr lang="zh-CN" altLang="en-US"/>
              <a:t>逆时针方向</a:t>
            </a:r>
            <a:r>
              <a:rPr lang="en-US" altLang="zh-CN"/>
              <a:t>;     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6248400" y="1828800"/>
            <a:ext cx="2705100" cy="1689100"/>
            <a:chOff x="240" y="1439"/>
            <a:chExt cx="1704" cy="1064"/>
          </a:xfrm>
        </p:grpSpPr>
        <p:grpSp>
          <p:nvGrpSpPr>
            <p:cNvPr id="10261" name="Group 43"/>
            <p:cNvGrpSpPr>
              <a:grpSpLocks/>
            </p:cNvGrpSpPr>
            <p:nvPr/>
          </p:nvGrpSpPr>
          <p:grpSpPr bwMode="auto">
            <a:xfrm>
              <a:off x="312" y="1439"/>
              <a:ext cx="1632" cy="1064"/>
              <a:chOff x="3840" y="144"/>
              <a:chExt cx="1632" cy="1064"/>
            </a:xfrm>
          </p:grpSpPr>
          <p:grpSp>
            <p:nvGrpSpPr>
              <p:cNvPr id="3" name="Group 44"/>
              <p:cNvGrpSpPr>
                <a:grpSpLocks/>
              </p:cNvGrpSpPr>
              <p:nvPr/>
            </p:nvGrpSpPr>
            <p:grpSpPr bwMode="auto">
              <a:xfrm>
                <a:off x="3840" y="144"/>
                <a:ext cx="1632" cy="1056"/>
                <a:chOff x="3840" y="144"/>
                <a:chExt cx="1632" cy="1056"/>
              </a:xfrm>
            </p:grpSpPr>
            <p:sp>
              <p:nvSpPr>
                <p:cNvPr id="10267" name="Line 45"/>
                <p:cNvSpPr>
                  <a:spLocks noChangeShapeType="1"/>
                </p:cNvSpPr>
                <p:nvPr/>
              </p:nvSpPr>
              <p:spPr bwMode="auto">
                <a:xfrm>
                  <a:off x="3840" y="1008"/>
                  <a:ext cx="15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560" y="144"/>
                  <a:ext cx="0" cy="8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250" name="Object 47"/>
                <p:cNvGraphicFramePr>
                  <a:graphicFrameLocks noChangeAspect="1"/>
                </p:cNvGraphicFramePr>
                <p:nvPr/>
              </p:nvGraphicFramePr>
              <p:xfrm>
                <a:off x="4608" y="144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58" name="Equation" r:id="rId3" imgW="241200" imgH="317160" progId="Equation.3">
                        <p:embed/>
                      </p:oleObj>
                    </mc:Choice>
                    <mc:Fallback>
                      <p:oleObj name="Equation" r:id="rId3" imgW="241200" imgH="317160" progId="Equation.3">
                        <p:embed/>
                        <p:pic>
                          <p:nvPicPr>
                            <p:cNvPr id="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144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51" name="Object 48"/>
                <p:cNvGraphicFramePr>
                  <a:graphicFrameLocks noChangeAspect="1"/>
                </p:cNvGraphicFramePr>
                <p:nvPr/>
              </p:nvGraphicFramePr>
              <p:xfrm>
                <a:off x="5328" y="104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59" name="Equation" r:id="rId5" imgW="228600" imgH="241200" progId="Equation.3">
                        <p:embed/>
                      </p:oleObj>
                    </mc:Choice>
                    <mc:Fallback>
                      <p:oleObj name="Equation" r:id="rId5" imgW="228600" imgH="241200" progId="Equation.3">
                        <p:embed/>
                        <p:pic>
                          <p:nvPicPr>
                            <p:cNvPr id="0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28" y="104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10266" name="Picture 49"/>
              <p:cNvPicPr>
                <a:picLocks noChangeAspect="1" noChangeArrowheads="1"/>
              </p:cNvPicPr>
              <p:nvPr/>
            </p:nvPicPr>
            <p:blipFill>
              <a:blip r:embed="rId7">
                <a:grayscl/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4464" y="1008"/>
                <a:ext cx="192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62" name="Group 59"/>
            <p:cNvGrpSpPr>
              <a:grpSpLocks/>
            </p:cNvGrpSpPr>
            <p:nvPr/>
          </p:nvGrpSpPr>
          <p:grpSpPr bwMode="auto">
            <a:xfrm>
              <a:off x="240" y="1680"/>
              <a:ext cx="1432" cy="815"/>
              <a:chOff x="2640" y="2016"/>
              <a:chExt cx="1432" cy="815"/>
            </a:xfrm>
          </p:grpSpPr>
          <p:sp>
            <p:nvSpPr>
              <p:cNvPr id="10263" name="Arc 55"/>
              <p:cNvSpPr>
                <a:spLocks/>
              </p:cNvSpPr>
              <p:nvPr/>
            </p:nvSpPr>
            <p:spPr bwMode="auto">
              <a:xfrm>
                <a:off x="2857" y="2016"/>
                <a:ext cx="1152" cy="636"/>
              </a:xfrm>
              <a:custGeom>
                <a:avLst/>
                <a:gdLst>
                  <a:gd name="T0" fmla="*/ 0 w 43200"/>
                  <a:gd name="T1" fmla="*/ 16 h 23854"/>
                  <a:gd name="T2" fmla="*/ 31 w 43200"/>
                  <a:gd name="T3" fmla="*/ 17 h 23854"/>
                  <a:gd name="T4" fmla="*/ 15 w 43200"/>
                  <a:gd name="T5" fmla="*/ 15 h 23854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854"/>
                  <a:gd name="T11" fmla="*/ 43200 w 43200"/>
                  <a:gd name="T12" fmla="*/ 23854 h 238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854" fill="none" extrusionOk="0">
                    <a:moveTo>
                      <a:pt x="34" y="22814"/>
                    </a:moveTo>
                    <a:cubicBezTo>
                      <a:pt x="11" y="22410"/>
                      <a:pt x="0" y="2200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52"/>
                      <a:pt x="43160" y="23105"/>
                      <a:pt x="43082" y="23854"/>
                    </a:cubicBezTo>
                  </a:path>
                  <a:path w="43200" h="23854" stroke="0" extrusionOk="0">
                    <a:moveTo>
                      <a:pt x="34" y="22814"/>
                    </a:moveTo>
                    <a:cubicBezTo>
                      <a:pt x="11" y="22410"/>
                      <a:pt x="0" y="2200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352"/>
                      <a:pt x="43160" y="23105"/>
                      <a:pt x="43082" y="238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48" name="Object 56"/>
              <p:cNvGraphicFramePr>
                <a:graphicFrameLocks noChangeAspect="1"/>
              </p:cNvGraphicFramePr>
              <p:nvPr/>
            </p:nvGraphicFramePr>
            <p:xfrm>
              <a:off x="2640" y="2679"/>
              <a:ext cx="31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0" name="Equation" r:id="rId8" imgW="495000" imgH="241200" progId="Equation.3">
                      <p:embed/>
                    </p:oleObj>
                  </mc:Choice>
                  <mc:Fallback>
                    <p:oleObj name="Equation" r:id="rId8" imgW="495000" imgH="2412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679"/>
                            <a:ext cx="31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9" name="Object 57"/>
              <p:cNvGraphicFramePr>
                <a:graphicFrameLocks noChangeAspect="1"/>
              </p:cNvGraphicFramePr>
              <p:nvPr/>
            </p:nvGraphicFramePr>
            <p:xfrm>
              <a:off x="3928" y="267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1" name="Equation" r:id="rId10" imgW="228600" imgH="241200" progId="Equation.3">
                      <p:embed/>
                    </p:oleObj>
                  </mc:Choice>
                  <mc:Fallback>
                    <p:oleObj name="Equation" r:id="rId10" imgW="228600" imgH="24120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8" y="267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4" name="Line 58"/>
              <p:cNvSpPr>
                <a:spLocks noChangeShapeType="1"/>
              </p:cNvSpPr>
              <p:nvPr/>
            </p:nvSpPr>
            <p:spPr bwMode="auto">
              <a:xfrm flipH="1">
                <a:off x="3000" y="2101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990600" y="1981200"/>
            <a:ext cx="60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graphicFrame>
        <p:nvGraphicFramePr>
          <p:cNvPr id="10303" name="Object 63"/>
          <p:cNvGraphicFramePr>
            <a:graphicFrameLocks noChangeAspect="1"/>
          </p:cNvGraphicFramePr>
          <p:nvPr/>
        </p:nvGraphicFramePr>
        <p:xfrm>
          <a:off x="381000" y="3276600"/>
          <a:ext cx="57991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12" imgW="2361960" imgH="330120" progId="Equation.3">
                  <p:embed/>
                </p:oleObj>
              </mc:Choice>
              <mc:Fallback>
                <p:oleObj name="Equation" r:id="rId12" imgW="2361960" imgH="3301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5799138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4" name="Object 64"/>
          <p:cNvGraphicFramePr>
            <a:graphicFrameLocks noChangeAspect="1"/>
          </p:cNvGraphicFramePr>
          <p:nvPr/>
        </p:nvGraphicFramePr>
        <p:xfrm>
          <a:off x="1928794" y="3857628"/>
          <a:ext cx="4191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14" imgW="1726920" imgH="406080" progId="Equation.3">
                  <p:embed/>
                </p:oleObj>
              </mc:Choice>
              <mc:Fallback>
                <p:oleObj name="Equation" r:id="rId14" imgW="1726920" imgH="4060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857628"/>
                        <a:ext cx="41910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5" name="Object 65"/>
          <p:cNvGraphicFramePr>
            <a:graphicFrameLocks noChangeAspect="1"/>
          </p:cNvGraphicFramePr>
          <p:nvPr/>
        </p:nvGraphicFramePr>
        <p:xfrm>
          <a:off x="4114800" y="2743200"/>
          <a:ext cx="1524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16" imgW="622080" imgH="203040" progId="Equation.3">
                  <p:embed/>
                </p:oleObj>
              </mc:Choice>
              <mc:Fallback>
                <p:oleObj name="Equation" r:id="rId16" imgW="622080" imgH="2030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5240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1600200" y="2057400"/>
            <a:ext cx="3913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利用圆的参数方程得 </a:t>
            </a:r>
            <a:r>
              <a:rPr lang="en-US" altLang="zh-CN" i="1"/>
              <a:t>L </a:t>
            </a:r>
            <a:r>
              <a:rPr lang="en-US" altLang="zh-CN"/>
              <a:t>:</a:t>
            </a:r>
          </a:p>
        </p:txBody>
      </p:sp>
      <p:graphicFrame>
        <p:nvGraphicFramePr>
          <p:cNvPr id="10245" name="Object 72"/>
          <p:cNvGraphicFramePr>
            <a:graphicFrameLocks noChangeAspect="1"/>
          </p:cNvGraphicFramePr>
          <p:nvPr/>
        </p:nvGraphicFramePr>
        <p:xfrm>
          <a:off x="1143000" y="381000"/>
          <a:ext cx="3581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18" imgW="1485720" imgH="304560" progId="Equation.3">
                  <p:embed/>
                </p:oleObj>
              </mc:Choice>
              <mc:Fallback>
                <p:oleObj name="Equation" r:id="rId18" imgW="1485720" imgH="304560" progId="Equation.3">
                  <p:embed/>
                  <p:pic>
                    <p:nvPicPr>
                      <p:cNvPr id="0" name="Object 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"/>
                        <a:ext cx="35814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381000" y="49530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另解</a:t>
            </a:r>
            <a:r>
              <a:rPr lang="en-US" altLang="zh-CN"/>
              <a:t>:</a:t>
            </a:r>
          </a:p>
        </p:txBody>
      </p: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1447800" y="4953000"/>
            <a:ext cx="277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可取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为参数，</a:t>
            </a:r>
            <a:r>
              <a:rPr lang="zh-CN" altLang="en-US" b="0" dirty="0"/>
              <a:t> </a:t>
            </a:r>
          </a:p>
        </p:txBody>
      </p:sp>
      <p:graphicFrame>
        <p:nvGraphicFramePr>
          <p:cNvPr id="10315" name="Object 75"/>
          <p:cNvGraphicFramePr>
            <a:graphicFrameLocks noChangeAspect="1"/>
          </p:cNvGraphicFramePr>
          <p:nvPr/>
        </p:nvGraphicFramePr>
        <p:xfrm>
          <a:off x="838200" y="5562600"/>
          <a:ext cx="57991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20" imgW="2361960" imgH="406080" progId="Equation.3">
                  <p:embed/>
                </p:oleObj>
              </mc:Choice>
              <mc:Fallback>
                <p:oleObj name="Equation" r:id="rId20" imgW="2361960" imgH="40608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5799138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/>
          <p:cNvGraphicFramePr>
            <a:graphicFrameLocks noChangeAspect="1"/>
          </p:cNvGraphicFramePr>
          <p:nvPr/>
        </p:nvGraphicFramePr>
        <p:xfrm>
          <a:off x="428625" y="2714625"/>
          <a:ext cx="3613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公式" r:id="rId22" imgW="1498320" imgH="203040" progId="Equation.3">
                  <p:embed/>
                </p:oleObj>
              </mc:Choice>
              <mc:Fallback>
                <p:oleObj name="公式" r:id="rId22" imgW="1498320" imgH="20304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714625"/>
                        <a:ext cx="36131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929058" y="4844498"/>
            <a:ext cx="5000660" cy="644525"/>
            <a:chOff x="3929058" y="4844498"/>
            <a:chExt cx="5000660" cy="644525"/>
          </a:xfrm>
        </p:grpSpPr>
        <p:sp>
          <p:nvSpPr>
            <p:cNvPr id="10316" name="Text Box 76"/>
            <p:cNvSpPr txBox="1">
              <a:spLocks noChangeArrowheads="1"/>
            </p:cNvSpPr>
            <p:nvPr/>
          </p:nvSpPr>
          <p:spPr bwMode="auto">
            <a:xfrm>
              <a:off x="3929058" y="4929198"/>
              <a:ext cx="500066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则 </a:t>
              </a:r>
              <a:r>
                <a:rPr lang="zh-CN" altLang="en-US" dirty="0" smtClean="0"/>
                <a:t>                          </a:t>
              </a:r>
              <a:r>
                <a:rPr lang="en-US" altLang="zh-CN" i="1" dirty="0" smtClean="0"/>
                <a:t>x </a:t>
              </a:r>
              <a:r>
                <a:rPr lang="en-US" altLang="zh-CN" dirty="0"/>
                <a:t>: </a:t>
              </a:r>
              <a:r>
                <a:rPr lang="en-US" altLang="zh-CN" i="1" dirty="0">
                  <a:sym typeface="Symbol" pitchFamily="18" charset="2"/>
                </a:rPr>
                <a:t>a </a:t>
              </a:r>
              <a:r>
                <a:rPr lang="en-US" altLang="zh-CN" dirty="0">
                  <a:sym typeface="Symbol" pitchFamily="18" charset="2"/>
                </a:rPr>
                <a:t>  </a:t>
              </a:r>
              <a:r>
                <a:rPr lang="en-US" altLang="zh-CN" i="1" dirty="0">
                  <a:sym typeface="Symbol" pitchFamily="18" charset="2"/>
                </a:rPr>
                <a:t>a.</a:t>
              </a:r>
            </a:p>
          </p:txBody>
        </p:sp>
        <p:graphicFrame>
          <p:nvGraphicFramePr>
            <p:cNvPr id="4" name="Object 11"/>
            <p:cNvGraphicFramePr>
              <a:graphicFrameLocks noChangeAspect="1"/>
            </p:cNvGraphicFramePr>
            <p:nvPr/>
          </p:nvGraphicFramePr>
          <p:xfrm>
            <a:off x="4383088" y="4844498"/>
            <a:ext cx="2143125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8" name="Equation" r:id="rId24" imgW="888840" imgH="266400" progId="Equation.DSMT4">
                    <p:embed/>
                  </p:oleObj>
                </mc:Choice>
                <mc:Fallback>
                  <p:oleObj name="Equation" r:id="rId24" imgW="888840" imgH="266400" progId="Equation.DSMT4">
                    <p:embed/>
                    <p:pic>
                      <p:nvPicPr>
                        <p:cNvPr id="0" name="Picture 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088" y="4844498"/>
                          <a:ext cx="2143125" cy="644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autoUpdateAnimBg="0"/>
      <p:bldP spid="10280" grpId="0" autoUpdateAnimBg="0"/>
      <p:bldP spid="10302" grpId="0" autoUpdateAnimBg="0"/>
      <p:bldP spid="10306" grpId="0" autoUpdateAnimBg="0"/>
      <p:bldP spid="10313" grpId="0" autoUpdateAnimBg="0"/>
      <p:bldP spid="103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38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(2)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57200" y="2057400"/>
            <a:ext cx="203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L </a:t>
            </a:r>
            <a:r>
              <a:rPr lang="zh-CN" altLang="en-US"/>
              <a:t>的方程为</a:t>
            </a:r>
            <a:r>
              <a:rPr lang="en-US" altLang="zh-CN"/>
              <a:t>: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838200" y="2743200"/>
          <a:ext cx="3124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3" imgW="1206360" imgH="203040" progId="Equation.3">
                  <p:embed/>
                </p:oleObj>
              </mc:Choice>
              <mc:Fallback>
                <p:oleObj name="Equation" r:id="rId3" imgW="12063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31242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09600" y="3429000"/>
          <a:ext cx="3708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5" imgW="1511280" imgH="330120" progId="Equation.3">
                  <p:embed/>
                </p:oleObj>
              </mc:Choice>
              <mc:Fallback>
                <p:oleObj name="Equation" r:id="rId5" imgW="151128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37084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400800" y="2133600"/>
            <a:ext cx="1828800" cy="1009650"/>
            <a:chOff x="2688" y="1344"/>
            <a:chExt cx="1152" cy="636"/>
          </a:xfrm>
        </p:grpSpPr>
        <p:sp>
          <p:nvSpPr>
            <p:cNvPr id="11286" name="Arc 20"/>
            <p:cNvSpPr>
              <a:spLocks/>
            </p:cNvSpPr>
            <p:nvPr/>
          </p:nvSpPr>
          <p:spPr bwMode="auto">
            <a:xfrm>
              <a:off x="2688" y="1344"/>
              <a:ext cx="1152" cy="636"/>
            </a:xfrm>
            <a:custGeom>
              <a:avLst/>
              <a:gdLst>
                <a:gd name="T0" fmla="*/ 0 w 43200"/>
                <a:gd name="T1" fmla="*/ 16 h 23854"/>
                <a:gd name="T2" fmla="*/ 31 w 43200"/>
                <a:gd name="T3" fmla="*/ 17 h 23854"/>
                <a:gd name="T4" fmla="*/ 15 w 43200"/>
                <a:gd name="T5" fmla="*/ 15 h 23854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854"/>
                <a:gd name="T11" fmla="*/ 43200 w 43200"/>
                <a:gd name="T12" fmla="*/ 23854 h 238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854" fill="none" extrusionOk="0">
                  <a:moveTo>
                    <a:pt x="34" y="22814"/>
                  </a:moveTo>
                  <a:cubicBezTo>
                    <a:pt x="11" y="22410"/>
                    <a:pt x="0" y="2200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352"/>
                    <a:pt x="43160" y="23105"/>
                    <a:pt x="43082" y="23854"/>
                  </a:cubicBezTo>
                </a:path>
                <a:path w="43200" h="23854" stroke="0" extrusionOk="0">
                  <a:moveTo>
                    <a:pt x="34" y="22814"/>
                  </a:moveTo>
                  <a:cubicBezTo>
                    <a:pt x="11" y="22410"/>
                    <a:pt x="0" y="2200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352"/>
                    <a:pt x="43160" y="23105"/>
                    <a:pt x="43082" y="238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H="1">
              <a:off x="2832" y="1440"/>
              <a:ext cx="144" cy="96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066800" y="121920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从点 </a:t>
            </a:r>
            <a:r>
              <a:rPr lang="en-US" altLang="zh-CN" i="1"/>
              <a:t>A </a:t>
            </a:r>
            <a:r>
              <a:rPr lang="en-US" altLang="zh-CN"/>
              <a:t>( </a:t>
            </a:r>
            <a:r>
              <a:rPr lang="en-US" altLang="zh-CN" i="1"/>
              <a:t>a </a:t>
            </a:r>
            <a:r>
              <a:rPr lang="en-US" altLang="zh-CN"/>
              <a:t>, 0 ) </a:t>
            </a:r>
            <a:r>
              <a:rPr lang="zh-CN" altLang="en-US"/>
              <a:t>沿 </a:t>
            </a:r>
            <a:r>
              <a:rPr lang="en-US" altLang="zh-CN" i="1"/>
              <a:t>x </a:t>
            </a:r>
            <a:r>
              <a:rPr lang="zh-CN" altLang="en-US"/>
              <a:t>轴到点</a:t>
            </a:r>
            <a:r>
              <a:rPr lang="zh-CN" altLang="en-US" i="1"/>
              <a:t> </a:t>
            </a:r>
            <a:r>
              <a:rPr lang="en-US" altLang="zh-CN" i="1"/>
              <a:t>B</a:t>
            </a:r>
            <a:r>
              <a:rPr lang="en-US" altLang="zh-CN"/>
              <a:t> (– </a:t>
            </a:r>
            <a:r>
              <a:rPr lang="en-US" altLang="zh-CN" i="1"/>
              <a:t>a</a:t>
            </a:r>
            <a:r>
              <a:rPr lang="en-US" altLang="zh-CN"/>
              <a:t> , 0 ). 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304800" y="4419600"/>
            <a:ext cx="8077200" cy="1117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注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　被积函数相同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起点和终点也相同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但是由于积分路径不同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导致积分结果可能不同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1268" name="Object 27"/>
          <p:cNvGraphicFramePr>
            <a:graphicFrameLocks noChangeAspect="1"/>
          </p:cNvGraphicFramePr>
          <p:nvPr/>
        </p:nvGraphicFramePr>
        <p:xfrm>
          <a:off x="914400" y="381000"/>
          <a:ext cx="3581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7" imgW="1485720" imgH="304560" progId="Equation.3">
                  <p:embed/>
                </p:oleObj>
              </mc:Choice>
              <mc:Fallback>
                <p:oleObj name="Equation" r:id="rId7" imgW="1485720" imgH="304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35814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172200" y="1676400"/>
            <a:ext cx="2743200" cy="1898650"/>
            <a:chOff x="3888" y="432"/>
            <a:chExt cx="1728" cy="1196"/>
          </a:xfrm>
        </p:grpSpPr>
        <p:sp>
          <p:nvSpPr>
            <p:cNvPr id="11283" name="Line 10"/>
            <p:cNvSpPr>
              <a:spLocks noChangeShapeType="1"/>
            </p:cNvSpPr>
            <p:nvPr/>
          </p:nvSpPr>
          <p:spPr bwMode="auto">
            <a:xfrm>
              <a:off x="3888" y="1344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11"/>
            <p:cNvSpPr>
              <a:spLocks noChangeShapeType="1"/>
            </p:cNvSpPr>
            <p:nvPr/>
          </p:nvSpPr>
          <p:spPr bwMode="auto">
            <a:xfrm flipV="1">
              <a:off x="4608" y="48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3" name="Object 12"/>
            <p:cNvGraphicFramePr>
              <a:graphicFrameLocks noChangeAspect="1"/>
            </p:cNvGraphicFramePr>
            <p:nvPr/>
          </p:nvGraphicFramePr>
          <p:xfrm>
            <a:off x="4656" y="432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0" name="Equation" r:id="rId9" imgW="139680" imgH="164880" progId="Equation.3">
                    <p:embed/>
                  </p:oleObj>
                </mc:Choice>
                <mc:Fallback>
                  <p:oleObj name="Equation" r:id="rId9" imgW="1396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432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3"/>
            <p:cNvGraphicFramePr>
              <a:graphicFrameLocks noChangeAspect="1"/>
            </p:cNvGraphicFramePr>
            <p:nvPr/>
          </p:nvGraphicFramePr>
          <p:xfrm>
            <a:off x="5404" y="1416"/>
            <a:ext cx="21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1" name="Equation" r:id="rId11" imgW="139680" imgH="139680" progId="Equation.3">
                    <p:embed/>
                  </p:oleObj>
                </mc:Choice>
                <mc:Fallback>
                  <p:oleObj name="Equation" r:id="rId11" imgW="139680" imgH="1396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4" y="1416"/>
                          <a:ext cx="21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Text Box 28"/>
            <p:cNvSpPr txBox="1">
              <a:spLocks noChangeArrowheads="1"/>
            </p:cNvSpPr>
            <p:nvPr/>
          </p:nvSpPr>
          <p:spPr bwMode="auto">
            <a:xfrm>
              <a:off x="4464" y="129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324600" y="2743200"/>
            <a:ext cx="2057400" cy="765175"/>
            <a:chOff x="3840" y="1104"/>
            <a:chExt cx="1536" cy="482"/>
          </a:xfrm>
        </p:grpSpPr>
        <p:graphicFrame>
          <p:nvGraphicFramePr>
            <p:cNvPr id="11269" name="Object 21"/>
            <p:cNvGraphicFramePr>
              <a:graphicFrameLocks noChangeAspect="1"/>
            </p:cNvGraphicFramePr>
            <p:nvPr/>
          </p:nvGraphicFramePr>
          <p:xfrm>
            <a:off x="3840" y="1392"/>
            <a:ext cx="33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2" name="Equation" r:id="rId13" imgW="241200" imgH="139680" progId="Equation.3">
                    <p:embed/>
                  </p:oleObj>
                </mc:Choice>
                <mc:Fallback>
                  <p:oleObj name="Equation" r:id="rId13" imgW="241200" imgH="1396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92"/>
                          <a:ext cx="336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22"/>
            <p:cNvGraphicFramePr>
              <a:graphicFrameLocks noChangeAspect="1"/>
            </p:cNvGraphicFramePr>
            <p:nvPr/>
          </p:nvGraphicFramePr>
          <p:xfrm>
            <a:off x="5184" y="1392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392"/>
                          <a:ext cx="1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16"/>
            <p:cNvGraphicFramePr>
              <a:graphicFrameLocks noChangeAspect="1"/>
            </p:cNvGraphicFramePr>
            <p:nvPr/>
          </p:nvGraphicFramePr>
          <p:xfrm>
            <a:off x="3888" y="110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4" name="Equation" r:id="rId17" imgW="164880" imgH="164880" progId="Equation.3">
                    <p:embed/>
                  </p:oleObj>
                </mc:Choice>
                <mc:Fallback>
                  <p:oleObj name="Equation" r:id="rId17" imgW="164880" imgH="164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104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7"/>
            <p:cNvGraphicFramePr>
              <a:graphicFrameLocks noChangeAspect="1"/>
            </p:cNvGraphicFramePr>
            <p:nvPr/>
          </p:nvGraphicFramePr>
          <p:xfrm>
            <a:off x="5136" y="110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5" name="Equation" r:id="rId19" imgW="164880" imgH="164880" progId="Equation.3">
                    <p:embed/>
                  </p:oleObj>
                </mc:Choice>
                <mc:Fallback>
                  <p:oleObj name="Equation" r:id="rId19" imgW="164880" imgH="1648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104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3888" y="1344"/>
              <a:ext cx="1396" cy="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600" grpId="0" autoUpdateAnimBg="0"/>
      <p:bldP spid="246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5113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12314" name="Text Box 15"/>
          <p:cNvSpPr txBox="1">
            <a:spLocks noChangeArrowheads="1"/>
          </p:cNvSpPr>
          <p:nvPr/>
        </p:nvSpPr>
        <p:spPr bwMode="auto">
          <a:xfrm>
            <a:off x="4857750" y="28575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L</a:t>
            </a:r>
            <a:r>
              <a:rPr lang="zh-CN" altLang="en-US"/>
              <a:t>为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850900" y="103187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抛物线  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2590800" y="1016000"/>
          <a:ext cx="3200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16000"/>
                        <a:ext cx="32004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850900" y="169862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抛物线  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850900" y="2397125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有向折线</a:t>
            </a:r>
            <a:r>
              <a:rPr lang="zh-CN" altLang="en-US" i="1"/>
              <a:t> </a:t>
            </a:r>
            <a:endParaRPr lang="zh-CN" altLang="en-US"/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2895600" y="2362200"/>
          <a:ext cx="2209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5" imgW="888840" imgH="241200" progId="Equation.3">
                  <p:embed/>
                </p:oleObj>
              </mc:Choice>
              <mc:Fallback>
                <p:oleObj name="Equation" r:id="rId5" imgW="88884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2209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431800" y="317976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(1) </a:t>
            </a:r>
            <a:r>
              <a:rPr lang="zh-CN" altLang="en-US"/>
              <a:t>原式</a:t>
            </a:r>
          </a:p>
        </p:txBody>
      </p:sp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6013450" y="3013075"/>
          <a:ext cx="23606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公式" r:id="rId7" imgW="977760" imgH="342720" progId="Equation.3">
                  <p:embed/>
                </p:oleObj>
              </mc:Choice>
              <mc:Fallback>
                <p:oleObj name="公式" r:id="rId7" imgW="977760" imgH="3427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3013075"/>
                        <a:ext cx="2360613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023938" y="4067175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原式</a:t>
            </a:r>
          </a:p>
        </p:txBody>
      </p:sp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3200400" y="4114800"/>
          <a:ext cx="15303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Equation" r:id="rId9" imgW="634680" imgH="228600" progId="Equation.3">
                  <p:embed/>
                </p:oleObj>
              </mc:Choice>
              <mc:Fallback>
                <p:oleObj name="Equation" r:id="rId9" imgW="63468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153035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914400" y="4953000"/>
            <a:ext cx="160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原式</a:t>
            </a:r>
          </a:p>
        </p:txBody>
      </p:sp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1219200" y="5638800"/>
          <a:ext cx="38004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11" imgW="1574640" imgH="342720" progId="Equation.3">
                  <p:embed/>
                </p:oleObj>
              </mc:Choice>
              <mc:Fallback>
                <p:oleObj name="Equation" r:id="rId11" imgW="1574640" imgH="3427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38800"/>
                        <a:ext cx="3800475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413625" y="584200"/>
            <a:ext cx="1239838" cy="2428875"/>
            <a:chOff x="4686" y="294"/>
            <a:chExt cx="781" cy="1530"/>
          </a:xfrm>
        </p:grpSpPr>
        <p:graphicFrame>
          <p:nvGraphicFramePr>
            <p:cNvPr id="12311" name="Object 33"/>
            <p:cNvGraphicFramePr>
              <a:graphicFrameLocks noChangeAspect="1"/>
            </p:cNvGraphicFramePr>
            <p:nvPr/>
          </p:nvGraphicFramePr>
          <p:xfrm>
            <a:off x="4686" y="1563"/>
            <a:ext cx="62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2" name="公式" r:id="rId13" imgW="482400" imgH="203040" progId="Equation.3">
                    <p:embed/>
                  </p:oleObj>
                </mc:Choice>
                <mc:Fallback>
                  <p:oleObj name="公式" r:id="rId13" imgW="482400" imgH="2030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1563"/>
                          <a:ext cx="62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34"/>
            <p:cNvGraphicFramePr>
              <a:graphicFrameLocks noChangeAspect="1"/>
            </p:cNvGraphicFramePr>
            <p:nvPr/>
          </p:nvGraphicFramePr>
          <p:xfrm>
            <a:off x="4876" y="294"/>
            <a:ext cx="59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3" name="公式" r:id="rId15" imgW="457200" imgH="203040" progId="Equation.3">
                    <p:embed/>
                  </p:oleObj>
                </mc:Choice>
                <mc:Fallback>
                  <p:oleObj name="公式" r:id="rId15" imgW="457200" imgH="2030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94"/>
                          <a:ext cx="59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4" name="Line 35"/>
            <p:cNvSpPr>
              <a:spLocks noChangeShapeType="1"/>
            </p:cNvSpPr>
            <p:nvPr/>
          </p:nvSpPr>
          <p:spPr bwMode="auto">
            <a:xfrm flipV="1">
              <a:off x="5088" y="507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7289800" y="2522538"/>
            <a:ext cx="457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V="1">
            <a:off x="8051800" y="1684338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115050" y="922338"/>
            <a:ext cx="1936750" cy="1600200"/>
            <a:chOff x="3820" y="384"/>
            <a:chExt cx="1220" cy="1008"/>
          </a:xfrm>
        </p:grpSpPr>
        <p:graphicFrame>
          <p:nvGraphicFramePr>
            <p:cNvPr id="12310" name="Object 39"/>
            <p:cNvGraphicFramePr>
              <a:graphicFrameLocks noChangeAspect="1"/>
            </p:cNvGraphicFramePr>
            <p:nvPr/>
          </p:nvGraphicFramePr>
          <p:xfrm>
            <a:off x="3820" y="432"/>
            <a:ext cx="76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" name="公式" r:id="rId17" imgW="431640" imgH="228600" progId="Equation.3">
                    <p:embed/>
                  </p:oleObj>
                </mc:Choice>
                <mc:Fallback>
                  <p:oleObj name="公式" r:id="rId17" imgW="43164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0" y="432"/>
                          <a:ext cx="76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Freeform 40"/>
            <p:cNvSpPr>
              <a:spLocks/>
            </p:cNvSpPr>
            <p:nvPr/>
          </p:nvSpPr>
          <p:spPr bwMode="auto">
            <a:xfrm>
              <a:off x="4080" y="38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240 w 960"/>
                <a:gd name="T3" fmla="*/ 528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40" y="852"/>
                    <a:pt x="80" y="696"/>
                    <a:pt x="240" y="528"/>
                  </a:cubicBezTo>
                  <a:cubicBezTo>
                    <a:pt x="400" y="360"/>
                    <a:pt x="680" y="180"/>
                    <a:pt x="960" y="0"/>
                  </a:cubicBezTo>
                </a:path>
              </a:pathLst>
            </a:custGeom>
            <a:noFill/>
            <a:ln w="28575">
              <a:solidFill>
                <a:srgbClr val="99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41"/>
            <p:cNvSpPr>
              <a:spLocks noChangeShapeType="1"/>
            </p:cNvSpPr>
            <p:nvPr/>
          </p:nvSpPr>
          <p:spPr bwMode="auto">
            <a:xfrm flipV="1">
              <a:off x="4512" y="576"/>
              <a:ext cx="24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527800" y="922338"/>
            <a:ext cx="1524000" cy="1600200"/>
            <a:chOff x="4080" y="384"/>
            <a:chExt cx="960" cy="1008"/>
          </a:xfrm>
        </p:grpSpPr>
        <p:graphicFrame>
          <p:nvGraphicFramePr>
            <p:cNvPr id="12309" name="Object 43"/>
            <p:cNvGraphicFramePr>
              <a:graphicFrameLocks noChangeAspect="1"/>
            </p:cNvGraphicFramePr>
            <p:nvPr/>
          </p:nvGraphicFramePr>
          <p:xfrm>
            <a:off x="4252" y="912"/>
            <a:ext cx="76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5" name="公式" r:id="rId19" imgW="431640" imgH="228600" progId="Equation.3">
                    <p:embed/>
                  </p:oleObj>
                </mc:Choice>
                <mc:Fallback>
                  <p:oleObj name="公式" r:id="rId19" imgW="431640" imgH="228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912"/>
                          <a:ext cx="76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0" name="Freeform 44"/>
            <p:cNvSpPr>
              <a:spLocks/>
            </p:cNvSpPr>
            <p:nvPr/>
          </p:nvSpPr>
          <p:spPr bwMode="auto">
            <a:xfrm>
              <a:off x="4080" y="38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480 w 960"/>
                <a:gd name="T3" fmla="*/ 816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160" y="996"/>
                    <a:pt x="320" y="984"/>
                    <a:pt x="480" y="816"/>
                  </a:cubicBezTo>
                  <a:cubicBezTo>
                    <a:pt x="640" y="648"/>
                    <a:pt x="800" y="324"/>
                    <a:pt x="960" y="0"/>
                  </a:cubicBezTo>
                </a:path>
              </a:pathLst>
            </a:custGeom>
            <a:noFill/>
            <a:ln w="28575">
              <a:solidFill>
                <a:srgbClr val="FF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45"/>
            <p:cNvSpPr>
              <a:spLocks noChangeShapeType="1"/>
            </p:cNvSpPr>
            <p:nvPr/>
          </p:nvSpPr>
          <p:spPr bwMode="auto">
            <a:xfrm flipV="1">
              <a:off x="4752" y="672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312" name="Object 48"/>
          <p:cNvGraphicFramePr>
            <a:graphicFrameLocks noChangeAspect="1"/>
          </p:cNvGraphicFramePr>
          <p:nvPr/>
        </p:nvGraphicFramePr>
        <p:xfrm>
          <a:off x="2339975" y="3933825"/>
          <a:ext cx="863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公式" r:id="rId21" imgW="355320" imgH="342720" progId="Equation.3">
                  <p:embed/>
                </p:oleObj>
              </mc:Choice>
              <mc:Fallback>
                <p:oleObj name="公式" r:id="rId21" imgW="355320" imgH="3427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33825"/>
                        <a:ext cx="8636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3" name="Object 49"/>
          <p:cNvGraphicFramePr>
            <a:graphicFrameLocks noChangeAspect="1"/>
          </p:cNvGraphicFramePr>
          <p:nvPr/>
        </p:nvGraphicFramePr>
        <p:xfrm>
          <a:off x="4724400" y="4114800"/>
          <a:ext cx="1409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Equation" r:id="rId23" imgW="583920" imgH="228600" progId="Equation.3">
                  <p:embed/>
                </p:oleObj>
              </mc:Choice>
              <mc:Fallback>
                <p:oleObj name="Equation" r:id="rId23" imgW="58392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14097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" name="Object 51"/>
          <p:cNvGraphicFramePr>
            <a:graphicFrameLocks noChangeAspect="1"/>
          </p:cNvGraphicFramePr>
          <p:nvPr/>
        </p:nvGraphicFramePr>
        <p:xfrm>
          <a:off x="5059363" y="5638800"/>
          <a:ext cx="24812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" name="公式" r:id="rId25" imgW="1028520" imgH="342720" progId="Equation.3">
                  <p:embed/>
                </p:oleObj>
              </mc:Choice>
              <mc:Fallback>
                <p:oleObj name="公式" r:id="rId25" imgW="1028520" imgH="3427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5638800"/>
                        <a:ext cx="2481262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6223000" y="541338"/>
            <a:ext cx="2438400" cy="2362200"/>
            <a:chOff x="3936" y="267"/>
            <a:chExt cx="1536" cy="1488"/>
          </a:xfrm>
        </p:grpSpPr>
        <p:graphicFrame>
          <p:nvGraphicFramePr>
            <p:cNvPr id="12307" name="Object 55"/>
            <p:cNvGraphicFramePr>
              <a:graphicFrameLocks noChangeAspect="1"/>
            </p:cNvGraphicFramePr>
            <p:nvPr/>
          </p:nvGraphicFramePr>
          <p:xfrm>
            <a:off x="4176" y="28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9" name="Equation" r:id="rId27" imgW="241200" imgH="317160" progId="Equation.3">
                    <p:embed/>
                  </p:oleObj>
                </mc:Choice>
                <mc:Fallback>
                  <p:oleObj name="Equation" r:id="rId27" imgW="241200" imgH="31716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56"/>
            <p:cNvGraphicFramePr>
              <a:graphicFrameLocks noChangeAspect="1"/>
            </p:cNvGraphicFramePr>
            <p:nvPr/>
          </p:nvGraphicFramePr>
          <p:xfrm>
            <a:off x="5328" y="160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0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60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7" name="Line 57"/>
            <p:cNvSpPr>
              <a:spLocks noChangeShapeType="1"/>
            </p:cNvSpPr>
            <p:nvPr/>
          </p:nvSpPr>
          <p:spPr bwMode="auto">
            <a:xfrm>
              <a:off x="4128" y="1515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58"/>
            <p:cNvSpPr>
              <a:spLocks noChangeShapeType="1"/>
            </p:cNvSpPr>
            <p:nvPr/>
          </p:nvSpPr>
          <p:spPr bwMode="auto">
            <a:xfrm flipV="1">
              <a:off x="4128" y="267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329" name="Picture 59"/>
            <p:cNvPicPr>
              <a:picLocks noChangeAspect="1" noChangeArrowheads="1"/>
            </p:cNvPicPr>
            <p:nvPr/>
          </p:nvPicPr>
          <p:blipFill>
            <a:blip r:embed="rId31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936" y="1488"/>
              <a:ext cx="192" cy="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</p:grpSp>
      <p:graphicFrame>
        <p:nvGraphicFramePr>
          <p:cNvPr id="12298" name="Object 62"/>
          <p:cNvGraphicFramePr>
            <a:graphicFrameLocks noChangeAspect="1"/>
          </p:cNvGraphicFramePr>
          <p:nvPr/>
        </p:nvGraphicFramePr>
        <p:xfrm>
          <a:off x="1214438" y="214313"/>
          <a:ext cx="36131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" name="公式" r:id="rId32" imgW="1498320" imgH="304560" progId="Equation.3">
                  <p:embed/>
                </p:oleObj>
              </mc:Choice>
              <mc:Fallback>
                <p:oleObj name="公式" r:id="rId32" imgW="1498320" imgH="304560" progId="Equation.3">
                  <p:embed/>
                  <p:pic>
                    <p:nvPicPr>
                      <p:cNvPr id="0" name="Object 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14313"/>
                        <a:ext cx="361315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7"/>
          <p:cNvGraphicFramePr>
            <a:graphicFrameLocks noChangeAspect="1"/>
          </p:cNvGraphicFramePr>
          <p:nvPr/>
        </p:nvGraphicFramePr>
        <p:xfrm>
          <a:off x="2571750" y="1697038"/>
          <a:ext cx="32464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公式" r:id="rId34" imgW="1346040" imgH="228600" progId="Equation.3">
                  <p:embed/>
                </p:oleObj>
              </mc:Choice>
              <mc:Fallback>
                <p:oleObj name="公式" r:id="rId34" imgW="1346040" imgH="228600" progId="Equation.3">
                  <p:embed/>
                  <p:pic>
                    <p:nvPicPr>
                      <p:cNvPr id="0" name="Picture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697038"/>
                        <a:ext cx="32464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4"/>
          <p:cNvGraphicFramePr>
            <a:graphicFrameLocks noChangeAspect="1"/>
          </p:cNvGraphicFramePr>
          <p:nvPr/>
        </p:nvGraphicFramePr>
        <p:xfrm>
          <a:off x="2286000" y="3000375"/>
          <a:ext cx="857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公式" r:id="rId36" imgW="355320" imgH="342720" progId="Equation.3">
                  <p:embed/>
                </p:oleObj>
              </mc:Choice>
              <mc:Fallback>
                <p:oleObj name="公式" r:id="rId36" imgW="355320" imgH="342720" progId="Equation.3">
                  <p:embed/>
                  <p:pic>
                    <p:nvPicPr>
                      <p:cNvPr id="0" name="Object 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00375"/>
                        <a:ext cx="8572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5"/>
          <p:cNvGraphicFramePr>
            <a:graphicFrameLocks noChangeAspect="1"/>
          </p:cNvGraphicFramePr>
          <p:nvPr/>
        </p:nvGraphicFramePr>
        <p:xfrm>
          <a:off x="3071813" y="3162300"/>
          <a:ext cx="10715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公式" r:id="rId38" imgW="444240" imgH="228600" progId="Equation.3">
                  <p:embed/>
                </p:oleObj>
              </mc:Choice>
              <mc:Fallback>
                <p:oleObj name="公式" r:id="rId38" imgW="444240" imgH="228600" progId="Equation.3">
                  <p:embed/>
                  <p:pic>
                    <p:nvPicPr>
                      <p:cNvPr id="0" name="Object 6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162300"/>
                        <a:ext cx="107156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0"/>
          <p:cNvGraphicFramePr>
            <a:graphicFrameLocks noChangeAspect="1"/>
          </p:cNvGraphicFramePr>
          <p:nvPr/>
        </p:nvGraphicFramePr>
        <p:xfrm>
          <a:off x="4071938" y="3148013"/>
          <a:ext cx="20208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公式" r:id="rId40" imgW="838080" imgH="228600" progId="Equation.3">
                  <p:embed/>
                </p:oleObj>
              </mc:Choice>
              <mc:Fallback>
                <p:oleObj name="公式" r:id="rId40" imgW="838080" imgH="2286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148013"/>
                        <a:ext cx="20208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8"/>
          <p:cNvGraphicFramePr>
            <a:graphicFrameLocks noChangeAspect="1"/>
          </p:cNvGraphicFramePr>
          <p:nvPr/>
        </p:nvGraphicFramePr>
        <p:xfrm>
          <a:off x="6143625" y="3929063"/>
          <a:ext cx="21732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公式" r:id="rId42" imgW="901440" imgH="342720" progId="Equation.3">
                  <p:embed/>
                </p:oleObj>
              </mc:Choice>
              <mc:Fallback>
                <p:oleObj name="公式" r:id="rId42" imgW="901440" imgH="342720" progId="Equation.3">
                  <p:embed/>
                  <p:pic>
                    <p:nvPicPr>
                      <p:cNvPr id="0" name="Object 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3929063"/>
                        <a:ext cx="217328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9"/>
          <p:cNvGraphicFramePr>
            <a:graphicFrameLocks noChangeAspect="1"/>
          </p:cNvGraphicFramePr>
          <p:nvPr/>
        </p:nvGraphicFramePr>
        <p:xfrm>
          <a:off x="2214563" y="4857750"/>
          <a:ext cx="3489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公式" r:id="rId44" imgW="1447560" imgH="304560" progId="Equation.3">
                  <p:embed/>
                </p:oleObj>
              </mc:Choice>
              <mc:Fallback>
                <p:oleObj name="公式" r:id="rId44" imgW="1447560" imgH="304560" progId="Equation.3">
                  <p:embed/>
                  <p:pic>
                    <p:nvPicPr>
                      <p:cNvPr id="0" name="Object 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857750"/>
                        <a:ext cx="34893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0"/>
          <p:cNvGraphicFramePr>
            <a:graphicFrameLocks noChangeAspect="1"/>
          </p:cNvGraphicFramePr>
          <p:nvPr/>
        </p:nvGraphicFramePr>
        <p:xfrm>
          <a:off x="5643563" y="4827588"/>
          <a:ext cx="28463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公式" r:id="rId46" imgW="1180800" imgH="304560" progId="Equation.3">
                  <p:embed/>
                </p:oleObj>
              </mc:Choice>
              <mc:Fallback>
                <p:oleObj name="公式" r:id="rId46" imgW="1180800" imgH="304560" progId="Equation.3">
                  <p:embed/>
                  <p:pic>
                    <p:nvPicPr>
                      <p:cNvPr id="0" name="Object 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4827588"/>
                        <a:ext cx="284638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1"/>
          <p:cNvGraphicFramePr>
            <a:graphicFrameLocks noChangeAspect="1"/>
          </p:cNvGraphicFramePr>
          <p:nvPr/>
        </p:nvGraphicFramePr>
        <p:xfrm>
          <a:off x="7572375" y="5857875"/>
          <a:ext cx="5508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公式" r:id="rId48" imgW="228600" imgH="164880" progId="Equation.3">
                  <p:embed/>
                </p:oleObj>
              </mc:Choice>
              <mc:Fallback>
                <p:oleObj name="公式" r:id="rId48" imgW="228600" imgH="164880" progId="Equation.3">
                  <p:embed/>
                  <p:pic>
                    <p:nvPicPr>
                      <p:cNvPr id="0" name="Object 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5857875"/>
                        <a:ext cx="5508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utoUpdateAnimBg="0"/>
      <p:bldP spid="11282" grpId="0" autoUpdateAnimBg="0"/>
      <p:bldP spid="11284" grpId="0" autoUpdateAnimBg="0"/>
      <p:bldP spid="11286" grpId="0" autoUpdateAnimBg="0"/>
      <p:bldP spid="11289" grpId="0" autoUpdateAnimBg="0"/>
      <p:bldP spid="11292" grpId="0" autoUpdateAnimBg="0"/>
      <p:bldP spid="11300" grpId="0" animBg="1"/>
      <p:bldP spid="113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62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 </a:t>
            </a:r>
          </a:p>
        </p:txBody>
      </p:sp>
      <p:graphicFrame>
        <p:nvGraphicFramePr>
          <p:cNvPr id="13314" name="Object 1029"/>
          <p:cNvGraphicFramePr>
            <a:graphicFrameLocks noChangeAspect="1"/>
          </p:cNvGraphicFramePr>
          <p:nvPr/>
        </p:nvGraphicFramePr>
        <p:xfrm>
          <a:off x="762000" y="381000"/>
          <a:ext cx="7391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3" imgW="6997680" imgH="1168200" progId="Equation.3">
                  <p:embed/>
                </p:oleObj>
              </mc:Choice>
              <mc:Fallback>
                <p:oleObj name="Equation" r:id="rId3" imgW="6997680" imgH="116820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73914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1030"/>
          <p:cNvSpPr txBox="1">
            <a:spLocks noChangeArrowheads="1"/>
          </p:cNvSpPr>
          <p:nvPr/>
        </p:nvSpPr>
        <p:spPr bwMode="auto">
          <a:xfrm>
            <a:off x="533400" y="1905000"/>
            <a:ext cx="64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5607" name="Text Box 1031"/>
          <p:cNvSpPr txBox="1">
            <a:spLocks noChangeArrowheads="1"/>
          </p:cNvSpPr>
          <p:nvPr/>
        </p:nvSpPr>
        <p:spPr bwMode="auto">
          <a:xfrm>
            <a:off x="1214414" y="1928802"/>
            <a:ext cx="4786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直线段</a:t>
            </a:r>
            <a:r>
              <a:rPr lang="en-US" altLang="zh-CN" i="1" dirty="0" smtClean="0"/>
              <a:t>AB </a:t>
            </a:r>
            <a:r>
              <a:rPr lang="zh-CN" altLang="en-US" dirty="0" smtClean="0"/>
              <a:t>所在的直线</a:t>
            </a:r>
            <a:r>
              <a:rPr lang="zh-CN" altLang="en-US" dirty="0" smtClean="0">
                <a:latin typeface="楷体_GB2312" pitchFamily="49" charset="-122"/>
              </a:rPr>
              <a:t>方程</a:t>
            </a:r>
            <a:r>
              <a:rPr lang="zh-CN" altLang="en-US" dirty="0">
                <a:latin typeface="楷体_GB2312" pitchFamily="49" charset="-122"/>
              </a:rPr>
              <a:t>是</a:t>
            </a:r>
          </a:p>
        </p:txBody>
      </p:sp>
      <p:graphicFrame>
        <p:nvGraphicFramePr>
          <p:cNvPr id="25608" name="Object 1032"/>
          <p:cNvGraphicFramePr>
            <a:graphicFrameLocks noChangeAspect="1"/>
          </p:cNvGraphicFramePr>
          <p:nvPr/>
        </p:nvGraphicFramePr>
        <p:xfrm>
          <a:off x="6072198" y="1785926"/>
          <a:ext cx="156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公式" r:id="rId5" imgW="1562040" imgH="838080" progId="Equation.3">
                  <p:embed/>
                </p:oleObj>
              </mc:Choice>
              <mc:Fallback>
                <p:oleObj name="公式" r:id="rId5" imgW="1562040" imgH="838080" progId="Equation.3">
                  <p:embed/>
                  <p:pic>
                    <p:nvPicPr>
                      <p:cNvPr id="0" name="Object 10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785926"/>
                        <a:ext cx="1562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033"/>
          <p:cNvSpPr txBox="1">
            <a:spLocks noChangeArrowheads="1"/>
          </p:cNvSpPr>
          <p:nvPr/>
        </p:nvSpPr>
        <p:spPr bwMode="auto">
          <a:xfrm>
            <a:off x="762000" y="2819400"/>
            <a:ext cx="287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化为参数方程得</a:t>
            </a:r>
          </a:p>
        </p:txBody>
      </p:sp>
      <p:graphicFrame>
        <p:nvGraphicFramePr>
          <p:cNvPr id="2561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46538"/>
              </p:ext>
            </p:extLst>
          </p:nvPr>
        </p:nvGraphicFramePr>
        <p:xfrm>
          <a:off x="3429000" y="2945424"/>
          <a:ext cx="285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公式" r:id="rId7" imgW="2857320" imgH="393480" progId="Equation.3">
                  <p:embed/>
                </p:oleObj>
              </mc:Choice>
              <mc:Fallback>
                <p:oleObj name="公式" r:id="rId7" imgW="2857320" imgH="393480" progId="Equation.3">
                  <p:embed/>
                  <p:pic>
                    <p:nvPicPr>
                      <p:cNvPr id="0" name="Object 10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45424"/>
                        <a:ext cx="285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035"/>
          <p:cNvSpPr txBox="1">
            <a:spLocks noChangeArrowheads="1"/>
          </p:cNvSpPr>
          <p:nvPr/>
        </p:nvSpPr>
        <p:spPr bwMode="auto">
          <a:xfrm>
            <a:off x="909638" y="3736975"/>
            <a:ext cx="1009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25612" name="Object 1036"/>
          <p:cNvGraphicFramePr>
            <a:graphicFrameLocks noChangeAspect="1"/>
          </p:cNvGraphicFramePr>
          <p:nvPr/>
        </p:nvGraphicFramePr>
        <p:xfrm>
          <a:off x="1600200" y="3733800"/>
          <a:ext cx="3962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9" imgW="3657600" imgH="622080" progId="Equation.3">
                  <p:embed/>
                </p:oleObj>
              </mc:Choice>
              <mc:Fallback>
                <p:oleObj name="Equation" r:id="rId9" imgW="3657600" imgH="622080" progId="Equation.3">
                  <p:embed/>
                  <p:pic>
                    <p:nvPicPr>
                      <p:cNvPr id="0" name="Object 10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3962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37"/>
          <p:cNvGraphicFramePr>
            <a:graphicFrameLocks noChangeAspect="1"/>
          </p:cNvGraphicFramePr>
          <p:nvPr/>
        </p:nvGraphicFramePr>
        <p:xfrm>
          <a:off x="1143000" y="4495800"/>
          <a:ext cx="5791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11" imgW="2489040" imgH="330120" progId="Equation.3">
                  <p:embed/>
                </p:oleObj>
              </mc:Choice>
              <mc:Fallback>
                <p:oleObj name="Equation" r:id="rId11" imgW="2489040" imgH="330120" progId="Equation.3">
                  <p:embed/>
                  <p:pic>
                    <p:nvPicPr>
                      <p:cNvPr id="0" name="Object 10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57912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038"/>
          <p:cNvGraphicFramePr>
            <a:graphicFrameLocks noChangeAspect="1"/>
          </p:cNvGraphicFramePr>
          <p:nvPr/>
        </p:nvGraphicFramePr>
        <p:xfrm>
          <a:off x="1128713" y="5334000"/>
          <a:ext cx="17065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13" imgW="749160" imgH="330120" progId="Equation.3">
                  <p:embed/>
                </p:oleObj>
              </mc:Choice>
              <mc:Fallback>
                <p:oleObj name="Equation" r:id="rId13" imgW="749160" imgH="330120" progId="Equation.3">
                  <p:embed/>
                  <p:pic>
                    <p:nvPicPr>
                      <p:cNvPr id="0" name="Object 10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334000"/>
                        <a:ext cx="1706562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413511"/>
              </p:ext>
            </p:extLst>
          </p:nvPr>
        </p:nvGraphicFramePr>
        <p:xfrm>
          <a:off x="6477000" y="2910256"/>
          <a:ext cx="1447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15" imgW="609480" imgH="177480" progId="Equation.3">
                  <p:embed/>
                </p:oleObj>
              </mc:Choice>
              <mc:Fallback>
                <p:oleObj name="Equation" r:id="rId15" imgW="609480" imgH="177480" progId="Equation.3">
                  <p:embed/>
                  <p:pic>
                    <p:nvPicPr>
                      <p:cNvPr id="0" name="Object 10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10256"/>
                        <a:ext cx="1447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040"/>
          <p:cNvGraphicFramePr>
            <a:graphicFrameLocks noChangeAspect="1"/>
          </p:cNvGraphicFramePr>
          <p:nvPr/>
        </p:nvGraphicFramePr>
        <p:xfrm>
          <a:off x="2895600" y="5257800"/>
          <a:ext cx="106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公式" r:id="rId17" imgW="1066680" imgH="825480" progId="Equation.3">
                  <p:embed/>
                </p:oleObj>
              </mc:Choice>
              <mc:Fallback>
                <p:oleObj name="公式" r:id="rId17" imgW="1066680" imgH="825480" progId="Equation.3">
                  <p:embed/>
                  <p:pic>
                    <p:nvPicPr>
                      <p:cNvPr id="0" name="Object 10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1066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07" grpId="0" autoUpdateAnimBg="0"/>
      <p:bldP spid="25609" grpId="0" autoUpdateAnimBg="0"/>
      <p:bldP spid="256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/>
        </p:nvGraphicFramePr>
        <p:xfrm>
          <a:off x="417513" y="304800"/>
          <a:ext cx="8462962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3670200" imgH="1218960" progId="Equation.3">
                  <p:embed/>
                </p:oleObj>
              </mc:Choice>
              <mc:Fallback>
                <p:oleObj name="Equation" r:id="rId3" imgW="3670200" imgH="121896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04800"/>
                        <a:ext cx="8462962" cy="257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78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1000" y="5334000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于是</a:t>
            </a:r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1371600" y="5257800"/>
          <a:ext cx="23177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5" imgW="990360" imgH="304560" progId="Equation.3">
                  <p:embed/>
                </p:oleObj>
              </mc:Choice>
              <mc:Fallback>
                <p:oleObj name="Equation" r:id="rId5" imgW="990360" imgH="30456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231775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66800" y="2971800"/>
          <a:ext cx="5124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7" imgW="2222280" imgH="241200" progId="Equation.3">
                  <p:embed/>
                </p:oleObj>
              </mc:Choice>
              <mc:Fallback>
                <p:oleObj name="Equation" r:id="rId7" imgW="2222280" imgH="2412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5124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810000" y="5257800"/>
          <a:ext cx="33797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9" imgW="1257120" imgH="304560" progId="Equation.3">
                  <p:embed/>
                </p:oleObj>
              </mc:Choice>
              <mc:Fallback>
                <p:oleObj name="Equation" r:id="rId9" imgW="1257120" imgH="3045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7800"/>
                        <a:ext cx="337978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8" name="Group 30"/>
          <p:cNvGrpSpPr>
            <a:grpSpLocks/>
          </p:cNvGrpSpPr>
          <p:nvPr/>
        </p:nvGrpSpPr>
        <p:grpSpPr bwMode="auto">
          <a:xfrm>
            <a:off x="6477000" y="2514600"/>
            <a:ext cx="2362200" cy="1524000"/>
            <a:chOff x="4080" y="1584"/>
            <a:chExt cx="1488" cy="960"/>
          </a:xfrm>
        </p:grpSpPr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4080" y="2160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4704" y="1584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4224" y="1872"/>
              <a:ext cx="960" cy="576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5136" y="20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A</a:t>
              </a:r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4512" y="166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B</a:t>
              </a:r>
            </a:p>
          </p:txBody>
        </p:sp>
        <p:sp>
          <p:nvSpPr>
            <p:cNvPr id="14356" name="Line 21"/>
            <p:cNvSpPr>
              <a:spLocks noChangeShapeType="1"/>
            </p:cNvSpPr>
            <p:nvPr/>
          </p:nvSpPr>
          <p:spPr bwMode="auto">
            <a:xfrm flipH="1" flipV="1">
              <a:off x="4848" y="1872"/>
              <a:ext cx="192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 Box 23"/>
            <p:cNvSpPr txBox="1">
              <a:spLocks noChangeArrowheads="1"/>
            </p:cNvSpPr>
            <p:nvPr/>
          </p:nvSpPr>
          <p:spPr bwMode="auto">
            <a:xfrm>
              <a:off x="4992" y="182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9900"/>
                  </a:solidFill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sz="2400" i="1">
                  <a:solidFill>
                    <a:srgbClr val="FF9900"/>
                  </a:solidFill>
                  <a:ea typeface="宋体" pitchFamily="2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4358" name="Line 24"/>
            <p:cNvSpPr>
              <a:spLocks noChangeShapeType="1"/>
            </p:cNvSpPr>
            <p:nvPr/>
          </p:nvSpPr>
          <p:spPr bwMode="auto">
            <a:xfrm flipH="1">
              <a:off x="4704" y="2016"/>
              <a:ext cx="384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81000" y="3657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又由题意，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209800" y="3657600"/>
          <a:ext cx="2438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1" imgW="1143000" imgH="279360" progId="Equation.3">
                  <p:embed/>
                </p:oleObj>
              </mc:Choice>
              <mc:Fallback>
                <p:oleObj name="Equation" r:id="rId11" imgW="11430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2438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648200" y="3657600"/>
          <a:ext cx="1905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3" imgW="888840" imgH="279360" progId="Equation.3">
                  <p:embed/>
                </p:oleObj>
              </mc:Choice>
              <mc:Fallback>
                <p:oleObj name="Equation" r:id="rId13" imgW="88884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19050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609600" y="44196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219200" y="4419600"/>
          <a:ext cx="2547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5" imgW="1104840" imgH="241200" progId="Equation.3">
                  <p:embed/>
                </p:oleObj>
              </mc:Choice>
              <mc:Fallback>
                <p:oleObj name="Equation" r:id="rId15" imgW="1104840" imgH="2412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2547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26632" grpId="0" autoUpdateAnimBg="0"/>
      <p:bldP spid="26649" grpId="0" autoUpdateAnimBg="0"/>
      <p:bldP spid="266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3962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利用椭圆的参数方程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219200" y="2133600"/>
          <a:ext cx="1765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公式" r:id="rId3" imgW="1765080" imgH="977760" progId="Equation.3">
                  <p:embed/>
                </p:oleObj>
              </mc:Choice>
              <mc:Fallback>
                <p:oleObj name="公式" r:id="rId3" imgW="1765080" imgH="9777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1765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765300" y="4191000"/>
          <a:ext cx="372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5" imgW="3720960" imgH="838080" progId="Equation.3">
                  <p:embed/>
                </p:oleObj>
              </mc:Choice>
              <mc:Fallback>
                <p:oleObj name="Equation" r:id="rId5" imgW="3720960" imgH="83808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191000"/>
                        <a:ext cx="3721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457575" y="2133600"/>
          <a:ext cx="14668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7" imgW="660240" imgH="406080" progId="Equation.3">
                  <p:embed/>
                </p:oleObj>
              </mc:Choice>
              <mc:Fallback>
                <p:oleObj name="Equation" r:id="rId7" imgW="660240" imgH="4060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2133600"/>
                        <a:ext cx="14668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33400" y="3462338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公式" r:id="rId9" imgW="736560" imgH="393480" progId="Equation.3">
                  <p:embed/>
                </p:oleObj>
              </mc:Choice>
              <mc:Fallback>
                <p:oleObj name="公式" r:id="rId9" imgW="736560" imgH="3934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62338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600200" y="3160713"/>
          <a:ext cx="65008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1" imgW="2654280" imgH="393480" progId="Equation.3">
                  <p:embed/>
                </p:oleObj>
              </mc:Choice>
              <mc:Fallback>
                <p:oleObj name="Equation" r:id="rId11" imgW="2654280" imgH="39348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60713"/>
                        <a:ext cx="65008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752600" y="5181600"/>
          <a:ext cx="193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3" imgW="1930320" imgH="825480" progId="Equation.3">
                  <p:embed/>
                </p:oleObj>
              </mc:Choice>
              <mc:Fallback>
                <p:oleObj name="Equation" r:id="rId13" imgW="1930320" imgH="82548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1930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0" name="Group 20"/>
          <p:cNvGrpSpPr>
            <a:grpSpLocks/>
          </p:cNvGrpSpPr>
          <p:nvPr/>
        </p:nvGrpSpPr>
        <p:grpSpPr bwMode="auto">
          <a:xfrm>
            <a:off x="6324600" y="914400"/>
            <a:ext cx="2362200" cy="1524000"/>
            <a:chOff x="3984" y="480"/>
            <a:chExt cx="1488" cy="960"/>
          </a:xfrm>
        </p:grpSpPr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>
              <a:off x="3984" y="105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V="1">
              <a:off x="4608" y="48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Oval 14"/>
            <p:cNvSpPr>
              <a:spLocks noChangeArrowheads="1"/>
            </p:cNvSpPr>
            <p:nvPr/>
          </p:nvSpPr>
          <p:spPr bwMode="auto">
            <a:xfrm>
              <a:off x="4128" y="768"/>
              <a:ext cx="960" cy="576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5374" name="Text Box 15"/>
            <p:cNvSpPr txBox="1">
              <a:spLocks noChangeArrowheads="1"/>
            </p:cNvSpPr>
            <p:nvPr/>
          </p:nvSpPr>
          <p:spPr bwMode="auto">
            <a:xfrm>
              <a:off x="5040" y="9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A</a:t>
              </a:r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4416" y="56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B</a:t>
              </a:r>
            </a:p>
          </p:txBody>
        </p:sp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 flipH="1" flipV="1">
              <a:off x="4752" y="768"/>
              <a:ext cx="192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4896" y="72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9900"/>
                  </a:solidFill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sz="2400" i="1">
                  <a:solidFill>
                    <a:srgbClr val="FF9900"/>
                  </a:solidFill>
                  <a:ea typeface="宋体" pitchFamily="2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 flipH="1">
              <a:off x="4608" y="912"/>
              <a:ext cx="384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368" name="Object 21"/>
          <p:cNvGraphicFramePr>
            <a:graphicFrameLocks noChangeAspect="1"/>
          </p:cNvGraphicFramePr>
          <p:nvPr/>
        </p:nvGraphicFramePr>
        <p:xfrm>
          <a:off x="533400" y="533400"/>
          <a:ext cx="42576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5" imgW="1447560" imgH="304560" progId="Equation.3">
                  <p:embed/>
                </p:oleObj>
              </mc:Choice>
              <mc:Fallback>
                <p:oleObj name="Equation" r:id="rId15" imgW="1447560" imgH="30456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42576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334000" cy="5334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四、两类曲线积分间的联系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0838" y="1006475"/>
          <a:ext cx="58134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公式" r:id="rId3" imgW="2425680" imgH="469800" progId="Equation.3">
                  <p:embed/>
                </p:oleObj>
              </mc:Choice>
              <mc:Fallback>
                <p:oleObj name="公式" r:id="rId3" imgW="24256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006475"/>
                        <a:ext cx="5813425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172200" y="1295400"/>
            <a:ext cx="2570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L</a:t>
            </a:r>
            <a:r>
              <a:rPr lang="zh-CN" altLang="en-US"/>
              <a:t>的起终点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81000" y="2133600"/>
            <a:ext cx="771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分别对应参数 </a:t>
            </a:r>
            <a:r>
              <a:rPr lang="en-US" altLang="zh-CN" i="1"/>
              <a:t>t = </a:t>
            </a:r>
            <a:r>
              <a:rPr lang="en-US" altLang="zh-CN" i="1"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en-US" altLang="zh-CN" i="1">
                <a:sym typeface="Symbol" pitchFamily="18" charset="2"/>
              </a:rPr>
              <a:t>t =  , </a:t>
            </a:r>
            <a:r>
              <a:rPr lang="zh-CN" altLang="en-US">
                <a:sym typeface="Symbol" pitchFamily="18" charset="2"/>
              </a:rPr>
              <a:t>且不妨设 </a:t>
            </a:r>
            <a:r>
              <a:rPr lang="zh-CN" altLang="en-US" i="1"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&lt;</a:t>
            </a:r>
            <a:r>
              <a:rPr lang="en-US" altLang="zh-CN" i="1">
                <a:sym typeface="Symbol" pitchFamily="18" charset="2"/>
              </a:rPr>
              <a:t>  .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41325" y="2803525"/>
            <a:ext cx="665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即有 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对应参数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t </a:t>
            </a:r>
            <a:r>
              <a:rPr lang="en-US" altLang="zh-CN">
                <a:sym typeface="Symbol" pitchFamily="18" charset="2"/>
              </a:rPr>
              <a:t>: </a:t>
            </a:r>
            <a:r>
              <a:rPr lang="en-US" altLang="zh-CN" i="1"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>
                <a:sym typeface="Symbol" pitchFamily="18" charset="2"/>
              </a:rPr>
              <a:t>  </a:t>
            </a:r>
            <a:r>
              <a:rPr lang="zh-CN" altLang="en-US">
                <a:sym typeface="Symbol" pitchFamily="18" charset="2"/>
              </a:rPr>
              <a:t>且 </a:t>
            </a:r>
            <a:r>
              <a:rPr lang="zh-CN" altLang="en-US" i="1"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&lt;</a:t>
            </a:r>
            <a:r>
              <a:rPr lang="en-US" altLang="zh-CN" i="1">
                <a:sym typeface="Symbol" pitchFamily="18" charset="2"/>
              </a:rPr>
              <a:t> </a:t>
            </a:r>
            <a:r>
              <a:rPr lang="en-US" altLang="zh-CN">
                <a:sym typeface="Symbol" pitchFamily="18" charset="2"/>
              </a:rPr>
              <a:t> .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否则</a:t>
            </a:r>
            <a:r>
              <a:rPr lang="en-US" altLang="zh-CN"/>
              <a:t>, </a:t>
            </a:r>
            <a:r>
              <a:rPr lang="zh-CN" altLang="en-US"/>
              <a:t>引入新参数 </a:t>
            </a:r>
            <a:r>
              <a:rPr lang="en-US" altLang="zh-CN" i="1"/>
              <a:t>u =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 i="1">
                <a:sym typeface="Symbol" pitchFamily="18" charset="2"/>
              </a:rPr>
              <a:t> t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则</a:t>
            </a:r>
            <a:endParaRPr lang="zh-CN" alt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724400" y="3276600"/>
          <a:ext cx="27701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1155600" imgH="482400" progId="Equation.3">
                  <p:embed/>
                </p:oleObj>
              </mc:Choice>
              <mc:Fallback>
                <p:oleObj name="Equation" r:id="rId5" imgW="11556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76600"/>
                        <a:ext cx="2770188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52400" y="4419600"/>
            <a:ext cx="876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L</a:t>
            </a:r>
            <a:r>
              <a:rPr lang="zh-CN" altLang="en-US"/>
              <a:t>的起终点 </a:t>
            </a:r>
            <a:r>
              <a:rPr lang="en-US" altLang="zh-CN" i="1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对应新参数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u </a:t>
            </a:r>
            <a:r>
              <a:rPr lang="en-US" altLang="zh-CN">
                <a:sym typeface="Symbol" pitchFamily="18" charset="2"/>
              </a:rPr>
              <a:t>: </a:t>
            </a:r>
            <a:r>
              <a:rPr lang="en-US" altLang="zh-CN" i="1"/>
              <a:t>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 i="1"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 i="1"/>
              <a:t>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 i="1">
                <a:sym typeface="Symbol" pitchFamily="18" charset="2"/>
              </a:rPr>
              <a:t> , </a:t>
            </a:r>
            <a:r>
              <a:rPr lang="zh-CN" altLang="en-US">
                <a:sym typeface="Symbol" pitchFamily="18" charset="2"/>
              </a:rPr>
              <a:t>且 </a:t>
            </a:r>
            <a:r>
              <a:rPr lang="zh-CN" altLang="en-US" i="1"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&lt;</a:t>
            </a:r>
            <a:r>
              <a:rPr lang="en-US" altLang="zh-CN" i="1"/>
              <a:t>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 i="1">
                <a:sym typeface="Symbol" pitchFamily="18" charset="2"/>
              </a:rPr>
              <a:t> .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1905000"/>
          </a:xfrm>
          <a:prstGeom prst="rect">
            <a:avLst/>
          </a:prstGeom>
          <a:gradFill rotWithShape="0">
            <a:gsLst>
              <a:gs pos="0">
                <a:srgbClr val="000047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V="1">
            <a:off x="2057400" y="4191000"/>
            <a:ext cx="990600" cy="7620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2819400" y="4419600"/>
          <a:ext cx="277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2778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267200" y="3284538"/>
            <a:ext cx="4470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/>
              <a:t> L</a:t>
            </a:r>
            <a:r>
              <a:rPr lang="zh-CN" altLang="en-US"/>
              <a:t>上任一点处沿曲线走向的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切向量称为</a:t>
            </a:r>
            <a:r>
              <a:rPr lang="zh-CN" altLang="en-US">
                <a:solidFill>
                  <a:srgbClr val="00FFFF"/>
                </a:solidFill>
              </a:rPr>
              <a:t>有向曲线弧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切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FF00"/>
                </a:solidFill>
              </a:rPr>
              <a:t>向量</a:t>
            </a:r>
            <a:r>
              <a:rPr lang="en-US" altLang="zh-CN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219700" y="4365625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则有</a:t>
            </a:r>
            <a:endParaRPr lang="zh-CN" altLang="en-US" dirty="0"/>
          </a:p>
        </p:txBody>
      </p:sp>
      <p:graphicFrame>
        <p:nvGraphicFramePr>
          <p:cNvPr id="28697" name="Object 25"/>
          <p:cNvGraphicFramePr>
            <a:graphicFrameLocks noChangeAspect="1"/>
          </p:cNvGraphicFramePr>
          <p:nvPr/>
        </p:nvGraphicFramePr>
        <p:xfrm>
          <a:off x="6084888" y="4423811"/>
          <a:ext cx="25193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9" imgW="1066680" imgH="203040" progId="Equation.3">
                  <p:embed/>
                </p:oleObj>
              </mc:Choice>
              <mc:Fallback>
                <p:oleObj name="Equation" r:id="rId9" imgW="106668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423811"/>
                        <a:ext cx="25193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191000" y="50292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且方向余弦为</a:t>
            </a:r>
          </a:p>
        </p:txBody>
      </p:sp>
      <p:graphicFrame>
        <p:nvGraphicFramePr>
          <p:cNvPr id="28699" name="Object 27"/>
          <p:cNvGraphicFramePr>
            <a:graphicFrameLocks noChangeAspect="1"/>
          </p:cNvGraphicFramePr>
          <p:nvPr/>
        </p:nvGraphicFramePr>
        <p:xfrm>
          <a:off x="762000" y="5530850"/>
          <a:ext cx="7467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11" imgW="3314520" imgH="482400" progId="Equation.3">
                  <p:embed/>
                </p:oleObj>
              </mc:Choice>
              <mc:Fallback>
                <p:oleObj name="Equation" r:id="rId11" imgW="3314520" imgH="48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30850"/>
                        <a:ext cx="74676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8313" y="3357563"/>
            <a:ext cx="3048000" cy="2209800"/>
            <a:chOff x="288" y="2112"/>
            <a:chExt cx="1920" cy="1392"/>
          </a:xfrm>
        </p:grpSpPr>
        <p:sp>
          <p:nvSpPr>
            <p:cNvPr id="16404" name="Line 12"/>
            <p:cNvSpPr>
              <a:spLocks noChangeShapeType="1"/>
            </p:cNvSpPr>
            <p:nvPr/>
          </p:nvSpPr>
          <p:spPr bwMode="auto">
            <a:xfrm>
              <a:off x="288" y="326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3"/>
            <p:cNvSpPr>
              <a:spLocks noChangeShapeType="1"/>
            </p:cNvSpPr>
            <p:nvPr/>
          </p:nvSpPr>
          <p:spPr bwMode="auto">
            <a:xfrm flipV="1">
              <a:off x="720" y="2160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14"/>
            <p:cNvSpPr>
              <a:spLocks/>
            </p:cNvSpPr>
            <p:nvPr/>
          </p:nvSpPr>
          <p:spPr bwMode="auto">
            <a:xfrm>
              <a:off x="912" y="2352"/>
              <a:ext cx="912" cy="768"/>
            </a:xfrm>
            <a:custGeom>
              <a:avLst/>
              <a:gdLst>
                <a:gd name="T0" fmla="*/ 0 w 1056"/>
                <a:gd name="T1" fmla="*/ 768 h 720"/>
                <a:gd name="T2" fmla="*/ 539 w 1056"/>
                <a:gd name="T3" fmla="*/ 614 h 720"/>
                <a:gd name="T4" fmla="*/ 912 w 1056"/>
                <a:gd name="T5" fmla="*/ 0 h 720"/>
                <a:gd name="T6" fmla="*/ 0 60000 65536"/>
                <a:gd name="T7" fmla="*/ 0 60000 65536"/>
                <a:gd name="T8" fmla="*/ 0 60000 65536"/>
                <a:gd name="T9" fmla="*/ 0 w 1056"/>
                <a:gd name="T10" fmla="*/ 0 h 720"/>
                <a:gd name="T11" fmla="*/ 1056 w 105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720">
                  <a:moveTo>
                    <a:pt x="0" y="720"/>
                  </a:moveTo>
                  <a:cubicBezTo>
                    <a:pt x="224" y="708"/>
                    <a:pt x="448" y="696"/>
                    <a:pt x="624" y="576"/>
                  </a:cubicBezTo>
                  <a:cubicBezTo>
                    <a:pt x="800" y="456"/>
                    <a:pt x="928" y="228"/>
                    <a:pt x="1056" y="0"/>
                  </a:cubicBez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16"/>
            <p:cNvSpPr txBox="1">
              <a:spLocks noChangeArrowheads="1"/>
            </p:cNvSpPr>
            <p:nvPr/>
          </p:nvSpPr>
          <p:spPr bwMode="auto">
            <a:xfrm>
              <a:off x="1814" y="2346"/>
              <a:ext cx="25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L</a:t>
              </a:r>
            </a:p>
          </p:txBody>
        </p:sp>
        <p:sp>
          <p:nvSpPr>
            <p:cNvPr id="16408" name="Text Box 17"/>
            <p:cNvSpPr txBox="1">
              <a:spLocks noChangeArrowheads="1"/>
            </p:cNvSpPr>
            <p:nvPr/>
          </p:nvSpPr>
          <p:spPr bwMode="auto">
            <a:xfrm>
              <a:off x="1958" y="3216"/>
              <a:ext cx="25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x</a:t>
              </a:r>
            </a:p>
          </p:txBody>
        </p:sp>
        <p:sp>
          <p:nvSpPr>
            <p:cNvPr id="16409" name="Text Box 18"/>
            <p:cNvSpPr txBox="1">
              <a:spLocks noChangeArrowheads="1"/>
            </p:cNvSpPr>
            <p:nvPr/>
          </p:nvSpPr>
          <p:spPr bwMode="auto">
            <a:xfrm>
              <a:off x="528" y="2160"/>
              <a:ext cx="28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y</a:t>
              </a:r>
            </a:p>
          </p:txBody>
        </p:sp>
        <p:sp>
          <p:nvSpPr>
            <p:cNvPr id="16410" name="Text Box 19"/>
            <p:cNvSpPr txBox="1">
              <a:spLocks noChangeArrowheads="1"/>
            </p:cNvSpPr>
            <p:nvPr/>
          </p:nvSpPr>
          <p:spPr bwMode="auto">
            <a:xfrm>
              <a:off x="816" y="2880"/>
              <a:ext cx="2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rgbClr val="00FFFF"/>
                  </a:solidFill>
                </a:rPr>
                <a:t>A</a:t>
              </a:r>
            </a:p>
          </p:txBody>
        </p:sp>
        <p:sp>
          <p:nvSpPr>
            <p:cNvPr id="16411" name="Text Box 20"/>
            <p:cNvSpPr txBox="1">
              <a:spLocks noChangeArrowheads="1"/>
            </p:cNvSpPr>
            <p:nvPr/>
          </p:nvSpPr>
          <p:spPr bwMode="auto">
            <a:xfrm>
              <a:off x="1776" y="2112"/>
              <a:ext cx="2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rgbClr val="00FFFF"/>
                  </a:solidFill>
                </a:rPr>
                <a:t>B</a:t>
              </a:r>
            </a:p>
          </p:txBody>
        </p:sp>
        <p:sp>
          <p:nvSpPr>
            <p:cNvPr id="16412" name="Line 29"/>
            <p:cNvSpPr>
              <a:spLocks noChangeShapeType="1"/>
            </p:cNvSpPr>
            <p:nvPr/>
          </p:nvSpPr>
          <p:spPr bwMode="auto">
            <a:xfrm flipV="1">
              <a:off x="1680" y="2448"/>
              <a:ext cx="96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8" grpId="0" autoUpdateAnimBg="0"/>
      <p:bldP spid="28679" grpId="0" autoUpdateAnimBg="0"/>
      <p:bldP spid="28680" grpId="0" autoUpdateAnimBg="0"/>
      <p:bldP spid="28682" grpId="0" autoUpdateAnimBg="0"/>
      <p:bldP spid="28683" grpId="0" animBg="1" autoUpdateAnimBg="0"/>
      <p:bldP spid="28693" grpId="0" animBg="1"/>
      <p:bldP spid="28695" grpId="0" autoUpdateAnimBg="0"/>
      <p:bldP spid="28696" grpId="0" autoUpdateAnimBg="0"/>
      <p:bldP spid="2869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00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914400" y="152400"/>
          <a:ext cx="7467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3" imgW="3314520" imgH="482400" progId="Equation.3">
                  <p:embed/>
                </p:oleObj>
              </mc:Choice>
              <mc:Fallback>
                <p:oleObj name="Equation" r:id="rId3" imgW="331452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"/>
                        <a:ext cx="74676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533400" y="5867400"/>
          <a:ext cx="3962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5" imgW="1777680" imgH="304560" progId="Equation.3">
                  <p:embed/>
                </p:oleObj>
              </mc:Choice>
              <mc:Fallback>
                <p:oleObj name="Equation" r:id="rId5" imgW="177768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39624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33400" y="2286000"/>
          <a:ext cx="8031163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7" imgW="3429000" imgH="1168200" progId="Equation.3">
                  <p:embed/>
                </p:oleObj>
              </mc:Choice>
              <mc:Fallback>
                <p:oleObj name="Equation" r:id="rId7" imgW="3429000" imgH="116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031163" cy="273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676400" y="1600200"/>
          <a:ext cx="51228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9" imgW="2260440" imgH="304560" progId="Equation.3">
                  <p:embed/>
                </p:oleObj>
              </mc:Choice>
              <mc:Fallback>
                <p:oleObj name="Equation" r:id="rId9" imgW="226044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5122863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33400" y="5029200"/>
          <a:ext cx="69008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11" imgW="2946240" imgH="330120" progId="Equation.3">
                  <p:embed/>
                </p:oleObj>
              </mc:Choice>
              <mc:Fallback>
                <p:oleObj name="Equation" r:id="rId11" imgW="294624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6900863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143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即有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371600" y="304800"/>
          <a:ext cx="36798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3" imgW="1650960" imgH="304560" progId="Equation.3">
                  <p:embed/>
                </p:oleObj>
              </mc:Choice>
              <mc:Fallback>
                <p:oleObj name="Equation" r:id="rId3" imgW="165096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"/>
                        <a:ext cx="367982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600200" y="1143000"/>
          <a:ext cx="54117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5" imgW="2387520" imgH="304560" progId="Equation.3">
                  <p:embed/>
                </p:oleObj>
              </mc:Choice>
              <mc:Fallback>
                <p:oleObj name="Equation" r:id="rId5" imgW="238752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411788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" y="19050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 </a:t>
            </a:r>
            <a:r>
              <a:rPr lang="zh-CN" altLang="en-US">
                <a:sym typeface="Symbol" pitchFamily="18" charset="2"/>
              </a:rPr>
              <a:t>为有向曲线弧在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处的切向量的方向角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28600" y="25908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推广</a:t>
            </a:r>
            <a:r>
              <a:rPr lang="en-US" altLang="zh-CN"/>
              <a:t>: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28596" y="3643314"/>
          <a:ext cx="82296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7" imgW="3441600" imgH="304560" progId="Equation.3">
                  <p:embed/>
                </p:oleObj>
              </mc:Choice>
              <mc:Fallback>
                <p:oleObj name="Equation" r:id="rId7" imgW="344160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643314"/>
                        <a:ext cx="82296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04800" y="4724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可记成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819400" y="4724400"/>
          <a:ext cx="18430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9" imgW="825480" imgH="304560" progId="Equation.3">
                  <p:embed/>
                </p:oleObj>
              </mc:Choice>
              <mc:Fallback>
                <p:oleObj name="Equation" r:id="rId9" imgW="82548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24400"/>
                        <a:ext cx="1843088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1676400" y="4724400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11" imgW="507960" imgH="304560" progId="Equation.3">
                  <p:embed/>
                </p:oleObj>
              </mc:Choice>
              <mc:Fallback>
                <p:oleObj name="Equation" r:id="rId11" imgW="507960" imgH="304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1143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1524000" y="5683250"/>
          <a:ext cx="3429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13" imgW="1549080" imgH="228600" progId="Equation.3">
                  <p:embed/>
                </p:oleObj>
              </mc:Choice>
              <mc:Fallback>
                <p:oleObj name="Equation" r:id="rId13" imgW="1549080" imgH="2286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83250"/>
                        <a:ext cx="34290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953000" y="5638800"/>
            <a:ext cx="3733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称为有向曲线元 </a:t>
            </a:r>
            <a:r>
              <a:rPr lang="en-US" altLang="zh-CN"/>
              <a:t>.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57200" y="56388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5852" y="2616678"/>
            <a:ext cx="724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设空间曲线 </a:t>
            </a:r>
            <a:r>
              <a:rPr lang="zh-CN" altLang="en-US" dirty="0" smtClean="0">
                <a:sym typeface="Symbol"/>
              </a:rPr>
              <a:t> 上点</a:t>
            </a:r>
            <a:r>
              <a:rPr lang="en-US" altLang="zh-CN" dirty="0" smtClean="0">
                <a:sym typeface="Symbol"/>
              </a:rPr>
              <a:t>(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dirty="0" smtClean="0">
                <a:sym typeface="Symbol"/>
              </a:rPr>
              <a:t> , </a:t>
            </a:r>
            <a:r>
              <a:rPr lang="en-US" altLang="zh-CN" i="1" dirty="0" smtClean="0">
                <a:sym typeface="Symbol"/>
              </a:rPr>
              <a:t>y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altLang="zh-CN" i="1" dirty="0" smtClean="0">
                <a:sym typeface="Symbol"/>
              </a:rPr>
              <a:t>z</a:t>
            </a:r>
            <a:r>
              <a:rPr lang="en-US" altLang="zh-CN" dirty="0" smtClean="0">
                <a:sym typeface="Symbol"/>
              </a:rPr>
              <a:t>) </a:t>
            </a:r>
            <a:r>
              <a:rPr lang="zh-CN" altLang="en-US" dirty="0" smtClean="0">
                <a:sym typeface="Symbol"/>
              </a:rPr>
              <a:t>处的切向量的方向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角为</a:t>
            </a:r>
            <a:r>
              <a:rPr lang="zh-CN" altLang="en-US" i="1" dirty="0" smtClean="0">
                <a:sym typeface="Symbol"/>
              </a:rPr>
              <a:t> </a:t>
            </a:r>
            <a:r>
              <a:rPr lang="en-US" altLang="zh-CN" i="1" dirty="0" smtClean="0">
                <a:sym typeface="Symbol"/>
              </a:rPr>
              <a:t>, </a:t>
            </a:r>
            <a:r>
              <a:rPr lang="zh-CN" altLang="en-US" i="1" dirty="0" smtClean="0">
                <a:sym typeface="Symbol"/>
              </a:rPr>
              <a:t> </a:t>
            </a:r>
            <a:r>
              <a:rPr lang="en-US" altLang="zh-CN" i="1" dirty="0" smtClean="0">
                <a:sym typeface="Symbol"/>
              </a:rPr>
              <a:t>, </a:t>
            </a:r>
            <a:r>
              <a:rPr lang="zh-CN" altLang="en-US" i="1" dirty="0" smtClean="0">
                <a:sym typeface="Symbol"/>
              </a:rPr>
              <a:t> </a:t>
            </a:r>
            <a:r>
              <a:rPr lang="en-US" altLang="zh-CN" dirty="0" smtClean="0">
                <a:sym typeface="Symbol"/>
              </a:rPr>
              <a:t>, </a:t>
            </a:r>
            <a:r>
              <a:rPr lang="zh-CN" altLang="en-US" dirty="0" smtClean="0">
                <a:sym typeface="Symbol"/>
              </a:rPr>
              <a:t>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utoUpdateAnimBg="0"/>
      <p:bldP spid="30727" grpId="0" autoUpdateAnimBg="0"/>
      <p:bldP spid="30730" grpId="0" autoUpdateAnimBg="0"/>
      <p:bldP spid="30736" grpId="0" autoUpdateAnimBg="0"/>
      <p:bldP spid="30737" grpId="0" autoUpdateAnimBg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6388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一、对坐标的曲线积分的引例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81000" y="4114800"/>
            <a:ext cx="5414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采用“分、匀、合、精” 的思想，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81000" y="35052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为计算此过程中变力做的功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04800" y="990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求变力沿曲线做的功</a:t>
            </a: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304800" y="1600200"/>
            <a:ext cx="53340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/>
              <a:t>   </a:t>
            </a:r>
            <a:r>
              <a:rPr lang="zh-CN" altLang="en-US"/>
              <a:t>设质点在 </a:t>
            </a:r>
            <a:r>
              <a:rPr lang="en-US" altLang="zh-CN" i="1"/>
              <a:t>xOy </a:t>
            </a:r>
            <a:r>
              <a:rPr lang="zh-CN" altLang="en-US"/>
              <a:t>面内从 </a:t>
            </a:r>
            <a:r>
              <a:rPr lang="en-US" altLang="zh-CN" i="1"/>
              <a:t>A </a:t>
            </a:r>
            <a:r>
              <a:rPr lang="zh-CN" altLang="en-US"/>
              <a:t>沿光滑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/>
              <a:t>曲线 </a:t>
            </a:r>
            <a:r>
              <a:rPr lang="en-US" altLang="zh-CN" i="1"/>
              <a:t>L </a:t>
            </a:r>
            <a:r>
              <a:rPr lang="zh-CN" altLang="en-US"/>
              <a:t>移至 </a:t>
            </a:r>
            <a:r>
              <a:rPr lang="en-US" altLang="zh-CN" i="1"/>
              <a:t>B</a:t>
            </a:r>
            <a:r>
              <a:rPr lang="zh-CN" altLang="en-US"/>
              <a:t>， 同时受力</a:t>
            </a:r>
          </a:p>
        </p:txBody>
      </p:sp>
      <p:graphicFrame>
        <p:nvGraphicFramePr>
          <p:cNvPr id="3163" name="Object 91"/>
          <p:cNvGraphicFramePr>
            <a:graphicFrameLocks noChangeAspect="1"/>
          </p:cNvGraphicFramePr>
          <p:nvPr/>
        </p:nvGraphicFramePr>
        <p:xfrm>
          <a:off x="228600" y="4724400"/>
          <a:ext cx="5870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3" imgW="2463480" imgH="228600" progId="Equation.3">
                  <p:embed/>
                </p:oleObj>
              </mc:Choice>
              <mc:Fallback>
                <p:oleObj name="Equation" r:id="rId3" imgW="246348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4400"/>
                        <a:ext cx="58705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990600" y="5486400"/>
            <a:ext cx="3249613" cy="574675"/>
            <a:chOff x="1248" y="3600"/>
            <a:chExt cx="2047" cy="362"/>
          </a:xfrm>
        </p:grpSpPr>
        <p:graphicFrame>
          <p:nvGraphicFramePr>
            <p:cNvPr id="1041" name="Object 89"/>
            <p:cNvGraphicFramePr>
              <a:graphicFrameLocks noChangeAspect="1"/>
            </p:cNvGraphicFramePr>
            <p:nvPr/>
          </p:nvGraphicFramePr>
          <p:xfrm>
            <a:off x="1248" y="3600"/>
            <a:ext cx="204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" name="Equation" r:id="rId5" imgW="1434960" imgH="253800" progId="Equation.3">
                    <p:embed/>
                  </p:oleObj>
                </mc:Choice>
                <mc:Fallback>
                  <p:oleObj name="Equation" r:id="rId5" imgW="1434960" imgH="25380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600"/>
                          <a:ext cx="204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1" name="Line 93"/>
            <p:cNvSpPr>
              <a:spLocks noChangeShapeType="1"/>
            </p:cNvSpPr>
            <p:nvPr/>
          </p:nvSpPr>
          <p:spPr bwMode="auto">
            <a:xfrm>
              <a:off x="2496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6477000" y="762000"/>
            <a:ext cx="2133600" cy="1371600"/>
            <a:chOff x="2400" y="912"/>
            <a:chExt cx="1344" cy="864"/>
          </a:xfrm>
        </p:grpSpPr>
        <p:sp>
          <p:nvSpPr>
            <p:cNvPr id="1073" name="Line 108"/>
            <p:cNvSpPr>
              <a:spLocks noChangeShapeType="1"/>
            </p:cNvSpPr>
            <p:nvPr/>
          </p:nvSpPr>
          <p:spPr bwMode="auto">
            <a:xfrm>
              <a:off x="2400" y="17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Line 109"/>
            <p:cNvSpPr>
              <a:spLocks noChangeShapeType="1"/>
            </p:cNvSpPr>
            <p:nvPr/>
          </p:nvSpPr>
          <p:spPr bwMode="auto">
            <a:xfrm>
              <a:off x="2496" y="168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Line 110"/>
            <p:cNvSpPr>
              <a:spLocks noChangeShapeType="1"/>
            </p:cNvSpPr>
            <p:nvPr/>
          </p:nvSpPr>
          <p:spPr bwMode="auto">
            <a:xfrm>
              <a:off x="2688" y="124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Line 111"/>
            <p:cNvSpPr>
              <a:spLocks noChangeShapeType="1"/>
            </p:cNvSpPr>
            <p:nvPr/>
          </p:nvSpPr>
          <p:spPr bwMode="auto">
            <a:xfrm>
              <a:off x="2928" y="11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Line 112"/>
            <p:cNvSpPr>
              <a:spLocks noChangeShapeType="1"/>
            </p:cNvSpPr>
            <p:nvPr/>
          </p:nvSpPr>
          <p:spPr bwMode="auto">
            <a:xfrm>
              <a:off x="3216" y="1008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Line 113"/>
            <p:cNvSpPr>
              <a:spLocks noChangeShapeType="1"/>
            </p:cNvSpPr>
            <p:nvPr/>
          </p:nvSpPr>
          <p:spPr bwMode="auto">
            <a:xfrm flipH="1">
              <a:off x="3456" y="96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Line 114"/>
            <p:cNvSpPr>
              <a:spLocks noChangeShapeType="1"/>
            </p:cNvSpPr>
            <p:nvPr/>
          </p:nvSpPr>
          <p:spPr bwMode="auto">
            <a:xfrm>
              <a:off x="2496" y="148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" name="Line 115"/>
            <p:cNvSpPr>
              <a:spLocks noChangeShapeType="1"/>
            </p:cNvSpPr>
            <p:nvPr/>
          </p:nvSpPr>
          <p:spPr bwMode="auto">
            <a:xfrm>
              <a:off x="3744" y="912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7010400" y="1066800"/>
            <a:ext cx="990600" cy="701675"/>
            <a:chOff x="2736" y="1104"/>
            <a:chExt cx="624" cy="442"/>
          </a:xfrm>
        </p:grpSpPr>
        <p:sp>
          <p:nvSpPr>
            <p:cNvPr id="1072" name="Freeform 117"/>
            <p:cNvSpPr>
              <a:spLocks/>
            </p:cNvSpPr>
            <p:nvPr/>
          </p:nvSpPr>
          <p:spPr bwMode="auto">
            <a:xfrm>
              <a:off x="2736" y="1152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144 w 240"/>
                <a:gd name="T3" fmla="*/ 48 h 144"/>
                <a:gd name="T4" fmla="*/ 240 w 240"/>
                <a:gd name="T5" fmla="*/ 0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144"/>
                  </a:moveTo>
                  <a:cubicBezTo>
                    <a:pt x="52" y="108"/>
                    <a:pt x="104" y="72"/>
                    <a:pt x="144" y="48"/>
                  </a:cubicBezTo>
                  <a:cubicBezTo>
                    <a:pt x="184" y="24"/>
                    <a:pt x="212" y="12"/>
                    <a:pt x="240" y="0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9" name="Object 118"/>
            <p:cNvGraphicFramePr>
              <a:graphicFrameLocks noChangeAspect="1"/>
            </p:cNvGraphicFramePr>
            <p:nvPr/>
          </p:nvGraphicFramePr>
          <p:xfrm>
            <a:off x="2736" y="1296"/>
            <a:ext cx="3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Equation" r:id="rId7" imgW="355320" imgH="228600" progId="Equation.3">
                    <p:embed/>
                  </p:oleObj>
                </mc:Choice>
                <mc:Fallback>
                  <p:oleObj name="Equation" r:id="rId7" imgW="355320" imgH="2286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296"/>
                          <a:ext cx="38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119"/>
            <p:cNvGraphicFramePr>
              <a:graphicFrameLocks noChangeAspect="1"/>
            </p:cNvGraphicFramePr>
            <p:nvPr/>
          </p:nvGraphicFramePr>
          <p:xfrm>
            <a:off x="3024" y="1104"/>
            <a:ext cx="3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" name="Equation" r:id="rId9" imgW="266400" imgH="228600" progId="Equation.3">
                    <p:embed/>
                  </p:oleObj>
                </mc:Choice>
                <mc:Fallback>
                  <p:oleObj name="Equation" r:id="rId9" imgW="266400" imgH="22860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104"/>
                          <a:ext cx="336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6019800" y="3733800"/>
            <a:ext cx="2867025" cy="2222500"/>
            <a:chOff x="2352" y="2544"/>
            <a:chExt cx="1806" cy="1400"/>
          </a:xfrm>
        </p:grpSpPr>
        <p:sp>
          <p:nvSpPr>
            <p:cNvPr id="1063" name="Freeform 121"/>
            <p:cNvSpPr>
              <a:spLocks/>
            </p:cNvSpPr>
            <p:nvPr/>
          </p:nvSpPr>
          <p:spPr bwMode="auto">
            <a:xfrm>
              <a:off x="2976" y="2928"/>
              <a:ext cx="672" cy="432"/>
            </a:xfrm>
            <a:custGeom>
              <a:avLst/>
              <a:gdLst>
                <a:gd name="T0" fmla="*/ 0 w 672"/>
                <a:gd name="T1" fmla="*/ 432 h 432"/>
                <a:gd name="T2" fmla="*/ 240 w 672"/>
                <a:gd name="T3" fmla="*/ 144 h 432"/>
                <a:gd name="T4" fmla="*/ 672 w 672"/>
                <a:gd name="T5" fmla="*/ 0 h 432"/>
                <a:gd name="T6" fmla="*/ 0 60000 65536"/>
                <a:gd name="T7" fmla="*/ 0 60000 65536"/>
                <a:gd name="T8" fmla="*/ 0 60000 65536"/>
                <a:gd name="T9" fmla="*/ 0 w 672"/>
                <a:gd name="T10" fmla="*/ 0 h 432"/>
                <a:gd name="T11" fmla="*/ 672 w 67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432">
                  <a:moveTo>
                    <a:pt x="0" y="432"/>
                  </a:moveTo>
                  <a:cubicBezTo>
                    <a:pt x="64" y="324"/>
                    <a:pt x="128" y="216"/>
                    <a:pt x="240" y="144"/>
                  </a:cubicBezTo>
                  <a:cubicBezTo>
                    <a:pt x="352" y="72"/>
                    <a:pt x="512" y="36"/>
                    <a:pt x="672" y="0"/>
                  </a:cubicBez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3" name="Object 122"/>
            <p:cNvGraphicFramePr>
              <a:graphicFrameLocks noChangeAspect="1"/>
            </p:cNvGraphicFramePr>
            <p:nvPr/>
          </p:nvGraphicFramePr>
          <p:xfrm>
            <a:off x="2592" y="3072"/>
            <a:ext cx="3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" name="Equation" r:id="rId11" imgW="355320" imgH="228600" progId="Equation.3">
                    <p:embed/>
                  </p:oleObj>
                </mc:Choice>
                <mc:Fallback>
                  <p:oleObj name="Equation" r:id="rId11" imgW="355320" imgH="22860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072"/>
                          <a:ext cx="38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123"/>
            <p:cNvGraphicFramePr>
              <a:graphicFrameLocks noChangeAspect="1"/>
            </p:cNvGraphicFramePr>
            <p:nvPr/>
          </p:nvGraphicFramePr>
          <p:xfrm>
            <a:off x="3648" y="2688"/>
            <a:ext cx="3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" name="Equation" r:id="rId13" imgW="266400" imgH="228600" progId="Equation.3">
                    <p:embed/>
                  </p:oleObj>
                </mc:Choice>
                <mc:Fallback>
                  <p:oleObj name="Equation" r:id="rId13" imgW="266400" imgH="228600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88"/>
                          <a:ext cx="336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4" name="Group 124"/>
            <p:cNvGrpSpPr>
              <a:grpSpLocks/>
            </p:cNvGrpSpPr>
            <p:nvPr/>
          </p:nvGrpSpPr>
          <p:grpSpPr bwMode="auto">
            <a:xfrm>
              <a:off x="2352" y="2544"/>
              <a:ext cx="1806" cy="1400"/>
              <a:chOff x="3736" y="424"/>
              <a:chExt cx="1806" cy="1400"/>
            </a:xfrm>
          </p:grpSpPr>
          <p:sp>
            <p:nvSpPr>
              <p:cNvPr id="1070" name="Line 125"/>
              <p:cNvSpPr>
                <a:spLocks noChangeShapeType="1"/>
              </p:cNvSpPr>
              <p:nvPr/>
            </p:nvSpPr>
            <p:spPr bwMode="auto">
              <a:xfrm flipV="1">
                <a:off x="3920" y="1613"/>
                <a:ext cx="16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7" name="Object 126"/>
              <p:cNvGraphicFramePr>
                <a:graphicFrameLocks noChangeAspect="1"/>
              </p:cNvGraphicFramePr>
              <p:nvPr/>
            </p:nvGraphicFramePr>
            <p:xfrm>
              <a:off x="5380" y="16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" name="Equation" r:id="rId15" imgW="228600" imgH="241200" progId="Equation.3">
                      <p:embed/>
                    </p:oleObj>
                  </mc:Choice>
                  <mc:Fallback>
                    <p:oleObj name="Equation" r:id="rId15" imgW="228600" imgH="241200" progId="Equation.3">
                      <p:embed/>
                      <p:pic>
                        <p:nvPicPr>
                          <p:cNvPr id="0" name="Object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0" y="16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8" name="Object 127"/>
              <p:cNvGraphicFramePr>
                <a:graphicFrameLocks noChangeAspect="1"/>
              </p:cNvGraphicFramePr>
              <p:nvPr/>
            </p:nvGraphicFramePr>
            <p:xfrm>
              <a:off x="3736" y="4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" name="Equation" r:id="rId17" imgW="241200" imgH="317160" progId="Equation.3">
                      <p:embed/>
                    </p:oleObj>
                  </mc:Choice>
                  <mc:Fallback>
                    <p:oleObj name="Equation" r:id="rId17" imgW="241200" imgH="317160" progId="Equation.3">
                      <p:embed/>
                      <p:pic>
                        <p:nvPicPr>
                          <p:cNvPr id="0" name="Object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4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1" name="Line 128"/>
              <p:cNvSpPr>
                <a:spLocks noChangeShapeType="1"/>
              </p:cNvSpPr>
              <p:nvPr/>
            </p:nvSpPr>
            <p:spPr bwMode="auto">
              <a:xfrm flipV="1">
                <a:off x="3928" y="434"/>
                <a:ext cx="0" cy="11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" name="Line 129"/>
            <p:cNvSpPr>
              <a:spLocks noChangeShapeType="1"/>
            </p:cNvSpPr>
            <p:nvPr/>
          </p:nvSpPr>
          <p:spPr bwMode="auto">
            <a:xfrm>
              <a:off x="2976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Line 130"/>
            <p:cNvSpPr>
              <a:spLocks noChangeShapeType="1"/>
            </p:cNvSpPr>
            <p:nvPr/>
          </p:nvSpPr>
          <p:spPr bwMode="auto">
            <a:xfrm>
              <a:off x="3648" y="29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7" name="Group 131"/>
            <p:cNvGrpSpPr>
              <a:grpSpLocks/>
            </p:cNvGrpSpPr>
            <p:nvPr/>
          </p:nvGrpSpPr>
          <p:grpSpPr bwMode="auto">
            <a:xfrm>
              <a:off x="2976" y="2928"/>
              <a:ext cx="672" cy="432"/>
              <a:chOff x="4416" y="432"/>
              <a:chExt cx="384" cy="240"/>
            </a:xfrm>
          </p:grpSpPr>
          <p:sp>
            <p:nvSpPr>
              <p:cNvPr id="1068" name="Line 132"/>
              <p:cNvSpPr>
                <a:spLocks noChangeShapeType="1"/>
              </p:cNvSpPr>
              <p:nvPr/>
            </p:nvSpPr>
            <p:spPr bwMode="auto">
              <a:xfrm>
                <a:off x="4800" y="43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Line 133"/>
              <p:cNvSpPr>
                <a:spLocks noChangeShapeType="1"/>
              </p:cNvSpPr>
              <p:nvPr/>
            </p:nvSpPr>
            <p:spPr bwMode="auto">
              <a:xfrm>
                <a:off x="4416" y="67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35" name="Object 134"/>
            <p:cNvGraphicFramePr>
              <a:graphicFrameLocks noChangeAspect="1"/>
            </p:cNvGraphicFramePr>
            <p:nvPr/>
          </p:nvGraphicFramePr>
          <p:xfrm>
            <a:off x="3160" y="3312"/>
            <a:ext cx="45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Equation" r:id="rId19" imgW="330120" imgH="228600" progId="Equation.3">
                    <p:embed/>
                  </p:oleObj>
                </mc:Choice>
                <mc:Fallback>
                  <p:oleObj name="Equation" r:id="rId19" imgW="330120" imgH="22860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3312"/>
                          <a:ext cx="45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4005A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135"/>
            <p:cNvGraphicFramePr>
              <a:graphicFrameLocks noChangeAspect="1"/>
            </p:cNvGraphicFramePr>
            <p:nvPr/>
          </p:nvGraphicFramePr>
          <p:xfrm>
            <a:off x="3648" y="3024"/>
            <a:ext cx="41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21" imgW="304560" imgH="228600" progId="Equation.3">
                    <p:embed/>
                  </p:oleObj>
                </mc:Choice>
                <mc:Fallback>
                  <p:oleObj name="Equation" r:id="rId21" imgW="304560" imgH="228600" progId="Equation.3">
                    <p:embed/>
                    <p:pic>
                      <p:nvPicPr>
                        <p:cNvPr id="0" name="Object 1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24"/>
                          <a:ext cx="41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4005A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162800" y="3200400"/>
            <a:ext cx="1600200" cy="1600200"/>
            <a:chOff x="3600" y="816"/>
            <a:chExt cx="1008" cy="1008"/>
          </a:xfrm>
        </p:grpSpPr>
        <p:sp>
          <p:nvSpPr>
            <p:cNvPr id="1062" name="Line 140"/>
            <p:cNvSpPr>
              <a:spLocks noChangeShapeType="1"/>
            </p:cNvSpPr>
            <p:nvPr/>
          </p:nvSpPr>
          <p:spPr bwMode="auto">
            <a:xfrm flipV="1">
              <a:off x="3600" y="1152"/>
              <a:ext cx="432" cy="67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2" name="Object 141"/>
            <p:cNvGraphicFramePr>
              <a:graphicFrameLocks noChangeAspect="1"/>
            </p:cNvGraphicFramePr>
            <p:nvPr/>
          </p:nvGraphicFramePr>
          <p:xfrm>
            <a:off x="3696" y="816"/>
            <a:ext cx="91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23" imgW="685800" imgH="253800" progId="Equation.3">
                    <p:embed/>
                  </p:oleObj>
                </mc:Choice>
                <mc:Fallback>
                  <p:oleObj name="Equation" r:id="rId23" imgW="685800" imgH="253800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816"/>
                          <a:ext cx="91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42"/>
          <p:cNvGrpSpPr>
            <a:grpSpLocks/>
          </p:cNvGrpSpPr>
          <p:nvPr/>
        </p:nvGrpSpPr>
        <p:grpSpPr bwMode="auto">
          <a:xfrm>
            <a:off x="7162800" y="3733800"/>
            <a:ext cx="685800" cy="1066800"/>
            <a:chOff x="2736" y="1056"/>
            <a:chExt cx="432" cy="672"/>
          </a:xfrm>
        </p:grpSpPr>
        <p:sp>
          <p:nvSpPr>
            <p:cNvPr id="1060" name="Line 143"/>
            <p:cNvSpPr>
              <a:spLocks noChangeShapeType="1"/>
            </p:cNvSpPr>
            <p:nvPr/>
          </p:nvSpPr>
          <p:spPr bwMode="auto">
            <a:xfrm>
              <a:off x="2736" y="1728"/>
              <a:ext cx="43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Line 144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67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5867400" y="692150"/>
            <a:ext cx="3070225" cy="2222500"/>
            <a:chOff x="1610" y="2920"/>
            <a:chExt cx="1934" cy="1400"/>
          </a:xfrm>
        </p:grpSpPr>
        <p:graphicFrame>
          <p:nvGraphicFramePr>
            <p:cNvPr id="1028" name="Object 157"/>
            <p:cNvGraphicFramePr>
              <a:graphicFrameLocks noChangeAspect="1"/>
            </p:cNvGraphicFramePr>
            <p:nvPr/>
          </p:nvGraphicFramePr>
          <p:xfrm>
            <a:off x="1946" y="3784"/>
            <a:ext cx="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25" imgW="164880" imgH="164880" progId="Equation.3">
                    <p:embed/>
                  </p:oleObj>
                </mc:Choice>
                <mc:Fallback>
                  <p:oleObj name="Equation" r:id="rId25" imgW="164880" imgH="16488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3784"/>
                          <a:ext cx="22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58"/>
            <p:cNvGraphicFramePr>
              <a:graphicFrameLocks noChangeAspect="1"/>
            </p:cNvGraphicFramePr>
            <p:nvPr/>
          </p:nvGraphicFramePr>
          <p:xfrm>
            <a:off x="3338" y="2920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Equation" r:id="rId27" imgW="164880" imgH="164880" progId="Equation.3">
                    <p:embed/>
                  </p:oleObj>
                </mc:Choice>
                <mc:Fallback>
                  <p:oleObj name="Equation" r:id="rId27" imgW="164880" imgH="164880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2920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" name="Freeform 159"/>
            <p:cNvSpPr>
              <a:spLocks/>
            </p:cNvSpPr>
            <p:nvPr/>
          </p:nvSpPr>
          <p:spPr bwMode="auto">
            <a:xfrm>
              <a:off x="2042" y="3016"/>
              <a:ext cx="1296" cy="824"/>
            </a:xfrm>
            <a:custGeom>
              <a:avLst/>
              <a:gdLst>
                <a:gd name="T0" fmla="*/ 0 w 768"/>
                <a:gd name="T1" fmla="*/ 824 h 672"/>
                <a:gd name="T2" fmla="*/ 405 w 768"/>
                <a:gd name="T3" fmla="*/ 235 h 672"/>
                <a:gd name="T4" fmla="*/ 1296 w 768"/>
                <a:gd name="T5" fmla="*/ 0 h 672"/>
                <a:gd name="T6" fmla="*/ 0 60000 65536"/>
                <a:gd name="T7" fmla="*/ 0 60000 65536"/>
                <a:gd name="T8" fmla="*/ 0 60000 65536"/>
                <a:gd name="T9" fmla="*/ 0 w 768"/>
                <a:gd name="T10" fmla="*/ 0 h 672"/>
                <a:gd name="T11" fmla="*/ 768 w 768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672">
                  <a:moveTo>
                    <a:pt x="0" y="672"/>
                  </a:moveTo>
                  <a:cubicBezTo>
                    <a:pt x="56" y="488"/>
                    <a:pt x="112" y="304"/>
                    <a:pt x="240" y="192"/>
                  </a:cubicBezTo>
                  <a:cubicBezTo>
                    <a:pt x="368" y="80"/>
                    <a:pt x="680" y="32"/>
                    <a:pt x="768" y="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5" name="Group 160"/>
            <p:cNvGrpSpPr>
              <a:grpSpLocks/>
            </p:cNvGrpSpPr>
            <p:nvPr/>
          </p:nvGrpSpPr>
          <p:grpSpPr bwMode="auto">
            <a:xfrm>
              <a:off x="1658" y="2920"/>
              <a:ext cx="1806" cy="1400"/>
              <a:chOff x="3736" y="424"/>
              <a:chExt cx="1806" cy="1400"/>
            </a:xfrm>
          </p:grpSpPr>
          <p:sp>
            <p:nvSpPr>
              <p:cNvPr id="1058" name="Line 161"/>
              <p:cNvSpPr>
                <a:spLocks noChangeShapeType="1"/>
              </p:cNvSpPr>
              <p:nvPr/>
            </p:nvSpPr>
            <p:spPr bwMode="auto">
              <a:xfrm flipV="1">
                <a:off x="3920" y="1613"/>
                <a:ext cx="16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0" name="Object 162"/>
              <p:cNvGraphicFramePr>
                <a:graphicFrameLocks noChangeAspect="1"/>
              </p:cNvGraphicFramePr>
              <p:nvPr/>
            </p:nvGraphicFramePr>
            <p:xfrm>
              <a:off x="5380" y="16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3" name="Equation" r:id="rId29" imgW="228600" imgH="241200" progId="Equation.3">
                      <p:embed/>
                    </p:oleObj>
                  </mc:Choice>
                  <mc:Fallback>
                    <p:oleObj name="Equation" r:id="rId29" imgW="228600" imgH="241200" progId="Equation.3">
                      <p:embed/>
                      <p:pic>
                        <p:nvPicPr>
                          <p:cNvPr id="0" name="Object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0" y="16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1" name="Object 163"/>
              <p:cNvGraphicFramePr>
                <a:graphicFrameLocks noChangeAspect="1"/>
              </p:cNvGraphicFramePr>
              <p:nvPr/>
            </p:nvGraphicFramePr>
            <p:xfrm>
              <a:off x="3736" y="4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4" name="Equation" r:id="rId31" imgW="241200" imgH="317160" progId="Equation.3">
                      <p:embed/>
                    </p:oleObj>
                  </mc:Choice>
                  <mc:Fallback>
                    <p:oleObj name="Equation" r:id="rId31" imgW="241200" imgH="317160" progId="Equation.3">
                      <p:embed/>
                      <p:pic>
                        <p:nvPicPr>
                          <p:cNvPr id="0" name="Object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4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9" name="Line 164"/>
              <p:cNvSpPr>
                <a:spLocks noChangeShapeType="1"/>
              </p:cNvSpPr>
              <p:nvPr/>
            </p:nvSpPr>
            <p:spPr bwMode="auto">
              <a:xfrm flipV="1">
                <a:off x="3928" y="434"/>
                <a:ext cx="0" cy="11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6" name="Text Box 165"/>
            <p:cNvSpPr txBox="1">
              <a:spLocks noChangeArrowheads="1"/>
            </p:cNvSpPr>
            <p:nvPr/>
          </p:nvSpPr>
          <p:spPr bwMode="auto">
            <a:xfrm>
              <a:off x="1610" y="397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  <p:sp>
          <p:nvSpPr>
            <p:cNvPr id="1057" name="Line 166"/>
            <p:cNvSpPr>
              <a:spLocks noChangeShapeType="1"/>
            </p:cNvSpPr>
            <p:nvPr/>
          </p:nvSpPr>
          <p:spPr bwMode="auto">
            <a:xfrm flipV="1">
              <a:off x="2522" y="2931"/>
              <a:ext cx="313" cy="27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240" name="Object 2062"/>
          <p:cNvGraphicFramePr>
            <a:graphicFrameLocks noChangeAspect="1"/>
          </p:cNvGraphicFramePr>
          <p:nvPr/>
        </p:nvGraphicFramePr>
        <p:xfrm>
          <a:off x="642938" y="2786063"/>
          <a:ext cx="50514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公式" r:id="rId33" imgW="1917360" imgH="241200" progId="Equation.3">
                  <p:embed/>
                </p:oleObj>
              </mc:Choice>
              <mc:Fallback>
                <p:oleObj name="公式" r:id="rId33" imgW="1917360" imgH="241200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786063"/>
                        <a:ext cx="50514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" grpId="0" autoUpdateAnimBg="0"/>
      <p:bldP spid="3094" grpId="0" autoUpdateAnimBg="0"/>
      <p:bldP spid="3101" grpId="0" autoUpdateAnimBg="0"/>
      <p:bldP spid="311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914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对坐标的曲线积分的计算法 </a:t>
            </a:r>
            <a:r>
              <a:rPr lang="en-US" altLang="zh-CN"/>
              <a:t>( </a:t>
            </a:r>
            <a:r>
              <a:rPr lang="zh-CN" altLang="en-US"/>
              <a:t>可推广到</a:t>
            </a:r>
            <a:r>
              <a:rPr lang="en-US" altLang="zh-CN"/>
              <a:t>3</a:t>
            </a:r>
            <a:r>
              <a:rPr lang="zh-CN" altLang="en-US"/>
              <a:t>维空间 </a:t>
            </a:r>
            <a:r>
              <a:rPr lang="en-US" altLang="zh-CN"/>
              <a:t>)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09600" y="1524000"/>
          <a:ext cx="23637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3" imgW="1015920" imgH="469800" progId="Equation.3">
                  <p:embed/>
                </p:oleObj>
              </mc:Choice>
              <mc:Fallback>
                <p:oleObj name="Equation" r:id="rId3" imgW="10159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2363788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048000" y="1524000"/>
            <a:ext cx="48164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起终点的对应参数为</a:t>
            </a:r>
            <a:r>
              <a:rPr lang="zh-CN" altLang="en-US" i="1">
                <a:sym typeface="Symbol" pitchFamily="18" charset="2"/>
              </a:rPr>
              <a:t> 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zh-CN" altLang="en-US" i="1">
                <a:sym typeface="Symbol" pitchFamily="18" charset="2"/>
              </a:rPr>
              <a:t> </a:t>
            </a:r>
            <a:r>
              <a:rPr lang="en-US" altLang="zh-CN" i="1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ym typeface="Symbol" pitchFamily="18" charset="2"/>
              </a:rPr>
              <a:t> </a:t>
            </a:r>
            <a:r>
              <a:rPr lang="zh-CN" altLang="en-US">
                <a:sym typeface="Symbol" pitchFamily="18" charset="2"/>
              </a:rPr>
              <a:t>与</a:t>
            </a:r>
            <a:r>
              <a:rPr lang="zh-CN" altLang="en-US" i="1">
                <a:sym typeface="Symbol" pitchFamily="18" charset="2"/>
              </a:rPr>
              <a:t> 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只论先后</a:t>
            </a:r>
            <a:r>
              <a:rPr lang="en-US" altLang="zh-CN" i="1">
                <a:solidFill>
                  <a:srgbClr val="00FFFF"/>
                </a:solidFill>
                <a:sym typeface="Symbol" pitchFamily="18" charset="2"/>
              </a:rPr>
              <a:t>, 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不论大小</a:t>
            </a:r>
            <a:r>
              <a:rPr lang="en-US" altLang="zh-CN">
                <a:sym typeface="Symbol" pitchFamily="18" charset="2"/>
              </a:rPr>
              <a:t>!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457200" y="53340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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 </a:t>
            </a:r>
            <a:r>
              <a:rPr lang="zh-CN" altLang="en-US">
                <a:sym typeface="Symbol" pitchFamily="18" charset="2"/>
              </a:rPr>
              <a:t>为切向量的方向角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81000" y="60198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物理意义：变力做功</a:t>
            </a: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3886200" y="5943600"/>
          <a:ext cx="2870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5" imgW="1231560" imgH="304560" progId="Equation.3">
                  <p:embed/>
                </p:oleObj>
              </mc:Choice>
              <mc:Fallback>
                <p:oleObj name="Equation" r:id="rId5" imgW="1231560" imgH="304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0"/>
                        <a:ext cx="2870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15"/>
          <p:cNvGraphicFramePr>
            <a:graphicFrameLocks noChangeAspect="1"/>
          </p:cNvGraphicFramePr>
          <p:nvPr/>
        </p:nvGraphicFramePr>
        <p:xfrm>
          <a:off x="500063" y="2571750"/>
          <a:ext cx="34861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公式" r:id="rId7" imgW="1574640" imgH="304560" progId="Equation.3">
                  <p:embed/>
                </p:oleObj>
              </mc:Choice>
              <mc:Fallback>
                <p:oleObj name="公式" r:id="rId7" imgW="1574640" imgH="3045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571750"/>
                        <a:ext cx="348615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 noChangeAspect="1"/>
          </p:cNvGraphicFramePr>
          <p:nvPr/>
        </p:nvGraphicFramePr>
        <p:xfrm>
          <a:off x="1071563" y="3214688"/>
          <a:ext cx="71437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公式" r:id="rId9" imgW="2869920" imgH="330120" progId="Equation.3">
                  <p:embed/>
                </p:oleObj>
              </mc:Choice>
              <mc:Fallback>
                <p:oleObj name="公式" r:id="rId9" imgW="2869920" imgH="33012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214688"/>
                        <a:ext cx="714375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285750" y="3929063"/>
          <a:ext cx="34861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公式" r:id="rId11" imgW="1574640" imgH="304560" progId="Equation.3">
                  <p:embed/>
                </p:oleObj>
              </mc:Choice>
              <mc:Fallback>
                <p:oleObj name="公式" r:id="rId11" imgW="1574640" imgH="30456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929063"/>
                        <a:ext cx="348615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1071563" y="4500563"/>
          <a:ext cx="59118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公式" r:id="rId12" imgW="2374560" imgH="304560" progId="Equation.3">
                  <p:embed/>
                </p:oleObj>
              </mc:Choice>
              <mc:Fallback>
                <p:oleObj name="公式" r:id="rId12" imgW="2374560" imgH="304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500563"/>
                        <a:ext cx="591185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06" grpId="0" autoUpdateAnimBg="0"/>
      <p:bldP spid="1230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42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00800" y="2514600"/>
            <a:ext cx="2286000" cy="1524000"/>
            <a:chOff x="4032" y="1584"/>
            <a:chExt cx="1440" cy="960"/>
          </a:xfrm>
        </p:grpSpPr>
        <p:sp>
          <p:nvSpPr>
            <p:cNvPr id="20498" name="Line 13"/>
            <p:cNvSpPr>
              <a:spLocks noChangeShapeType="1"/>
            </p:cNvSpPr>
            <p:nvPr/>
          </p:nvSpPr>
          <p:spPr bwMode="auto">
            <a:xfrm>
              <a:off x="4032" y="216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 flipV="1">
              <a:off x="4320" y="1584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Text Box 16"/>
            <p:cNvSpPr txBox="1">
              <a:spLocks noChangeArrowheads="1"/>
            </p:cNvSpPr>
            <p:nvPr/>
          </p:nvSpPr>
          <p:spPr bwMode="auto">
            <a:xfrm>
              <a:off x="5184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/>
                <a:t>2</a:t>
              </a:r>
            </a:p>
          </p:txBody>
        </p:sp>
        <p:sp>
          <p:nvSpPr>
            <p:cNvPr id="20501" name="Arc 20"/>
            <p:cNvSpPr>
              <a:spLocks/>
            </p:cNvSpPr>
            <p:nvPr/>
          </p:nvSpPr>
          <p:spPr bwMode="auto">
            <a:xfrm flipH="1">
              <a:off x="4320" y="1632"/>
              <a:ext cx="960" cy="528"/>
            </a:xfrm>
            <a:custGeom>
              <a:avLst/>
              <a:gdLst>
                <a:gd name="T0" fmla="*/ 0 w 43187"/>
                <a:gd name="T1" fmla="*/ 12 h 21600"/>
                <a:gd name="T2" fmla="*/ 21 w 43187"/>
                <a:gd name="T3" fmla="*/ 13 h 21600"/>
                <a:gd name="T4" fmla="*/ 11 w 43187"/>
                <a:gd name="T5" fmla="*/ 13 h 21600"/>
                <a:gd name="T6" fmla="*/ 0 60000 65536"/>
                <a:gd name="T7" fmla="*/ 0 60000 65536"/>
                <a:gd name="T8" fmla="*/ 0 60000 65536"/>
                <a:gd name="T9" fmla="*/ 0 w 43187"/>
                <a:gd name="T10" fmla="*/ 0 h 21600"/>
                <a:gd name="T11" fmla="*/ 43187 w 431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7" h="21600" fill="none" extrusionOk="0">
                  <a:moveTo>
                    <a:pt x="-1" y="20859"/>
                  </a:moveTo>
                  <a:cubicBezTo>
                    <a:pt x="398" y="9225"/>
                    <a:pt x="9945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</a:path>
                <a:path w="43187" h="21600" stroke="0" extrusionOk="0">
                  <a:moveTo>
                    <a:pt x="-1" y="20859"/>
                  </a:moveTo>
                  <a:cubicBezTo>
                    <a:pt x="398" y="9225"/>
                    <a:pt x="9945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  <a:lnTo>
                    <a:pt x="21587" y="21600"/>
                  </a:ln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 flipV="1">
              <a:off x="4512" y="1632"/>
              <a:ext cx="192" cy="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Text Box 31"/>
            <p:cNvSpPr txBox="1">
              <a:spLocks noChangeArrowheads="1"/>
            </p:cNvSpPr>
            <p:nvPr/>
          </p:nvSpPr>
          <p:spPr bwMode="auto">
            <a:xfrm>
              <a:off x="4080" y="21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</p:grp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1066800" y="2286000"/>
          <a:ext cx="4884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3" imgW="2209680" imgH="228600" progId="Equation.3">
                  <p:embed/>
                </p:oleObj>
              </mc:Choice>
              <mc:Fallback>
                <p:oleObj name="Equation" r:id="rId3" imgW="22096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48847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66800" y="2819400"/>
          <a:ext cx="21097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5" imgW="914400" imgH="469800" progId="Equation.3">
                  <p:embed/>
                </p:oleObj>
              </mc:Choice>
              <mc:Fallback>
                <p:oleObj name="Equation" r:id="rId5" imgW="91440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21097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505200" y="3200400"/>
          <a:ext cx="1473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7" imgW="660240" imgH="177480" progId="Equation.3">
                  <p:embed/>
                </p:oleObj>
              </mc:Choice>
              <mc:Fallback>
                <p:oleObj name="Equation" r:id="rId7" imgW="66024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473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441325" y="40830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故需改写为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62200" y="3962400"/>
          <a:ext cx="20224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9" imgW="876240" imgH="469800" progId="Equation.3">
                  <p:embed/>
                </p:oleObj>
              </mc:Choice>
              <mc:Fallback>
                <p:oleObj name="Equation" r:id="rId9" imgW="8762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2022475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572000" y="4267200"/>
          <a:ext cx="16716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11" imgW="749160" imgH="177480" progId="Equation.3">
                  <p:embed/>
                </p:oleObj>
              </mc:Choice>
              <mc:Fallback>
                <p:oleObj name="Equation" r:id="rId11" imgW="749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67200"/>
                        <a:ext cx="16716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457200" y="51054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</a:t>
            </a:r>
            <a:r>
              <a:rPr lang="en-US" altLang="zh-CN"/>
              <a:t>, 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524000" y="5181600"/>
          <a:ext cx="2667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13" imgW="1231560" imgH="203040" progId="Equation.3">
                  <p:embed/>
                </p:oleObj>
              </mc:Choice>
              <mc:Fallback>
                <p:oleObj name="Equation" r:id="rId13" imgW="12315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26670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191000" y="5181600"/>
          <a:ext cx="2743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15" imgW="1346040" imgH="228600" progId="Equation.3">
                  <p:embed/>
                </p:oleObj>
              </mc:Choice>
              <mc:Fallback>
                <p:oleObj name="Equation" r:id="rId15" imgW="13460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81600"/>
                        <a:ext cx="27432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9059"/>
              </p:ext>
            </p:extLst>
          </p:nvPr>
        </p:nvGraphicFramePr>
        <p:xfrm>
          <a:off x="6934200" y="5222632"/>
          <a:ext cx="16049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17" imgW="787320" imgH="203040" progId="Equation.3">
                  <p:embed/>
                </p:oleObj>
              </mc:Choice>
              <mc:Fallback>
                <p:oleObj name="Equation" r:id="rId17" imgW="7873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222632"/>
                        <a:ext cx="16049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04800" y="5791200"/>
          <a:ext cx="8534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19" imgW="4012920" imgH="317160" progId="Equation.3">
                  <p:embed/>
                </p:oleObj>
              </mc:Choice>
              <mc:Fallback>
                <p:oleObj name="Equation" r:id="rId19" imgW="401292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91200"/>
                        <a:ext cx="85344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5"/>
          <p:cNvGraphicFramePr>
            <a:graphicFrameLocks noChangeAspect="1"/>
          </p:cNvGraphicFramePr>
          <p:nvPr/>
        </p:nvGraphicFramePr>
        <p:xfrm>
          <a:off x="500063" y="844550"/>
          <a:ext cx="8286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公式" r:id="rId21" imgW="3657600" imgH="558720" progId="Equation.3">
                  <p:embed/>
                </p:oleObj>
              </mc:Choice>
              <mc:Fallback>
                <p:oleObj name="公式" r:id="rId21" imgW="3657600" imgH="55872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844550"/>
                        <a:ext cx="8286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utoUpdateAnimBg="0"/>
      <p:bldP spid="13355" grpId="0" autoUpdateAnimBg="0"/>
      <p:bldP spid="133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77063" y="1219200"/>
            <a:ext cx="1644650" cy="2057400"/>
            <a:chOff x="4320" y="528"/>
            <a:chExt cx="1036" cy="1296"/>
          </a:xfrm>
        </p:grpSpPr>
        <p:graphicFrame>
          <p:nvGraphicFramePr>
            <p:cNvPr id="21515" name="Object 9"/>
            <p:cNvGraphicFramePr>
              <a:graphicFrameLocks noChangeAspect="1"/>
            </p:cNvGraphicFramePr>
            <p:nvPr/>
          </p:nvGraphicFramePr>
          <p:xfrm>
            <a:off x="4320" y="528"/>
            <a:ext cx="1036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1" name="位图图像" r:id="rId3" imgW="1076475" imgH="1238423" progId="Paint.Picture">
                    <p:embed/>
                  </p:oleObj>
                </mc:Choice>
                <mc:Fallback>
                  <p:oleObj name="位图图像" r:id="rId3" imgW="1076475" imgH="1238423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528"/>
                          <a:ext cx="1036" cy="1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0"/>
            <p:cNvGraphicFramePr>
              <a:graphicFrameLocks noChangeAspect="1"/>
            </p:cNvGraphicFramePr>
            <p:nvPr/>
          </p:nvGraphicFramePr>
          <p:xfrm>
            <a:off x="4562" y="825"/>
            <a:ext cx="16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2" name="Equation" r:id="rId5" imgW="279360" imgH="304560" progId="Equation.3">
                    <p:embed/>
                  </p:oleObj>
                </mc:Choice>
                <mc:Fallback>
                  <p:oleObj name="Equation" r:id="rId5" imgW="279360" imgH="304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825"/>
                          <a:ext cx="166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1"/>
            <p:cNvGraphicFramePr>
              <a:graphicFrameLocks noChangeAspect="1"/>
            </p:cNvGraphicFramePr>
            <p:nvPr/>
          </p:nvGraphicFramePr>
          <p:xfrm>
            <a:off x="4488" y="1477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3" name="Equation" r:id="rId7" imgW="279360" imgH="304560" progId="Equation.3">
                    <p:embed/>
                  </p:oleObj>
                </mc:Choice>
                <mc:Fallback>
                  <p:oleObj name="Equation" r:id="rId7" imgW="279360" imgH="3045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1477"/>
                          <a:ext cx="16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2"/>
            <p:cNvGraphicFramePr>
              <a:graphicFrameLocks noChangeAspect="1"/>
            </p:cNvGraphicFramePr>
            <p:nvPr/>
          </p:nvGraphicFramePr>
          <p:xfrm>
            <a:off x="5184" y="1559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4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559"/>
                          <a:ext cx="14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3"/>
            <p:cNvGraphicFramePr>
              <a:graphicFrameLocks noChangeAspect="1"/>
            </p:cNvGraphicFramePr>
            <p:nvPr/>
          </p:nvGraphicFramePr>
          <p:xfrm>
            <a:off x="4400" y="168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5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1680"/>
                          <a:ext cx="13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4"/>
            <p:cNvGraphicFramePr>
              <a:graphicFrameLocks noChangeAspect="1"/>
            </p:cNvGraphicFramePr>
            <p:nvPr/>
          </p:nvGraphicFramePr>
          <p:xfrm>
            <a:off x="4816" y="528"/>
            <a:ext cx="128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6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528"/>
                          <a:ext cx="128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27" name="Picture 20"/>
            <p:cNvPicPr>
              <a:picLocks noChangeAspect="1" noChangeArrowheads="1"/>
            </p:cNvPicPr>
            <p:nvPr/>
          </p:nvPicPr>
          <p:blipFill>
            <a:blip r:embed="rId15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4602" y="1152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00063" y="36576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>
                <a:ea typeface="仿宋_GB2312" pitchFamily="49" charset="-122"/>
              </a:rPr>
              <a:t>: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  </a:t>
            </a:r>
            <a:r>
              <a:rPr lang="en-US" altLang="zh-CN">
                <a:ea typeface="仿宋_GB2312" pitchFamily="49" charset="-122"/>
              </a:rPr>
              <a:t>(1)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262063" y="5257800"/>
          <a:ext cx="27352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Equation" r:id="rId16" imgW="1218960" imgH="342720" progId="Equation.3">
                  <p:embed/>
                </p:oleObj>
              </mc:Choice>
              <mc:Fallback>
                <p:oleObj name="Equation" r:id="rId16" imgW="12189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5257800"/>
                        <a:ext cx="273526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Line 34"/>
          <p:cNvSpPr>
            <a:spLocks noChangeShapeType="1"/>
          </p:cNvSpPr>
          <p:nvPr/>
        </p:nvSpPr>
        <p:spPr bwMode="auto">
          <a:xfrm flipV="1">
            <a:off x="7373938" y="2057400"/>
            <a:ext cx="0" cy="4683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71500" y="2571750"/>
            <a:ext cx="4435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试求力对质点所作的功</a:t>
            </a:r>
            <a:r>
              <a:rPr lang="en-US" altLang="zh-CN"/>
              <a:t>.</a:t>
            </a:r>
          </a:p>
        </p:txBody>
      </p:sp>
      <p:sp>
        <p:nvSpPr>
          <p:cNvPr id="14387" name="Arc 51"/>
          <p:cNvSpPr>
            <a:spLocks/>
          </p:cNvSpPr>
          <p:nvPr/>
        </p:nvSpPr>
        <p:spPr bwMode="auto">
          <a:xfrm>
            <a:off x="7331075" y="1824038"/>
            <a:ext cx="914400" cy="468312"/>
          </a:xfrm>
          <a:custGeom>
            <a:avLst/>
            <a:gdLst>
              <a:gd name="T0" fmla="*/ 33093108 w 21600"/>
              <a:gd name="T1" fmla="*/ 0 h 15356"/>
              <a:gd name="T2" fmla="*/ 37987390 w 21600"/>
              <a:gd name="T3" fmla="*/ 14282113 h 15356"/>
              <a:gd name="T4" fmla="*/ 0 w 21600"/>
              <a:gd name="T5" fmla="*/ 10421407 h 15356"/>
              <a:gd name="T6" fmla="*/ 0 60000 65536"/>
              <a:gd name="T7" fmla="*/ 0 60000 65536"/>
              <a:gd name="T8" fmla="*/ 0 60000 65536"/>
              <a:gd name="T9" fmla="*/ 0 w 21600"/>
              <a:gd name="T10" fmla="*/ 0 h 15356"/>
              <a:gd name="T11" fmla="*/ 21600 w 21600"/>
              <a:gd name="T12" fmla="*/ 15356 h 15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356" fill="none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</a:path>
              <a:path w="21600" h="15356" stroke="0" extrusionOk="0">
                <a:moveTo>
                  <a:pt x="18466" y="-1"/>
                </a:moveTo>
                <a:cubicBezTo>
                  <a:pt x="20516" y="3377"/>
                  <a:pt x="21600" y="7253"/>
                  <a:pt x="21600" y="11205"/>
                </a:cubicBezTo>
                <a:cubicBezTo>
                  <a:pt x="21600" y="12598"/>
                  <a:pt x="21465" y="13988"/>
                  <a:pt x="21197" y="15356"/>
                </a:cubicBezTo>
                <a:lnTo>
                  <a:pt x="0" y="11205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Rectangle 52"/>
          <p:cNvSpPr>
            <a:spLocks noGrp="1" noChangeArrowheads="1"/>
          </p:cNvSpPr>
          <p:nvPr>
            <p:ph type="title"/>
          </p:nvPr>
        </p:nvSpPr>
        <p:spPr>
          <a:xfrm>
            <a:off x="161925" y="219075"/>
            <a:ext cx="762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365099"/>
              </p:ext>
            </p:extLst>
          </p:nvPr>
        </p:nvGraphicFramePr>
        <p:xfrm>
          <a:off x="1744663" y="3657600"/>
          <a:ext cx="299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Equation" r:id="rId18" imgW="1346040" imgH="304560" progId="Equation.DSMT4">
                  <p:embed/>
                </p:oleObj>
              </mc:Choice>
              <mc:Fallback>
                <p:oleObj name="Equation" r:id="rId18" imgW="134604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3657600"/>
                        <a:ext cx="2998787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262063" y="4343400"/>
          <a:ext cx="1066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Equation" r:id="rId20" imgW="444240" imgH="330120" progId="Equation.3">
                  <p:embed/>
                </p:oleObj>
              </mc:Choice>
              <mc:Fallback>
                <p:oleObj name="Equation" r:id="rId20" imgW="44424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343400"/>
                        <a:ext cx="10668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003425" y="4516438"/>
          <a:ext cx="6213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Equation" r:id="rId22" imgW="2844720" imgH="253800" progId="Equation.DSMT4">
                  <p:embed/>
                </p:oleObj>
              </mc:Choice>
              <mc:Fallback>
                <p:oleObj name="Equation" r:id="rId22" imgW="284472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4516438"/>
                        <a:ext cx="6213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5"/>
          <p:cNvGraphicFramePr>
            <a:graphicFrameLocks noChangeAspect="1"/>
          </p:cNvGraphicFramePr>
          <p:nvPr/>
        </p:nvGraphicFramePr>
        <p:xfrm>
          <a:off x="642938" y="214313"/>
          <a:ext cx="82978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1" name="公式" r:id="rId24" imgW="3403440" imgH="482400" progId="Equation.3">
                  <p:embed/>
                </p:oleObj>
              </mc:Choice>
              <mc:Fallback>
                <p:oleObj name="公式" r:id="rId24" imgW="3403440" imgH="482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14313"/>
                        <a:ext cx="82978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500063" y="2000250"/>
          <a:ext cx="23891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2" name="公式" r:id="rId26" imgW="1079280" imgH="215640" progId="Equation.3">
                  <p:embed/>
                </p:oleObj>
              </mc:Choice>
              <mc:Fallback>
                <p:oleObj name="公式" r:id="rId26" imgW="1079280" imgH="21564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000250"/>
                        <a:ext cx="23891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/>
          <p:cNvGraphicFramePr>
            <a:graphicFrameLocks noChangeAspect="1"/>
          </p:cNvGraphicFramePr>
          <p:nvPr/>
        </p:nvGraphicFramePr>
        <p:xfrm>
          <a:off x="500063" y="1500188"/>
          <a:ext cx="47513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公式" r:id="rId28" imgW="2145960" imgH="203040" progId="Equation.3">
                  <p:embed/>
                </p:oleObj>
              </mc:Choice>
              <mc:Fallback>
                <p:oleObj name="公式" r:id="rId28" imgW="2145960" imgH="20304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00188"/>
                        <a:ext cx="475138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0"/>
          <p:cNvGraphicFramePr>
            <a:graphicFrameLocks noChangeAspect="1"/>
          </p:cNvGraphicFramePr>
          <p:nvPr/>
        </p:nvGraphicFramePr>
        <p:xfrm>
          <a:off x="4040188" y="5397500"/>
          <a:ext cx="2333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公式" r:id="rId30" imgW="1054080" imgH="228600" progId="Equation.3">
                  <p:embed/>
                </p:oleObj>
              </mc:Choice>
              <mc:Fallback>
                <p:oleObj name="公式" r:id="rId30" imgW="1054080" imgH="2286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5397500"/>
                        <a:ext cx="23336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18858"/>
              </p:ext>
            </p:extLst>
          </p:nvPr>
        </p:nvGraphicFramePr>
        <p:xfrm>
          <a:off x="4860032" y="3657600"/>
          <a:ext cx="32893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公式" r:id="rId32" imgW="1485720" imgH="317160" progId="Equation.3">
                  <p:embed/>
                </p:oleObj>
              </mc:Choice>
              <mc:Fallback>
                <p:oleObj name="公式" r:id="rId32" imgW="1485720" imgH="31716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657600"/>
                        <a:ext cx="328930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 autoUpdateAnimBg="0"/>
      <p:bldP spid="14370" grpId="0" animBg="1"/>
      <p:bldP spid="14371" grpId="0" autoUpdateAnimBg="0"/>
      <p:bldP spid="143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en-US" altLang="zh-CN">
                <a:sym typeface="Symbol" pitchFamily="18" charset="2"/>
              </a:rPr>
              <a:t></a:t>
            </a:r>
            <a:r>
              <a:rPr lang="en-US" altLang="zh-CN"/>
              <a:t> </a:t>
            </a:r>
            <a:r>
              <a:rPr lang="zh-CN" altLang="en-US"/>
              <a:t>的方程为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057400" y="304800"/>
          <a:ext cx="396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3" imgW="1625400" imgH="203040" progId="Equation.3">
                  <p:embed/>
                </p:oleObj>
              </mc:Choice>
              <mc:Fallback>
                <p:oleObj name="Equation" r:id="rId3" imgW="16254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3962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Line 1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295400" y="1905000"/>
          <a:ext cx="3048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5" imgW="1422360" imgH="406080" progId="Equation.3">
                  <p:embed/>
                </p:oleObj>
              </mc:Choice>
              <mc:Fallback>
                <p:oleObj name="Equation" r:id="rId5" imgW="14223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30480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28600" y="3048000"/>
            <a:ext cx="329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 </a:t>
            </a:r>
            <a:r>
              <a:rPr lang="zh-CN" altLang="en-US">
                <a:sym typeface="Symbol" pitchFamily="18" charset="2"/>
              </a:rPr>
              <a:t></a:t>
            </a:r>
            <a:r>
              <a:rPr lang="zh-CN" altLang="en-US"/>
              <a:t> 的参数方程为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419600" y="2133600"/>
          <a:ext cx="571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7" imgW="228600" imgH="164880" progId="Equation.3">
                  <p:embed/>
                </p:oleObj>
              </mc:Choice>
              <mc:Fallback>
                <p:oleObj name="Equation" r:id="rId7" imgW="22860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33600"/>
                        <a:ext cx="5715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685800" y="3733800"/>
          <a:ext cx="2743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9" imgW="1231560" imgH="304560" progId="Equation.3">
                  <p:embed/>
                </p:oleObj>
              </mc:Choice>
              <mc:Fallback>
                <p:oleObj name="Equation" r:id="rId9" imgW="123156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27432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143000" y="4648200"/>
          <a:ext cx="2514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11" imgW="1155600" imgH="330120" progId="Equation.3">
                  <p:embed/>
                </p:oleObj>
              </mc:Choice>
              <mc:Fallback>
                <p:oleObj name="Equation" r:id="rId11" imgW="11556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25146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7" name="Group 31"/>
          <p:cNvGrpSpPr>
            <a:grpSpLocks/>
          </p:cNvGrpSpPr>
          <p:nvPr/>
        </p:nvGrpSpPr>
        <p:grpSpPr bwMode="auto">
          <a:xfrm>
            <a:off x="6705600" y="1066800"/>
            <a:ext cx="1644650" cy="2057400"/>
            <a:chOff x="4224" y="672"/>
            <a:chExt cx="1036" cy="1296"/>
          </a:xfrm>
        </p:grpSpPr>
        <p:grpSp>
          <p:nvGrpSpPr>
            <p:cNvPr id="22548" name="Group 21"/>
            <p:cNvGrpSpPr>
              <a:grpSpLocks/>
            </p:cNvGrpSpPr>
            <p:nvPr/>
          </p:nvGrpSpPr>
          <p:grpSpPr bwMode="auto">
            <a:xfrm>
              <a:off x="4224" y="672"/>
              <a:ext cx="1036" cy="1296"/>
              <a:chOff x="4320" y="528"/>
              <a:chExt cx="1036" cy="1296"/>
            </a:xfrm>
          </p:grpSpPr>
          <p:graphicFrame>
            <p:nvGraphicFramePr>
              <p:cNvPr id="22538" name="Object 8"/>
              <p:cNvGraphicFramePr>
                <a:graphicFrameLocks noChangeAspect="1"/>
              </p:cNvGraphicFramePr>
              <p:nvPr/>
            </p:nvGraphicFramePr>
            <p:xfrm>
              <a:off x="4320" y="528"/>
              <a:ext cx="1036" cy="1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1" name="位图图像" r:id="rId13" imgW="1076475" imgH="1238423" progId="Paint.Picture">
                      <p:embed/>
                    </p:oleObj>
                  </mc:Choice>
                  <mc:Fallback>
                    <p:oleObj name="位图图像" r:id="rId13" imgW="1076475" imgH="1238423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528"/>
                            <a:ext cx="1036" cy="1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9" name="Object 9"/>
              <p:cNvGraphicFramePr>
                <a:graphicFrameLocks noChangeAspect="1"/>
              </p:cNvGraphicFramePr>
              <p:nvPr/>
            </p:nvGraphicFramePr>
            <p:xfrm>
              <a:off x="4562" y="825"/>
              <a:ext cx="166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2" name="Equation" r:id="rId15" imgW="279360" imgH="304560" progId="Equation.3">
                      <p:embed/>
                    </p:oleObj>
                  </mc:Choice>
                  <mc:Fallback>
                    <p:oleObj name="Equation" r:id="rId15" imgW="279360" imgH="30456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2" y="825"/>
                            <a:ext cx="166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0" name="Object 10"/>
              <p:cNvGraphicFramePr>
                <a:graphicFrameLocks noChangeAspect="1"/>
              </p:cNvGraphicFramePr>
              <p:nvPr/>
            </p:nvGraphicFramePr>
            <p:xfrm>
              <a:off x="4488" y="1477"/>
              <a:ext cx="16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3" name="Equation" r:id="rId17" imgW="279360" imgH="304560" progId="Equation.3">
                      <p:embed/>
                    </p:oleObj>
                  </mc:Choice>
                  <mc:Fallback>
                    <p:oleObj name="Equation" r:id="rId17" imgW="279360" imgH="3045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1477"/>
                            <a:ext cx="167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1" name="Object 11"/>
              <p:cNvGraphicFramePr>
                <a:graphicFrameLocks noChangeAspect="1"/>
              </p:cNvGraphicFramePr>
              <p:nvPr/>
            </p:nvGraphicFramePr>
            <p:xfrm>
              <a:off x="5184" y="1559"/>
              <a:ext cx="144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4" name="Equation" r:id="rId19" imgW="241200" imgH="317160" progId="Equation.3">
                      <p:embed/>
                    </p:oleObj>
                  </mc:Choice>
                  <mc:Fallback>
                    <p:oleObj name="Equation" r:id="rId19" imgW="24120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559"/>
                            <a:ext cx="144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2" name="Object 12"/>
              <p:cNvGraphicFramePr>
                <a:graphicFrameLocks noChangeAspect="1"/>
              </p:cNvGraphicFramePr>
              <p:nvPr/>
            </p:nvGraphicFramePr>
            <p:xfrm>
              <a:off x="4400" y="168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5" name="Equation" r:id="rId21" imgW="228600" imgH="241200" progId="Equation.3">
                      <p:embed/>
                    </p:oleObj>
                  </mc:Choice>
                  <mc:Fallback>
                    <p:oleObj name="Equation" r:id="rId21" imgW="2286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0" y="168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3" name="Object 13"/>
              <p:cNvGraphicFramePr>
                <a:graphicFrameLocks noChangeAspect="1"/>
              </p:cNvGraphicFramePr>
              <p:nvPr/>
            </p:nvGraphicFramePr>
            <p:xfrm>
              <a:off x="4816" y="528"/>
              <a:ext cx="128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6" name="Equation" r:id="rId23" imgW="215640" imgH="215640" progId="Equation.3">
                      <p:embed/>
                    </p:oleObj>
                  </mc:Choice>
                  <mc:Fallback>
                    <p:oleObj name="Equation" r:id="rId23" imgW="21564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6" y="528"/>
                            <a:ext cx="128" cy="1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2551" name="Picture 28"/>
              <p:cNvPicPr>
                <a:picLocks noChangeAspect="1" noChangeArrowheads="1"/>
              </p:cNvPicPr>
              <p:nvPr/>
            </p:nvPicPr>
            <p:blipFill>
              <a:blip r:embed="rId25">
                <a:grayscl/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4602" y="1152"/>
                <a:ext cx="192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549" name="Line 29"/>
            <p:cNvSpPr>
              <a:spLocks noChangeShapeType="1"/>
            </p:cNvSpPr>
            <p:nvPr/>
          </p:nvSpPr>
          <p:spPr bwMode="auto">
            <a:xfrm flipV="1">
              <a:off x="4474" y="1200"/>
              <a:ext cx="0" cy="29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Arc 30"/>
            <p:cNvSpPr>
              <a:spLocks/>
            </p:cNvSpPr>
            <p:nvPr/>
          </p:nvSpPr>
          <p:spPr bwMode="auto">
            <a:xfrm>
              <a:off x="4447" y="1053"/>
              <a:ext cx="576" cy="295"/>
            </a:xfrm>
            <a:custGeom>
              <a:avLst/>
              <a:gdLst>
                <a:gd name="T0" fmla="*/ 13 w 21600"/>
                <a:gd name="T1" fmla="*/ 0 h 15356"/>
                <a:gd name="T2" fmla="*/ 15 w 21600"/>
                <a:gd name="T3" fmla="*/ 6 h 15356"/>
                <a:gd name="T4" fmla="*/ 0 w 21600"/>
                <a:gd name="T5" fmla="*/ 4 h 15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356"/>
                <a:gd name="T11" fmla="*/ 21600 w 21600"/>
                <a:gd name="T12" fmla="*/ 15356 h 15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356" fill="none" extrusionOk="0">
                  <a:moveTo>
                    <a:pt x="18466" y="-1"/>
                  </a:moveTo>
                  <a:cubicBezTo>
                    <a:pt x="20516" y="3377"/>
                    <a:pt x="21600" y="7253"/>
                    <a:pt x="21600" y="11205"/>
                  </a:cubicBezTo>
                  <a:cubicBezTo>
                    <a:pt x="21600" y="12598"/>
                    <a:pt x="21465" y="13988"/>
                    <a:pt x="21197" y="15356"/>
                  </a:cubicBezTo>
                </a:path>
                <a:path w="21600" h="15356" stroke="0" extrusionOk="0">
                  <a:moveTo>
                    <a:pt x="18466" y="-1"/>
                  </a:moveTo>
                  <a:cubicBezTo>
                    <a:pt x="20516" y="3377"/>
                    <a:pt x="21600" y="7253"/>
                    <a:pt x="21600" y="11205"/>
                  </a:cubicBezTo>
                  <a:cubicBezTo>
                    <a:pt x="21600" y="12598"/>
                    <a:pt x="21465" y="13988"/>
                    <a:pt x="21197" y="15356"/>
                  </a:cubicBezTo>
                  <a:lnTo>
                    <a:pt x="0" y="11205"/>
                  </a:ln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000" name="Object 15"/>
          <p:cNvGraphicFramePr>
            <a:graphicFrameLocks noChangeAspect="1"/>
          </p:cNvGraphicFramePr>
          <p:nvPr/>
        </p:nvGraphicFramePr>
        <p:xfrm>
          <a:off x="3357563" y="3098800"/>
          <a:ext cx="47513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公式" r:id="rId26" imgW="2145960" imgH="203040" progId="Equation.3">
                  <p:embed/>
                </p:oleObj>
              </mc:Choice>
              <mc:Fallback>
                <p:oleObj name="公式" r:id="rId26" imgW="2145960" imgH="20304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098800"/>
                        <a:ext cx="475138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7"/>
          <p:cNvGraphicFramePr>
            <a:graphicFrameLocks noChangeAspect="1"/>
          </p:cNvGraphicFramePr>
          <p:nvPr/>
        </p:nvGraphicFramePr>
        <p:xfrm>
          <a:off x="3429000" y="3714750"/>
          <a:ext cx="32893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公式" r:id="rId28" imgW="1485720" imgH="317160" progId="Equation.3">
                  <p:embed/>
                </p:oleObj>
              </mc:Choice>
              <mc:Fallback>
                <p:oleObj name="公式" r:id="rId28" imgW="1485720" imgH="317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14750"/>
                        <a:ext cx="32893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8"/>
          <p:cNvGraphicFramePr>
            <a:graphicFrameLocks noChangeAspect="1"/>
          </p:cNvGraphicFramePr>
          <p:nvPr/>
        </p:nvGraphicFramePr>
        <p:xfrm>
          <a:off x="1163638" y="5429250"/>
          <a:ext cx="297973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公式" r:id="rId30" imgW="1346040" imgH="406080" progId="Equation.3">
                  <p:embed/>
                </p:oleObj>
              </mc:Choice>
              <mc:Fallback>
                <p:oleObj name="公式" r:id="rId30" imgW="1346040" imgH="40608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5429250"/>
                        <a:ext cx="2979737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6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500063" y="285750"/>
          <a:ext cx="8153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Equation" r:id="rId3" imgW="7492680" imgH="1180800" progId="Equation.3">
                  <p:embed/>
                </p:oleObj>
              </mc:Choice>
              <mc:Fallback>
                <p:oleObj name="Equation" r:id="rId3" imgW="7492680" imgH="118080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85750"/>
                        <a:ext cx="81534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295400" y="1752600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Equation" r:id="rId5" imgW="2209680" imgH="393480" progId="Equation.3">
                  <p:embed/>
                </p:oleObj>
              </mc:Choice>
              <mc:Fallback>
                <p:oleObj name="Equation" r:id="rId5" imgW="2209680" imgH="39348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220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3400" y="2209800"/>
          <a:ext cx="4114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Equation" r:id="rId7" imgW="1739880" imgH="406080" progId="Equation.3">
                  <p:embed/>
                </p:oleObj>
              </mc:Choice>
              <mc:Fallback>
                <p:oleObj name="Equation" r:id="rId7" imgW="1739880" imgH="40608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41148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4800600" y="1905000"/>
          <a:ext cx="37338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Equation" r:id="rId9" imgW="1650960" imgH="698400" progId="Equation.3">
                  <p:embed/>
                </p:oleObj>
              </mc:Choice>
              <mc:Fallback>
                <p:oleObj name="Equation" r:id="rId9" imgW="1650960" imgH="6984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05000"/>
                        <a:ext cx="3733800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533400" y="1676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533400" y="3505200"/>
          <a:ext cx="288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Equation" r:id="rId11" imgW="2882880" imgH="622080" progId="Equation.3">
                  <p:embed/>
                </p:oleObj>
              </mc:Choice>
              <mc:Fallback>
                <p:oleObj name="Equation" r:id="rId11" imgW="288288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9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2882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500430" y="3473933"/>
          <a:ext cx="4000528" cy="73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Equation" r:id="rId13" imgW="1803240" imgH="330120" progId="Equation.DSMT4">
                  <p:embed/>
                </p:oleObj>
              </mc:Choice>
              <mc:Fallback>
                <p:oleObj name="Equation" r:id="rId13" imgW="180324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9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473933"/>
                        <a:ext cx="4000528" cy="732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7572396" y="3429000"/>
          <a:ext cx="73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15" imgW="355320" imgH="406080" progId="Equation.3">
                  <p:embed/>
                </p:oleObj>
              </mc:Choice>
              <mc:Fallback>
                <p:oleObj name="Equation" r:id="rId15" imgW="3553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3429000"/>
                        <a:ext cx="7334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00628" y="4214818"/>
          <a:ext cx="3754438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17" imgW="1663560" imgH="698400" progId="Equation.3">
                  <p:embed/>
                </p:oleObj>
              </mc:Choice>
              <mc:Fallback>
                <p:oleObj name="Equation" r:id="rId17" imgW="1663560" imgH="69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214818"/>
                        <a:ext cx="3754438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838200" y="4495800"/>
          <a:ext cx="4114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19" imgW="1739880" imgH="406080" progId="Equation.3">
                  <p:embed/>
                </p:oleObj>
              </mc:Choice>
              <mc:Fallback>
                <p:oleObj name="Equation" r:id="rId19" imgW="1739880" imgH="4060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41148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381000" y="4724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3352800" y="5867400"/>
          <a:ext cx="990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21" imgW="419040" imgH="177480" progId="Equation.3">
                  <p:embed/>
                </p:oleObj>
              </mc:Choice>
              <mc:Fallback>
                <p:oleObj name="Equation" r:id="rId21" imgW="41904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67400"/>
                        <a:ext cx="9906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457200" y="5791200"/>
          <a:ext cx="288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Equation" r:id="rId23" imgW="2882880" imgH="622080" progId="Equation.3">
                  <p:embed/>
                </p:oleObj>
              </mc:Choice>
              <mc:Fallback>
                <p:oleObj name="Equation" r:id="rId23" imgW="2882880" imgH="622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91200"/>
                        <a:ext cx="2882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4495800" y="5715000"/>
          <a:ext cx="2362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25" imgW="1028520" imgH="406080" progId="Equation.3">
                  <p:embed/>
                </p:oleObj>
              </mc:Choice>
              <mc:Fallback>
                <p:oleObj name="Equation" r:id="rId25" imgW="10285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23622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1" grpId="0" autoUpdateAnimBg="0"/>
      <p:bldP spid="164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5334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8382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sz="2400" dirty="0" smtClean="0"/>
              <a:t>203</a:t>
            </a:r>
            <a:r>
              <a:rPr lang="en-US" altLang="zh-CN" sz="3200" dirty="0" smtClean="0"/>
              <a:t>-</a:t>
            </a:r>
            <a:r>
              <a:rPr lang="en-US" altLang="zh-CN" sz="2400" dirty="0" smtClean="0"/>
              <a:t>204</a:t>
            </a:r>
            <a:r>
              <a:rPr lang="en-US" altLang="zh-CN" sz="5400" dirty="0" smtClean="0"/>
              <a:t>   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en-US" altLang="zh-CN" sz="5400" dirty="0"/>
              <a:t>        3/</a:t>
            </a:r>
            <a:r>
              <a:rPr lang="en-US" altLang="zh-CN" sz="3200" dirty="0"/>
              <a:t>(2)(4)(5)(6)                </a:t>
            </a:r>
            <a:r>
              <a:rPr lang="en-US" altLang="zh-CN" sz="5400" dirty="0"/>
              <a:t>4/</a:t>
            </a:r>
            <a:r>
              <a:rPr lang="en-US" altLang="zh-CN" sz="3200" dirty="0"/>
              <a:t>(4)                  </a:t>
            </a:r>
          </a:p>
          <a:p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2" name="Object 2056"/>
          <p:cNvGraphicFramePr>
            <a:graphicFrameLocks noChangeAspect="1"/>
          </p:cNvGraphicFramePr>
          <p:nvPr/>
        </p:nvGraphicFramePr>
        <p:xfrm>
          <a:off x="2743200" y="2209800"/>
          <a:ext cx="7604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317160" imgH="419040" progId="Equation.3">
                  <p:embed/>
                </p:oleObj>
              </mc:Choice>
              <mc:Fallback>
                <p:oleObj name="Equation" r:id="rId3" imgW="317160" imgH="41904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7604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2057"/>
          <p:cNvGraphicFramePr>
            <a:graphicFrameLocks noChangeAspect="1"/>
          </p:cNvGraphicFramePr>
          <p:nvPr/>
        </p:nvGraphicFramePr>
        <p:xfrm>
          <a:off x="3355975" y="2505075"/>
          <a:ext cx="4945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1968480" imgH="228600" progId="Equation.3">
                  <p:embed/>
                </p:oleObj>
              </mc:Choice>
              <mc:Fallback>
                <p:oleObj name="Equation" r:id="rId5" imgW="1968480" imgH="228600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2505075"/>
                        <a:ext cx="4945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2062"/>
          <p:cNvGraphicFramePr>
            <a:graphicFrameLocks noChangeAspect="1"/>
          </p:cNvGraphicFramePr>
          <p:nvPr/>
        </p:nvGraphicFramePr>
        <p:xfrm>
          <a:off x="685800" y="2514600"/>
          <a:ext cx="1371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7" imgW="520560" imgH="177480" progId="Equation.3">
                  <p:embed/>
                </p:oleObj>
              </mc:Choice>
              <mc:Fallback>
                <p:oleObj name="Equation" r:id="rId7" imgW="520560" imgH="177480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13716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2063"/>
          <p:cNvGraphicFramePr>
            <a:graphicFrameLocks noChangeAspect="1"/>
          </p:cNvGraphicFramePr>
          <p:nvPr/>
        </p:nvGraphicFramePr>
        <p:xfrm>
          <a:off x="2133600" y="2438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9" imgW="266400" imgH="266400" progId="Equation.3">
                  <p:embed/>
                </p:oleObj>
              </mc:Choice>
              <mc:Fallback>
                <p:oleObj name="Equation" r:id="rId9" imgW="266400" imgH="26640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68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065"/>
          <p:cNvGraphicFramePr>
            <a:graphicFrameLocks noChangeAspect="1"/>
          </p:cNvGraphicFramePr>
          <p:nvPr/>
        </p:nvGraphicFramePr>
        <p:xfrm>
          <a:off x="868363" y="685800"/>
          <a:ext cx="5657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1" imgW="2374560" imgH="228600" progId="Equation.3">
                  <p:embed/>
                </p:oleObj>
              </mc:Choice>
              <mc:Fallback>
                <p:oleObj name="Equation" r:id="rId11" imgW="2374560" imgH="22860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685800"/>
                        <a:ext cx="56578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6" name="Group 2066"/>
          <p:cNvGrpSpPr>
            <a:grpSpLocks/>
          </p:cNvGrpSpPr>
          <p:nvPr/>
        </p:nvGrpSpPr>
        <p:grpSpPr bwMode="auto">
          <a:xfrm>
            <a:off x="1600200" y="1371600"/>
            <a:ext cx="3249613" cy="574675"/>
            <a:chOff x="1248" y="3600"/>
            <a:chExt cx="2047" cy="362"/>
          </a:xfrm>
        </p:grpSpPr>
        <p:graphicFrame>
          <p:nvGraphicFramePr>
            <p:cNvPr id="2055" name="Object 2067"/>
            <p:cNvGraphicFramePr>
              <a:graphicFrameLocks noChangeAspect="1"/>
            </p:cNvGraphicFramePr>
            <p:nvPr/>
          </p:nvGraphicFramePr>
          <p:xfrm>
            <a:off x="1248" y="3600"/>
            <a:ext cx="204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Equation" r:id="rId13" imgW="1434960" imgH="253800" progId="Equation.3">
                    <p:embed/>
                  </p:oleObj>
                </mc:Choice>
                <mc:Fallback>
                  <p:oleObj name="Equation" r:id="rId13" imgW="1434960" imgH="253800" progId="Equation.3">
                    <p:embed/>
                    <p:pic>
                      <p:nvPicPr>
                        <p:cNvPr id="0" name="Object 2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600"/>
                          <a:ext cx="204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Line 2068"/>
            <p:cNvSpPr>
              <a:spLocks noChangeShapeType="1"/>
            </p:cNvSpPr>
            <p:nvPr/>
          </p:nvSpPr>
          <p:spPr bwMode="auto">
            <a:xfrm>
              <a:off x="2496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09600" y="1081088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>
                <a:sym typeface="Symbol" pitchFamily="18" charset="2"/>
              </a:rPr>
              <a:t>L </a:t>
            </a:r>
            <a:r>
              <a:rPr lang="zh-CN" altLang="en-US"/>
              <a:t>是 </a:t>
            </a:r>
            <a:r>
              <a:rPr lang="en-US" altLang="zh-CN" i="1"/>
              <a:t>xOy </a:t>
            </a:r>
            <a:r>
              <a:rPr lang="zh-CN" altLang="en-US"/>
              <a:t>面内一条从 </a:t>
            </a:r>
            <a:r>
              <a:rPr lang="en-US" altLang="zh-CN" i="1"/>
              <a:t>A </a:t>
            </a:r>
            <a:r>
              <a:rPr lang="zh-CN" altLang="en-US"/>
              <a:t>到 </a:t>
            </a:r>
            <a:r>
              <a:rPr lang="en-US" altLang="zh-CN" i="1"/>
              <a:t>B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FFFF"/>
                </a:solidFill>
              </a:rPr>
              <a:t>有向</a:t>
            </a:r>
            <a:r>
              <a:rPr lang="zh-CN" altLang="en-US"/>
              <a:t>光滑曲线弧</a:t>
            </a:r>
            <a:r>
              <a:rPr lang="en-US" altLang="zh-CN"/>
              <a:t>,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04800" y="1630363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,  </a:t>
            </a:r>
            <a:r>
              <a:rPr lang="en-US" altLang="zh-CN" i="1"/>
              <a:t>Q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为定义在 </a:t>
            </a:r>
            <a:r>
              <a:rPr lang="en-US" altLang="zh-CN" i="1">
                <a:sym typeface="Symbol" pitchFamily="18" charset="2"/>
              </a:rPr>
              <a:t>L </a:t>
            </a:r>
            <a:r>
              <a:rPr lang="zh-CN" altLang="en-US"/>
              <a:t>上的一个有界函数 </a:t>
            </a:r>
            <a:r>
              <a:rPr lang="en-US" altLang="zh-CN"/>
              <a:t>, </a:t>
            </a:r>
            <a:r>
              <a:rPr lang="zh-CN" altLang="en-US"/>
              <a:t>若对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086600" y="29718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都存在</a:t>
            </a:r>
            <a:r>
              <a:rPr lang="en-US" altLang="zh-CN"/>
              <a:t>,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304800" y="22860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L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FFFF"/>
                </a:solidFill>
              </a:rPr>
              <a:t>任意分割</a:t>
            </a:r>
            <a:r>
              <a:rPr lang="zh-CN" altLang="en-US"/>
              <a:t>和对局部小弧段的</a:t>
            </a:r>
            <a:r>
              <a:rPr lang="zh-CN" altLang="en-US">
                <a:solidFill>
                  <a:srgbClr val="00FFFF"/>
                </a:solidFill>
              </a:rPr>
              <a:t>任意取点</a:t>
            </a:r>
            <a:r>
              <a:rPr lang="en-US" altLang="zh-CN"/>
              <a:t>,  </a:t>
            </a:r>
            <a:r>
              <a:rPr lang="zh-CN" altLang="en-US"/>
              <a:t>极限 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381000" y="3810000"/>
            <a:ext cx="8153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则称此极限为函数  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 i="1">
                <a:sym typeface="Symbol" pitchFamily="18" charset="2"/>
              </a:rPr>
              <a:t>L</a:t>
            </a:r>
            <a:r>
              <a:rPr lang="zh-CN" altLang="en-US"/>
              <a:t>上</a:t>
            </a:r>
            <a:r>
              <a:rPr lang="zh-CN" altLang="en-US">
                <a:solidFill>
                  <a:srgbClr val="FFFF00"/>
                </a:solidFill>
              </a:rPr>
              <a:t>对坐标 </a:t>
            </a:r>
            <a:r>
              <a:rPr lang="en-US" altLang="zh-CN" i="1">
                <a:solidFill>
                  <a:srgbClr val="FFFF00"/>
                </a:solidFill>
              </a:rPr>
              <a:t>x </a:t>
            </a:r>
            <a:r>
              <a:rPr lang="zh-CN" altLang="en-US">
                <a:solidFill>
                  <a:srgbClr val="FFFF00"/>
                </a:solidFill>
              </a:rPr>
              <a:t>的曲线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积分</a:t>
            </a:r>
            <a:r>
              <a:rPr lang="zh-CN" altLang="en-US"/>
              <a:t>或</a:t>
            </a:r>
            <a:r>
              <a:rPr lang="zh-CN" altLang="en-US">
                <a:solidFill>
                  <a:srgbClr val="FFFF00"/>
                </a:solidFill>
              </a:rPr>
              <a:t>第二类曲线积分</a:t>
            </a:r>
            <a:r>
              <a:rPr lang="en-US" altLang="zh-CN"/>
              <a:t>.  </a:t>
            </a:r>
          </a:p>
        </p:txBody>
      </p:sp>
      <p:sp>
        <p:nvSpPr>
          <p:cNvPr id="3082" name="Rectangle 50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二、对坐标的曲线积分的概念与性质</a:t>
            </a:r>
          </a:p>
        </p:txBody>
      </p:sp>
      <p:sp>
        <p:nvSpPr>
          <p:cNvPr id="4150" name="Rectangle 54"/>
          <p:cNvSpPr>
            <a:spLocks noChangeArrowheads="1"/>
          </p:cNvSpPr>
          <p:nvPr/>
        </p:nvSpPr>
        <p:spPr bwMode="auto">
          <a:xfrm>
            <a:off x="4191000" y="4419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类似定义</a:t>
            </a:r>
          </a:p>
        </p:txBody>
      </p:sp>
      <p:graphicFrame>
        <p:nvGraphicFramePr>
          <p:cNvPr id="4151" name="Object 55"/>
          <p:cNvGraphicFramePr>
            <a:graphicFrameLocks noChangeAspect="1"/>
          </p:cNvGraphicFramePr>
          <p:nvPr/>
        </p:nvGraphicFramePr>
        <p:xfrm>
          <a:off x="642938" y="2714625"/>
          <a:ext cx="34464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3" imgW="1307880" imgH="431640" progId="Equation.3">
                  <p:embed/>
                </p:oleObj>
              </mc:Choice>
              <mc:Fallback>
                <p:oleObj name="公式" r:id="rId3" imgW="1307880" imgH="4316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714625"/>
                        <a:ext cx="344646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5715000" y="4294188"/>
          <a:ext cx="24431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5" imgW="927000" imgH="317160" progId="Equation.3">
                  <p:embed/>
                </p:oleObj>
              </mc:Choice>
              <mc:Fallback>
                <p:oleObj name="公式" r:id="rId5" imgW="92700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94188"/>
                        <a:ext cx="2443163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7"/>
          <p:cNvGraphicFramePr>
            <a:graphicFrameLocks noChangeAspect="1"/>
          </p:cNvGraphicFramePr>
          <p:nvPr/>
        </p:nvGraphicFramePr>
        <p:xfrm>
          <a:off x="4929188" y="2857500"/>
          <a:ext cx="22748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7" imgW="863280" imgH="317160" progId="Equation.3">
                  <p:embed/>
                </p:oleObj>
              </mc:Choice>
              <mc:Fallback>
                <p:oleObj name="公式" r:id="rId7" imgW="863280" imgH="3171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857500"/>
                        <a:ext cx="2274887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4000500" y="2857500"/>
            <a:ext cx="1206500" cy="738188"/>
            <a:chOff x="5429256" y="5643578"/>
            <a:chExt cx="1206932" cy="737534"/>
          </a:xfrm>
        </p:grpSpPr>
        <p:sp>
          <p:nvSpPr>
            <p:cNvPr id="3085" name="Text Box 14"/>
            <p:cNvSpPr txBox="1">
              <a:spLocks noChangeArrowheads="1"/>
            </p:cNvSpPr>
            <p:nvPr/>
          </p:nvSpPr>
          <p:spPr bwMode="auto">
            <a:xfrm>
              <a:off x="5500694" y="5643578"/>
              <a:ext cx="1135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99FF"/>
                  </a:solidFill>
                </a:rPr>
                <a:t>记作</a:t>
              </a:r>
              <a:endParaRPr lang="en-US" altLang="zh-CN" sz="2400">
                <a:solidFill>
                  <a:srgbClr val="FF99FF"/>
                </a:solidFill>
              </a:endParaRPr>
            </a:p>
          </p:txBody>
        </p:sp>
        <p:sp>
          <p:nvSpPr>
            <p:cNvPr id="3086" name="TextBox 21"/>
            <p:cNvSpPr txBox="1">
              <a:spLocks noChangeArrowheads="1"/>
            </p:cNvSpPr>
            <p:nvPr/>
          </p:nvSpPr>
          <p:spPr bwMode="auto">
            <a:xfrm>
              <a:off x="5429256" y="5857892"/>
              <a:ext cx="100540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====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utoUpdateAnimBg="0"/>
      <p:bldP spid="4105" grpId="0" autoUpdateAnimBg="0"/>
      <p:bldP spid="4112" grpId="0" autoUpdateAnimBg="0"/>
      <p:bldP spid="4116" grpId="0" autoUpdateAnimBg="0"/>
      <p:bldP spid="41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57200" y="5252615"/>
            <a:ext cx="809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注：</a:t>
            </a:r>
            <a:r>
              <a:rPr lang="zh-CN" altLang="en-US"/>
              <a:t>对坐标的曲线积分的定义可推广到 </a:t>
            </a:r>
            <a:r>
              <a:rPr lang="en-US" altLang="zh-CN"/>
              <a:t>3 </a:t>
            </a:r>
            <a:r>
              <a:rPr lang="zh-CN" altLang="en-US"/>
              <a:t>维空间</a:t>
            </a:r>
            <a:r>
              <a:rPr lang="en-US" altLang="zh-CN"/>
              <a:t>.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71600"/>
            <a:ext cx="487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易见，变力沿曲线做的功为</a:t>
            </a:r>
            <a:endParaRPr lang="zh-CN" altLang="en-US" smtClean="0"/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762000" y="228600"/>
          <a:ext cx="72675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2768400" imgH="419040" progId="Equation.3">
                  <p:embed/>
                </p:oleObj>
              </mc:Choice>
              <mc:Fallback>
                <p:oleObj name="Equation" r:id="rId3" imgW="276840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726757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22560"/>
              </p:ext>
            </p:extLst>
          </p:nvPr>
        </p:nvGraphicFramePr>
        <p:xfrm>
          <a:off x="1447800" y="3574467"/>
          <a:ext cx="2692152" cy="78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1041120" imgH="304560" progId="Equation.3">
                  <p:embed/>
                </p:oleObj>
              </mc:Choice>
              <mc:Fallback>
                <p:oleObj name="Equation" r:id="rId5" imgW="104112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74467"/>
                        <a:ext cx="2692152" cy="7875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81000" y="456681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其中，</a:t>
            </a: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48096"/>
              </p:ext>
            </p:extLst>
          </p:nvPr>
        </p:nvGraphicFramePr>
        <p:xfrm>
          <a:off x="1600200" y="4566815"/>
          <a:ext cx="71199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3022560" imgH="241200" progId="Equation.3">
                  <p:embed/>
                </p:oleObj>
              </mc:Choice>
              <mc:Fallback>
                <p:oleObj name="Equation" r:id="rId7" imgW="302256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66815"/>
                        <a:ext cx="71199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1219200" y="5862215"/>
            <a:ext cx="694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对坐标的曲线积分</a:t>
            </a:r>
            <a:r>
              <a:rPr lang="zh-CN" altLang="en-US">
                <a:solidFill>
                  <a:srgbClr val="FFFF00"/>
                </a:solidFill>
              </a:rPr>
              <a:t>要注意积分弧段的方向</a:t>
            </a:r>
            <a:r>
              <a:rPr lang="zh-CN" altLang="en-US"/>
              <a:t>！</a:t>
            </a:r>
          </a:p>
        </p:txBody>
      </p:sp>
      <p:graphicFrame>
        <p:nvGraphicFramePr>
          <p:cNvPr id="5151" name="Object 55"/>
          <p:cNvGraphicFramePr>
            <a:graphicFrameLocks noChangeAspect="1"/>
          </p:cNvGraphicFramePr>
          <p:nvPr/>
        </p:nvGraphicFramePr>
        <p:xfrm>
          <a:off x="928688" y="1928813"/>
          <a:ext cx="558958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9" imgW="2120760" imgH="647640" progId="Equation.3">
                  <p:embed/>
                </p:oleObj>
              </mc:Choice>
              <mc:Fallback>
                <p:oleObj name="公式" r:id="rId9" imgW="2120760" imgH="6476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928813"/>
                        <a:ext cx="5589587" cy="170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 autoUpdateAnimBg="0"/>
      <p:bldP spid="5140" grpId="0" autoUpdateAnimBg="0"/>
      <p:bldP spid="5146" grpId="0" autoUpdateAnimBg="0"/>
      <p:bldP spid="51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1219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性质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33400" y="137160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</a:t>
            </a:r>
          </a:p>
        </p:txBody>
      </p:sp>
      <p:graphicFrame>
        <p:nvGraphicFramePr>
          <p:cNvPr id="34816" name="Object 1024"/>
          <p:cNvGraphicFramePr>
            <a:graphicFrameLocks noChangeAspect="1"/>
          </p:cNvGraphicFramePr>
          <p:nvPr/>
        </p:nvGraphicFramePr>
        <p:xfrm>
          <a:off x="1066800" y="1295400"/>
          <a:ext cx="5638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5384520" imgH="1358640" progId="Equation.3">
                  <p:embed/>
                </p:oleObj>
              </mc:Choice>
              <mc:Fallback>
                <p:oleObj name="Equation" r:id="rId3" imgW="5384520" imgH="1358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56388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" name="Object 1025"/>
          <p:cNvGraphicFramePr>
            <a:graphicFrameLocks noChangeAspect="1"/>
          </p:cNvGraphicFramePr>
          <p:nvPr/>
        </p:nvGraphicFramePr>
        <p:xfrm>
          <a:off x="1066800" y="2819400"/>
          <a:ext cx="7086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6959520" imgH="672840" progId="Equation.3">
                  <p:embed/>
                </p:oleObj>
              </mc:Choice>
              <mc:Fallback>
                <p:oleObj name="Equation" r:id="rId5" imgW="6959520" imgH="6728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7086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33400" y="281940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</a:t>
            </a:r>
          </a:p>
        </p:txBody>
      </p:sp>
      <p:graphicFrame>
        <p:nvGraphicFramePr>
          <p:cNvPr id="34818" name="Object 1026"/>
          <p:cNvGraphicFramePr>
            <a:graphicFrameLocks noChangeAspect="1"/>
          </p:cNvGraphicFramePr>
          <p:nvPr/>
        </p:nvGraphicFramePr>
        <p:xfrm>
          <a:off x="990600" y="4267200"/>
          <a:ext cx="5691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7" imgW="2108160" imgH="304560" progId="Equation.3">
                  <p:embed/>
                </p:oleObj>
              </mc:Choice>
              <mc:Fallback>
                <p:oleObj name="Equation" r:id="rId7" imgW="210816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569118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027"/>
          <p:cNvGraphicFramePr>
            <a:graphicFrameLocks noChangeAspect="1"/>
          </p:cNvGraphicFramePr>
          <p:nvPr/>
        </p:nvGraphicFramePr>
        <p:xfrm>
          <a:off x="6858000" y="1676400"/>
          <a:ext cx="1676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9" imgW="711000" imgH="203040" progId="Equation.3">
                  <p:embed/>
                </p:oleObj>
              </mc:Choice>
              <mc:Fallback>
                <p:oleObj name="Equation" r:id="rId9" imgW="711000" imgH="203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676400"/>
                        <a:ext cx="1676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028"/>
          <p:cNvGraphicFramePr>
            <a:graphicFrameLocks noChangeAspect="1"/>
          </p:cNvGraphicFramePr>
          <p:nvPr/>
        </p:nvGraphicFramePr>
        <p:xfrm>
          <a:off x="990600" y="3657600"/>
          <a:ext cx="3276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1" imgW="1282680" imgH="215640" progId="Equation.3">
                  <p:embed/>
                </p:oleObj>
              </mc:Choice>
              <mc:Fallback>
                <p:oleObj name="Equation" r:id="rId11" imgW="1282680" imgH="215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32766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33400" y="434340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3.</a:t>
            </a:r>
          </a:p>
        </p:txBody>
      </p:sp>
      <p:graphicFrame>
        <p:nvGraphicFramePr>
          <p:cNvPr id="34821" name="Object 1029"/>
          <p:cNvGraphicFramePr>
            <a:graphicFrameLocks noChangeAspect="1"/>
          </p:cNvGraphicFramePr>
          <p:nvPr/>
        </p:nvGraphicFramePr>
        <p:xfrm>
          <a:off x="990600" y="5189538"/>
          <a:ext cx="4572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3" imgW="1815840" imgH="228600" progId="Equation.3">
                  <p:embed/>
                </p:oleObj>
              </mc:Choice>
              <mc:Fallback>
                <p:oleObj name="Equation" r:id="rId13" imgW="1815840" imgH="228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9538"/>
                        <a:ext cx="45720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utoUpdateAnimBg="0"/>
      <p:bldP spid="6165" grpId="0" autoUpdateAnimBg="0"/>
      <p:bldP spid="61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59436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三、对坐标的曲线积分的计算法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6100" y="1160463"/>
            <a:ext cx="128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: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28600" y="23764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上的连续函数 </a:t>
            </a:r>
            <a:r>
              <a:rPr lang="en-US" altLang="zh-CN"/>
              <a:t>,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76400" y="11430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), </a:t>
            </a:r>
            <a:r>
              <a:rPr lang="en-US" altLang="zh-CN" i="1"/>
              <a:t>Q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是定义在有向曲线弧 </a:t>
            </a:r>
            <a:r>
              <a:rPr lang="en-US" altLang="zh-CN" i="1"/>
              <a:t>L</a:t>
            </a:r>
            <a:r>
              <a:rPr lang="zh-CN" altLang="en-US"/>
              <a:t>：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90800" y="23622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则有曲线积分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3357563" y="1714500"/>
          <a:ext cx="5638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2260440" imgH="228600" progId="Equation.3">
                  <p:embed/>
                </p:oleObj>
              </mc:Choice>
              <mc:Fallback>
                <p:oleObj name="Equation" r:id="rId3" imgW="22604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1714500"/>
                        <a:ext cx="5638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990600" y="2840038"/>
          <a:ext cx="44386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5" imgW="1587240" imgH="304560" progId="Equation.3">
                  <p:embed/>
                </p:oleObj>
              </mc:Choice>
              <mc:Fallback>
                <p:oleObj name="Equation" r:id="rId5" imgW="158724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40038"/>
                        <a:ext cx="4438650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04800" y="4495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特别地，若</a:t>
            </a:r>
          </a:p>
        </p:txBody>
      </p:sp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2286000" y="4495800"/>
          <a:ext cx="2667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公式" r:id="rId7" imgW="1079280" imgH="228600" progId="Equation.3">
                  <p:embed/>
                </p:oleObj>
              </mc:Choice>
              <mc:Fallback>
                <p:oleObj name="公式" r:id="rId7" imgW="107928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26670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519113" y="5029200"/>
          <a:ext cx="78025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公式" r:id="rId9" imgW="3340080" imgH="330120" progId="Equation.3">
                  <p:embed/>
                </p:oleObj>
              </mc:Choice>
              <mc:Fallback>
                <p:oleObj name="公式" r:id="rId9" imgW="3340080" imgH="3301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5029200"/>
                        <a:ext cx="7802562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609600" y="5867400"/>
            <a:ext cx="5599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其中，</a:t>
            </a:r>
            <a:r>
              <a:rPr lang="en-US" altLang="zh-CN" i="1"/>
              <a:t>L </a:t>
            </a:r>
            <a:r>
              <a:rPr lang="zh-CN" altLang="en-US"/>
              <a:t>的方向对应参数 </a:t>
            </a:r>
            <a:r>
              <a:rPr lang="en-US" altLang="zh-CN" i="1"/>
              <a:t>x </a:t>
            </a:r>
            <a:r>
              <a:rPr lang="en-US" altLang="zh-CN"/>
              <a:t>: </a:t>
            </a:r>
            <a:r>
              <a:rPr lang="en-US" altLang="zh-CN" i="1"/>
              <a:t>a </a:t>
            </a:r>
            <a:r>
              <a:rPr lang="en-US" altLang="zh-CN">
                <a:sym typeface="Symbol" pitchFamily="18" charset="2"/>
              </a:rPr>
              <a:t> 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1447800" y="3581400"/>
          <a:ext cx="7315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1" imgW="2895480" imgH="330120" progId="Equation.3">
                  <p:embed/>
                </p:oleObj>
              </mc:Choice>
              <mc:Fallback>
                <p:oleObj name="Equation" r:id="rId11" imgW="2895480" imgH="3301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73152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55"/>
          <p:cNvGraphicFramePr>
            <a:graphicFrameLocks noChangeAspect="1"/>
          </p:cNvGraphicFramePr>
          <p:nvPr/>
        </p:nvGraphicFramePr>
        <p:xfrm>
          <a:off x="79375" y="1714500"/>
          <a:ext cx="34131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公式" r:id="rId13" imgW="1295280" imgH="203040" progId="Equation.3">
                  <p:embed/>
                </p:oleObj>
              </mc:Choice>
              <mc:Fallback>
                <p:oleObj name="公式" r:id="rId13" imgW="1295280" imgH="2030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1714500"/>
                        <a:ext cx="34131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7" grpId="0" autoUpdateAnimBg="0"/>
      <p:bldP spid="7178" grpId="0" autoUpdateAnimBg="0"/>
      <p:bldP spid="7179" grpId="0" autoUpdateAnimBg="0"/>
      <p:bldP spid="7197" grpId="0" autoUpdateAnimBg="0"/>
      <p:bldP spid="72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3716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推广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33400" y="1066800"/>
          <a:ext cx="79248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3" imgW="3251160" imgH="711000" progId="Equation.3">
                  <p:embed/>
                </p:oleObj>
              </mc:Choice>
              <mc:Fallback>
                <p:oleObj name="Equation" r:id="rId3" imgW="3251160" imgH="7110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7924800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609600" y="3657600"/>
          <a:ext cx="10048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5" imgW="406080" imgH="330120" progId="Equation.3">
                  <p:embed/>
                </p:oleObj>
              </mc:Choice>
              <mc:Fallback>
                <p:oleObj name="Equation" r:id="rId5" imgW="406080" imgH="330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100488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4800600" y="3810000"/>
          <a:ext cx="877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0"/>
                        <a:ext cx="8778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5334000" y="4419600"/>
          <a:ext cx="877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9" imgW="355320" imgH="203040" progId="Equation.3">
                  <p:embed/>
                </p:oleObj>
              </mc:Choice>
              <mc:Fallback>
                <p:oleObj name="Equation" r:id="rId9" imgW="35532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19600"/>
                        <a:ext cx="8778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5867400" y="5029200"/>
          <a:ext cx="877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11" imgW="355320" imgH="203040" progId="Equation.3">
                  <p:embed/>
                </p:oleObj>
              </mc:Choice>
              <mc:Fallback>
                <p:oleObj name="Equation" r:id="rId11" imgW="35532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29200"/>
                        <a:ext cx="8778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828800" y="4419600"/>
          <a:ext cx="3479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13" imgW="1409400" imgH="203040" progId="Equation.3">
                  <p:embed/>
                </p:oleObj>
              </mc:Choice>
              <mc:Fallback>
                <p:oleObj name="Equation" r:id="rId13" imgW="140940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34798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2362200" y="5029200"/>
          <a:ext cx="354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15" imgW="1434960" imgH="203040" progId="Equation.3">
                  <p:embed/>
                </p:oleObj>
              </mc:Choice>
              <mc:Fallback>
                <p:oleObj name="Equation" r:id="rId15" imgW="143496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35448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6629400" y="5029200"/>
          <a:ext cx="877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17" imgW="355320" imgH="215640" progId="Equation.3">
                  <p:embed/>
                </p:oleObj>
              </mc:Choice>
              <mc:Fallback>
                <p:oleObj name="Equation" r:id="rId17" imgW="35532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8778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1600200" y="3810000"/>
          <a:ext cx="31670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19" imgW="1282680" imgH="203040" progId="Equation.3">
                  <p:embed/>
                </p:oleObj>
              </mc:Choice>
              <mc:Fallback>
                <p:oleObj name="Equation" r:id="rId19" imgW="128268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31670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1000125" y="2786063"/>
          <a:ext cx="68707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公式" r:id="rId21" imgW="2819160" imgH="317160" progId="Equation.3">
                  <p:embed/>
                </p:oleObj>
              </mc:Choice>
              <mc:Fallback>
                <p:oleObj name="公式" r:id="rId21" imgW="2819160" imgH="31716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86063"/>
                        <a:ext cx="68707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7200" y="1905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解法一</a:t>
            </a:r>
            <a:r>
              <a:rPr lang="en-US" altLang="zh-CN"/>
              <a:t>: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468313" y="382588"/>
          <a:ext cx="78486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公式" r:id="rId3" imgW="3124080" imgH="533160" progId="Equation.3">
                  <p:embed/>
                </p:oleObj>
              </mc:Choice>
              <mc:Fallback>
                <p:oleObj name="公式" r:id="rId3" imgW="3124080" imgH="5331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2588"/>
                        <a:ext cx="78486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" name="Object 1025"/>
          <p:cNvGraphicFramePr>
            <a:graphicFrameLocks noChangeAspect="1"/>
          </p:cNvGraphicFramePr>
          <p:nvPr/>
        </p:nvGraphicFramePr>
        <p:xfrm>
          <a:off x="7086600" y="2743200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3200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1026"/>
          <p:cNvGraphicFramePr>
            <a:graphicFrameLocks noChangeAspect="1"/>
          </p:cNvGraphicFramePr>
          <p:nvPr/>
        </p:nvGraphicFramePr>
        <p:xfrm>
          <a:off x="7086600" y="1828800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7" imgW="520560" imgH="241200" progId="Equation.3">
                  <p:embed/>
                </p:oleObj>
              </mc:Choice>
              <mc:Fallback>
                <p:oleObj name="Equation" r:id="rId7" imgW="520560" imgH="24120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828800"/>
                        <a:ext cx="106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324600" y="1231900"/>
            <a:ext cx="2286000" cy="2425700"/>
            <a:chOff x="3984" y="776"/>
            <a:chExt cx="1440" cy="1528"/>
          </a:xfrm>
        </p:grpSpPr>
        <p:sp>
          <p:nvSpPr>
            <p:cNvPr id="8214" name="Line 30"/>
            <p:cNvSpPr>
              <a:spLocks noChangeShapeType="1"/>
            </p:cNvSpPr>
            <p:nvPr/>
          </p:nvSpPr>
          <p:spPr bwMode="auto">
            <a:xfrm>
              <a:off x="3984" y="1632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31"/>
            <p:cNvSpPr>
              <a:spLocks noChangeShapeType="1"/>
            </p:cNvSpPr>
            <p:nvPr/>
          </p:nvSpPr>
          <p:spPr bwMode="auto">
            <a:xfrm flipV="1">
              <a:off x="4224" y="81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4" name="Object 1034"/>
            <p:cNvGraphicFramePr>
              <a:graphicFrameLocks noChangeAspect="1"/>
            </p:cNvGraphicFramePr>
            <p:nvPr/>
          </p:nvGraphicFramePr>
          <p:xfrm>
            <a:off x="4032" y="163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" name="Equation" r:id="rId9" imgW="304560" imgH="317160" progId="Equation.3">
                    <p:embed/>
                  </p:oleObj>
                </mc:Choice>
                <mc:Fallback>
                  <p:oleObj name="Equation" r:id="rId9" imgW="304560" imgH="317160" progId="Equation.3">
                    <p:embed/>
                    <p:pic>
                      <p:nvPicPr>
                        <p:cNvPr id="0" name="Object 10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3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035"/>
            <p:cNvGraphicFramePr>
              <a:graphicFrameLocks noChangeAspect="1"/>
            </p:cNvGraphicFramePr>
            <p:nvPr/>
          </p:nvGraphicFramePr>
          <p:xfrm>
            <a:off x="4273" y="7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10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7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036"/>
            <p:cNvGraphicFramePr>
              <a:graphicFrameLocks noChangeAspect="1"/>
            </p:cNvGraphicFramePr>
            <p:nvPr/>
          </p:nvGraphicFramePr>
          <p:xfrm>
            <a:off x="5280" y="16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Object 10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705600" y="1143000"/>
            <a:ext cx="2209800" cy="2616200"/>
            <a:chOff x="4224" y="720"/>
            <a:chExt cx="1392" cy="1648"/>
          </a:xfrm>
        </p:grpSpPr>
        <p:sp>
          <p:nvSpPr>
            <p:cNvPr id="8212" name="Freeform 36"/>
            <p:cNvSpPr>
              <a:spLocks/>
            </p:cNvSpPr>
            <p:nvPr/>
          </p:nvSpPr>
          <p:spPr bwMode="auto">
            <a:xfrm>
              <a:off x="4224" y="960"/>
              <a:ext cx="672" cy="1344"/>
            </a:xfrm>
            <a:custGeom>
              <a:avLst/>
              <a:gdLst>
                <a:gd name="T0" fmla="*/ 672 w 672"/>
                <a:gd name="T1" fmla="*/ 0 h 1344"/>
                <a:gd name="T2" fmla="*/ 192 w 672"/>
                <a:gd name="T3" fmla="*/ 336 h 1344"/>
                <a:gd name="T4" fmla="*/ 0 w 672"/>
                <a:gd name="T5" fmla="*/ 672 h 1344"/>
                <a:gd name="T6" fmla="*/ 192 w 672"/>
                <a:gd name="T7" fmla="*/ 1008 h 1344"/>
                <a:gd name="T8" fmla="*/ 672 w 672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344"/>
                <a:gd name="T17" fmla="*/ 672 w 672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344">
                  <a:moveTo>
                    <a:pt x="672" y="0"/>
                  </a:moveTo>
                  <a:cubicBezTo>
                    <a:pt x="488" y="112"/>
                    <a:pt x="304" y="224"/>
                    <a:pt x="192" y="336"/>
                  </a:cubicBezTo>
                  <a:cubicBezTo>
                    <a:pt x="80" y="448"/>
                    <a:pt x="0" y="560"/>
                    <a:pt x="0" y="672"/>
                  </a:cubicBezTo>
                  <a:cubicBezTo>
                    <a:pt x="0" y="784"/>
                    <a:pt x="80" y="896"/>
                    <a:pt x="192" y="1008"/>
                  </a:cubicBezTo>
                  <a:cubicBezTo>
                    <a:pt x="304" y="1120"/>
                    <a:pt x="488" y="1232"/>
                    <a:pt x="672" y="13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2" name="Object 1032"/>
            <p:cNvGraphicFramePr>
              <a:graphicFrameLocks noChangeAspect="1"/>
            </p:cNvGraphicFramePr>
            <p:nvPr/>
          </p:nvGraphicFramePr>
          <p:xfrm>
            <a:off x="4848" y="720"/>
            <a:ext cx="62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" name="Equation" r:id="rId15" imgW="495000" imgH="203040" progId="Equation.3">
                    <p:embed/>
                  </p:oleObj>
                </mc:Choice>
                <mc:Fallback>
                  <p:oleObj name="Equation" r:id="rId15" imgW="495000" imgH="203040" progId="Equation.3">
                    <p:embed/>
                    <p:pic>
                      <p:nvPicPr>
                        <p:cNvPr id="0" name="Object 10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62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033"/>
            <p:cNvGraphicFramePr>
              <a:graphicFrameLocks noChangeAspect="1"/>
            </p:cNvGraphicFramePr>
            <p:nvPr/>
          </p:nvGraphicFramePr>
          <p:xfrm>
            <a:off x="4896" y="2112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" name="Equation" r:id="rId17" imgW="571320" imgH="203040" progId="Equation.3">
                    <p:embed/>
                  </p:oleObj>
                </mc:Choice>
                <mc:Fallback>
                  <p:oleObj name="Equation" r:id="rId17" imgW="571320" imgH="203040" progId="Equation.3">
                    <p:embed/>
                    <p:pic>
                      <p:nvPicPr>
                        <p:cNvPr id="0" name="Object 10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112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Line 39"/>
            <p:cNvSpPr>
              <a:spLocks noChangeShapeType="1"/>
            </p:cNvSpPr>
            <p:nvPr/>
          </p:nvSpPr>
          <p:spPr bwMode="auto">
            <a:xfrm flipH="1" flipV="1">
              <a:off x="4486" y="2047"/>
              <a:ext cx="170" cy="11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1905000" y="1905000"/>
            <a:ext cx="214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取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/>
              <a:t> </a:t>
            </a:r>
            <a:r>
              <a:rPr lang="zh-CN" altLang="en-US"/>
              <a:t>为参数 </a:t>
            </a:r>
            <a:r>
              <a:rPr lang="en-US" altLang="zh-CN"/>
              <a:t>,</a:t>
            </a:r>
          </a:p>
        </p:txBody>
      </p:sp>
      <p:graphicFrame>
        <p:nvGraphicFramePr>
          <p:cNvPr id="35843" name="Object 1027"/>
          <p:cNvGraphicFramePr>
            <a:graphicFrameLocks noChangeAspect="1"/>
          </p:cNvGraphicFramePr>
          <p:nvPr/>
        </p:nvGraphicFramePr>
        <p:xfrm>
          <a:off x="762000" y="2514600"/>
          <a:ext cx="4953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19" imgW="2031840" imgH="241200" progId="Equation.3">
                  <p:embed/>
                </p:oleObj>
              </mc:Choice>
              <mc:Fallback>
                <p:oleObj name="Equation" r:id="rId19" imgW="2031840" imgH="241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49530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028"/>
          <p:cNvGraphicFramePr>
            <a:graphicFrameLocks noChangeAspect="1"/>
          </p:cNvGraphicFramePr>
          <p:nvPr/>
        </p:nvGraphicFramePr>
        <p:xfrm>
          <a:off x="762000" y="3124200"/>
          <a:ext cx="4800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21" imgW="2006280" imgH="241200" progId="Equation.3">
                  <p:embed/>
                </p:oleObj>
              </mc:Choice>
              <mc:Fallback>
                <p:oleObj name="Equation" r:id="rId21" imgW="2006280" imgH="241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48006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29"/>
          <p:cNvGraphicFramePr>
            <a:graphicFrameLocks noChangeAspect="1"/>
          </p:cNvGraphicFramePr>
          <p:nvPr/>
        </p:nvGraphicFramePr>
        <p:xfrm>
          <a:off x="674688" y="3849688"/>
          <a:ext cx="45069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23" imgW="4292280" imgH="622080" progId="Equation.3">
                  <p:embed/>
                </p:oleObj>
              </mc:Choice>
              <mc:Fallback>
                <p:oleObj name="Equation" r:id="rId23" imgW="4292280" imgH="6220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849688"/>
                        <a:ext cx="45069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030"/>
          <p:cNvGraphicFramePr>
            <a:graphicFrameLocks noChangeAspect="1"/>
          </p:cNvGraphicFramePr>
          <p:nvPr/>
        </p:nvGraphicFramePr>
        <p:xfrm>
          <a:off x="685800" y="47244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25" imgW="3924000" imgH="698400" progId="Equation.3">
                  <p:embed/>
                </p:oleObj>
              </mc:Choice>
              <mc:Fallback>
                <p:oleObj name="Equation" r:id="rId25" imgW="3924000" imgH="698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4191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031"/>
          <p:cNvGraphicFramePr>
            <a:graphicFrameLocks noChangeAspect="1"/>
          </p:cNvGraphicFramePr>
          <p:nvPr/>
        </p:nvGraphicFramePr>
        <p:xfrm>
          <a:off x="685800" y="5486400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27" imgW="2260440" imgH="914400" progId="Equation.3">
                  <p:embed/>
                </p:oleObj>
              </mc:Choice>
              <mc:Fallback>
                <p:oleObj name="Equation" r:id="rId27" imgW="2260440" imgH="914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2667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5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765</Words>
  <Application>Microsoft Office PowerPoint</Application>
  <PresentationFormat>全屏显示(4:3)</PresentationFormat>
  <Paragraphs>128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默认设计模板</vt:lpstr>
      <vt:lpstr>Equation</vt:lpstr>
      <vt:lpstr>公式</vt:lpstr>
      <vt:lpstr>位图图像</vt:lpstr>
      <vt:lpstr>第二节   对坐标的曲线积分</vt:lpstr>
      <vt:lpstr>一、对坐标的曲线积分的引例</vt:lpstr>
      <vt:lpstr>PowerPoint 演示文稿</vt:lpstr>
      <vt:lpstr>二、对坐标的曲线积分的概念与性质</vt:lpstr>
      <vt:lpstr>易见，变力沿曲线做的功为</vt:lpstr>
      <vt:lpstr>性质:</vt:lpstr>
      <vt:lpstr>三、对坐标的曲线积分的计算法</vt:lpstr>
      <vt:lpstr>推广:</vt:lpstr>
      <vt:lpstr>例1.</vt:lpstr>
      <vt:lpstr>解法二：</vt:lpstr>
      <vt:lpstr>例2.</vt:lpstr>
      <vt:lpstr>(2)</vt:lpstr>
      <vt:lpstr>例3.</vt:lpstr>
      <vt:lpstr>例4. </vt:lpstr>
      <vt:lpstr>例5.</vt:lpstr>
      <vt:lpstr>利用椭圆的参数方程</vt:lpstr>
      <vt:lpstr>四、两类曲线积分间的联系</vt:lpstr>
      <vt:lpstr>于是,</vt:lpstr>
      <vt:lpstr>即有</vt:lpstr>
      <vt:lpstr>小结</vt:lpstr>
      <vt:lpstr>课堂练习</vt:lpstr>
      <vt:lpstr>2.</vt:lpstr>
      <vt:lpstr>PowerPoint 演示文稿</vt:lpstr>
      <vt:lpstr>3.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曲线积分和曲面积分</dc:title>
  <dc:subject>第二节   对坐标的曲线积分</dc:subject>
  <dc:creator>huady</dc:creator>
  <cp:lastModifiedBy>huady</cp:lastModifiedBy>
  <cp:revision>135</cp:revision>
  <dcterms:created xsi:type="dcterms:W3CDTF">2006-03-20T12:02:53Z</dcterms:created>
  <dcterms:modified xsi:type="dcterms:W3CDTF">2018-04-24T01:11:25Z</dcterms:modified>
</cp:coreProperties>
</file>