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309" r:id="rId4"/>
    <p:sldId id="261" r:id="rId5"/>
    <p:sldId id="304" r:id="rId6"/>
    <p:sldId id="310" r:id="rId7"/>
    <p:sldId id="311" r:id="rId8"/>
    <p:sldId id="263" r:id="rId9"/>
    <p:sldId id="264" r:id="rId10"/>
    <p:sldId id="298" r:id="rId11"/>
    <p:sldId id="266" r:id="rId12"/>
    <p:sldId id="315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FF9933"/>
    <a:srgbClr val="00FFFF"/>
    <a:srgbClr val="00FF00"/>
    <a:srgbClr val="66FF66"/>
    <a:srgbClr val="99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7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image" Target="../media/image3.w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8.emf"/><Relationship Id="rId4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1.w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11" Type="http://schemas.openxmlformats.org/officeDocument/2006/relationships/image" Target="../media/image39.w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png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48.wmf"/><Relationship Id="rId2" Type="http://schemas.openxmlformats.org/officeDocument/2006/relationships/image" Target="../media/image54.wmf"/><Relationship Id="rId16" Type="http://schemas.openxmlformats.org/officeDocument/2006/relationships/image" Target="../media/image62.e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47.wmf"/><Relationship Id="rId5" Type="http://schemas.openxmlformats.org/officeDocument/2006/relationships/image" Target="../media/image57.wmf"/><Relationship Id="rId15" Type="http://schemas.openxmlformats.org/officeDocument/2006/relationships/image" Target="../media/image61.emf"/><Relationship Id="rId10" Type="http://schemas.openxmlformats.org/officeDocument/2006/relationships/image" Target="../media/image60.emf"/><Relationship Id="rId4" Type="http://schemas.openxmlformats.org/officeDocument/2006/relationships/image" Target="../media/image56.e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FA264-1C93-4092-86E7-134098BE3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E149D-F29A-4F77-99A0-131BF3CCA1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595E1-FB3F-4118-94FC-C16562125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09724-FCFA-4596-B97B-74B37178A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CBD-62FF-459A-94D4-06DAE91A2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EFD38-14FE-4E24-B392-500EFF214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74934-E81E-42E7-B243-7863911AB9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FDA4C-B455-4230-8E49-1186D554DC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1802B-3C5A-4B22-8D12-E6036FAA9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8218A-712B-4B61-8A4B-DDAB497E10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F1A5E-2152-4834-87F9-0BFDA9E931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ea typeface="+mn-ea"/>
              </a:defRPr>
            </a:lvl1pPr>
          </a:lstStyle>
          <a:p>
            <a:pPr>
              <a:defRPr/>
            </a:pPr>
            <a:fld id="{A1F4EB1D-20BF-4E91-9FD3-02908E4C33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44.png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62.e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47.wmf"/><Relationship Id="rId32" Type="http://schemas.openxmlformats.org/officeDocument/2006/relationships/image" Target="../media/image61.e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49.wmf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wmf"/><Relationship Id="rId22" Type="http://schemas.openxmlformats.org/officeDocument/2006/relationships/image" Target="../media/image60.e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5.bin"/><Relationship Id="rId21" Type="http://schemas.openxmlformats.org/officeDocument/2006/relationships/image" Target="../media/image12.e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emf"/><Relationship Id="rId1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4.emf"/><Relationship Id="rId23" Type="http://schemas.openxmlformats.org/officeDocument/2006/relationships/image" Target="../media/image13.emf"/><Relationship Id="rId10" Type="http://schemas.openxmlformats.org/officeDocument/2006/relationships/image" Target="../media/image7.emf"/><Relationship Id="rId19" Type="http://schemas.openxmlformats.org/officeDocument/2006/relationships/image" Target="../media/image11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9.emf"/><Relationship Id="rId22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37.e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emf"/><Relationship Id="rId17" Type="http://schemas.openxmlformats.org/officeDocument/2006/relationships/image" Target="../media/image35.emf"/><Relationship Id="rId25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29" Type="http://schemas.openxmlformats.org/officeDocument/2006/relationships/image" Target="../media/image4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0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42.emf"/><Relationship Id="rId23" Type="http://schemas.openxmlformats.org/officeDocument/2006/relationships/image" Target="../media/image38.emf"/><Relationship Id="rId28" Type="http://schemas.openxmlformats.org/officeDocument/2006/relationships/oleObject" Target="../embeddings/oleObject42.bin"/><Relationship Id="rId10" Type="http://schemas.openxmlformats.org/officeDocument/2006/relationships/image" Target="../media/image32.emf"/><Relationship Id="rId19" Type="http://schemas.openxmlformats.org/officeDocument/2006/relationships/image" Target="../media/image36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4.emf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43.bin"/><Relationship Id="rId21" Type="http://schemas.openxmlformats.org/officeDocument/2006/relationships/image" Target="../media/image51.emf"/><Relationship Id="rId7" Type="http://schemas.openxmlformats.org/officeDocument/2006/relationships/image" Target="../media/image44.png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emf"/><Relationship Id="rId5" Type="http://schemas.openxmlformats.org/officeDocument/2006/relationships/image" Target="../media/image52.png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0.wmf"/><Relationship Id="rId4" Type="http://schemas.openxmlformats.org/officeDocument/2006/relationships/image" Target="../media/image43.wmf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00113" y="1412875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99FF"/>
                </a:solidFill>
              </a:rPr>
              <a:t>第十一章       曲线积分与曲面积分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19250" y="2852738"/>
            <a:ext cx="5843588" cy="8382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第七节  斯托克斯公式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61" name="Object 41"/>
          <p:cNvGraphicFramePr>
            <a:graphicFrameLocks noChangeAspect="1"/>
          </p:cNvGraphicFramePr>
          <p:nvPr/>
        </p:nvGraphicFramePr>
        <p:xfrm>
          <a:off x="762000" y="838200"/>
          <a:ext cx="50736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3" imgW="2108200" imgH="431800" progId="Equation.3">
                  <p:embed/>
                </p:oleObj>
              </mc:Choice>
              <mc:Fallback>
                <p:oleObj name="Equation" r:id="rId3" imgW="2108200" imgH="431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5073650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2" name="Object 42"/>
          <p:cNvGraphicFramePr>
            <a:graphicFrameLocks noChangeAspect="1"/>
          </p:cNvGraphicFramePr>
          <p:nvPr/>
        </p:nvGraphicFramePr>
        <p:xfrm>
          <a:off x="0" y="1752600"/>
          <a:ext cx="686276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5" imgW="3111500" imgH="863600" progId="Equation.3">
                  <p:embed/>
                </p:oleObj>
              </mc:Choice>
              <mc:Fallback>
                <p:oleObj name="Equation" r:id="rId5" imgW="3111500" imgH="863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52600"/>
                        <a:ext cx="6862763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3" name="Object 43"/>
          <p:cNvGraphicFramePr>
            <a:graphicFrameLocks noChangeAspect="1"/>
          </p:cNvGraphicFramePr>
          <p:nvPr/>
        </p:nvGraphicFramePr>
        <p:xfrm>
          <a:off x="1219200" y="381000"/>
          <a:ext cx="7543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7" imgW="3200400" imgH="215900" progId="Equation.3">
                  <p:embed/>
                </p:oleObj>
              </mc:Choice>
              <mc:Fallback>
                <p:oleObj name="Equation" r:id="rId7" imgW="3200400" imgH="215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"/>
                        <a:ext cx="75438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5" name="Object 45"/>
          <p:cNvGraphicFramePr>
            <a:graphicFrameLocks noChangeAspect="1"/>
          </p:cNvGraphicFramePr>
          <p:nvPr/>
        </p:nvGraphicFramePr>
        <p:xfrm>
          <a:off x="1066800" y="3581400"/>
          <a:ext cx="34290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9" imgW="49950000" imgH="13804920" progId="Equation.3">
                  <p:embed/>
                </p:oleObj>
              </mc:Choice>
              <mc:Fallback>
                <p:oleObj name="Equation" r:id="rId9" imgW="49950000" imgH="138049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34290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6" name="Object 46"/>
          <p:cNvGraphicFramePr>
            <a:graphicFrameLocks noChangeAspect="1"/>
          </p:cNvGraphicFramePr>
          <p:nvPr/>
        </p:nvGraphicFramePr>
        <p:xfrm>
          <a:off x="4495800" y="3733800"/>
          <a:ext cx="19177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11" imgW="875920" imgH="304668" progId="Equation.3">
                  <p:embed/>
                </p:oleObj>
              </mc:Choice>
              <mc:Fallback>
                <p:oleObj name="Equation" r:id="rId11" imgW="875920" imgH="304668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19177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7" name="Object 47"/>
          <p:cNvGraphicFramePr>
            <a:graphicFrameLocks noChangeAspect="1"/>
          </p:cNvGraphicFramePr>
          <p:nvPr/>
        </p:nvGraphicFramePr>
        <p:xfrm>
          <a:off x="6400800" y="3733800"/>
          <a:ext cx="14462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13" imgW="660400" imgH="228600" progId="Equation.3">
                  <p:embed/>
                </p:oleObj>
              </mc:Choice>
              <mc:Fallback>
                <p:oleObj name="Equation" r:id="rId13" imgW="660400" imgH="228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33800"/>
                        <a:ext cx="144621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8" name="Object 48"/>
          <p:cNvGraphicFramePr>
            <a:graphicFrameLocks noChangeAspect="1"/>
          </p:cNvGraphicFramePr>
          <p:nvPr/>
        </p:nvGraphicFramePr>
        <p:xfrm>
          <a:off x="4724400" y="4572000"/>
          <a:ext cx="8747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15" imgW="380835" imgH="406224" progId="Equation.3">
                  <p:embed/>
                </p:oleObj>
              </mc:Choice>
              <mc:Fallback>
                <p:oleObj name="Equation" r:id="rId15" imgW="380835" imgH="406224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72000"/>
                        <a:ext cx="87471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1095375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解：</a:t>
            </a:r>
            <a:endParaRPr lang="zh-CN" altLang="en-US" smtClean="0"/>
          </a:p>
        </p:txBody>
      </p:sp>
      <p:grpSp>
        <p:nvGrpSpPr>
          <p:cNvPr id="8211" name="Group 51"/>
          <p:cNvGrpSpPr>
            <a:grpSpLocks/>
          </p:cNvGrpSpPr>
          <p:nvPr/>
        </p:nvGrpSpPr>
        <p:grpSpPr bwMode="auto">
          <a:xfrm>
            <a:off x="6357950" y="4429132"/>
            <a:ext cx="2343152" cy="2209800"/>
            <a:chOff x="3113" y="1929"/>
            <a:chExt cx="1993" cy="1953"/>
          </a:xfrm>
        </p:grpSpPr>
        <p:graphicFrame>
          <p:nvGraphicFramePr>
            <p:cNvPr id="8202" name="Object 52"/>
            <p:cNvGraphicFramePr>
              <a:graphicFrameLocks noChangeAspect="1"/>
            </p:cNvGraphicFramePr>
            <p:nvPr/>
          </p:nvGraphicFramePr>
          <p:xfrm>
            <a:off x="3113" y="1929"/>
            <a:ext cx="1993" cy="1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1" name="位图图像" r:id="rId17" imgW="3123810" imgH="3123810" progId="PBrush">
                    <p:embed/>
                  </p:oleObj>
                </mc:Choice>
                <mc:Fallback>
                  <p:oleObj name="位图图像" r:id="rId17" imgW="3123810" imgH="3123810" progId="PBrush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1929"/>
                          <a:ext cx="1993" cy="195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" name="Line 53"/>
            <p:cNvSpPr>
              <a:spLocks noChangeShapeType="1"/>
            </p:cNvSpPr>
            <p:nvPr/>
          </p:nvSpPr>
          <p:spPr bwMode="auto">
            <a:xfrm flipV="1">
              <a:off x="3779" y="1949"/>
              <a:ext cx="0" cy="3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54"/>
            <p:cNvSpPr>
              <a:spLocks noChangeShapeType="1"/>
            </p:cNvSpPr>
            <p:nvPr/>
          </p:nvSpPr>
          <p:spPr bwMode="auto">
            <a:xfrm>
              <a:off x="4697" y="3208"/>
              <a:ext cx="3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55"/>
            <p:cNvSpPr>
              <a:spLocks noChangeShapeType="1"/>
            </p:cNvSpPr>
            <p:nvPr/>
          </p:nvSpPr>
          <p:spPr bwMode="auto">
            <a:xfrm flipH="1">
              <a:off x="3185" y="3498"/>
              <a:ext cx="300" cy="2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56"/>
            <p:cNvSpPr>
              <a:spLocks noChangeShapeType="1"/>
            </p:cNvSpPr>
            <p:nvPr/>
          </p:nvSpPr>
          <p:spPr bwMode="auto">
            <a:xfrm flipV="1">
              <a:off x="4133" y="2235"/>
              <a:ext cx="207" cy="52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Freeform 57"/>
            <p:cNvSpPr>
              <a:spLocks/>
            </p:cNvSpPr>
            <p:nvPr/>
          </p:nvSpPr>
          <p:spPr bwMode="auto">
            <a:xfrm>
              <a:off x="4618" y="2929"/>
              <a:ext cx="39" cy="206"/>
            </a:xfrm>
            <a:custGeom>
              <a:avLst/>
              <a:gdLst>
                <a:gd name="T0" fmla="*/ 0 w 39"/>
                <a:gd name="T1" fmla="*/ 206 h 206"/>
                <a:gd name="T2" fmla="*/ 39 w 39"/>
                <a:gd name="T3" fmla="*/ 0 h 206"/>
                <a:gd name="T4" fmla="*/ 0 60000 65536"/>
                <a:gd name="T5" fmla="*/ 0 60000 65536"/>
                <a:gd name="T6" fmla="*/ 0 w 39"/>
                <a:gd name="T7" fmla="*/ 0 h 206"/>
                <a:gd name="T8" fmla="*/ 39 w 39"/>
                <a:gd name="T9" fmla="*/ 206 h 2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" h="206">
                  <a:moveTo>
                    <a:pt x="0" y="206"/>
                  </a:moveTo>
                  <a:lnTo>
                    <a:pt x="39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3" name="Object 58"/>
            <p:cNvGraphicFramePr>
              <a:graphicFrameLocks noChangeAspect="1"/>
            </p:cNvGraphicFramePr>
            <p:nvPr/>
          </p:nvGraphicFramePr>
          <p:xfrm>
            <a:off x="3736" y="2546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2" name="公式" r:id="rId19" imgW="317225" imgH="291847" progId="Equation.3">
                    <p:embed/>
                  </p:oleObj>
                </mc:Choice>
                <mc:Fallback>
                  <p:oleObj name="公式" r:id="rId19" imgW="317225" imgH="291847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2546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59"/>
            <p:cNvGraphicFramePr>
              <a:graphicFrameLocks noChangeAspect="1"/>
            </p:cNvGraphicFramePr>
            <p:nvPr/>
          </p:nvGraphicFramePr>
          <p:xfrm>
            <a:off x="4416" y="2918"/>
            <a:ext cx="2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3" name="公式" r:id="rId21" imgW="431640" imgH="380880" progId="Equation.3">
                    <p:embed/>
                  </p:oleObj>
                </mc:Choice>
                <mc:Fallback>
                  <p:oleObj name="公式" r:id="rId21" imgW="431640" imgH="38088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18"/>
                          <a:ext cx="20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7" name="Freeform 60"/>
            <p:cNvSpPr>
              <a:spLocks/>
            </p:cNvSpPr>
            <p:nvPr/>
          </p:nvSpPr>
          <p:spPr bwMode="auto">
            <a:xfrm>
              <a:off x="3545" y="2628"/>
              <a:ext cx="55" cy="203"/>
            </a:xfrm>
            <a:custGeom>
              <a:avLst/>
              <a:gdLst>
                <a:gd name="T0" fmla="*/ 0 w 55"/>
                <a:gd name="T1" fmla="*/ 203 h 203"/>
                <a:gd name="T2" fmla="*/ 55 w 55"/>
                <a:gd name="T3" fmla="*/ 0 h 203"/>
                <a:gd name="T4" fmla="*/ 0 60000 65536"/>
                <a:gd name="T5" fmla="*/ 0 60000 65536"/>
                <a:gd name="T6" fmla="*/ 0 w 55"/>
                <a:gd name="T7" fmla="*/ 0 h 203"/>
                <a:gd name="T8" fmla="*/ 55 w 55"/>
                <a:gd name="T9" fmla="*/ 203 h 2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" h="203">
                  <a:moveTo>
                    <a:pt x="0" y="203"/>
                  </a:moveTo>
                  <a:lnTo>
                    <a:pt x="55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Freeform 61"/>
            <p:cNvSpPr>
              <a:spLocks/>
            </p:cNvSpPr>
            <p:nvPr/>
          </p:nvSpPr>
          <p:spPr bwMode="auto">
            <a:xfrm>
              <a:off x="4340" y="2459"/>
              <a:ext cx="177" cy="153"/>
            </a:xfrm>
            <a:custGeom>
              <a:avLst/>
              <a:gdLst>
                <a:gd name="T0" fmla="*/ 177 w 177"/>
                <a:gd name="T1" fmla="*/ 153 h 153"/>
                <a:gd name="T2" fmla="*/ 0 w 177"/>
                <a:gd name="T3" fmla="*/ 0 h 153"/>
                <a:gd name="T4" fmla="*/ 0 60000 65536"/>
                <a:gd name="T5" fmla="*/ 0 60000 65536"/>
                <a:gd name="T6" fmla="*/ 0 w 177"/>
                <a:gd name="T7" fmla="*/ 0 h 153"/>
                <a:gd name="T8" fmla="*/ 177 w 177"/>
                <a:gd name="T9" fmla="*/ 153 h 1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7" h="153">
                  <a:moveTo>
                    <a:pt x="177" y="15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Freeform 62"/>
            <p:cNvSpPr>
              <a:spLocks/>
            </p:cNvSpPr>
            <p:nvPr/>
          </p:nvSpPr>
          <p:spPr bwMode="auto">
            <a:xfrm>
              <a:off x="3627" y="3208"/>
              <a:ext cx="144" cy="153"/>
            </a:xfrm>
            <a:custGeom>
              <a:avLst/>
              <a:gdLst>
                <a:gd name="T0" fmla="*/ 144 w 144"/>
                <a:gd name="T1" fmla="*/ 153 h 153"/>
                <a:gd name="T2" fmla="*/ 0 w 144"/>
                <a:gd name="T3" fmla="*/ 0 h 153"/>
                <a:gd name="T4" fmla="*/ 0 60000 65536"/>
                <a:gd name="T5" fmla="*/ 0 60000 65536"/>
                <a:gd name="T6" fmla="*/ 0 w 144"/>
                <a:gd name="T7" fmla="*/ 0 h 153"/>
                <a:gd name="T8" fmla="*/ 144 w 144"/>
                <a:gd name="T9" fmla="*/ 153 h 1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4" h="153">
                  <a:moveTo>
                    <a:pt x="144" y="15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Freeform 63"/>
            <p:cNvSpPr>
              <a:spLocks/>
            </p:cNvSpPr>
            <p:nvPr/>
          </p:nvSpPr>
          <p:spPr bwMode="auto">
            <a:xfrm rot="-3746831">
              <a:off x="4204" y="3336"/>
              <a:ext cx="144" cy="153"/>
            </a:xfrm>
            <a:custGeom>
              <a:avLst/>
              <a:gdLst>
                <a:gd name="T0" fmla="*/ 144 w 144"/>
                <a:gd name="T1" fmla="*/ 153 h 153"/>
                <a:gd name="T2" fmla="*/ 0 w 144"/>
                <a:gd name="T3" fmla="*/ 0 h 153"/>
                <a:gd name="T4" fmla="*/ 0 60000 65536"/>
                <a:gd name="T5" fmla="*/ 0 60000 65536"/>
                <a:gd name="T6" fmla="*/ 0 w 144"/>
                <a:gd name="T7" fmla="*/ 0 h 153"/>
                <a:gd name="T8" fmla="*/ 144 w 144"/>
                <a:gd name="T9" fmla="*/ 153 h 1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4" h="153">
                  <a:moveTo>
                    <a:pt x="144" y="15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Freeform 64"/>
            <p:cNvSpPr>
              <a:spLocks/>
            </p:cNvSpPr>
            <p:nvPr/>
          </p:nvSpPr>
          <p:spPr bwMode="auto">
            <a:xfrm rot="-3746831">
              <a:off x="3819" y="2326"/>
              <a:ext cx="144" cy="153"/>
            </a:xfrm>
            <a:custGeom>
              <a:avLst/>
              <a:gdLst>
                <a:gd name="T0" fmla="*/ 144 w 144"/>
                <a:gd name="T1" fmla="*/ 153 h 153"/>
                <a:gd name="T2" fmla="*/ 0 w 144"/>
                <a:gd name="T3" fmla="*/ 0 h 153"/>
                <a:gd name="T4" fmla="*/ 0 60000 65536"/>
                <a:gd name="T5" fmla="*/ 0 60000 65536"/>
                <a:gd name="T6" fmla="*/ 0 w 144"/>
                <a:gd name="T7" fmla="*/ 0 h 153"/>
                <a:gd name="T8" fmla="*/ 144 w 144"/>
                <a:gd name="T9" fmla="*/ 153 h 1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4" h="153">
                  <a:moveTo>
                    <a:pt x="144" y="15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5" name="Object 65"/>
            <p:cNvGraphicFramePr>
              <a:graphicFrameLocks noChangeAspect="1"/>
            </p:cNvGraphicFramePr>
            <p:nvPr/>
          </p:nvGraphicFramePr>
          <p:xfrm>
            <a:off x="3235" y="3701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" name="公式" r:id="rId23" imgW="253890" imgH="241195" progId="Equation.3">
                    <p:embed/>
                  </p:oleObj>
                </mc:Choice>
                <mc:Fallback>
                  <p:oleObj name="公式" r:id="rId23" imgW="253890" imgH="241195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" y="3701"/>
                          <a:ext cx="16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66"/>
            <p:cNvGraphicFramePr>
              <a:graphicFrameLocks noChangeAspect="1"/>
            </p:cNvGraphicFramePr>
            <p:nvPr/>
          </p:nvGraphicFramePr>
          <p:xfrm>
            <a:off x="4881" y="323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5" name="公式" r:id="rId25" imgW="253780" imgH="317225" progId="Equation.3">
                    <p:embed/>
                  </p:oleObj>
                </mc:Choice>
                <mc:Fallback>
                  <p:oleObj name="公式" r:id="rId25" imgW="253780" imgH="317225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1" y="3232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67"/>
            <p:cNvGraphicFramePr>
              <a:graphicFrameLocks noChangeAspect="1"/>
            </p:cNvGraphicFramePr>
            <p:nvPr/>
          </p:nvGraphicFramePr>
          <p:xfrm>
            <a:off x="3627" y="1975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6" name="公式" r:id="rId27" imgW="203024" imgH="253780" progId="Equation.3">
                    <p:embed/>
                  </p:oleObj>
                </mc:Choice>
                <mc:Fallback>
                  <p:oleObj name="公式" r:id="rId27" imgW="203024" imgH="25378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" y="1975"/>
                          <a:ext cx="128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68"/>
            <p:cNvGraphicFramePr>
              <a:graphicFrameLocks noChangeAspect="1"/>
            </p:cNvGraphicFramePr>
            <p:nvPr/>
          </p:nvGraphicFramePr>
          <p:xfrm>
            <a:off x="3606" y="304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7" name="公式" r:id="rId29" imgW="291847" imgH="317225" progId="Equation.3">
                    <p:embed/>
                  </p:oleObj>
                </mc:Choice>
                <mc:Fallback>
                  <p:oleObj name="公式" r:id="rId29" imgW="291847" imgH="317225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048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69"/>
            <p:cNvGraphicFramePr>
              <a:graphicFrameLocks noChangeAspect="1"/>
            </p:cNvGraphicFramePr>
            <p:nvPr/>
          </p:nvGraphicFramePr>
          <p:xfrm>
            <a:off x="4373" y="215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8" name="公式" r:id="rId31" imgW="291960" imgH="304920" progId="Equation.3">
                    <p:embed/>
                  </p:oleObj>
                </mc:Choice>
                <mc:Fallback>
                  <p:oleObj name="公式" r:id="rId31" imgW="291960" imgH="30492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2159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90" name="Object 70"/>
          <p:cNvGraphicFramePr>
            <a:graphicFrameLocks noChangeAspect="1"/>
          </p:cNvGraphicFramePr>
          <p:nvPr/>
        </p:nvGraphicFramePr>
        <p:xfrm>
          <a:off x="1066800" y="4554538"/>
          <a:ext cx="36576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33" imgW="53605800" imgH="13804920" progId="Equation.3">
                  <p:embed/>
                </p:oleObj>
              </mc:Choice>
              <mc:Fallback>
                <p:oleObj name="Equation" r:id="rId33" imgW="53605800" imgH="1380492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54538"/>
                        <a:ext cx="3657600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85750"/>
            <a:ext cx="1404938" cy="62865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C000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1137673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/>
              <a:t>斯托克斯（</a:t>
            </a:r>
            <a:r>
              <a:rPr lang="en-US" altLang="zh-CN"/>
              <a:t>Stokes</a:t>
            </a:r>
            <a:r>
              <a:rPr lang="zh-CN" altLang="en-US"/>
              <a:t>）公式：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304800" y="4289325"/>
            <a:ext cx="5802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a.   </a:t>
            </a:r>
            <a:r>
              <a:rPr lang="en-US" altLang="zh-CN" i="1" dirty="0"/>
              <a:t>P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zh-CN" altLang="en-US" dirty="0"/>
              <a:t>的确定及公式的记忆方法</a:t>
            </a:r>
            <a:r>
              <a:rPr lang="en-US" altLang="zh-CN" dirty="0"/>
              <a:t>.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304800" y="4898925"/>
            <a:ext cx="7072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b.  </a:t>
            </a:r>
            <a:r>
              <a:rPr lang="zh-CN" altLang="en-US"/>
              <a:t>考察函数 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, </a:t>
            </a:r>
            <a:r>
              <a:rPr lang="en-US" altLang="zh-CN" i="1"/>
              <a:t>R </a:t>
            </a:r>
            <a:r>
              <a:rPr lang="zh-CN" altLang="en-US"/>
              <a:t>的一阶偏导数是否连续 </a:t>
            </a:r>
            <a:r>
              <a:rPr lang="en-US" altLang="zh-CN"/>
              <a:t>.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304800" y="5502175"/>
            <a:ext cx="7062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c.   Stokes </a:t>
            </a:r>
            <a:r>
              <a:rPr lang="zh-CN" altLang="en-US"/>
              <a:t>公式对 </a:t>
            </a:r>
            <a:r>
              <a:rPr lang="zh-CN" altLang="en-US">
                <a:sym typeface="Symbol" pitchFamily="18" charset="2"/>
              </a:rPr>
              <a:t> 和  符合右手规则</a:t>
            </a:r>
            <a:r>
              <a:rPr lang="zh-CN" altLang="en-US"/>
              <a:t>适用 </a:t>
            </a:r>
            <a:r>
              <a:rPr lang="en-US" altLang="zh-CN"/>
              <a:t>.</a:t>
            </a: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6228184" y="3127048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00FFFF"/>
                </a:solidFill>
              </a:rPr>
              <a:t>(Stokes </a:t>
            </a:r>
            <a:r>
              <a:rPr lang="zh-CN" altLang="zh-CN" sz="2400" dirty="0">
                <a:solidFill>
                  <a:srgbClr val="00FFFF"/>
                </a:solidFill>
              </a:rPr>
              <a:t>公式</a:t>
            </a:r>
            <a:r>
              <a:rPr lang="en-US" altLang="zh-CN" sz="2400" dirty="0">
                <a:solidFill>
                  <a:srgbClr val="00FFFF"/>
                </a:solidFill>
              </a:rPr>
              <a:t>)</a:t>
            </a:r>
          </a:p>
        </p:txBody>
      </p:sp>
      <p:graphicFrame>
        <p:nvGraphicFramePr>
          <p:cNvPr id="8396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606936"/>
              </p:ext>
            </p:extLst>
          </p:nvPr>
        </p:nvGraphicFramePr>
        <p:xfrm>
          <a:off x="539552" y="1884600"/>
          <a:ext cx="8458200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3619500" imgH="800100" progId="Equation.3">
                  <p:embed/>
                </p:oleObj>
              </mc:Choice>
              <mc:Fallback>
                <p:oleObj name="Equation" r:id="rId3" imgW="3619500" imgH="800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84600"/>
                        <a:ext cx="8458200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21" grpId="0" autoUpdateAnimBg="0"/>
      <p:bldP spid="12322" grpId="0" autoUpdateAnimBg="0"/>
      <p:bldP spid="12323" grpId="0" autoUpdateAnimBg="0"/>
      <p:bldP spid="1232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988840"/>
            <a:ext cx="554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要求：</a:t>
            </a:r>
            <a:r>
              <a:rPr lang="en-US" altLang="zh-CN" sz="3200" dirty="0" smtClean="0"/>
              <a:t>Stokes </a:t>
            </a:r>
            <a:r>
              <a:rPr lang="zh-CN" altLang="en-US" sz="3200" dirty="0" smtClean="0"/>
              <a:t>公式一般了解！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97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41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2662237" cy="700088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几个公式</a:t>
            </a:r>
            <a:r>
              <a:rPr lang="en-US" altLang="zh-CN" sz="32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1031" name="Text Box 142"/>
          <p:cNvSpPr txBox="1">
            <a:spLocks noChangeArrowheads="1"/>
          </p:cNvSpPr>
          <p:nvPr/>
        </p:nvSpPr>
        <p:spPr bwMode="auto">
          <a:xfrm>
            <a:off x="457200" y="914400"/>
            <a:ext cx="3368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牛顿</a:t>
            </a:r>
            <a:r>
              <a:rPr lang="en-US" altLang="zh-CN"/>
              <a:t>-</a:t>
            </a:r>
            <a:r>
              <a:rPr lang="zh-CN" altLang="en-US"/>
              <a:t>莱布尼兹公式 </a:t>
            </a:r>
            <a:r>
              <a:rPr lang="en-US" altLang="zh-CN"/>
              <a:t>:</a:t>
            </a:r>
          </a:p>
        </p:txBody>
      </p:sp>
      <p:graphicFrame>
        <p:nvGraphicFramePr>
          <p:cNvPr id="1026" name="Object 143"/>
          <p:cNvGraphicFramePr>
            <a:graphicFrameLocks noChangeAspect="1"/>
          </p:cNvGraphicFramePr>
          <p:nvPr/>
        </p:nvGraphicFramePr>
        <p:xfrm>
          <a:off x="4067175" y="765175"/>
          <a:ext cx="417988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638300" imgH="330200" progId="Equation.3">
                  <p:embed/>
                </p:oleObj>
              </mc:Choice>
              <mc:Fallback>
                <p:oleObj name="Equation" r:id="rId3" imgW="1638300" imgH="330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765175"/>
                        <a:ext cx="4179888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144"/>
          <p:cNvSpPr txBox="1">
            <a:spLocks noChangeArrowheads="1"/>
          </p:cNvSpPr>
          <p:nvPr/>
        </p:nvSpPr>
        <p:spPr bwMode="auto">
          <a:xfrm>
            <a:off x="457200" y="1752600"/>
            <a:ext cx="173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格林公式</a:t>
            </a:r>
            <a:r>
              <a:rPr lang="en-US" altLang="zh-CN"/>
              <a:t>:</a:t>
            </a:r>
          </a:p>
        </p:txBody>
      </p:sp>
      <p:graphicFrame>
        <p:nvGraphicFramePr>
          <p:cNvPr id="1027" name="Object 145"/>
          <p:cNvGraphicFramePr>
            <a:graphicFrameLocks noChangeAspect="1"/>
          </p:cNvGraphicFramePr>
          <p:nvPr/>
        </p:nvGraphicFramePr>
        <p:xfrm>
          <a:off x="2268538" y="1423988"/>
          <a:ext cx="561657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2362200" imgH="469900" progId="Equation.3">
                  <p:embed/>
                </p:oleObj>
              </mc:Choice>
              <mc:Fallback>
                <p:oleObj name="Equation" r:id="rId5" imgW="2362200" imgH="469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23988"/>
                        <a:ext cx="5616575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146"/>
          <p:cNvSpPr txBox="1">
            <a:spLocks noChangeArrowheads="1"/>
          </p:cNvSpPr>
          <p:nvPr/>
        </p:nvSpPr>
        <p:spPr bwMode="auto">
          <a:xfrm>
            <a:off x="457200" y="2514600"/>
            <a:ext cx="173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高斯公式</a:t>
            </a:r>
            <a:r>
              <a:rPr lang="en-US" altLang="zh-CN"/>
              <a:t>:</a:t>
            </a:r>
          </a:p>
        </p:txBody>
      </p:sp>
      <p:sp>
        <p:nvSpPr>
          <p:cNvPr id="1034" name="Text Box 148"/>
          <p:cNvSpPr txBox="1">
            <a:spLocks noChangeArrowheads="1"/>
          </p:cNvSpPr>
          <p:nvPr/>
        </p:nvSpPr>
        <p:spPr bwMode="auto">
          <a:xfrm>
            <a:off x="395288" y="4365625"/>
            <a:ext cx="2436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斯托克斯公式</a:t>
            </a:r>
            <a:r>
              <a:rPr lang="en-US" altLang="zh-CN"/>
              <a:t>:</a:t>
            </a:r>
          </a:p>
        </p:txBody>
      </p:sp>
      <p:graphicFrame>
        <p:nvGraphicFramePr>
          <p:cNvPr id="3221" name="Object 149"/>
          <p:cNvGraphicFramePr>
            <a:graphicFrameLocks noChangeAspect="1"/>
          </p:cNvGraphicFramePr>
          <p:nvPr/>
        </p:nvGraphicFramePr>
        <p:xfrm>
          <a:off x="539750" y="4868863"/>
          <a:ext cx="8305800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7" imgW="3619500" imgH="800100" progId="Equation.3">
                  <p:embed/>
                </p:oleObj>
              </mc:Choice>
              <mc:Fallback>
                <p:oleObj name="Equation" r:id="rId7" imgW="3619500" imgH="800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868863"/>
                        <a:ext cx="8305800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50"/>
          <p:cNvGraphicFramePr>
            <a:graphicFrameLocks noGrp="1" noChangeAspect="1"/>
          </p:cNvGraphicFramePr>
          <p:nvPr>
            <p:ph idx="1"/>
          </p:nvPr>
        </p:nvGraphicFramePr>
        <p:xfrm>
          <a:off x="2124075" y="2420938"/>
          <a:ext cx="525621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9" imgW="2197100" imgH="800100" progId="Equation.3">
                  <p:embed/>
                </p:oleObj>
              </mc:Choice>
              <mc:Fallback>
                <p:oleObj name="公式" r:id="rId9" imgW="2197100" imgH="8001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20938"/>
                        <a:ext cx="5256213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22098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右手规则</a:t>
            </a:r>
            <a:r>
              <a:rPr lang="en-US" altLang="zh-CN" sz="32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67588" name="Text Box 1028"/>
          <p:cNvSpPr txBox="1">
            <a:spLocks noChangeArrowheads="1"/>
          </p:cNvSpPr>
          <p:nvPr/>
        </p:nvSpPr>
        <p:spPr bwMode="auto">
          <a:xfrm>
            <a:off x="381000" y="990600"/>
            <a:ext cx="8543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设 </a:t>
            </a:r>
            <a:r>
              <a:rPr lang="zh-CN" altLang="en-US">
                <a:sym typeface="Symbol" pitchFamily="18" charset="2"/>
              </a:rPr>
              <a:t> 为</a:t>
            </a:r>
            <a:r>
              <a:rPr lang="zh-CN" altLang="en-US"/>
              <a:t>有向曲面</a:t>
            </a:r>
            <a:r>
              <a:rPr lang="zh-CN" altLang="en-US">
                <a:sym typeface="Symbol" pitchFamily="18" charset="2"/>
              </a:rPr>
              <a:t> ，其边界曲线为 ，规定  的正向：</a:t>
            </a:r>
          </a:p>
        </p:txBody>
      </p:sp>
      <p:sp>
        <p:nvSpPr>
          <p:cNvPr id="67589" name="Text Box 1029"/>
          <p:cNvSpPr txBox="1">
            <a:spLocks noChangeArrowheads="1"/>
          </p:cNvSpPr>
          <p:nvPr/>
        </p:nvSpPr>
        <p:spPr bwMode="auto">
          <a:xfrm>
            <a:off x="304800" y="1489075"/>
            <a:ext cx="8342313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</a:t>
            </a:r>
            <a:r>
              <a:rPr lang="zh-CN" altLang="en-US"/>
              <a:t>当右手除拇指外的四指沿 </a:t>
            </a:r>
            <a:r>
              <a:rPr lang="zh-CN" altLang="en-US">
                <a:sym typeface="Symbol" pitchFamily="18" charset="2"/>
              </a:rPr>
              <a:t> 的绕行方向时，拇指</a:t>
            </a:r>
          </a:p>
          <a:p>
            <a:pPr>
              <a:lnSpc>
                <a:spcPct val="140000"/>
              </a:lnSpc>
            </a:pPr>
            <a:r>
              <a:rPr lang="zh-CN" altLang="en-US">
                <a:sym typeface="Symbol" pitchFamily="18" charset="2"/>
              </a:rPr>
              <a:t>所指的方向与 上法向量的方向相同</a:t>
            </a:r>
            <a:r>
              <a:rPr lang="en-US" altLang="zh-CN">
                <a:sym typeface="Symbol" pitchFamily="18" charset="2"/>
              </a:rPr>
              <a:t>. </a:t>
            </a:r>
          </a:p>
        </p:txBody>
      </p:sp>
      <p:sp>
        <p:nvSpPr>
          <p:cNvPr id="67590" name="Text Box 1030"/>
          <p:cNvSpPr txBox="1">
            <a:spLocks noChangeArrowheads="1"/>
          </p:cNvSpPr>
          <p:nvPr/>
        </p:nvSpPr>
        <p:spPr bwMode="auto">
          <a:xfrm>
            <a:off x="457200" y="2895600"/>
            <a:ext cx="6634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这时也称</a:t>
            </a:r>
            <a:r>
              <a:rPr lang="zh-CN" altLang="en-US">
                <a:sym typeface="Symbol" pitchFamily="18" charset="2"/>
              </a:rPr>
              <a:t> 的正向与 的侧符合右手规则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grpSp>
        <p:nvGrpSpPr>
          <p:cNvPr id="2" name="Group 1044"/>
          <p:cNvGrpSpPr>
            <a:grpSpLocks/>
          </p:cNvGrpSpPr>
          <p:nvPr/>
        </p:nvGrpSpPr>
        <p:grpSpPr bwMode="auto">
          <a:xfrm>
            <a:off x="1295400" y="3581400"/>
            <a:ext cx="2209800" cy="1612900"/>
            <a:chOff x="816" y="2256"/>
            <a:chExt cx="1392" cy="1016"/>
          </a:xfrm>
        </p:grpSpPr>
        <p:grpSp>
          <p:nvGrpSpPr>
            <p:cNvPr id="19465" name="Group 1038"/>
            <p:cNvGrpSpPr>
              <a:grpSpLocks/>
            </p:cNvGrpSpPr>
            <p:nvPr/>
          </p:nvGrpSpPr>
          <p:grpSpPr bwMode="auto">
            <a:xfrm>
              <a:off x="816" y="2448"/>
              <a:ext cx="1392" cy="824"/>
              <a:chOff x="528" y="2392"/>
              <a:chExt cx="1392" cy="824"/>
            </a:xfrm>
          </p:grpSpPr>
          <p:sp>
            <p:nvSpPr>
              <p:cNvPr id="19468" name="Freeform 1034"/>
              <p:cNvSpPr>
                <a:spLocks/>
              </p:cNvSpPr>
              <p:nvPr/>
            </p:nvSpPr>
            <p:spPr bwMode="auto">
              <a:xfrm>
                <a:off x="528" y="3016"/>
                <a:ext cx="1152" cy="200"/>
              </a:xfrm>
              <a:custGeom>
                <a:avLst/>
                <a:gdLst>
                  <a:gd name="T0" fmla="*/ 0 w 1152"/>
                  <a:gd name="T1" fmla="*/ 152 h 200"/>
                  <a:gd name="T2" fmla="*/ 384 w 1152"/>
                  <a:gd name="T3" fmla="*/ 8 h 200"/>
                  <a:gd name="T4" fmla="*/ 864 w 1152"/>
                  <a:gd name="T5" fmla="*/ 104 h 200"/>
                  <a:gd name="T6" fmla="*/ 1152 w 1152"/>
                  <a:gd name="T7" fmla="*/ 200 h 2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2"/>
                  <a:gd name="T13" fmla="*/ 0 h 200"/>
                  <a:gd name="T14" fmla="*/ 1152 w 1152"/>
                  <a:gd name="T15" fmla="*/ 200 h 2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2" h="200">
                    <a:moveTo>
                      <a:pt x="0" y="152"/>
                    </a:moveTo>
                    <a:cubicBezTo>
                      <a:pt x="120" y="84"/>
                      <a:pt x="240" y="16"/>
                      <a:pt x="384" y="8"/>
                    </a:cubicBezTo>
                    <a:cubicBezTo>
                      <a:pt x="528" y="0"/>
                      <a:pt x="736" y="72"/>
                      <a:pt x="864" y="104"/>
                    </a:cubicBezTo>
                    <a:cubicBezTo>
                      <a:pt x="992" y="136"/>
                      <a:pt x="1072" y="168"/>
                      <a:pt x="1152" y="200"/>
                    </a:cubicBezTo>
                  </a:path>
                </a:pathLst>
              </a:cu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9" name="Freeform 1035"/>
              <p:cNvSpPr>
                <a:spLocks/>
              </p:cNvSpPr>
              <p:nvPr/>
            </p:nvSpPr>
            <p:spPr bwMode="auto">
              <a:xfrm>
                <a:off x="528" y="2496"/>
                <a:ext cx="336" cy="672"/>
              </a:xfrm>
              <a:custGeom>
                <a:avLst/>
                <a:gdLst>
                  <a:gd name="T0" fmla="*/ 0 w 336"/>
                  <a:gd name="T1" fmla="*/ 672 h 672"/>
                  <a:gd name="T2" fmla="*/ 96 w 336"/>
                  <a:gd name="T3" fmla="*/ 288 h 672"/>
                  <a:gd name="T4" fmla="*/ 336 w 336"/>
                  <a:gd name="T5" fmla="*/ 0 h 672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672"/>
                  <a:gd name="T11" fmla="*/ 336 w 336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672">
                    <a:moveTo>
                      <a:pt x="0" y="672"/>
                    </a:moveTo>
                    <a:cubicBezTo>
                      <a:pt x="20" y="536"/>
                      <a:pt x="40" y="400"/>
                      <a:pt x="96" y="288"/>
                    </a:cubicBezTo>
                    <a:cubicBezTo>
                      <a:pt x="152" y="176"/>
                      <a:pt x="244" y="88"/>
                      <a:pt x="336" y="0"/>
                    </a:cubicBezTo>
                  </a:path>
                </a:pathLst>
              </a:cu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0" name="Freeform 1036"/>
              <p:cNvSpPr>
                <a:spLocks/>
              </p:cNvSpPr>
              <p:nvPr/>
            </p:nvSpPr>
            <p:spPr bwMode="auto">
              <a:xfrm>
                <a:off x="864" y="2392"/>
                <a:ext cx="1056" cy="152"/>
              </a:xfrm>
              <a:custGeom>
                <a:avLst/>
                <a:gdLst>
                  <a:gd name="T0" fmla="*/ 0 w 1056"/>
                  <a:gd name="T1" fmla="*/ 104 h 152"/>
                  <a:gd name="T2" fmla="*/ 576 w 1056"/>
                  <a:gd name="T3" fmla="*/ 8 h 152"/>
                  <a:gd name="T4" fmla="*/ 1056 w 1056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152"/>
                  <a:gd name="T11" fmla="*/ 1056 w 1056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152">
                    <a:moveTo>
                      <a:pt x="0" y="104"/>
                    </a:moveTo>
                    <a:cubicBezTo>
                      <a:pt x="200" y="52"/>
                      <a:pt x="400" y="0"/>
                      <a:pt x="576" y="8"/>
                    </a:cubicBezTo>
                    <a:cubicBezTo>
                      <a:pt x="752" y="16"/>
                      <a:pt x="904" y="84"/>
                      <a:pt x="1056" y="152"/>
                    </a:cubicBezTo>
                  </a:path>
                </a:pathLst>
              </a:cu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1" name="Freeform 1037"/>
              <p:cNvSpPr>
                <a:spLocks/>
              </p:cNvSpPr>
              <p:nvPr/>
            </p:nvSpPr>
            <p:spPr bwMode="auto">
              <a:xfrm>
                <a:off x="1680" y="2544"/>
                <a:ext cx="240" cy="672"/>
              </a:xfrm>
              <a:custGeom>
                <a:avLst/>
                <a:gdLst>
                  <a:gd name="T0" fmla="*/ 240 w 240"/>
                  <a:gd name="T1" fmla="*/ 0 h 672"/>
                  <a:gd name="T2" fmla="*/ 96 w 240"/>
                  <a:gd name="T3" fmla="*/ 240 h 672"/>
                  <a:gd name="T4" fmla="*/ 0 w 240"/>
                  <a:gd name="T5" fmla="*/ 672 h 67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672"/>
                  <a:gd name="T11" fmla="*/ 240 w 240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672">
                    <a:moveTo>
                      <a:pt x="240" y="0"/>
                    </a:moveTo>
                    <a:cubicBezTo>
                      <a:pt x="188" y="64"/>
                      <a:pt x="136" y="128"/>
                      <a:pt x="96" y="240"/>
                    </a:cubicBezTo>
                    <a:cubicBezTo>
                      <a:pt x="56" y="352"/>
                      <a:pt x="28" y="512"/>
                      <a:pt x="0" y="672"/>
                    </a:cubicBezTo>
                  </a:path>
                </a:pathLst>
              </a:cu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66" name="Text Box 1040"/>
            <p:cNvSpPr txBox="1">
              <a:spLocks noChangeArrowheads="1"/>
            </p:cNvSpPr>
            <p:nvPr/>
          </p:nvSpPr>
          <p:spPr bwMode="auto">
            <a:xfrm>
              <a:off x="1776" y="2496"/>
              <a:ext cx="2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</a:t>
              </a:r>
            </a:p>
          </p:txBody>
        </p:sp>
        <p:sp>
          <p:nvSpPr>
            <p:cNvPr id="19467" name="Line 1041"/>
            <p:cNvSpPr>
              <a:spLocks noChangeShapeType="1"/>
            </p:cNvSpPr>
            <p:nvPr/>
          </p:nvSpPr>
          <p:spPr bwMode="auto">
            <a:xfrm flipH="1" flipV="1">
              <a:off x="1440" y="2256"/>
              <a:ext cx="96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603" name="Text Box 1043"/>
          <p:cNvSpPr txBox="1">
            <a:spLocks noChangeArrowheads="1"/>
          </p:cNvSpPr>
          <p:nvPr/>
        </p:nvSpPr>
        <p:spPr bwMode="auto">
          <a:xfrm>
            <a:off x="2438400" y="5029200"/>
            <a:ext cx="398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sym typeface="Symbol" pitchFamily="18" charset="2"/>
              </a:rPr>
              <a:t></a:t>
            </a:r>
          </a:p>
        </p:txBody>
      </p:sp>
      <p:sp>
        <p:nvSpPr>
          <p:cNvPr id="67605" name="Line 1045"/>
          <p:cNvSpPr>
            <a:spLocks noChangeShapeType="1"/>
          </p:cNvSpPr>
          <p:nvPr/>
        </p:nvSpPr>
        <p:spPr bwMode="auto">
          <a:xfrm flipV="1">
            <a:off x="3124200" y="4419600"/>
            <a:ext cx="152400" cy="6096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utoUpdateAnimBg="0"/>
      <p:bldP spid="67589" grpId="0" autoUpdateAnimBg="0"/>
      <p:bldP spid="67590" grpId="0" autoUpdateAnimBg="0"/>
      <p:bldP spid="67603" grpId="0" autoUpdateAnimBg="0"/>
      <p:bldP spid="676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37338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一、斯托克斯公式</a:t>
            </a:r>
          </a:p>
        </p:txBody>
      </p:sp>
      <p:sp>
        <p:nvSpPr>
          <p:cNvPr id="7343" name="Text Box 175"/>
          <p:cNvSpPr txBox="1">
            <a:spLocks noChangeArrowheads="1"/>
          </p:cNvSpPr>
          <p:nvPr/>
        </p:nvSpPr>
        <p:spPr bwMode="auto">
          <a:xfrm>
            <a:off x="304800" y="914400"/>
            <a:ext cx="8305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.  </a:t>
            </a:r>
            <a:r>
              <a:rPr lang="zh-CN" altLang="en-US"/>
              <a:t>设 </a:t>
            </a:r>
            <a:r>
              <a:rPr lang="zh-CN" altLang="en-US">
                <a:sym typeface="Symbol" pitchFamily="18" charset="2"/>
              </a:rPr>
              <a:t> 为分段光滑的空间有向闭曲线</a:t>
            </a:r>
            <a:r>
              <a:rPr lang="en-US" altLang="zh-CN">
                <a:sym typeface="Symbol" pitchFamily="18" charset="2"/>
              </a:rPr>
              <a:t>,  </a:t>
            </a:r>
            <a:r>
              <a:rPr lang="zh-CN" altLang="en-US">
                <a:sym typeface="Symbol" pitchFamily="18" charset="2"/>
              </a:rPr>
              <a:t>是以为边界的有向曲面</a:t>
            </a:r>
            <a:r>
              <a:rPr lang="en-US" altLang="zh-CN">
                <a:sym typeface="Symbol" pitchFamily="18" charset="2"/>
              </a:rPr>
              <a:t>.  </a:t>
            </a:r>
            <a:r>
              <a:rPr lang="zh-CN" altLang="en-US">
                <a:sym typeface="Symbol" pitchFamily="18" charset="2"/>
              </a:rPr>
              <a:t>的正向与 的侧 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符合右手规则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sp>
        <p:nvSpPr>
          <p:cNvPr id="7347" name="Text Box 179"/>
          <p:cNvSpPr txBox="1">
            <a:spLocks noChangeArrowheads="1"/>
          </p:cNvSpPr>
          <p:nvPr/>
        </p:nvSpPr>
        <p:spPr bwMode="auto">
          <a:xfrm>
            <a:off x="304800" y="19812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函数 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,</a:t>
            </a:r>
            <a:r>
              <a:rPr lang="en-US" altLang="zh-CN" i="1"/>
              <a:t> R </a:t>
            </a:r>
            <a:r>
              <a:rPr lang="zh-CN" altLang="en-US"/>
              <a:t>在 </a:t>
            </a:r>
            <a:r>
              <a:rPr lang="zh-CN" altLang="en-US">
                <a:sym typeface="Symbol" pitchFamily="18" charset="2"/>
              </a:rPr>
              <a:t> 及 上</a:t>
            </a:r>
            <a:r>
              <a:rPr lang="zh-CN" altLang="en-US">
                <a:solidFill>
                  <a:srgbClr val="00FFFF"/>
                </a:solidFill>
              </a:rPr>
              <a:t>一阶偏导数连续</a:t>
            </a:r>
            <a:r>
              <a:rPr lang="en-US" altLang="zh-CN"/>
              <a:t>,  </a:t>
            </a:r>
            <a:r>
              <a:rPr lang="zh-CN" altLang="en-US"/>
              <a:t>则有 </a:t>
            </a:r>
          </a:p>
        </p:txBody>
      </p:sp>
      <p:sp>
        <p:nvSpPr>
          <p:cNvPr id="7351" name="Rectangle 183"/>
          <p:cNvSpPr>
            <a:spLocks noChangeArrowheads="1"/>
          </p:cNvSpPr>
          <p:nvPr/>
        </p:nvSpPr>
        <p:spPr bwMode="auto">
          <a:xfrm>
            <a:off x="6172200" y="38100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FFFF"/>
                </a:solidFill>
              </a:rPr>
              <a:t>(Stokes </a:t>
            </a:r>
            <a:r>
              <a:rPr lang="zh-CN" altLang="zh-CN" sz="2400">
                <a:solidFill>
                  <a:srgbClr val="00FFFF"/>
                </a:solidFill>
              </a:rPr>
              <a:t>公式</a:t>
            </a:r>
            <a:r>
              <a:rPr lang="en-US" altLang="zh-CN" sz="2400">
                <a:solidFill>
                  <a:srgbClr val="00FFFF"/>
                </a:solidFill>
              </a:rPr>
              <a:t>)</a:t>
            </a:r>
          </a:p>
        </p:txBody>
      </p:sp>
      <p:graphicFrame>
        <p:nvGraphicFramePr>
          <p:cNvPr id="7358" name="Object 190"/>
          <p:cNvGraphicFramePr>
            <a:graphicFrameLocks noChangeAspect="1"/>
          </p:cNvGraphicFramePr>
          <p:nvPr/>
        </p:nvGraphicFramePr>
        <p:xfrm>
          <a:off x="457200" y="2514600"/>
          <a:ext cx="7924800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3" imgW="3619500" imgH="800100" progId="Equation.3">
                  <p:embed/>
                </p:oleObj>
              </mc:Choice>
              <mc:Fallback>
                <p:oleObj name="Equation" r:id="rId3" imgW="3619500" imgH="800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7924800" cy="175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" name="Rectangle 205"/>
          <p:cNvSpPr>
            <a:spLocks noChangeArrowheads="1"/>
          </p:cNvSpPr>
          <p:nvPr/>
        </p:nvSpPr>
        <p:spPr bwMode="auto">
          <a:xfrm>
            <a:off x="3048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证</a:t>
            </a:r>
            <a:r>
              <a:rPr lang="en-US" altLang="zh-CN"/>
              <a:t>:</a:t>
            </a:r>
          </a:p>
        </p:txBody>
      </p:sp>
      <p:sp>
        <p:nvSpPr>
          <p:cNvPr id="7374" name="Text Box 206"/>
          <p:cNvSpPr txBox="1">
            <a:spLocks noChangeArrowheads="1"/>
          </p:cNvSpPr>
          <p:nvPr/>
        </p:nvSpPr>
        <p:spPr bwMode="auto">
          <a:xfrm>
            <a:off x="304800" y="4267200"/>
            <a:ext cx="64770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/>
              <a:t>        </a:t>
            </a:r>
            <a:r>
              <a:rPr lang="zh-CN" altLang="en-US"/>
              <a:t>若 </a:t>
            </a:r>
            <a:r>
              <a:rPr lang="zh-CN" altLang="en-US">
                <a:sym typeface="Symbol" pitchFamily="18" charset="2"/>
              </a:rPr>
              <a:t> ：</a:t>
            </a:r>
            <a:r>
              <a:rPr lang="en-US" altLang="zh-CN" i="1">
                <a:sym typeface="Symbol" pitchFamily="18" charset="2"/>
              </a:rPr>
              <a:t>z </a:t>
            </a:r>
            <a:r>
              <a:rPr lang="en-US" altLang="zh-CN">
                <a:sym typeface="Symbol" pitchFamily="18" charset="2"/>
              </a:rPr>
              <a:t>= </a:t>
            </a:r>
            <a:r>
              <a:rPr lang="en-US" altLang="zh-CN" i="1">
                <a:sym typeface="Symbol" pitchFamily="18" charset="2"/>
              </a:rPr>
              <a:t>f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) </a:t>
            </a:r>
            <a:r>
              <a:rPr lang="zh-CN" altLang="en-US">
                <a:sym typeface="Symbol" pitchFamily="18" charset="2"/>
              </a:rPr>
              <a:t>与平行 </a:t>
            </a:r>
            <a:r>
              <a:rPr lang="en-US" altLang="zh-CN" i="1">
                <a:sym typeface="Symbol" pitchFamily="18" charset="2"/>
              </a:rPr>
              <a:t>z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轴的直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线只交于一点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且</a:t>
            </a:r>
            <a:r>
              <a:rPr lang="zh-CN" altLang="en-US"/>
              <a:t>设 </a:t>
            </a:r>
            <a:r>
              <a:rPr lang="zh-CN" altLang="en-US">
                <a:sym typeface="Symbol" pitchFamily="18" charset="2"/>
              </a:rPr>
              <a:t> 取上侧 </a:t>
            </a:r>
            <a:r>
              <a:rPr lang="en-US" altLang="zh-CN">
                <a:sym typeface="Symbol" pitchFamily="18" charset="2"/>
              </a:rPr>
              <a:t>.  </a:t>
            </a:r>
            <a:r>
              <a:rPr lang="zh-CN" altLang="en-US">
                <a:sym typeface="Symbol" pitchFamily="18" charset="2"/>
              </a:rPr>
              <a:t>在 </a:t>
            </a:r>
            <a:r>
              <a:rPr lang="en-US" altLang="zh-CN" i="1">
                <a:sym typeface="Symbol" pitchFamily="18" charset="2"/>
              </a:rPr>
              <a:t>xOy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上的投影为有向曲线 </a:t>
            </a:r>
            <a:r>
              <a:rPr lang="en-US" altLang="zh-CN" i="1">
                <a:sym typeface="Symbol" pitchFamily="18" charset="2"/>
              </a:rPr>
              <a:t>C,  C </a:t>
            </a:r>
            <a:r>
              <a:rPr lang="zh-CN" altLang="en-US">
                <a:sym typeface="Symbol" pitchFamily="18" charset="2"/>
              </a:rPr>
              <a:t>围成 </a:t>
            </a:r>
            <a:r>
              <a:rPr lang="en-US" altLang="zh-CN" i="1">
                <a:sym typeface="Symbol" pitchFamily="18" charset="2"/>
              </a:rPr>
              <a:t>D</a:t>
            </a:r>
            <a:r>
              <a:rPr lang="en-US" altLang="zh-CN" i="1" baseline="-25000">
                <a:sym typeface="Symbol" pitchFamily="18" charset="2"/>
              </a:rPr>
              <a:t>xy</a:t>
            </a:r>
            <a:r>
              <a:rPr lang="en-US" altLang="zh-CN" baseline="-25000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grpSp>
        <p:nvGrpSpPr>
          <p:cNvPr id="2" name="Group 223"/>
          <p:cNvGrpSpPr>
            <a:grpSpLocks/>
          </p:cNvGrpSpPr>
          <p:nvPr/>
        </p:nvGrpSpPr>
        <p:grpSpPr bwMode="auto">
          <a:xfrm>
            <a:off x="6991350" y="4191000"/>
            <a:ext cx="1828800" cy="2398713"/>
            <a:chOff x="4404" y="2640"/>
            <a:chExt cx="1152" cy="1511"/>
          </a:xfrm>
        </p:grpSpPr>
        <p:grpSp>
          <p:nvGrpSpPr>
            <p:cNvPr id="2067" name="Group 192"/>
            <p:cNvGrpSpPr>
              <a:grpSpLocks/>
            </p:cNvGrpSpPr>
            <p:nvPr/>
          </p:nvGrpSpPr>
          <p:grpSpPr bwMode="auto">
            <a:xfrm>
              <a:off x="4404" y="2847"/>
              <a:ext cx="1152" cy="1208"/>
              <a:chOff x="4464" y="2568"/>
              <a:chExt cx="1152" cy="1208"/>
            </a:xfrm>
          </p:grpSpPr>
          <p:graphicFrame>
            <p:nvGraphicFramePr>
              <p:cNvPr id="2056" name="Object 193"/>
              <p:cNvGraphicFramePr>
                <a:graphicFrameLocks noChangeAspect="1"/>
              </p:cNvGraphicFramePr>
              <p:nvPr/>
            </p:nvGraphicFramePr>
            <p:xfrm>
              <a:off x="4776" y="2568"/>
              <a:ext cx="673" cy="4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1" name="位图图像" r:id="rId5" imgW="704948" imgH="495369" progId="PBrush">
                      <p:embed/>
                    </p:oleObj>
                  </mc:Choice>
                  <mc:Fallback>
                    <p:oleObj name="位图图像" r:id="rId5" imgW="704948" imgH="495369" progId="PBrush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6" y="2568"/>
                            <a:ext cx="673" cy="4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7" name="Object 194"/>
              <p:cNvGraphicFramePr>
                <a:graphicFrameLocks noChangeAspect="1"/>
              </p:cNvGraphicFramePr>
              <p:nvPr/>
            </p:nvGraphicFramePr>
            <p:xfrm>
              <a:off x="5464" y="34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2" name="Equation" r:id="rId7" imgW="7705080" imgH="10147320" progId="Equation.3">
                      <p:embed/>
                    </p:oleObj>
                  </mc:Choice>
                  <mc:Fallback>
                    <p:oleObj name="Equation" r:id="rId7" imgW="7705080" imgH="10147320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64" y="34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8" name="Object 195"/>
              <p:cNvGraphicFramePr>
                <a:graphicFrameLocks noChangeAspect="1"/>
              </p:cNvGraphicFramePr>
              <p:nvPr/>
            </p:nvGraphicFramePr>
            <p:xfrm>
              <a:off x="4520" y="2672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3" name="Equation" r:id="rId9" imgW="6892560" imgH="6896160" progId="Equation.3">
                      <p:embed/>
                    </p:oleObj>
                  </mc:Choice>
                  <mc:Fallback>
                    <p:oleObj name="Equation" r:id="rId9" imgW="6892560" imgH="6896160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2672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9" name="Object 196"/>
              <p:cNvGraphicFramePr>
                <a:graphicFrameLocks noChangeAspect="1"/>
              </p:cNvGraphicFramePr>
              <p:nvPr/>
            </p:nvGraphicFramePr>
            <p:xfrm>
              <a:off x="4560" y="362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4" name="Equation" r:id="rId11" imgW="7299000" imgH="7709040" progId="Equation.3">
                      <p:embed/>
                    </p:oleObj>
                  </mc:Choice>
                  <mc:Fallback>
                    <p:oleObj name="Equation" r:id="rId11" imgW="7299000" imgH="7709040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362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76" name="Line 197"/>
              <p:cNvSpPr>
                <a:spLocks noChangeShapeType="1"/>
              </p:cNvSpPr>
              <p:nvPr/>
            </p:nvSpPr>
            <p:spPr bwMode="auto">
              <a:xfrm>
                <a:off x="4704" y="3369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" name="Line 198"/>
              <p:cNvSpPr>
                <a:spLocks noChangeShapeType="1"/>
              </p:cNvSpPr>
              <p:nvPr/>
            </p:nvSpPr>
            <p:spPr bwMode="auto">
              <a:xfrm flipV="1">
                <a:off x="4704" y="2678"/>
                <a:ext cx="0" cy="6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8" name="Line 199"/>
              <p:cNvSpPr>
                <a:spLocks noChangeShapeType="1"/>
              </p:cNvSpPr>
              <p:nvPr/>
            </p:nvSpPr>
            <p:spPr bwMode="auto">
              <a:xfrm flipH="1">
                <a:off x="4464" y="3369"/>
                <a:ext cx="240" cy="3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51" name="Object 200"/>
            <p:cNvGraphicFramePr>
              <a:graphicFrameLocks noChangeAspect="1"/>
            </p:cNvGraphicFramePr>
            <p:nvPr/>
          </p:nvGraphicFramePr>
          <p:xfrm>
            <a:off x="5232" y="2832"/>
            <a:ext cx="20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Equation" r:id="rId13" imgW="4455360" imgH="4863960" progId="Equation.3">
                    <p:embed/>
                  </p:oleObj>
                </mc:Choice>
                <mc:Fallback>
                  <p:oleObj name="Equation" r:id="rId13" imgW="4455360" imgH="486396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832"/>
                          <a:ext cx="206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68" name="Picture 201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408" y="3543"/>
              <a:ext cx="18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52" name="Object 202"/>
            <p:cNvGraphicFramePr>
              <a:graphicFrameLocks noChangeAspect="1"/>
            </p:cNvGraphicFramePr>
            <p:nvPr/>
          </p:nvGraphicFramePr>
          <p:xfrm>
            <a:off x="5040" y="3312"/>
            <a:ext cx="20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" name="Equation" r:id="rId16" imgW="4455360" imgH="4863960" progId="Equation.3">
                    <p:embed/>
                  </p:oleObj>
                </mc:Choice>
                <mc:Fallback>
                  <p:oleObj name="Equation" r:id="rId16" imgW="4455360" imgH="486396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312"/>
                          <a:ext cx="206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9" name="Line 210"/>
            <p:cNvSpPr>
              <a:spLocks noChangeShapeType="1"/>
            </p:cNvSpPr>
            <p:nvPr/>
          </p:nvSpPr>
          <p:spPr bwMode="auto">
            <a:xfrm>
              <a:off x="4980" y="3262"/>
              <a:ext cx="14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Line 211"/>
            <p:cNvSpPr>
              <a:spLocks noChangeShapeType="1"/>
            </p:cNvSpPr>
            <p:nvPr/>
          </p:nvSpPr>
          <p:spPr bwMode="auto">
            <a:xfrm flipH="1" flipV="1">
              <a:off x="4884" y="2751"/>
              <a:ext cx="96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3" name="Object 213"/>
            <p:cNvGraphicFramePr>
              <a:graphicFrameLocks noChangeAspect="1"/>
            </p:cNvGraphicFramePr>
            <p:nvPr/>
          </p:nvGraphicFramePr>
          <p:xfrm>
            <a:off x="4944" y="2640"/>
            <a:ext cx="17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Equation" r:id="rId18" imgW="4455360" imgH="5676840" progId="Equation.3">
                    <p:embed/>
                  </p:oleObj>
                </mc:Choice>
                <mc:Fallback>
                  <p:oleObj name="Equation" r:id="rId18" imgW="4455360" imgH="567684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640"/>
                          <a:ext cx="171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71" name="Group 216"/>
            <p:cNvGrpSpPr>
              <a:grpSpLocks/>
            </p:cNvGrpSpPr>
            <p:nvPr/>
          </p:nvGrpSpPr>
          <p:grpSpPr bwMode="auto">
            <a:xfrm>
              <a:off x="4738" y="3111"/>
              <a:ext cx="674" cy="1040"/>
              <a:chOff x="4798" y="2832"/>
              <a:chExt cx="674" cy="1040"/>
            </a:xfrm>
          </p:grpSpPr>
          <p:sp>
            <p:nvSpPr>
              <p:cNvPr id="2072" name="Line 217"/>
              <p:cNvSpPr>
                <a:spLocks noChangeShapeType="1"/>
              </p:cNvSpPr>
              <p:nvPr/>
            </p:nvSpPr>
            <p:spPr bwMode="auto">
              <a:xfrm>
                <a:off x="4800" y="2859"/>
                <a:ext cx="0" cy="7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" name="Line 218"/>
              <p:cNvSpPr>
                <a:spLocks noChangeShapeType="1"/>
              </p:cNvSpPr>
              <p:nvPr/>
            </p:nvSpPr>
            <p:spPr bwMode="auto">
              <a:xfrm>
                <a:off x="5424" y="2832"/>
                <a:ext cx="0" cy="7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" name="Oval 219"/>
              <p:cNvSpPr>
                <a:spLocks noChangeArrowheads="1"/>
              </p:cNvSpPr>
              <p:nvPr/>
            </p:nvSpPr>
            <p:spPr bwMode="auto">
              <a:xfrm rot="-966141">
                <a:off x="4798" y="3483"/>
                <a:ext cx="624" cy="288"/>
              </a:xfrm>
              <a:prstGeom prst="ellipse">
                <a:avLst/>
              </a:prstGeom>
              <a:solidFill>
                <a:srgbClr val="0F7D0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4" name="Object 220"/>
              <p:cNvGraphicFramePr>
                <a:graphicFrameLocks noChangeAspect="1"/>
              </p:cNvGraphicFramePr>
              <p:nvPr/>
            </p:nvGraphicFramePr>
            <p:xfrm>
              <a:off x="4928" y="3491"/>
              <a:ext cx="342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8" name="Equation" r:id="rId20" imgW="20297160" imgH="16243200" progId="Equation.3">
                      <p:embed/>
                    </p:oleObj>
                  </mc:Choice>
                  <mc:Fallback>
                    <p:oleObj name="Equation" r:id="rId20" imgW="20297160" imgH="16243200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8" y="3491"/>
                            <a:ext cx="342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75" name="Arc 221"/>
              <p:cNvSpPr>
                <a:spLocks/>
              </p:cNvSpPr>
              <p:nvPr/>
            </p:nvSpPr>
            <p:spPr bwMode="auto">
              <a:xfrm rot="-960000">
                <a:off x="4839" y="3663"/>
                <a:ext cx="287" cy="144"/>
              </a:xfrm>
              <a:custGeom>
                <a:avLst/>
                <a:gdLst>
                  <a:gd name="T0" fmla="*/ 267 w 19873"/>
                  <a:gd name="T1" fmla="*/ 144 h 21555"/>
                  <a:gd name="T2" fmla="*/ 0 w 19873"/>
                  <a:gd name="T3" fmla="*/ 57 h 21555"/>
                  <a:gd name="T4" fmla="*/ 287 w 19873"/>
                  <a:gd name="T5" fmla="*/ 0 h 21555"/>
                  <a:gd name="T6" fmla="*/ 0 60000 65536"/>
                  <a:gd name="T7" fmla="*/ 0 60000 65536"/>
                  <a:gd name="T8" fmla="*/ 0 60000 65536"/>
                  <a:gd name="T9" fmla="*/ 0 w 19873"/>
                  <a:gd name="T10" fmla="*/ 0 h 21555"/>
                  <a:gd name="T11" fmla="*/ 19873 w 19873"/>
                  <a:gd name="T12" fmla="*/ 21555 h 215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73" h="21555" fill="none" extrusionOk="0">
                    <a:moveTo>
                      <a:pt x="18478" y="21554"/>
                    </a:moveTo>
                    <a:cubicBezTo>
                      <a:pt x="10341" y="21028"/>
                      <a:pt x="3194" y="15964"/>
                      <a:pt x="-1" y="8463"/>
                    </a:cubicBezTo>
                  </a:path>
                  <a:path w="19873" h="21555" stroke="0" extrusionOk="0">
                    <a:moveTo>
                      <a:pt x="18478" y="21554"/>
                    </a:moveTo>
                    <a:cubicBezTo>
                      <a:pt x="10341" y="21028"/>
                      <a:pt x="3194" y="15964"/>
                      <a:pt x="-1" y="8463"/>
                    </a:cubicBezTo>
                    <a:lnTo>
                      <a:pt x="19873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FF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5" name="Object 222"/>
              <p:cNvGraphicFramePr>
                <a:graphicFrameLocks noChangeAspect="1"/>
              </p:cNvGraphicFramePr>
              <p:nvPr/>
            </p:nvGraphicFramePr>
            <p:xfrm>
              <a:off x="5288" y="3672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9" name="Equation" r:id="rId22" imgW="9329760" imgH="10147320" progId="Equation.3">
                      <p:embed/>
                    </p:oleObj>
                  </mc:Choice>
                  <mc:Fallback>
                    <p:oleObj name="Equation" r:id="rId22" imgW="9329760" imgH="10147320" progId="Equation.3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" y="3672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3" grpId="0" autoUpdateAnimBg="0"/>
      <p:bldP spid="7347" grpId="0" autoUpdateAnimBg="0"/>
      <p:bldP spid="7351" grpId="0" autoUpdateAnimBg="0"/>
      <p:bldP spid="7373" grpId="0" autoUpdateAnimBg="0"/>
      <p:bldP spid="737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156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04800"/>
            <a:ext cx="1295400" cy="6858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先考察</a:t>
            </a:r>
          </a:p>
        </p:txBody>
      </p:sp>
      <p:graphicFrame>
        <p:nvGraphicFramePr>
          <p:cNvPr id="62573" name="Object 2157"/>
          <p:cNvGraphicFramePr>
            <a:graphicFrameLocks noChangeAspect="1"/>
          </p:cNvGraphicFramePr>
          <p:nvPr/>
        </p:nvGraphicFramePr>
        <p:xfrm>
          <a:off x="1447800" y="228600"/>
          <a:ext cx="3352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1511300" imgH="431800" progId="Equation.3">
                  <p:embed/>
                </p:oleObj>
              </mc:Choice>
              <mc:Fallback>
                <p:oleObj name="Equation" r:id="rId3" imgW="1511300" imgH="431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"/>
                        <a:ext cx="335280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74" name="Object 2158"/>
          <p:cNvGraphicFramePr>
            <a:graphicFrameLocks noChangeAspect="1"/>
          </p:cNvGraphicFramePr>
          <p:nvPr/>
        </p:nvGraphicFramePr>
        <p:xfrm>
          <a:off x="4929190" y="214290"/>
          <a:ext cx="380523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56855160" imgH="15024240" progId="Equation.DSMT4">
                  <p:embed/>
                </p:oleObj>
              </mc:Choice>
              <mc:Fallback>
                <p:oleObj name="Equation" r:id="rId5" imgW="56855160" imgH="150242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214290"/>
                        <a:ext cx="3805238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75" name="Text Box 2159"/>
          <p:cNvSpPr txBox="1">
            <a:spLocks noChangeArrowheads="1"/>
          </p:cNvSpPr>
          <p:nvPr/>
        </p:nvSpPr>
        <p:spPr bwMode="auto">
          <a:xfrm>
            <a:off x="381000" y="14478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</a:t>
            </a:r>
          </a:p>
        </p:txBody>
      </p:sp>
      <p:graphicFrame>
        <p:nvGraphicFramePr>
          <p:cNvPr id="62576" name="Object 2160"/>
          <p:cNvGraphicFramePr>
            <a:graphicFrameLocks noChangeAspect="1"/>
          </p:cNvGraphicFramePr>
          <p:nvPr/>
        </p:nvGraphicFramePr>
        <p:xfrm>
          <a:off x="914400" y="1295400"/>
          <a:ext cx="71628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103974480" imgH="16243200" progId="Equation.3">
                  <p:embed/>
                </p:oleObj>
              </mc:Choice>
              <mc:Fallback>
                <p:oleObj name="Equation" r:id="rId7" imgW="103974480" imgH="16243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1628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77" name="Object 2161"/>
          <p:cNvGraphicFramePr>
            <a:graphicFrameLocks noChangeAspect="1"/>
          </p:cNvGraphicFramePr>
          <p:nvPr/>
        </p:nvGraphicFramePr>
        <p:xfrm>
          <a:off x="357158" y="2500306"/>
          <a:ext cx="3759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9" imgW="1727200" imgH="431800" progId="Equation.DSMT4">
                  <p:embed/>
                </p:oleObj>
              </mc:Choice>
              <mc:Fallback>
                <p:oleObj name="Equation" r:id="rId9" imgW="1727200" imgH="431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500306"/>
                        <a:ext cx="3759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78" name="Object 2162"/>
          <p:cNvGraphicFramePr>
            <a:graphicFrameLocks noChangeAspect="1"/>
          </p:cNvGraphicFramePr>
          <p:nvPr/>
        </p:nvGraphicFramePr>
        <p:xfrm>
          <a:off x="4172400" y="2457896"/>
          <a:ext cx="34417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1" imgW="1625600" imgH="469900" progId="Equation.DSMT4">
                  <p:embed/>
                </p:oleObj>
              </mc:Choice>
              <mc:Fallback>
                <p:oleObj name="Equation" r:id="rId11" imgW="1625600" imgH="4699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400" y="2457896"/>
                        <a:ext cx="34417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79" name="Object 2163"/>
          <p:cNvGraphicFramePr>
            <a:graphicFrameLocks noChangeAspect="1"/>
          </p:cNvGraphicFramePr>
          <p:nvPr/>
        </p:nvGraphicFramePr>
        <p:xfrm>
          <a:off x="4114800" y="3429000"/>
          <a:ext cx="45291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13" imgW="2082800" imgH="431800" progId="Equation.3">
                  <p:embed/>
                </p:oleObj>
              </mc:Choice>
              <mc:Fallback>
                <p:oleObj name="Equation" r:id="rId13" imgW="20828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452913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80" name="Object 2164"/>
          <p:cNvGraphicFramePr>
            <a:graphicFrameLocks noChangeAspect="1"/>
          </p:cNvGraphicFramePr>
          <p:nvPr/>
        </p:nvGraphicFramePr>
        <p:xfrm>
          <a:off x="228600" y="4419600"/>
          <a:ext cx="36417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15" imgW="53605800" imgH="11773080" progId="Equation.3">
                  <p:embed/>
                </p:oleObj>
              </mc:Choice>
              <mc:Fallback>
                <p:oleObj name="Equation" r:id="rId15" imgW="53605800" imgH="117730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19600"/>
                        <a:ext cx="3641725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81" name="Object 2165"/>
          <p:cNvGraphicFramePr>
            <a:graphicFrameLocks noChangeAspect="1"/>
          </p:cNvGraphicFramePr>
          <p:nvPr/>
        </p:nvGraphicFramePr>
        <p:xfrm>
          <a:off x="3886200" y="4495800"/>
          <a:ext cx="2590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7" imgW="36545400" imgH="10147320" progId="Equation.3">
                  <p:embed/>
                </p:oleObj>
              </mc:Choice>
              <mc:Fallback>
                <p:oleObj name="Equation" r:id="rId17" imgW="36545400" imgH="101473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95800"/>
                        <a:ext cx="25908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88" name="Text Box 2172"/>
          <p:cNvSpPr txBox="1">
            <a:spLocks noChangeArrowheads="1"/>
          </p:cNvSpPr>
          <p:nvPr/>
        </p:nvSpPr>
        <p:spPr bwMode="auto">
          <a:xfrm>
            <a:off x="276225" y="5264150"/>
            <a:ext cx="841851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</a:t>
            </a:r>
            <a:r>
              <a:rPr lang="zh-CN" altLang="en-US"/>
              <a:t>当 </a:t>
            </a:r>
            <a:r>
              <a:rPr lang="zh-CN" altLang="en-US">
                <a:sym typeface="Symbol" pitchFamily="18" charset="2"/>
              </a:rPr>
              <a:t> 取下侧时， 就反向，从而上面的等式两边都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Symbol" pitchFamily="18" charset="2"/>
              </a:rPr>
              <a:t>变号，等式仍然成立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5" grpId="0" autoUpdateAnimBg="0"/>
      <p:bldP spid="6258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286000" y="1295400"/>
          <a:ext cx="49530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71884800" imgH="13804920" progId="Equation.3">
                  <p:embed/>
                </p:oleObj>
              </mc:Choice>
              <mc:Fallback>
                <p:oleObj name="Equation" r:id="rId3" imgW="71884800" imgH="13804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95400"/>
                        <a:ext cx="49530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209800" y="304800"/>
          <a:ext cx="5029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74728080" imgH="13804920" progId="Equation.3">
                  <p:embed/>
                </p:oleObj>
              </mc:Choice>
              <mc:Fallback>
                <p:oleObj name="Equation" r:id="rId5" imgW="74728080" imgH="138049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"/>
                        <a:ext cx="502920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2057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同理可证</a:t>
            </a:r>
            <a:endParaRPr lang="zh-CN" altLang="en-US" smtClean="0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381000" y="2384425"/>
            <a:ext cx="4297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叠加即得 </a:t>
            </a:r>
            <a:r>
              <a:rPr lang="en-US" altLang="zh-CN"/>
              <a:t>Stokes </a:t>
            </a:r>
            <a:r>
              <a:rPr lang="zh-CN" altLang="en-US"/>
              <a:t>公式成立</a:t>
            </a:r>
            <a:r>
              <a:rPr lang="en-US" altLang="zh-CN"/>
              <a:t>.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898525" y="3016250"/>
            <a:ext cx="804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对一般区域，可以添加辅助面将原区域分割成特殊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88925" y="3648075"/>
            <a:ext cx="867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区域，然后在每一块上用</a:t>
            </a:r>
            <a:r>
              <a:rPr lang="en-US" altLang="zh-CN"/>
              <a:t>Stokes</a:t>
            </a:r>
            <a:r>
              <a:rPr lang="zh-CN" altLang="en-US"/>
              <a:t>公式，叠加，然后利用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304800" y="4114800"/>
            <a:ext cx="862647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方向相反性消去某些积分项，最后得到</a:t>
            </a:r>
            <a:r>
              <a:rPr lang="en-US" altLang="zh-CN"/>
              <a:t>Stokes </a:t>
            </a:r>
            <a:r>
              <a:rPr lang="zh-CN" altLang="en-US"/>
              <a:t>公式对一般区域成立</a:t>
            </a:r>
            <a:r>
              <a:rPr lang="en-US" altLang="zh-CN"/>
              <a:t>.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746125" y="5476875"/>
            <a:ext cx="5154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Stokes </a:t>
            </a:r>
            <a:r>
              <a:rPr lang="zh-CN" altLang="en-US"/>
              <a:t>公式是</a:t>
            </a:r>
            <a:r>
              <a:rPr lang="en-US" altLang="zh-CN"/>
              <a:t>Green</a:t>
            </a:r>
            <a:r>
              <a:rPr lang="zh-CN" altLang="en-US"/>
              <a:t>公式的推广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79388" y="2997200"/>
          <a:ext cx="411480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公式" r:id="rId3" imgW="58073760" imgH="26403480" progId="Equation.3">
                  <p:embed/>
                </p:oleObj>
              </mc:Choice>
              <mc:Fallback>
                <p:oleObj name="公式" r:id="rId3" imgW="58073760" imgH="2640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97200"/>
                        <a:ext cx="4114800" cy="200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4211638" y="5013325"/>
          <a:ext cx="38893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5" imgW="51574680" imgH="10147320" progId="Equation.3">
                  <p:embed/>
                </p:oleObj>
              </mc:Choice>
              <mc:Fallback>
                <p:oleObj name="Equation" r:id="rId5" imgW="51574680" imgH="101473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013325"/>
                        <a:ext cx="388937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304800" y="5805488"/>
          <a:ext cx="8839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7" imgW="3644900" imgH="228600" progId="Equation.3">
                  <p:embed/>
                </p:oleObj>
              </mc:Choice>
              <mc:Fallback>
                <p:oleObj name="Equation" r:id="rId7" imgW="36449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805488"/>
                        <a:ext cx="8839200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18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5686425" cy="627063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ea typeface="楷体_GB2312" pitchFamily="49" charset="-122"/>
              </a:rPr>
              <a:t>Stokes </a:t>
            </a:r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公式的记忆方法</a:t>
            </a:r>
          </a:p>
        </p:txBody>
      </p:sp>
      <p:graphicFrame>
        <p:nvGraphicFramePr>
          <p:cNvPr id="5125" name="Object 14"/>
          <p:cNvGraphicFramePr>
            <a:graphicFrameLocks noGrp="1" noChangeAspect="1"/>
          </p:cNvGraphicFramePr>
          <p:nvPr>
            <p:ph sz="half" idx="1"/>
          </p:nvPr>
        </p:nvGraphicFramePr>
        <p:xfrm>
          <a:off x="323850" y="982663"/>
          <a:ext cx="8569325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9" imgW="3619500" imgH="800100" progId="Equation.3">
                  <p:embed/>
                </p:oleObj>
              </mc:Choice>
              <mc:Fallback>
                <p:oleObj name="Equation" r:id="rId9" imgW="3619500" imgH="800100" progId="Equation.3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82663"/>
                        <a:ext cx="8569325" cy="189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4284663" y="2997200"/>
          <a:ext cx="4608512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公式" r:id="rId11" imgW="61729560" imgH="26403480" progId="Equation.3">
                  <p:embed/>
                </p:oleObj>
              </mc:Choice>
              <mc:Fallback>
                <p:oleObj name="公式" r:id="rId11" imgW="61729560" imgH="2640348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997200"/>
                        <a:ext cx="4608512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1066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pSp>
        <p:nvGrpSpPr>
          <p:cNvPr id="2" name="Group 183"/>
          <p:cNvGrpSpPr>
            <a:grpSpLocks/>
          </p:cNvGrpSpPr>
          <p:nvPr/>
        </p:nvGrpSpPr>
        <p:grpSpPr bwMode="auto">
          <a:xfrm>
            <a:off x="6324600" y="2133600"/>
            <a:ext cx="2532063" cy="2671763"/>
            <a:chOff x="3953" y="861"/>
            <a:chExt cx="1595" cy="1683"/>
          </a:xfrm>
        </p:grpSpPr>
        <p:grpSp>
          <p:nvGrpSpPr>
            <p:cNvPr id="6173" name="Group 184"/>
            <p:cNvGrpSpPr>
              <a:grpSpLocks/>
            </p:cNvGrpSpPr>
            <p:nvPr/>
          </p:nvGrpSpPr>
          <p:grpSpPr bwMode="auto">
            <a:xfrm>
              <a:off x="3953" y="861"/>
              <a:ext cx="1595" cy="1683"/>
              <a:chOff x="3953" y="861"/>
              <a:chExt cx="1595" cy="1683"/>
            </a:xfrm>
          </p:grpSpPr>
          <p:sp>
            <p:nvSpPr>
              <p:cNvPr id="6175" name="Freeform 185"/>
              <p:cNvSpPr>
                <a:spLocks/>
              </p:cNvSpPr>
              <p:nvPr/>
            </p:nvSpPr>
            <p:spPr bwMode="auto">
              <a:xfrm>
                <a:off x="4246" y="1185"/>
                <a:ext cx="1004" cy="1000"/>
              </a:xfrm>
              <a:custGeom>
                <a:avLst/>
                <a:gdLst>
                  <a:gd name="T0" fmla="*/ 288 w 1008"/>
                  <a:gd name="T1" fmla="*/ 0 h 1008"/>
                  <a:gd name="T2" fmla="*/ 1008 w 1008"/>
                  <a:gd name="T3" fmla="*/ 720 h 1008"/>
                  <a:gd name="T4" fmla="*/ 0 w 1008"/>
                  <a:gd name="T5" fmla="*/ 1008 h 1008"/>
                  <a:gd name="T6" fmla="*/ 288 w 1008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8"/>
                  <a:gd name="T13" fmla="*/ 0 h 1008"/>
                  <a:gd name="T14" fmla="*/ 1008 w 1008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8" h="1008">
                    <a:moveTo>
                      <a:pt x="288" y="0"/>
                    </a:moveTo>
                    <a:lnTo>
                      <a:pt x="1008" y="720"/>
                    </a:lnTo>
                    <a:lnTo>
                      <a:pt x="0" y="1008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F7D0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50" name="Object 186"/>
              <p:cNvGraphicFramePr>
                <a:graphicFrameLocks noChangeAspect="1"/>
              </p:cNvGraphicFramePr>
              <p:nvPr/>
            </p:nvGraphicFramePr>
            <p:xfrm>
              <a:off x="4368" y="864"/>
              <a:ext cx="128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1" name="Equation" r:id="rId3" imgW="6486480" imgH="6489720" progId="Equation.3">
                      <p:embed/>
                    </p:oleObj>
                  </mc:Choice>
                  <mc:Fallback>
                    <p:oleObj name="Equation" r:id="rId3" imgW="6486480" imgH="6489720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864"/>
                            <a:ext cx="128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176" name="Group 187"/>
              <p:cNvGrpSpPr>
                <a:grpSpLocks/>
              </p:cNvGrpSpPr>
              <p:nvPr/>
            </p:nvGrpSpPr>
            <p:grpSpPr bwMode="auto">
              <a:xfrm>
                <a:off x="3953" y="861"/>
                <a:ext cx="1542" cy="1614"/>
                <a:chOff x="3953" y="861"/>
                <a:chExt cx="1542" cy="1614"/>
              </a:xfrm>
            </p:grpSpPr>
            <p:sp>
              <p:nvSpPr>
                <p:cNvPr id="6177" name="Line 188"/>
                <p:cNvSpPr>
                  <a:spLocks noChangeShapeType="1"/>
                </p:cNvSpPr>
                <p:nvPr/>
              </p:nvSpPr>
              <p:spPr bwMode="auto">
                <a:xfrm>
                  <a:off x="4576" y="1890"/>
                  <a:ext cx="661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78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4283" y="1890"/>
                  <a:ext cx="257" cy="2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79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4540" y="1194"/>
                  <a:ext cx="0" cy="6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0" name="Line 191"/>
                <p:cNvSpPr>
                  <a:spLocks noChangeShapeType="1"/>
                </p:cNvSpPr>
                <p:nvPr/>
              </p:nvSpPr>
              <p:spPr bwMode="auto">
                <a:xfrm>
                  <a:off x="5237" y="1896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1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4540" y="861"/>
                  <a:ext cx="0" cy="3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2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3953" y="2185"/>
                  <a:ext cx="290" cy="2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151" name="Object 194"/>
              <p:cNvGraphicFramePr>
                <a:graphicFrameLocks noChangeAspect="1"/>
              </p:cNvGraphicFramePr>
              <p:nvPr/>
            </p:nvGraphicFramePr>
            <p:xfrm>
              <a:off x="4080" y="2400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2" name="Equation" r:id="rId5" imgW="6892560" imgH="7302600" progId="Equation.3">
                      <p:embed/>
                    </p:oleObj>
                  </mc:Choice>
                  <mc:Fallback>
                    <p:oleObj name="Equation" r:id="rId5" imgW="6892560" imgH="7302600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400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2" name="Object 195"/>
              <p:cNvGraphicFramePr>
                <a:graphicFrameLocks noChangeAspect="1"/>
              </p:cNvGraphicFramePr>
              <p:nvPr/>
            </p:nvGraphicFramePr>
            <p:xfrm>
              <a:off x="5404" y="1976"/>
              <a:ext cx="14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3" name="Equation" r:id="rId7" imgW="7299000" imgH="9334440" progId="Equation.3">
                      <p:embed/>
                    </p:oleObj>
                  </mc:Choice>
                  <mc:Fallback>
                    <p:oleObj name="Equation" r:id="rId7" imgW="7299000" imgH="9334440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4" y="1976"/>
                            <a:ext cx="14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3" name="Object 196"/>
              <p:cNvGraphicFramePr>
                <a:graphicFrameLocks noChangeAspect="1"/>
              </p:cNvGraphicFramePr>
              <p:nvPr/>
            </p:nvGraphicFramePr>
            <p:xfrm>
              <a:off x="4608" y="1062"/>
              <a:ext cx="8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4" name="Equation" r:id="rId9" imgW="4455360" imgH="9334440" progId="Equation.3">
                      <p:embed/>
                    </p:oleObj>
                  </mc:Choice>
                  <mc:Fallback>
                    <p:oleObj name="Equation" r:id="rId9" imgW="4455360" imgH="9334440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062"/>
                            <a:ext cx="88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4" name="Object 197"/>
              <p:cNvGraphicFramePr>
                <a:graphicFrameLocks noChangeAspect="1"/>
              </p:cNvGraphicFramePr>
              <p:nvPr/>
            </p:nvGraphicFramePr>
            <p:xfrm>
              <a:off x="4168" y="1968"/>
              <a:ext cx="8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5" name="Equation" r:id="rId11" imgW="177840" imgH="380880" progId="Equation.3">
                      <p:embed/>
                    </p:oleObj>
                  </mc:Choice>
                  <mc:Fallback>
                    <p:oleObj name="Equation" r:id="rId11" imgW="177840" imgH="380880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8" y="1968"/>
                            <a:ext cx="88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5" name="Object 198"/>
              <p:cNvGraphicFramePr>
                <a:graphicFrameLocks noChangeAspect="1"/>
              </p:cNvGraphicFramePr>
              <p:nvPr/>
            </p:nvGraphicFramePr>
            <p:xfrm>
              <a:off x="5237" y="1905"/>
              <a:ext cx="8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16" name="Equation" r:id="rId13" imgW="177840" imgH="380880" progId="Equation.3">
                      <p:embed/>
                    </p:oleObj>
                  </mc:Choice>
                  <mc:Fallback>
                    <p:oleObj name="Equation" r:id="rId13" imgW="177840" imgH="380880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7" y="1905"/>
                            <a:ext cx="88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6174" name="Picture 199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560" y="1680"/>
              <a:ext cx="18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9417" name="Object 201"/>
          <p:cNvGraphicFramePr>
            <a:graphicFrameLocks noChangeAspect="1"/>
          </p:cNvGraphicFramePr>
          <p:nvPr/>
        </p:nvGraphicFramePr>
        <p:xfrm>
          <a:off x="381000" y="3276600"/>
          <a:ext cx="48006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16" imgW="61729560" imgH="22339440" progId="Equation.3">
                  <p:embed/>
                </p:oleObj>
              </mc:Choice>
              <mc:Fallback>
                <p:oleObj name="Equation" r:id="rId16" imgW="61729560" imgH="223394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4800600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6934200" y="2895600"/>
            <a:ext cx="1120775" cy="1219200"/>
            <a:chOff x="4368" y="1824"/>
            <a:chExt cx="706" cy="768"/>
          </a:xfrm>
        </p:grpSpPr>
        <p:sp>
          <p:nvSpPr>
            <p:cNvPr id="6170" name="Line 202"/>
            <p:cNvSpPr>
              <a:spLocks noChangeShapeType="1"/>
            </p:cNvSpPr>
            <p:nvPr/>
          </p:nvSpPr>
          <p:spPr bwMode="auto">
            <a:xfrm flipH="1">
              <a:off x="4368" y="2016"/>
              <a:ext cx="97" cy="33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203"/>
            <p:cNvSpPr>
              <a:spLocks noChangeShapeType="1"/>
            </p:cNvSpPr>
            <p:nvPr/>
          </p:nvSpPr>
          <p:spPr bwMode="auto">
            <a:xfrm flipH="1" flipV="1">
              <a:off x="4704" y="1824"/>
              <a:ext cx="192" cy="191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204"/>
            <p:cNvSpPr>
              <a:spLocks noChangeShapeType="1"/>
            </p:cNvSpPr>
            <p:nvPr/>
          </p:nvSpPr>
          <p:spPr bwMode="auto">
            <a:xfrm flipV="1">
              <a:off x="4560" y="2448"/>
              <a:ext cx="514" cy="14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24" name="Text Box 208"/>
          <p:cNvSpPr txBox="1">
            <a:spLocks noChangeArrowheads="1"/>
          </p:cNvSpPr>
          <p:nvPr/>
        </p:nvSpPr>
        <p:spPr bwMode="auto">
          <a:xfrm>
            <a:off x="381000" y="20574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记三角形域为 </a:t>
            </a:r>
            <a:r>
              <a:rPr lang="zh-CN" altLang="en-US">
                <a:sym typeface="Symbol" pitchFamily="18" charset="2"/>
              </a:rPr>
              <a:t>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, </a:t>
            </a:r>
            <a:endParaRPr lang="en-US" altLang="zh-CN"/>
          </a:p>
        </p:txBody>
      </p:sp>
      <p:sp>
        <p:nvSpPr>
          <p:cNvPr id="9425" name="Line 209"/>
          <p:cNvSpPr>
            <a:spLocks noChangeShapeType="1"/>
          </p:cNvSpPr>
          <p:nvPr/>
        </p:nvSpPr>
        <p:spPr bwMode="auto">
          <a:xfrm flipV="1">
            <a:off x="7772400" y="3048000"/>
            <a:ext cx="350838" cy="3492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6" name="Text Box 210"/>
          <p:cNvSpPr txBox="1">
            <a:spLocks noChangeArrowheads="1"/>
          </p:cNvSpPr>
          <p:nvPr/>
        </p:nvSpPr>
        <p:spPr bwMode="auto">
          <a:xfrm>
            <a:off x="3962400" y="20574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则</a:t>
            </a:r>
            <a:endParaRPr lang="zh-CN" altLang="en-US"/>
          </a:p>
        </p:txBody>
      </p:sp>
      <p:grpSp>
        <p:nvGrpSpPr>
          <p:cNvPr id="6165" name="Group 222"/>
          <p:cNvGrpSpPr>
            <a:grpSpLocks/>
          </p:cNvGrpSpPr>
          <p:nvPr/>
        </p:nvGrpSpPr>
        <p:grpSpPr bwMode="auto">
          <a:xfrm>
            <a:off x="228600" y="228600"/>
            <a:ext cx="8686800" cy="1662113"/>
            <a:chOff x="144" y="144"/>
            <a:chExt cx="5472" cy="1047"/>
          </a:xfrm>
        </p:grpSpPr>
        <p:sp>
          <p:nvSpPr>
            <p:cNvPr id="6167" name="Rectangle 205"/>
            <p:cNvSpPr>
              <a:spLocks noChangeArrowheads="1"/>
            </p:cNvSpPr>
            <p:nvPr/>
          </p:nvSpPr>
          <p:spPr bwMode="auto">
            <a:xfrm>
              <a:off x="672" y="144"/>
              <a:ext cx="292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/>
                <a:t>  </a:t>
              </a:r>
              <a:r>
                <a:rPr lang="zh-CN" altLang="en-US"/>
                <a:t>利用斯托克斯公式计算积分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168" name="Text Box 207"/>
            <p:cNvSpPr txBox="1">
              <a:spLocks noChangeArrowheads="1"/>
            </p:cNvSpPr>
            <p:nvPr/>
          </p:nvSpPr>
          <p:spPr bwMode="auto">
            <a:xfrm>
              <a:off x="144" y="528"/>
              <a:ext cx="54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其中</a:t>
              </a:r>
              <a:r>
                <a:rPr lang="zh-CN" altLang="en-US">
                  <a:sym typeface="Symbol" pitchFamily="18" charset="2"/>
                </a:rPr>
                <a:t></a:t>
              </a:r>
              <a:r>
                <a:rPr lang="zh-CN" altLang="en-US" i="1">
                  <a:sym typeface="Symbol" pitchFamily="18" charset="2"/>
                </a:rPr>
                <a:t> </a:t>
              </a:r>
              <a:r>
                <a:rPr lang="zh-CN" altLang="en-US"/>
                <a:t>为平面 </a:t>
              </a:r>
              <a:r>
                <a:rPr lang="en-US" altLang="zh-CN" i="1"/>
                <a:t>x + y + z </a:t>
              </a:r>
              <a:r>
                <a:rPr lang="en-US" altLang="zh-CN"/>
                <a:t>= 1 </a:t>
              </a:r>
              <a:r>
                <a:rPr lang="zh-CN" altLang="zh-CN"/>
                <a:t>被三坐标面所截三角形的整</a:t>
              </a:r>
              <a:endParaRPr lang="zh-CN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6169" name="Text Box 211"/>
            <p:cNvSpPr txBox="1">
              <a:spLocks noChangeArrowheads="1"/>
            </p:cNvSpPr>
            <p:nvPr/>
          </p:nvSpPr>
          <p:spPr bwMode="auto">
            <a:xfrm>
              <a:off x="144" y="864"/>
              <a:ext cx="51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/>
                <a:t>个边界, </a:t>
              </a:r>
              <a:r>
                <a:rPr lang="zh-CN" altLang="en-US"/>
                <a:t>其正向与三角形向上的法向量符合右手规则</a:t>
              </a:r>
              <a:r>
                <a:rPr lang="zh-CN" altLang="zh-CN"/>
                <a:t>. 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9429" name="Object 213"/>
          <p:cNvGraphicFramePr>
            <a:graphicFrameLocks noChangeAspect="1"/>
          </p:cNvGraphicFramePr>
          <p:nvPr/>
        </p:nvGraphicFramePr>
        <p:xfrm>
          <a:off x="381000" y="4876800"/>
          <a:ext cx="43434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18" imgW="60104880" imgH="10147320" progId="Equation.3">
                  <p:embed/>
                </p:oleObj>
              </mc:Choice>
              <mc:Fallback>
                <p:oleObj name="Equation" r:id="rId18" imgW="60104880" imgH="101473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76800"/>
                        <a:ext cx="43434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0" name="Text Box 214"/>
          <p:cNvSpPr txBox="1">
            <a:spLocks noChangeArrowheads="1"/>
          </p:cNvSpPr>
          <p:nvPr/>
        </p:nvSpPr>
        <p:spPr bwMode="auto">
          <a:xfrm>
            <a:off x="5410200" y="5181600"/>
            <a:ext cx="1752600" cy="4667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轮换对称性</a:t>
            </a:r>
          </a:p>
        </p:txBody>
      </p:sp>
      <p:graphicFrame>
        <p:nvGraphicFramePr>
          <p:cNvPr id="9432" name="Object 216"/>
          <p:cNvGraphicFramePr>
            <a:graphicFrameLocks noChangeAspect="1"/>
          </p:cNvGraphicFramePr>
          <p:nvPr/>
        </p:nvGraphicFramePr>
        <p:xfrm>
          <a:off x="4429124" y="5515202"/>
          <a:ext cx="5810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20" imgW="8923680" imgH="12992040" progId="Equation.3">
                  <p:embed/>
                </p:oleObj>
              </mc:Choice>
              <mc:Fallback>
                <p:oleObj name="Equation" r:id="rId20" imgW="8923680" imgH="129920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5515202"/>
                        <a:ext cx="58102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7" name="Object 221"/>
          <p:cNvGraphicFramePr>
            <a:graphicFrameLocks noChangeAspect="1"/>
          </p:cNvGraphicFramePr>
          <p:nvPr/>
        </p:nvGraphicFramePr>
        <p:xfrm>
          <a:off x="381000" y="5638800"/>
          <a:ext cx="18938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22" imgW="28827360" imgH="10147320" progId="Equation.3">
                  <p:embed/>
                </p:oleObj>
              </mc:Choice>
              <mc:Fallback>
                <p:oleObj name="Equation" r:id="rId22" imgW="28827360" imgH="1014732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638800"/>
                        <a:ext cx="1893888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41" name="Object 48"/>
          <p:cNvGraphicFramePr>
            <a:graphicFrameLocks noChangeAspect="1"/>
          </p:cNvGraphicFramePr>
          <p:nvPr/>
        </p:nvGraphicFramePr>
        <p:xfrm>
          <a:off x="714375" y="2643188"/>
          <a:ext cx="31194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公式" r:id="rId24" imgW="1358310" imgH="317362" progId="Equation.3">
                  <p:embed/>
                </p:oleObj>
              </mc:Choice>
              <mc:Fallback>
                <p:oleObj name="公式" r:id="rId24" imgW="1358310" imgH="317362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643188"/>
                        <a:ext cx="3119438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42" name="Object 226"/>
          <p:cNvGraphicFramePr>
            <a:graphicFrameLocks noChangeAspect="1"/>
          </p:cNvGraphicFramePr>
          <p:nvPr/>
        </p:nvGraphicFramePr>
        <p:xfrm>
          <a:off x="2286000" y="5671473"/>
          <a:ext cx="2080783" cy="7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公式" r:id="rId26" imgW="1016000" imgH="342900" progId="Equation.3">
                  <p:embed/>
                </p:oleObj>
              </mc:Choice>
              <mc:Fallback>
                <p:oleObj name="公式" r:id="rId26" imgW="1016000" imgH="3429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71473"/>
                        <a:ext cx="2080783" cy="702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227"/>
          <p:cNvGraphicFramePr>
            <a:graphicFrameLocks noChangeAspect="1"/>
          </p:cNvGraphicFramePr>
          <p:nvPr/>
        </p:nvGraphicFramePr>
        <p:xfrm>
          <a:off x="5643563" y="214313"/>
          <a:ext cx="31210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公式" r:id="rId28" imgW="1358310" imgH="317362" progId="Equation.3">
                  <p:embed/>
                </p:oleObj>
              </mc:Choice>
              <mc:Fallback>
                <p:oleObj name="公式" r:id="rId28" imgW="1358310" imgH="317362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214313"/>
                        <a:ext cx="3121025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" grpId="0" autoUpdateAnimBg="0"/>
      <p:bldP spid="9425" grpId="0" animBg="1"/>
      <p:bldP spid="9426" grpId="0" autoUpdateAnimBg="0"/>
      <p:bldP spid="943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381000" y="304800"/>
          <a:ext cx="87630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3" imgW="3797300" imgH="812800" progId="Equation.3">
                  <p:embed/>
                </p:oleObj>
              </mc:Choice>
              <mc:Fallback>
                <p:oleObj name="Equation" r:id="rId3" imgW="3797300" imgH="812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8763000" cy="182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37" name="Picture 19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2438400"/>
            <a:ext cx="3381375" cy="3152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4267200" y="2438400"/>
            <a:ext cx="3163888" cy="3100388"/>
            <a:chOff x="3113" y="1929"/>
            <a:chExt cx="1993" cy="1953"/>
          </a:xfrm>
        </p:grpSpPr>
        <p:graphicFrame>
          <p:nvGraphicFramePr>
            <p:cNvPr id="7171" name="Object 1"/>
            <p:cNvGraphicFramePr>
              <a:graphicFrameLocks noChangeAspect="1"/>
            </p:cNvGraphicFramePr>
            <p:nvPr/>
          </p:nvGraphicFramePr>
          <p:xfrm>
            <a:off x="3113" y="1929"/>
            <a:ext cx="1993" cy="1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name="位图图像" r:id="rId6" imgW="3123810" imgH="3123810" progId="PBrush">
                    <p:embed/>
                  </p:oleObj>
                </mc:Choice>
                <mc:Fallback>
                  <p:oleObj name="位图图像" r:id="rId6" imgW="3123810" imgH="3123810" progId="PBrush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1929"/>
                          <a:ext cx="1993" cy="195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3399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Line 200"/>
            <p:cNvSpPr>
              <a:spLocks noChangeShapeType="1"/>
            </p:cNvSpPr>
            <p:nvPr/>
          </p:nvSpPr>
          <p:spPr bwMode="auto">
            <a:xfrm flipV="1">
              <a:off x="3779" y="1949"/>
              <a:ext cx="0" cy="3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201"/>
            <p:cNvSpPr>
              <a:spLocks noChangeShapeType="1"/>
            </p:cNvSpPr>
            <p:nvPr/>
          </p:nvSpPr>
          <p:spPr bwMode="auto">
            <a:xfrm>
              <a:off x="4697" y="3208"/>
              <a:ext cx="3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202"/>
            <p:cNvSpPr>
              <a:spLocks noChangeShapeType="1"/>
            </p:cNvSpPr>
            <p:nvPr/>
          </p:nvSpPr>
          <p:spPr bwMode="auto">
            <a:xfrm flipH="1">
              <a:off x="3185" y="3498"/>
              <a:ext cx="300" cy="2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203"/>
            <p:cNvSpPr>
              <a:spLocks noChangeShapeType="1"/>
            </p:cNvSpPr>
            <p:nvPr/>
          </p:nvSpPr>
          <p:spPr bwMode="auto">
            <a:xfrm flipV="1">
              <a:off x="4133" y="2235"/>
              <a:ext cx="207" cy="52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Freeform 204"/>
            <p:cNvSpPr>
              <a:spLocks/>
            </p:cNvSpPr>
            <p:nvPr/>
          </p:nvSpPr>
          <p:spPr bwMode="auto">
            <a:xfrm>
              <a:off x="4618" y="2929"/>
              <a:ext cx="39" cy="206"/>
            </a:xfrm>
            <a:custGeom>
              <a:avLst/>
              <a:gdLst>
                <a:gd name="T0" fmla="*/ 0 w 39"/>
                <a:gd name="T1" fmla="*/ 206 h 206"/>
                <a:gd name="T2" fmla="*/ 39 w 39"/>
                <a:gd name="T3" fmla="*/ 0 h 206"/>
                <a:gd name="T4" fmla="*/ 0 60000 65536"/>
                <a:gd name="T5" fmla="*/ 0 60000 65536"/>
                <a:gd name="T6" fmla="*/ 0 w 39"/>
                <a:gd name="T7" fmla="*/ 0 h 206"/>
                <a:gd name="T8" fmla="*/ 39 w 39"/>
                <a:gd name="T9" fmla="*/ 206 h 2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" h="206">
                  <a:moveTo>
                    <a:pt x="0" y="206"/>
                  </a:moveTo>
                  <a:lnTo>
                    <a:pt x="39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2" name="Object 2"/>
            <p:cNvGraphicFramePr>
              <a:graphicFrameLocks noChangeAspect="1"/>
            </p:cNvGraphicFramePr>
            <p:nvPr/>
          </p:nvGraphicFramePr>
          <p:xfrm>
            <a:off x="3736" y="2546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公式" r:id="rId8" imgW="317225" imgH="291847" progId="Equation.3">
                    <p:embed/>
                  </p:oleObj>
                </mc:Choice>
                <mc:Fallback>
                  <p:oleObj name="公式" r:id="rId8" imgW="317225" imgH="291847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2546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3"/>
            <p:cNvGraphicFramePr>
              <a:graphicFrameLocks noChangeAspect="1"/>
            </p:cNvGraphicFramePr>
            <p:nvPr/>
          </p:nvGraphicFramePr>
          <p:xfrm>
            <a:off x="4416" y="2918"/>
            <a:ext cx="2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name="公式" r:id="rId10" imgW="10548360" imgH="9334440" progId="Equation.3">
                    <p:embed/>
                  </p:oleObj>
                </mc:Choice>
                <mc:Fallback>
                  <p:oleObj name="公式" r:id="rId10" imgW="10548360" imgH="933444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18"/>
                          <a:ext cx="20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7" name="Freeform 207"/>
            <p:cNvSpPr>
              <a:spLocks/>
            </p:cNvSpPr>
            <p:nvPr/>
          </p:nvSpPr>
          <p:spPr bwMode="auto">
            <a:xfrm>
              <a:off x="3545" y="2628"/>
              <a:ext cx="55" cy="203"/>
            </a:xfrm>
            <a:custGeom>
              <a:avLst/>
              <a:gdLst>
                <a:gd name="T0" fmla="*/ 0 w 55"/>
                <a:gd name="T1" fmla="*/ 203 h 203"/>
                <a:gd name="T2" fmla="*/ 55 w 55"/>
                <a:gd name="T3" fmla="*/ 0 h 203"/>
                <a:gd name="T4" fmla="*/ 0 60000 65536"/>
                <a:gd name="T5" fmla="*/ 0 60000 65536"/>
                <a:gd name="T6" fmla="*/ 0 w 55"/>
                <a:gd name="T7" fmla="*/ 0 h 203"/>
                <a:gd name="T8" fmla="*/ 55 w 55"/>
                <a:gd name="T9" fmla="*/ 203 h 2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" h="203">
                  <a:moveTo>
                    <a:pt x="0" y="203"/>
                  </a:moveTo>
                  <a:lnTo>
                    <a:pt x="55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Freeform 208"/>
            <p:cNvSpPr>
              <a:spLocks/>
            </p:cNvSpPr>
            <p:nvPr/>
          </p:nvSpPr>
          <p:spPr bwMode="auto">
            <a:xfrm>
              <a:off x="4340" y="2459"/>
              <a:ext cx="177" cy="153"/>
            </a:xfrm>
            <a:custGeom>
              <a:avLst/>
              <a:gdLst>
                <a:gd name="T0" fmla="*/ 177 w 177"/>
                <a:gd name="T1" fmla="*/ 153 h 153"/>
                <a:gd name="T2" fmla="*/ 0 w 177"/>
                <a:gd name="T3" fmla="*/ 0 h 153"/>
                <a:gd name="T4" fmla="*/ 0 60000 65536"/>
                <a:gd name="T5" fmla="*/ 0 60000 65536"/>
                <a:gd name="T6" fmla="*/ 0 w 177"/>
                <a:gd name="T7" fmla="*/ 0 h 153"/>
                <a:gd name="T8" fmla="*/ 177 w 177"/>
                <a:gd name="T9" fmla="*/ 153 h 1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7" h="153">
                  <a:moveTo>
                    <a:pt x="177" y="15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Freeform 209"/>
            <p:cNvSpPr>
              <a:spLocks/>
            </p:cNvSpPr>
            <p:nvPr/>
          </p:nvSpPr>
          <p:spPr bwMode="auto">
            <a:xfrm>
              <a:off x="3627" y="3208"/>
              <a:ext cx="144" cy="153"/>
            </a:xfrm>
            <a:custGeom>
              <a:avLst/>
              <a:gdLst>
                <a:gd name="T0" fmla="*/ 144 w 144"/>
                <a:gd name="T1" fmla="*/ 153 h 153"/>
                <a:gd name="T2" fmla="*/ 0 w 144"/>
                <a:gd name="T3" fmla="*/ 0 h 153"/>
                <a:gd name="T4" fmla="*/ 0 60000 65536"/>
                <a:gd name="T5" fmla="*/ 0 60000 65536"/>
                <a:gd name="T6" fmla="*/ 0 w 144"/>
                <a:gd name="T7" fmla="*/ 0 h 153"/>
                <a:gd name="T8" fmla="*/ 144 w 144"/>
                <a:gd name="T9" fmla="*/ 153 h 1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4" h="153">
                  <a:moveTo>
                    <a:pt x="144" y="15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Freeform 210"/>
            <p:cNvSpPr>
              <a:spLocks/>
            </p:cNvSpPr>
            <p:nvPr/>
          </p:nvSpPr>
          <p:spPr bwMode="auto">
            <a:xfrm rot="-3746831">
              <a:off x="4204" y="3336"/>
              <a:ext cx="144" cy="153"/>
            </a:xfrm>
            <a:custGeom>
              <a:avLst/>
              <a:gdLst>
                <a:gd name="T0" fmla="*/ 144 w 144"/>
                <a:gd name="T1" fmla="*/ 153 h 153"/>
                <a:gd name="T2" fmla="*/ 0 w 144"/>
                <a:gd name="T3" fmla="*/ 0 h 153"/>
                <a:gd name="T4" fmla="*/ 0 60000 65536"/>
                <a:gd name="T5" fmla="*/ 0 60000 65536"/>
                <a:gd name="T6" fmla="*/ 0 w 144"/>
                <a:gd name="T7" fmla="*/ 0 h 153"/>
                <a:gd name="T8" fmla="*/ 144 w 144"/>
                <a:gd name="T9" fmla="*/ 153 h 1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4" h="153">
                  <a:moveTo>
                    <a:pt x="144" y="15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Freeform 211"/>
            <p:cNvSpPr>
              <a:spLocks/>
            </p:cNvSpPr>
            <p:nvPr/>
          </p:nvSpPr>
          <p:spPr bwMode="auto">
            <a:xfrm rot="-3746831">
              <a:off x="3819" y="2326"/>
              <a:ext cx="144" cy="153"/>
            </a:xfrm>
            <a:custGeom>
              <a:avLst/>
              <a:gdLst>
                <a:gd name="T0" fmla="*/ 144 w 144"/>
                <a:gd name="T1" fmla="*/ 153 h 153"/>
                <a:gd name="T2" fmla="*/ 0 w 144"/>
                <a:gd name="T3" fmla="*/ 0 h 153"/>
                <a:gd name="T4" fmla="*/ 0 60000 65536"/>
                <a:gd name="T5" fmla="*/ 0 60000 65536"/>
                <a:gd name="T6" fmla="*/ 0 w 144"/>
                <a:gd name="T7" fmla="*/ 0 h 153"/>
                <a:gd name="T8" fmla="*/ 144 w 144"/>
                <a:gd name="T9" fmla="*/ 153 h 1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4" h="153">
                  <a:moveTo>
                    <a:pt x="144" y="15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4" name="Object 4"/>
            <p:cNvGraphicFramePr>
              <a:graphicFrameLocks noChangeAspect="1"/>
            </p:cNvGraphicFramePr>
            <p:nvPr/>
          </p:nvGraphicFramePr>
          <p:xfrm>
            <a:off x="3235" y="3701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公式" r:id="rId12" imgW="253890" imgH="241195" progId="Equation.3">
                    <p:embed/>
                  </p:oleObj>
                </mc:Choice>
                <mc:Fallback>
                  <p:oleObj name="公式" r:id="rId12" imgW="253890" imgH="241195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" y="3701"/>
                          <a:ext cx="16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5"/>
            <p:cNvGraphicFramePr>
              <a:graphicFrameLocks noChangeAspect="1"/>
            </p:cNvGraphicFramePr>
            <p:nvPr/>
          </p:nvGraphicFramePr>
          <p:xfrm>
            <a:off x="4881" y="323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0" name="公式" r:id="rId14" imgW="253780" imgH="317225" progId="Equation.3">
                    <p:embed/>
                  </p:oleObj>
                </mc:Choice>
                <mc:Fallback>
                  <p:oleObj name="公式" r:id="rId14" imgW="253780" imgH="317225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1" y="3232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6"/>
            <p:cNvGraphicFramePr>
              <a:graphicFrameLocks noChangeAspect="1"/>
            </p:cNvGraphicFramePr>
            <p:nvPr/>
          </p:nvGraphicFramePr>
          <p:xfrm>
            <a:off x="3627" y="1975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1" name="公式" r:id="rId16" imgW="203024" imgH="253780" progId="Equation.3">
                    <p:embed/>
                  </p:oleObj>
                </mc:Choice>
                <mc:Fallback>
                  <p:oleObj name="公式" r:id="rId16" imgW="203024" imgH="25378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" y="1975"/>
                          <a:ext cx="128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7"/>
            <p:cNvGraphicFramePr>
              <a:graphicFrameLocks noChangeAspect="1"/>
            </p:cNvGraphicFramePr>
            <p:nvPr/>
          </p:nvGraphicFramePr>
          <p:xfrm>
            <a:off x="3606" y="304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2" name="公式" r:id="rId18" imgW="291847" imgH="317225" progId="Equation.3">
                    <p:embed/>
                  </p:oleObj>
                </mc:Choice>
                <mc:Fallback>
                  <p:oleObj name="公式" r:id="rId18" imgW="291847" imgH="317225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048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8"/>
            <p:cNvGraphicFramePr>
              <a:graphicFrameLocks noChangeAspect="1"/>
            </p:cNvGraphicFramePr>
            <p:nvPr/>
          </p:nvGraphicFramePr>
          <p:xfrm>
            <a:off x="4373" y="215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3" name="公式" r:id="rId20" imgW="7299000" imgH="7709040" progId="Equation.3">
                    <p:embed/>
                  </p:oleObj>
                </mc:Choice>
                <mc:Fallback>
                  <p:oleObj name="公式" r:id="rId20" imgW="7299000" imgH="770904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2159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418</Words>
  <Application>Microsoft Office PowerPoint</Application>
  <PresentationFormat>全屏显示(4:3)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默认设计模板</vt:lpstr>
      <vt:lpstr>Equation</vt:lpstr>
      <vt:lpstr>公式</vt:lpstr>
      <vt:lpstr>位图图像</vt:lpstr>
      <vt:lpstr>第七节  斯托克斯公式</vt:lpstr>
      <vt:lpstr>几个公式:</vt:lpstr>
      <vt:lpstr>右手规则:</vt:lpstr>
      <vt:lpstr>一、斯托克斯公式</vt:lpstr>
      <vt:lpstr>先考察</vt:lpstr>
      <vt:lpstr>同理可证</vt:lpstr>
      <vt:lpstr>Stokes 公式的记忆方法</vt:lpstr>
      <vt:lpstr>例1.</vt:lpstr>
      <vt:lpstr>例2.</vt:lpstr>
      <vt:lpstr>解：</vt:lpstr>
      <vt:lpstr>小结</vt:lpstr>
      <vt:lpstr>PowerPoint 演示文稿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曲线积分和曲面积分</dc:title>
  <dc:subject>第七节  斯托克斯公式  环流量与旋度</dc:subject>
  <dc:creator>huady</dc:creator>
  <cp:lastModifiedBy>huady</cp:lastModifiedBy>
  <cp:revision>259</cp:revision>
  <dcterms:created xsi:type="dcterms:W3CDTF">2006-03-20T12:02:53Z</dcterms:created>
  <dcterms:modified xsi:type="dcterms:W3CDTF">2018-05-17T01:32:57Z</dcterms:modified>
</cp:coreProperties>
</file>