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1" r:id="rId3"/>
    <p:sldId id="304" r:id="rId4"/>
    <p:sldId id="310" r:id="rId5"/>
    <p:sldId id="263" r:id="rId6"/>
    <p:sldId id="301" r:id="rId7"/>
    <p:sldId id="329" r:id="rId8"/>
    <p:sldId id="330" r:id="rId9"/>
    <p:sldId id="264" r:id="rId10"/>
    <p:sldId id="298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6" r:id="rId26"/>
    <p:sldId id="319" r:id="rId27"/>
    <p:sldId id="362" r:id="rId28"/>
    <p:sldId id="267" r:id="rId29"/>
    <p:sldId id="360" r:id="rId30"/>
    <p:sldId id="302" r:id="rId31"/>
    <p:sldId id="361" r:id="rId32"/>
    <p:sldId id="358" r:id="rId33"/>
    <p:sldId id="272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  <a:srgbClr val="009900"/>
    <a:srgbClr val="FF9933"/>
    <a:srgbClr val="00FF00"/>
    <a:srgbClr val="66FF66"/>
    <a:srgbClr val="9966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e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e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e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42.wmf"/><Relationship Id="rId18" Type="http://schemas.openxmlformats.org/officeDocument/2006/relationships/image" Target="../media/image147.wmf"/><Relationship Id="rId3" Type="http://schemas.openxmlformats.org/officeDocument/2006/relationships/image" Target="../media/image132.wmf"/><Relationship Id="rId21" Type="http://schemas.openxmlformats.org/officeDocument/2006/relationships/image" Target="../media/image150.wmf"/><Relationship Id="rId7" Type="http://schemas.openxmlformats.org/officeDocument/2006/relationships/image" Target="../media/image136.wmf"/><Relationship Id="rId12" Type="http://schemas.openxmlformats.org/officeDocument/2006/relationships/image" Target="../media/image141.wmf"/><Relationship Id="rId17" Type="http://schemas.openxmlformats.org/officeDocument/2006/relationships/image" Target="../media/image146.wmf"/><Relationship Id="rId2" Type="http://schemas.openxmlformats.org/officeDocument/2006/relationships/image" Target="../media/image131.wmf"/><Relationship Id="rId16" Type="http://schemas.openxmlformats.org/officeDocument/2006/relationships/image" Target="../media/image145.wmf"/><Relationship Id="rId20" Type="http://schemas.openxmlformats.org/officeDocument/2006/relationships/image" Target="../media/image149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40.wmf"/><Relationship Id="rId5" Type="http://schemas.openxmlformats.org/officeDocument/2006/relationships/image" Target="../media/image134.wmf"/><Relationship Id="rId15" Type="http://schemas.openxmlformats.org/officeDocument/2006/relationships/image" Target="../media/image144.wmf"/><Relationship Id="rId10" Type="http://schemas.openxmlformats.org/officeDocument/2006/relationships/image" Target="../media/image139.wmf"/><Relationship Id="rId19" Type="http://schemas.openxmlformats.org/officeDocument/2006/relationships/image" Target="../media/image148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Relationship Id="rId14" Type="http://schemas.openxmlformats.org/officeDocument/2006/relationships/image" Target="../media/image143.wmf"/><Relationship Id="rId22" Type="http://schemas.openxmlformats.org/officeDocument/2006/relationships/image" Target="../media/image15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Relationship Id="rId4" Type="http://schemas.openxmlformats.org/officeDocument/2006/relationships/image" Target="../media/image16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e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9" Type="http://schemas.openxmlformats.org/officeDocument/2006/relationships/image" Target="../media/image19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e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emf"/><Relationship Id="rId11" Type="http://schemas.openxmlformats.org/officeDocument/2006/relationships/image" Target="../media/image215.wmf"/><Relationship Id="rId5" Type="http://schemas.openxmlformats.org/officeDocument/2006/relationships/image" Target="../media/image209.e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10" Type="http://schemas.openxmlformats.org/officeDocument/2006/relationships/image" Target="../media/image226.e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1.wmf"/><Relationship Id="rId5" Type="http://schemas.openxmlformats.org/officeDocument/2006/relationships/image" Target="../media/image223.wmf"/><Relationship Id="rId4" Type="http://schemas.openxmlformats.org/officeDocument/2006/relationships/image" Target="../media/image2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emf"/><Relationship Id="rId7" Type="http://schemas.openxmlformats.org/officeDocument/2006/relationships/image" Target="../media/image238.w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w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Relationship Id="rId9" Type="http://schemas.openxmlformats.org/officeDocument/2006/relationships/image" Target="../media/image24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emf"/><Relationship Id="rId7" Type="http://schemas.openxmlformats.org/officeDocument/2006/relationships/image" Target="../media/image31.wmf"/><Relationship Id="rId12" Type="http://schemas.openxmlformats.org/officeDocument/2006/relationships/image" Target="../media/image36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18" Type="http://schemas.openxmlformats.org/officeDocument/2006/relationships/image" Target="../media/image54.wmf"/><Relationship Id="rId3" Type="http://schemas.openxmlformats.org/officeDocument/2006/relationships/image" Target="../media/image39.w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1" Type="http://schemas.openxmlformats.org/officeDocument/2006/relationships/image" Target="../media/image37.w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wmf"/><Relationship Id="rId10" Type="http://schemas.openxmlformats.org/officeDocument/2006/relationships/image" Target="../media/image46.emf"/><Relationship Id="rId19" Type="http://schemas.openxmlformats.org/officeDocument/2006/relationships/image" Target="../media/image55.w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76A19-090F-4BD3-88EA-D3011B741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6E544-2E10-420C-8AE2-68C218FC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63A9-BAF5-460D-9A7C-EBF522F32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69883-78C3-4746-9197-ABFD41DA5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585DF-D3C6-4F88-94F8-94738A1D8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CF5A9-3A64-4BD7-8820-B78D1DF14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0801C-E528-420E-A6D3-E7EFF88CA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F10A3-3905-4489-9354-41F20A216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D0C97-D102-449B-AE7C-7AECD03DD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FCD8E-638A-49BA-A8B8-C0E739C33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7A27D-F1F3-4051-91E2-FF7E59A9A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3530-A08B-4EB3-9AEB-928ECC05B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97B3FB19-779A-4F0F-BA9A-BB3AFB6F0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wmf"/><Relationship Id="rId22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8.emf"/><Relationship Id="rId22" Type="http://schemas.openxmlformats.org/officeDocument/2006/relationships/image" Target="../media/image1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7.wmf"/><Relationship Id="rId26" Type="http://schemas.openxmlformats.org/officeDocument/2006/relationships/image" Target="../media/image141.wmf"/><Relationship Id="rId39" Type="http://schemas.openxmlformats.org/officeDocument/2006/relationships/oleObject" Target="../embeddings/oleObject148.bin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34" Type="http://schemas.openxmlformats.org/officeDocument/2006/relationships/image" Target="../media/image145.wmf"/><Relationship Id="rId42" Type="http://schemas.openxmlformats.org/officeDocument/2006/relationships/image" Target="../media/image149.wmf"/><Relationship Id="rId47" Type="http://schemas.openxmlformats.org/officeDocument/2006/relationships/oleObject" Target="../embeddings/oleObject153.bin"/><Relationship Id="rId50" Type="http://schemas.openxmlformats.org/officeDocument/2006/relationships/oleObject" Target="../embeddings/oleObject156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4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33" Type="http://schemas.openxmlformats.org/officeDocument/2006/relationships/oleObject" Target="../embeddings/oleObject145.bin"/><Relationship Id="rId38" Type="http://schemas.openxmlformats.org/officeDocument/2006/relationships/image" Target="../media/image147.wmf"/><Relationship Id="rId46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20" Type="http://schemas.openxmlformats.org/officeDocument/2006/relationships/image" Target="../media/image138.wmf"/><Relationship Id="rId29" Type="http://schemas.openxmlformats.org/officeDocument/2006/relationships/oleObject" Target="../embeddings/oleObject143.bin"/><Relationship Id="rId41" Type="http://schemas.openxmlformats.org/officeDocument/2006/relationships/oleObject" Target="../embeddings/oleObject149.bin"/><Relationship Id="rId54" Type="http://schemas.openxmlformats.org/officeDocument/2006/relationships/image" Target="../media/image151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40.wmf"/><Relationship Id="rId32" Type="http://schemas.openxmlformats.org/officeDocument/2006/relationships/image" Target="../media/image144.wmf"/><Relationship Id="rId37" Type="http://schemas.openxmlformats.org/officeDocument/2006/relationships/oleObject" Target="../embeddings/oleObject147.bin"/><Relationship Id="rId40" Type="http://schemas.openxmlformats.org/officeDocument/2006/relationships/image" Target="../media/image148.wmf"/><Relationship Id="rId45" Type="http://schemas.openxmlformats.org/officeDocument/2006/relationships/oleObject" Target="../embeddings/oleObject151.bin"/><Relationship Id="rId53" Type="http://schemas.openxmlformats.org/officeDocument/2006/relationships/oleObject" Target="../embeddings/oleObject159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42.wmf"/><Relationship Id="rId36" Type="http://schemas.openxmlformats.org/officeDocument/2006/relationships/image" Target="../media/image146.wmf"/><Relationship Id="rId49" Type="http://schemas.openxmlformats.org/officeDocument/2006/relationships/oleObject" Target="../embeddings/oleObject155.bin"/><Relationship Id="rId10" Type="http://schemas.openxmlformats.org/officeDocument/2006/relationships/image" Target="../media/image133.wmf"/><Relationship Id="rId19" Type="http://schemas.openxmlformats.org/officeDocument/2006/relationships/oleObject" Target="../embeddings/oleObject138.bin"/><Relationship Id="rId31" Type="http://schemas.openxmlformats.org/officeDocument/2006/relationships/oleObject" Target="../embeddings/oleObject144.bin"/><Relationship Id="rId44" Type="http://schemas.openxmlformats.org/officeDocument/2006/relationships/image" Target="../media/image150.wmf"/><Relationship Id="rId52" Type="http://schemas.openxmlformats.org/officeDocument/2006/relationships/oleObject" Target="../embeddings/oleObject158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5.wmf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43.wmf"/><Relationship Id="rId35" Type="http://schemas.openxmlformats.org/officeDocument/2006/relationships/oleObject" Target="../embeddings/oleObject146.bin"/><Relationship Id="rId43" Type="http://schemas.openxmlformats.org/officeDocument/2006/relationships/oleObject" Target="../embeddings/oleObject150.bin"/><Relationship Id="rId48" Type="http://schemas.openxmlformats.org/officeDocument/2006/relationships/oleObject" Target="../embeddings/oleObject154.bin"/><Relationship Id="rId8" Type="http://schemas.openxmlformats.org/officeDocument/2006/relationships/image" Target="../media/image132.wmf"/><Relationship Id="rId51" Type="http://schemas.openxmlformats.org/officeDocument/2006/relationships/oleObject" Target="../embeddings/oleObject1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8.e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2.emf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4.e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7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1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0.wmf"/><Relationship Id="rId20" Type="http://schemas.openxmlformats.org/officeDocument/2006/relationships/image" Target="../media/image19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8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4.e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0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12.wmf"/><Relationship Id="rId26" Type="http://schemas.openxmlformats.org/officeDocument/2006/relationships/image" Target="../media/image216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15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0.emf"/><Relationship Id="rId22" Type="http://schemas.openxmlformats.org/officeDocument/2006/relationships/image" Target="../media/image2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22.wmf"/><Relationship Id="rId22" Type="http://schemas.openxmlformats.org/officeDocument/2006/relationships/image" Target="../media/image22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39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36.e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8.wmf"/><Relationship Id="rId20" Type="http://schemas.openxmlformats.org/officeDocument/2006/relationships/image" Target="../media/image24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35.e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24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9" Type="http://schemas.openxmlformats.org/officeDocument/2006/relationships/oleObject" Target="../embeddings/oleObject55.bin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2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emf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55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9.emf"/><Relationship Id="rId36" Type="http://schemas.openxmlformats.org/officeDocument/2006/relationships/image" Target="../media/image53.w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5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19250" y="1125538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第十二章             无穷级数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743200"/>
            <a:ext cx="5564188" cy="8382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第三节     幂级数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7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44958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幂级数的收敛半径求法</a:t>
            </a:r>
            <a:endParaRPr lang="zh-CN" altLang="en-US" sz="3200" smtClean="0"/>
          </a:p>
        </p:txBody>
      </p:sp>
      <p:graphicFrame>
        <p:nvGraphicFramePr>
          <p:cNvPr id="9218" name="Object 1138"/>
          <p:cNvGraphicFramePr>
            <a:graphicFrameLocks noChangeAspect="1"/>
          </p:cNvGraphicFramePr>
          <p:nvPr/>
        </p:nvGraphicFramePr>
        <p:xfrm>
          <a:off x="533400" y="762000"/>
          <a:ext cx="835977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3441700" imgH="1397000" progId="Equation.3">
                  <p:embed/>
                </p:oleObj>
              </mc:Choice>
              <mc:Fallback>
                <p:oleObj name="Equation" r:id="rId3" imgW="3441700" imgH="1397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62000"/>
                        <a:ext cx="8359775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139"/>
          <p:cNvSpPr txBox="1">
            <a:spLocks noChangeArrowheads="1"/>
          </p:cNvSpPr>
          <p:nvPr/>
        </p:nvSpPr>
        <p:spPr bwMode="auto">
          <a:xfrm>
            <a:off x="457200" y="1066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定理</a:t>
            </a:r>
          </a:p>
        </p:txBody>
      </p:sp>
      <p:sp>
        <p:nvSpPr>
          <p:cNvPr id="56436" name="Text Box 1140"/>
          <p:cNvSpPr txBox="1">
            <a:spLocks noChangeArrowheads="1"/>
          </p:cNvSpPr>
          <p:nvPr/>
        </p:nvSpPr>
        <p:spPr bwMode="auto">
          <a:xfrm>
            <a:off x="381000" y="42672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证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sz="2400" b="0">
              <a:latin typeface="楷体_GB2312" pitchFamily="49" charset="-122"/>
            </a:endParaRPr>
          </a:p>
        </p:txBody>
      </p:sp>
      <p:graphicFrame>
        <p:nvGraphicFramePr>
          <p:cNvPr id="56437" name="Object 1141"/>
          <p:cNvGraphicFramePr>
            <a:graphicFrameLocks noChangeAspect="1"/>
          </p:cNvGraphicFramePr>
          <p:nvPr/>
        </p:nvGraphicFramePr>
        <p:xfrm>
          <a:off x="1371600" y="4114800"/>
          <a:ext cx="35496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1549400" imgH="419100" progId="Equation.3">
                  <p:embed/>
                </p:oleObj>
              </mc:Choice>
              <mc:Fallback>
                <p:oleObj name="Equation" r:id="rId5" imgW="15494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3549650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38" name="Object 1142"/>
          <p:cNvGraphicFramePr>
            <a:graphicFrameLocks noChangeAspect="1"/>
          </p:cNvGraphicFramePr>
          <p:nvPr/>
        </p:nvGraphicFramePr>
        <p:xfrm>
          <a:off x="990600" y="5105400"/>
          <a:ext cx="451643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62542080" imgH="15430680" progId="Equation.3">
                  <p:embed/>
                </p:oleObj>
              </mc:Choice>
              <mc:Fallback>
                <p:oleObj name="Equation" r:id="rId7" imgW="62542080" imgH="15430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4516438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41" name="Text Box 1145"/>
          <p:cNvSpPr txBox="1">
            <a:spLocks noChangeArrowheads="1"/>
          </p:cNvSpPr>
          <p:nvPr/>
        </p:nvSpPr>
        <p:spPr bwMode="auto">
          <a:xfrm>
            <a:off x="5029200" y="4343400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用比值审敛法</a:t>
            </a:r>
            <a:r>
              <a:rPr lang="en-US" altLang="zh-CN"/>
              <a:t>,</a:t>
            </a:r>
          </a:p>
        </p:txBody>
      </p:sp>
      <p:graphicFrame>
        <p:nvGraphicFramePr>
          <p:cNvPr id="104461" name="Object 1037"/>
          <p:cNvGraphicFramePr>
            <a:graphicFrameLocks noChangeAspect="1"/>
          </p:cNvGraphicFramePr>
          <p:nvPr/>
        </p:nvGraphicFramePr>
        <p:xfrm>
          <a:off x="5500688" y="5357813"/>
          <a:ext cx="1323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9" imgW="533169" imgH="241195" progId="Equation.3">
                  <p:embed/>
                </p:oleObj>
              </mc:Choice>
              <mc:Fallback>
                <p:oleObj name="公式" r:id="rId9" imgW="533169" imgH="24119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357813"/>
                        <a:ext cx="13239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6" grpId="0" autoUpdateAnimBg="0"/>
      <p:bldP spid="564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1026"/>
          <p:cNvGraphicFramePr>
            <a:graphicFrameLocks noChangeAspect="1"/>
          </p:cNvGraphicFramePr>
          <p:nvPr/>
        </p:nvGraphicFramePr>
        <p:xfrm>
          <a:off x="304800" y="2362200"/>
          <a:ext cx="22098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3" imgW="901309" imgH="431613" progId="Equation.3">
                  <p:embed/>
                </p:oleObj>
              </mc:Choice>
              <mc:Fallback>
                <p:oleObj name="Equation" r:id="rId3" imgW="901309" imgH="4316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220980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1027"/>
          <p:cNvGraphicFramePr>
            <a:graphicFrameLocks noChangeAspect="1"/>
          </p:cNvGraphicFramePr>
          <p:nvPr/>
        </p:nvGraphicFramePr>
        <p:xfrm>
          <a:off x="2590800" y="2438400"/>
          <a:ext cx="36290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5" imgW="3556000" imgH="952500" progId="Equation.3">
                  <p:embed/>
                </p:oleObj>
              </mc:Choice>
              <mc:Fallback>
                <p:oleObj name="Equation" r:id="rId5" imgW="3556000" imgH="952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36290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1028"/>
          <p:cNvGraphicFramePr>
            <a:graphicFrameLocks noChangeAspect="1"/>
          </p:cNvGraphicFramePr>
          <p:nvPr/>
        </p:nvGraphicFramePr>
        <p:xfrm>
          <a:off x="6019800" y="2362200"/>
          <a:ext cx="27035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7" imgW="1130300" imgH="419100" progId="Equation.3">
                  <p:embed/>
                </p:oleObj>
              </mc:Choice>
              <mc:Fallback>
                <p:oleObj name="Equation" r:id="rId7" imgW="11303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362200"/>
                        <a:ext cx="270351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029"/>
          <p:cNvGraphicFramePr>
            <a:graphicFrameLocks noChangeAspect="1"/>
          </p:cNvGraphicFramePr>
          <p:nvPr/>
        </p:nvGraphicFramePr>
        <p:xfrm>
          <a:off x="304800" y="3352800"/>
          <a:ext cx="2133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9" imgW="901309" imgH="431613" progId="Equation.3">
                  <p:embed/>
                </p:oleObj>
              </mc:Choice>
              <mc:Fallback>
                <p:oleObj name="Equation" r:id="rId9" imgW="901309" imgH="4316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21336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1030"/>
          <p:cNvGraphicFramePr>
            <a:graphicFrameLocks noChangeAspect="1"/>
          </p:cNvGraphicFramePr>
          <p:nvPr/>
        </p:nvGraphicFramePr>
        <p:xfrm>
          <a:off x="2590800" y="3429000"/>
          <a:ext cx="36528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1" imgW="3581400" imgH="952500" progId="Equation.3">
                  <p:embed/>
                </p:oleObj>
              </mc:Choice>
              <mc:Fallback>
                <p:oleObj name="Equation" r:id="rId11" imgW="3581400" imgH="952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3652838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1032"/>
          <p:cNvGraphicFramePr>
            <a:graphicFrameLocks noChangeAspect="1"/>
          </p:cNvGraphicFramePr>
          <p:nvPr/>
        </p:nvGraphicFramePr>
        <p:xfrm>
          <a:off x="381000" y="4572000"/>
          <a:ext cx="30368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3" imgW="1308100" imgH="241300" progId="Equation.3">
                  <p:embed/>
                </p:oleObj>
              </mc:Choice>
              <mc:Fallback>
                <p:oleObj name="Equation" r:id="rId13" imgW="1308100" imgH="241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3036888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036"/>
          <p:cNvGraphicFramePr>
            <a:graphicFrameLocks noChangeAspect="1"/>
          </p:cNvGraphicFramePr>
          <p:nvPr/>
        </p:nvGraphicFramePr>
        <p:xfrm>
          <a:off x="5943600" y="4343400"/>
          <a:ext cx="27654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15" imgW="1130300" imgH="419100" progId="Equation.3">
                  <p:embed/>
                </p:oleObj>
              </mc:Choice>
              <mc:Fallback>
                <p:oleObj name="Equation" r:id="rId15" imgW="1130300" imgH="419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43400"/>
                        <a:ext cx="276542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037"/>
          <p:cNvGraphicFramePr>
            <a:graphicFrameLocks noChangeAspect="1"/>
          </p:cNvGraphicFramePr>
          <p:nvPr/>
        </p:nvGraphicFramePr>
        <p:xfrm>
          <a:off x="304800" y="5181600"/>
          <a:ext cx="31829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17" imgW="1282700" imgH="431800" progId="Equation.3">
                  <p:embed/>
                </p:oleObj>
              </mc:Choice>
              <mc:Fallback>
                <p:oleObj name="Equation" r:id="rId17" imgW="12827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81600"/>
                        <a:ext cx="31829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38"/>
          <p:cNvGraphicFramePr>
            <a:graphicFrameLocks noChangeAspect="1"/>
          </p:cNvGraphicFramePr>
          <p:nvPr/>
        </p:nvGraphicFramePr>
        <p:xfrm>
          <a:off x="609600" y="184150"/>
          <a:ext cx="338613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19" imgW="45075600" imgH="15430680" progId="Equation.3">
                  <p:embed/>
                </p:oleObj>
              </mc:Choice>
              <mc:Fallback>
                <p:oleObj name="Equation" r:id="rId19" imgW="45075600" imgH="154306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4150"/>
                        <a:ext cx="3386138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Line 1039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64" name="Text Box 1040"/>
          <p:cNvSpPr txBox="1">
            <a:spLocks noChangeArrowheads="1"/>
          </p:cNvSpPr>
          <p:nvPr/>
        </p:nvSpPr>
        <p:spPr bwMode="auto">
          <a:xfrm>
            <a:off x="6080125" y="3571875"/>
            <a:ext cx="2703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且从某 </a:t>
            </a:r>
            <a:r>
              <a:rPr lang="en-US" altLang="zh-CN" i="1"/>
              <a:t>n </a:t>
            </a:r>
            <a:r>
              <a:rPr lang="zh-CN" altLang="en-US"/>
              <a:t>开始有</a:t>
            </a:r>
          </a:p>
        </p:txBody>
      </p:sp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3505200" y="4572000"/>
            <a:ext cx="2362200" cy="555625"/>
            <a:chOff x="2208" y="2448"/>
            <a:chExt cx="1488" cy="350"/>
          </a:xfrm>
        </p:grpSpPr>
        <p:graphicFrame>
          <p:nvGraphicFramePr>
            <p:cNvPr id="10251" name="Object 1034"/>
            <p:cNvGraphicFramePr>
              <a:graphicFrameLocks noChangeAspect="1"/>
            </p:cNvGraphicFramePr>
            <p:nvPr/>
          </p:nvGraphicFramePr>
          <p:xfrm>
            <a:off x="2544" y="2448"/>
            <a:ext cx="115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21" imgW="787400" imgH="241300" progId="Equation.3">
                    <p:embed/>
                  </p:oleObj>
                </mc:Choice>
                <mc:Fallback>
                  <p:oleObj name="Equation" r:id="rId21" imgW="787400" imgH="2413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448"/>
                          <a:ext cx="1152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Line 1035"/>
            <p:cNvSpPr>
              <a:spLocks noChangeShapeType="1"/>
            </p:cNvSpPr>
            <p:nvPr/>
          </p:nvSpPr>
          <p:spPr bwMode="auto">
            <a:xfrm>
              <a:off x="3264" y="254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1041"/>
            <p:cNvSpPr txBox="1">
              <a:spLocks noChangeArrowheads="1"/>
            </p:cNvSpPr>
            <p:nvPr/>
          </p:nvSpPr>
          <p:spPr bwMode="auto">
            <a:xfrm>
              <a:off x="2208" y="244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故</a:t>
              </a:r>
            </a:p>
          </p:txBody>
        </p:sp>
      </p:grpSp>
      <p:sp>
        <p:nvSpPr>
          <p:cNvPr id="104469" name="Text Box 1045"/>
          <p:cNvSpPr txBox="1">
            <a:spLocks noChangeArrowheads="1"/>
          </p:cNvSpPr>
          <p:nvPr/>
        </p:nvSpPr>
        <p:spPr bwMode="auto">
          <a:xfrm>
            <a:off x="457200" y="1676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 </a:t>
            </a:r>
            <a:r>
              <a:rPr lang="en-US" altLang="zh-CN">
                <a:sym typeface="Symbol" pitchFamily="18" charset="2"/>
              </a:rPr>
              <a:t> 0 </a:t>
            </a:r>
            <a:r>
              <a:rPr lang="zh-CN" altLang="en-US">
                <a:sym typeface="Symbol" pitchFamily="18" charset="2"/>
              </a:rPr>
              <a:t>时，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4" grpId="0" autoUpdateAnimBg="0"/>
      <p:bldP spid="10446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457200" y="3657600"/>
          <a:ext cx="1787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723586" imgH="215806" progId="Equation.3">
                  <p:embed/>
                </p:oleObj>
              </mc:Choice>
              <mc:Fallback>
                <p:oleObj name="Equation" r:id="rId3" imgW="723586" imgH="215806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787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143000" y="4343400"/>
          <a:ext cx="1676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1688367" imgH="444307" progId="Equation.3">
                  <p:embed/>
                </p:oleObj>
              </mc:Choice>
              <mc:Fallback>
                <p:oleObj name="Equation" r:id="rId5" imgW="1688367" imgH="44430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1676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971800" y="4087813"/>
          <a:ext cx="35448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1435100" imgH="419100" progId="Equation.3">
                  <p:embed/>
                </p:oleObj>
              </mc:Choice>
              <mc:Fallback>
                <p:oleObj name="Equation" r:id="rId7" imgW="14351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87813"/>
                        <a:ext cx="3544888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105400" y="5791200"/>
          <a:ext cx="144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9" imgW="571252" imgH="203112" progId="Equation.3">
                  <p:embed/>
                </p:oleObj>
              </mc:Choice>
              <mc:Fallback>
                <p:oleObj name="Equation" r:id="rId9" imgW="571252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91200"/>
                        <a:ext cx="1447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304800" y="1676400"/>
            <a:ext cx="83820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  </a:t>
            </a:r>
            <a:r>
              <a:rPr lang="en-US" altLang="zh-CN" b="0" i="1">
                <a:sym typeface="Symbol" pitchFamily="18" charset="2"/>
              </a:rPr>
              <a:t>  </a:t>
            </a:r>
            <a:r>
              <a:rPr lang="en-US" altLang="zh-CN" b="0">
                <a:sym typeface="Symbol" pitchFamily="18" charset="2"/>
              </a:rPr>
              <a:t>=</a:t>
            </a:r>
            <a:r>
              <a:rPr lang="en-US" altLang="zh-CN">
                <a:sym typeface="Symbol" pitchFamily="18" charset="2"/>
              </a:rPr>
              <a:t> 0 </a:t>
            </a:r>
            <a:r>
              <a:rPr lang="zh-CN" altLang="en-US">
                <a:sym typeface="Symbol" pitchFamily="18" charset="2"/>
              </a:rPr>
              <a:t>时，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      根据比值判敛法知</a:t>
            </a:r>
            <a:r>
              <a:rPr lang="en-US" altLang="zh-CN"/>
              <a:t>,  </a:t>
            </a:r>
            <a:r>
              <a:rPr lang="zh-CN" altLang="en-US"/>
              <a:t>原级数绝对收敛</a:t>
            </a:r>
            <a:r>
              <a:rPr lang="en-US" altLang="zh-CN"/>
              <a:t>,  </a:t>
            </a:r>
            <a:r>
              <a:rPr lang="zh-CN" altLang="en-US"/>
              <a:t>故收敛 </a:t>
            </a:r>
            <a:r>
              <a:rPr lang="en-US" altLang="zh-CN"/>
              <a:t>.</a:t>
            </a:r>
          </a:p>
        </p:txBody>
      </p:sp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4572000" y="2895600"/>
          <a:ext cx="1733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1" imgW="698197" imgH="203112" progId="Equation.3">
                  <p:embed/>
                </p:oleObj>
              </mc:Choice>
              <mc:Fallback>
                <p:oleObj name="Equation" r:id="rId11" imgW="698197" imgH="203112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5600"/>
                        <a:ext cx="1733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"/>
          <p:cNvGraphicFramePr>
            <a:graphicFrameLocks noChangeAspect="1"/>
          </p:cNvGraphicFramePr>
          <p:nvPr/>
        </p:nvGraphicFramePr>
        <p:xfrm>
          <a:off x="609600" y="158750"/>
          <a:ext cx="34575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3" imgW="1865880" imgH="635040" progId="Equation.3">
                  <p:embed/>
                </p:oleObj>
              </mc:Choice>
              <mc:Fallback>
                <p:oleObj name="Equation" r:id="rId13" imgW="1865880" imgH="635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8750"/>
                        <a:ext cx="3457575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914400" y="2895600"/>
            <a:ext cx="3754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这对任意的 </a:t>
            </a:r>
            <a:r>
              <a:rPr lang="en-US" altLang="zh-CN" i="1"/>
              <a:t>x </a:t>
            </a:r>
            <a:r>
              <a:rPr lang="zh-CN" altLang="en-US"/>
              <a:t>都成立，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533400" y="5791200"/>
            <a:ext cx="466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即原级数只在 </a:t>
            </a:r>
            <a:r>
              <a:rPr lang="en-US" altLang="zh-CN" i="1"/>
              <a:t>x </a:t>
            </a:r>
            <a:r>
              <a:rPr lang="en-US" altLang="zh-CN" b="0"/>
              <a:t>=</a:t>
            </a:r>
            <a:r>
              <a:rPr lang="en-US" altLang="zh-CN"/>
              <a:t> 0 </a:t>
            </a:r>
            <a:r>
              <a:rPr lang="zh-CN" altLang="en-US"/>
              <a:t>处收敛，</a:t>
            </a: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066800" y="5105400"/>
            <a:ext cx="3636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因为一般项不趋于零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 autoUpdateAnimBg="0"/>
      <p:bldP spid="105483" grpId="0" autoUpdateAnimBg="0"/>
      <p:bldP spid="105484" grpId="0" autoUpdateAnimBg="0"/>
      <p:bldP spid="1054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9906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468313" y="188913"/>
          <a:ext cx="79248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3" imgW="3187700" imgH="660400" progId="Equation.3">
                  <p:embed/>
                </p:oleObj>
              </mc:Choice>
              <mc:Fallback>
                <p:oleObj name="Equation" r:id="rId3" imgW="3187700" imgH="660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7924800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04800" y="2209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1066800" y="1905000"/>
          <a:ext cx="23368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5" imgW="939392" imgH="482391" progId="Equation.3">
                  <p:embed/>
                </p:oleObj>
              </mc:Choice>
              <mc:Fallback>
                <p:oleObj name="Equation" r:id="rId5" imgW="939392" imgH="482391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23368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3429000" y="1981200"/>
          <a:ext cx="1828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7" imgW="736280" imgH="406224" progId="Equation.3">
                  <p:embed/>
                </p:oleObj>
              </mc:Choice>
              <mc:Fallback>
                <p:oleObj name="Equation" r:id="rId7" imgW="736280" imgH="40622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81200"/>
                        <a:ext cx="18288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5334000" y="2286000"/>
          <a:ext cx="609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9" imgW="241091" imgH="164957" progId="Equation.3">
                  <p:embed/>
                </p:oleObj>
              </mc:Choice>
              <mc:Fallback>
                <p:oleObj name="Equation" r:id="rId9" imgW="241091" imgH="16495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6096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6400800" y="228600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</a:t>
            </a:r>
            <a:r>
              <a:rPr lang="en-US" altLang="zh-CN"/>
              <a:t> </a:t>
            </a:r>
            <a:r>
              <a:rPr lang="en-US" altLang="zh-CN" i="1"/>
              <a:t>R </a:t>
            </a:r>
            <a:r>
              <a:rPr lang="en-US" altLang="zh-CN"/>
              <a:t>= 1 .</a:t>
            </a:r>
          </a:p>
        </p:txBody>
      </p:sp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457200" y="33528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11" imgW="2362200" imgH="431800" progId="Equation.3">
                  <p:embed/>
                </p:oleObj>
              </mc:Choice>
              <mc:Fallback>
                <p:oleObj name="Equation" r:id="rId11" imgW="23622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2362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381000" y="5029200"/>
          <a:ext cx="259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13" imgW="2590800" imgH="431800" progId="Equation.3">
                  <p:embed/>
                </p:oleObj>
              </mc:Choice>
              <mc:Fallback>
                <p:oleObj name="Equation" r:id="rId13" imgW="25908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29200"/>
                        <a:ext cx="2590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2514600" y="5867400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15" imgW="3568700" imgH="431800" progId="Equation.3">
                  <p:embed/>
                </p:oleObj>
              </mc:Choice>
              <mc:Fallback>
                <p:oleObj name="Equation" r:id="rId15" imgW="35687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867400"/>
                        <a:ext cx="381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990600" y="3962400"/>
          <a:ext cx="415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公式" r:id="rId17" imgW="4152900" imgH="838200" progId="Equation.3">
                  <p:embed/>
                </p:oleObj>
              </mc:Choice>
              <mc:Fallback>
                <p:oleObj name="公式" r:id="rId17" imgW="4152900" imgH="838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4152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5410200" y="41148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级数收敛．</a:t>
            </a:r>
          </a:p>
        </p:txBody>
      </p:sp>
      <p:graphicFrame>
        <p:nvGraphicFramePr>
          <p:cNvPr id="106513" name="Object 17"/>
          <p:cNvGraphicFramePr>
            <a:graphicFrameLocks noChangeAspect="1"/>
          </p:cNvGraphicFramePr>
          <p:nvPr/>
        </p:nvGraphicFramePr>
        <p:xfrm>
          <a:off x="4724400" y="4800600"/>
          <a:ext cx="349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19" imgW="3492500" imgH="838200" progId="Equation.3">
                  <p:embed/>
                </p:oleObj>
              </mc:Choice>
              <mc:Fallback>
                <p:oleObj name="公式" r:id="rId19" imgW="3492500" imgH="838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00600"/>
                        <a:ext cx="3492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457200" y="57912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级数发散．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3124200" y="49530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级数成为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2971800" y="32766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级数成为交错级数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07" grpId="0" autoUpdateAnimBg="0"/>
      <p:bldP spid="106512" grpId="0" autoUpdateAnimBg="0"/>
      <p:bldP spid="106514" grpId="0" autoUpdateAnimBg="0"/>
      <p:bldP spid="106515" grpId="0" autoUpdateAnimBg="0"/>
      <p:bldP spid="1065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990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1143000" y="285750"/>
          <a:ext cx="7848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3" imgW="3276600" imgH="406400" progId="Equation.3">
                  <p:embed/>
                </p:oleObj>
              </mc:Choice>
              <mc:Fallback>
                <p:oleObj name="Equation" r:id="rId3" imgW="3276600" imgH="40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5750"/>
                        <a:ext cx="78486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1981200" y="2971800"/>
          <a:ext cx="1600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5" imgW="1587500" imgH="838200" progId="Equation.3">
                  <p:embed/>
                </p:oleObj>
              </mc:Choice>
              <mc:Fallback>
                <p:oleObj name="Equation" r:id="rId5" imgW="1587500" imgH="838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16002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1143000" y="4419600"/>
          <a:ext cx="33083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7" imgW="1371600" imgH="228600" progId="Equation.3">
                  <p:embed/>
                </p:oleObj>
              </mc:Choice>
              <mc:Fallback>
                <p:oleObj name="Equation" r:id="rId7" imgW="13716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330835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609600" y="1524000"/>
          <a:ext cx="33528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9" imgW="1346200" imgH="482600" progId="Equation.3">
                  <p:embed/>
                </p:oleObj>
              </mc:Choice>
              <mc:Fallback>
                <p:oleObj name="Equation" r:id="rId9" imgW="13462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3352800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3962400" y="1143000"/>
          <a:ext cx="2209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1" imgW="926698" imgH="812447" progId="Equation.3">
                  <p:embed/>
                </p:oleObj>
              </mc:Choice>
              <mc:Fallback>
                <p:oleObj name="Equation" r:id="rId11" imgW="926698" imgH="812447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2209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1022350" y="5164138"/>
          <a:ext cx="3962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3" imgW="1663700" imgH="215900" progId="Equation.3">
                  <p:embed/>
                </p:oleObj>
              </mc:Choice>
              <mc:Fallback>
                <p:oleObj name="Equation" r:id="rId13" imgW="1663700" imgH="215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164138"/>
                        <a:ext cx="39624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3657600" y="3138488"/>
          <a:ext cx="685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5" imgW="253670" imgH="177569" progId="Equation.3">
                  <p:embed/>
                </p:oleObj>
              </mc:Choice>
              <mc:Fallback>
                <p:oleObj name="Equation" r:id="rId15" imgW="253670" imgH="17756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138488"/>
                        <a:ext cx="6858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219200" y="277813"/>
          <a:ext cx="51816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2108200" imgH="419100" progId="Equation.3">
                  <p:embed/>
                </p:oleObj>
              </mc:Choice>
              <mc:Fallback>
                <p:oleObj name="Equation" r:id="rId3" imgW="21082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7813"/>
                        <a:ext cx="51816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381000" y="14478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219200" y="1600200"/>
          <a:ext cx="2565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公式" r:id="rId5" imgW="2565400" imgH="1003300" progId="Equation.3">
                  <p:embed/>
                </p:oleObj>
              </mc:Choice>
              <mc:Fallback>
                <p:oleObj name="公式" r:id="rId5" imgW="2565400" imgH="1003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00200"/>
                        <a:ext cx="2565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066800" y="29718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3263900" imgH="444500" progId="Equation.3">
                  <p:embed/>
                </p:oleObj>
              </mc:Choice>
              <mc:Fallback>
                <p:oleObj name="Equation" r:id="rId7" imgW="3263900" imgH="444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3263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5943600" y="1981200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公式" r:id="rId9" imgW="888614" imgH="304668" progId="Equation.3">
                  <p:embed/>
                </p:oleObj>
              </mc:Choice>
              <mc:Fallback>
                <p:oleObj name="公式" r:id="rId9" imgW="888614" imgH="304668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889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3886200" y="1676400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公式" r:id="rId11" imgW="1943100" imgH="838200" progId="Equation.3">
                  <p:embed/>
                </p:oleObj>
              </mc:Choice>
              <mc:Fallback>
                <p:oleObj name="公式" r:id="rId11" imgW="1943100" imgH="838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1943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1066800" y="3657600"/>
          <a:ext cx="389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3" imgW="3898900" imgH="444500" progId="Equation.3">
                  <p:embed/>
                </p:oleObj>
              </mc:Choice>
              <mc:Fallback>
                <p:oleObj name="Equation" r:id="rId13" imgW="3898900" imgH="4445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3898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219200" y="228600"/>
          <a:ext cx="5295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5295900" imgH="952500" progId="Equation.3">
                  <p:embed/>
                </p:oleObj>
              </mc:Choice>
              <mc:Fallback>
                <p:oleObj name="Equation" r:id="rId3" imgW="5295900" imgH="952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"/>
                        <a:ext cx="5295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75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990600" y="1371600"/>
            <a:ext cx="757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级数缺少奇次幂的项</a:t>
            </a:r>
            <a:r>
              <a:rPr lang="en-US" altLang="zh-CN">
                <a:solidFill>
                  <a:srgbClr val="00FFFF"/>
                </a:solidFill>
              </a:rPr>
              <a:t>, </a:t>
            </a:r>
            <a:r>
              <a:rPr lang="zh-CN" altLang="en-US">
                <a:solidFill>
                  <a:srgbClr val="00FFFF"/>
                </a:solidFill>
              </a:rPr>
              <a:t>不能直接应用定理方法</a:t>
            </a:r>
            <a:r>
              <a:rPr lang="en-US" altLang="zh-CN"/>
              <a:t>.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609600" y="19812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根据比值审敛法来求收敛半径</a:t>
            </a:r>
            <a:r>
              <a:rPr lang="en-US" altLang="zh-CN"/>
              <a:t>:</a:t>
            </a:r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2590800" y="2743200"/>
          <a:ext cx="3352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5" imgW="3352800" imgH="1841500" progId="Equation.3">
                  <p:embed/>
                </p:oleObj>
              </mc:Choice>
              <mc:Fallback>
                <p:oleObj name="Equation" r:id="rId5" imgW="3352800" imgH="18415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0"/>
                        <a:ext cx="335280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6019800" y="3352800"/>
          <a:ext cx="1358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7" imgW="558800" imgH="228600" progId="Equation.3">
                  <p:embed/>
                </p:oleObj>
              </mc:Choice>
              <mc:Fallback>
                <p:oleObj name="Equation" r:id="rId7" imgW="5588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1358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685800" y="3124200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公式" r:id="rId9" imgW="1816100" imgH="1066800" progId="Equation.3">
                  <p:embed/>
                </p:oleObj>
              </mc:Choice>
              <mc:Fallback>
                <p:oleObj name="公式" r:id="rId9" imgW="1816100" imgH="1066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1816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6934200" y="5410200"/>
          <a:ext cx="15303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11" imgW="609336" imgH="406224" progId="Equation.3">
                  <p:embed/>
                </p:oleObj>
              </mc:Choice>
              <mc:Fallback>
                <p:oleObj name="Equation" r:id="rId11" imgW="609336" imgH="40622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10200"/>
                        <a:ext cx="153035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1" name="Object 13"/>
          <p:cNvGraphicFramePr>
            <a:graphicFrameLocks noChangeAspect="1"/>
          </p:cNvGraphicFramePr>
          <p:nvPr/>
        </p:nvGraphicFramePr>
        <p:xfrm>
          <a:off x="609600" y="4724400"/>
          <a:ext cx="40386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3" imgW="1701800" imgH="406400" progId="Equation.3">
                  <p:embed/>
                </p:oleObj>
              </mc:Choice>
              <mc:Fallback>
                <p:oleObj name="Equation" r:id="rId13" imgW="1701800" imgH="40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40386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609600" y="5562600"/>
          <a:ext cx="4038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5" imgW="1764534" imgH="406224" progId="Equation.3">
                  <p:embed/>
                </p:oleObj>
              </mc:Choice>
              <mc:Fallback>
                <p:oleObj name="Equation" r:id="rId15" imgW="1764534" imgH="406224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562600"/>
                        <a:ext cx="403860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4953000" y="4953000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级数收敛</a:t>
            </a:r>
            <a:r>
              <a:rPr lang="en-US" altLang="zh-CN"/>
              <a:t>;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860925" y="5705475"/>
            <a:ext cx="173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级数发散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utoUpdateAnimBg="0"/>
      <p:bldP spid="109575" grpId="0" autoUpdateAnimBg="0"/>
      <p:bldP spid="109576" grpId="0" autoUpdateAnimBg="0"/>
      <p:bldP spid="109585" grpId="0" autoUpdateAnimBg="0"/>
      <p:bldP spid="10958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71600" y="228600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4787900" imgH="965200" progId="Equation.3">
                  <p:embed/>
                </p:oleObj>
              </mc:Choice>
              <mc:Fallback>
                <p:oleObj name="Equation" r:id="rId3" imgW="4787900" imgH="965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4787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381000" y="1371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457200" y="2362200"/>
          <a:ext cx="2819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公式" r:id="rId5" imgW="2819400" imgH="1003300" progId="Equation.3">
                  <p:embed/>
                </p:oleObj>
              </mc:Choice>
              <mc:Fallback>
                <p:oleObj name="公式" r:id="rId5" imgW="2819400" imgH="1003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2819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1295400" y="3581400"/>
          <a:ext cx="58308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7" imgW="77977800" imgH="6896160" progId="Equation.3">
                  <p:embed/>
                </p:oleObj>
              </mc:Choice>
              <mc:Fallback>
                <p:oleObj name="Equation" r:id="rId7" imgW="77977800" imgH="68961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58308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3352800" y="2362200"/>
          <a:ext cx="261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9" imgW="2616200" imgH="965200" progId="Equation.3">
                  <p:embed/>
                </p:oleObj>
              </mc:Choice>
              <mc:Fallback>
                <p:oleObj name="Equation" r:id="rId9" imgW="2616200" imgH="965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2616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7086600" y="2590800"/>
          <a:ext cx="144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1" imgW="571252" imgH="203112" progId="Equation.3">
                  <p:embed/>
                </p:oleObj>
              </mc:Choice>
              <mc:Fallback>
                <p:oleObj name="Equation" r:id="rId11" imgW="571252" imgH="20311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90800"/>
                        <a:ext cx="1447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5029200" y="1066800"/>
          <a:ext cx="16367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3" imgW="19891080" imgH="13804920" progId="Equation.3">
                  <p:embed/>
                </p:oleObj>
              </mc:Choice>
              <mc:Fallback>
                <p:oleObj name="Equation" r:id="rId13" imgW="19891080" imgH="138049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066800"/>
                        <a:ext cx="1636713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13"/>
          <p:cNvGraphicFramePr>
            <a:graphicFrameLocks noChangeAspect="1"/>
          </p:cNvGraphicFramePr>
          <p:nvPr/>
        </p:nvGraphicFramePr>
        <p:xfrm>
          <a:off x="6019800" y="2286000"/>
          <a:ext cx="6810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5" imgW="279279" imgH="406224" progId="Equation.3">
                  <p:embed/>
                </p:oleObj>
              </mc:Choice>
              <mc:Fallback>
                <p:oleObj name="Equation" r:id="rId15" imgW="279279" imgH="40622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0"/>
                        <a:ext cx="6810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1252538" y="5257800"/>
          <a:ext cx="19208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7" imgW="850531" imgH="215806" progId="Equation.3">
                  <p:embed/>
                </p:oleObj>
              </mc:Choice>
              <mc:Fallback>
                <p:oleObj name="Equation" r:id="rId17" imgW="850531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257800"/>
                        <a:ext cx="192087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1252538" y="4343400"/>
          <a:ext cx="17446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9" imgW="761669" imgH="215806" progId="Equation.3">
                  <p:embed/>
                </p:oleObj>
              </mc:Choice>
              <mc:Fallback>
                <p:oleObj name="Equation" r:id="rId19" imgW="761669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343400"/>
                        <a:ext cx="1744662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3200400" y="4114800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1" imgW="2349500" imgH="952500" progId="Equation.3">
                  <p:embed/>
                </p:oleObj>
              </mc:Choice>
              <mc:Fallback>
                <p:oleObj name="Equation" r:id="rId21" imgW="2349500" imgH="9525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2349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3352800" y="50292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23" imgW="3022600" imgH="965200" progId="Equation.3">
                  <p:embed/>
                </p:oleObj>
              </mc:Choice>
              <mc:Fallback>
                <p:oleObj name="Equation" r:id="rId23" imgW="3022600" imgH="965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302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5638800" y="42672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发散</a:t>
            </a:r>
            <a:r>
              <a:rPr lang="en-US" altLang="zh-CN"/>
              <a:t>;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6553200" y="51816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收敛</a:t>
            </a:r>
            <a:r>
              <a:rPr lang="en-US" altLang="zh-CN"/>
              <a:t>.</a:t>
            </a:r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1219200" y="1371600"/>
            <a:ext cx="1749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令 </a:t>
            </a:r>
            <a:r>
              <a:rPr lang="en-US" altLang="zh-CN" i="1">
                <a:solidFill>
                  <a:srgbClr val="00FFFF"/>
                </a:solidFill>
              </a:rPr>
              <a:t>t </a:t>
            </a:r>
            <a:r>
              <a:rPr lang="en-US" altLang="zh-CN">
                <a:solidFill>
                  <a:srgbClr val="00FFFF"/>
                </a:solidFill>
              </a:rPr>
              <a:t>= </a:t>
            </a:r>
            <a:r>
              <a:rPr lang="en-US" altLang="zh-CN" i="1">
                <a:solidFill>
                  <a:srgbClr val="00FFFF"/>
                </a:solidFill>
              </a:rPr>
              <a:t>x</a:t>
            </a:r>
            <a:r>
              <a:rPr lang="en-US" altLang="zh-CN" i="1">
                <a:solidFill>
                  <a:srgbClr val="00FFFF"/>
                </a:solidFill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FFFF"/>
                </a:solidFill>
              </a:rPr>
              <a:t>1</a:t>
            </a:r>
            <a:r>
              <a:rPr lang="en-US" altLang="zh-CN"/>
              <a:t>,</a:t>
            </a: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3200400" y="1371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原级数成为</a:t>
            </a:r>
          </a:p>
        </p:txBody>
      </p:sp>
      <p:sp>
        <p:nvSpPr>
          <p:cNvPr id="110619" name="Text Box 27"/>
          <p:cNvSpPr txBox="1">
            <a:spLocks noChangeArrowheads="1"/>
          </p:cNvSpPr>
          <p:nvPr/>
        </p:nvSpPr>
        <p:spPr bwMode="auto">
          <a:xfrm>
            <a:off x="762000" y="6035675"/>
            <a:ext cx="3470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故收敛域为 </a:t>
            </a:r>
            <a:r>
              <a:rPr lang="en-US" altLang="zh-CN"/>
              <a:t>[ </a:t>
            </a:r>
            <a:r>
              <a:rPr lang="en-US" altLang="zh-CN">
                <a:sym typeface="Symbol" pitchFamily="18" charset="2"/>
              </a:rPr>
              <a:t>1, 3 ) .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autoUpdateAnimBg="0"/>
      <p:bldP spid="110613" grpId="0" autoUpdateAnimBg="0"/>
      <p:bldP spid="110614" grpId="0" autoUpdateAnimBg="0"/>
      <p:bldP spid="110615" grpId="0" autoUpdateAnimBg="0"/>
      <p:bldP spid="110616" grpId="0" autoUpdateAnimBg="0"/>
      <p:bldP spid="11061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38100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三、幂级数的运算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81000" y="3276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(1) </a:t>
            </a:r>
            <a:r>
              <a:rPr lang="zh-CN" altLang="en-US">
                <a:latin typeface="楷体_GB2312" pitchFamily="49" charset="-122"/>
              </a:rPr>
              <a:t>加减法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762000" y="3886200"/>
          <a:ext cx="284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3" imgW="2844800" imgH="1016000" progId="Equation.3">
                  <p:embed/>
                </p:oleObj>
              </mc:Choice>
              <mc:Fallback>
                <p:oleObj name="公式" r:id="rId3" imgW="2844800" imgH="1016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2844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3581400" y="3886200"/>
          <a:ext cx="175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5" imgW="672808" imgH="418918" progId="Equation.3">
                  <p:embed/>
                </p:oleObj>
              </mc:Choice>
              <mc:Fallback>
                <p:oleObj name="Equation" r:id="rId5" imgW="672808" imgH="418918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86200"/>
                        <a:ext cx="17526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5340350" y="4892675"/>
          <a:ext cx="271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7" imgW="2717800" imgH="457200" progId="Equation.3">
                  <p:embed/>
                </p:oleObj>
              </mc:Choice>
              <mc:Fallback>
                <p:oleObj name="Equation" r:id="rId7" imgW="27178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4892675"/>
                        <a:ext cx="271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5715000" y="4191000"/>
          <a:ext cx="1962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9" imgW="774364" imgH="203112" progId="Equation.3">
                  <p:embed/>
                </p:oleObj>
              </mc:Choice>
              <mc:Fallback>
                <p:oleObj name="Equation" r:id="rId9" imgW="774364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19621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762000" y="914400"/>
          <a:ext cx="8001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11" imgW="3238500" imgH="419100" progId="Equation.3">
                  <p:embed/>
                </p:oleObj>
              </mc:Choice>
              <mc:Fallback>
                <p:oleObj name="Equation" r:id="rId11" imgW="32385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80010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504825" y="2238375"/>
          <a:ext cx="33321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13" imgW="42231960" imgH="6896160" progId="Equation.3">
                  <p:embed/>
                </p:oleObj>
              </mc:Choice>
              <mc:Fallback>
                <p:oleObj name="Equation" r:id="rId13" imgW="42231960" imgH="6896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238375"/>
                        <a:ext cx="33321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1041400" y="1295400"/>
          <a:ext cx="321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公式" r:id="rId3" imgW="3213100" imgH="1016000" progId="Equation.3">
                  <p:embed/>
                </p:oleObj>
              </mc:Choice>
              <mc:Fallback>
                <p:oleObj name="公式" r:id="rId3" imgW="3213100" imgH="1016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295400"/>
                        <a:ext cx="3213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4267200" y="1295400"/>
          <a:ext cx="16002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5" imgW="672808" imgH="418918" progId="Equation.3">
                  <p:embed/>
                </p:oleObj>
              </mc:Choice>
              <mc:Fallback>
                <p:oleObj name="Equation" r:id="rId5" imgW="672808" imgH="418918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95400"/>
                        <a:ext cx="160020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6324600" y="1600200"/>
          <a:ext cx="17843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7" imgW="774364" imgH="203112" progId="Equation.3">
                  <p:embed/>
                </p:oleObj>
              </mc:Choice>
              <mc:Fallback>
                <p:oleObj name="Equation" r:id="rId7" imgW="774364" imgH="203112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78435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2089150" y="2514600"/>
          <a:ext cx="575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9" imgW="5753100" imgH="457200" progId="Equation.3">
                  <p:embed/>
                </p:oleObj>
              </mc:Choice>
              <mc:Fallback>
                <p:oleObj name="Equation" r:id="rId9" imgW="57531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514600"/>
                        <a:ext cx="5753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057400" y="3505200"/>
            <a:ext cx="4648200" cy="2767013"/>
            <a:chOff x="2640" y="2352"/>
            <a:chExt cx="2928" cy="1743"/>
          </a:xfrm>
        </p:grpSpPr>
        <p:graphicFrame>
          <p:nvGraphicFramePr>
            <p:cNvPr id="18439" name="Object 8"/>
            <p:cNvGraphicFramePr>
              <a:graphicFrameLocks noChangeAspect="1"/>
            </p:cNvGraphicFramePr>
            <p:nvPr/>
          </p:nvGraphicFramePr>
          <p:xfrm>
            <a:off x="2688" y="235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8" name="公式" r:id="rId11" imgW="660400" imgH="457200" progId="Equation.3">
                    <p:embed/>
                  </p:oleObj>
                </mc:Choice>
                <mc:Fallback>
                  <p:oleObj name="公式" r:id="rId11" imgW="660400" imgH="4572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5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9"/>
            <p:cNvGraphicFramePr>
              <a:graphicFrameLocks noChangeAspect="1"/>
            </p:cNvGraphicFramePr>
            <p:nvPr/>
          </p:nvGraphicFramePr>
          <p:xfrm>
            <a:off x="3416" y="2352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9" name="公式" r:id="rId13" imgW="634725" imgH="457002" progId="Equation.3">
                    <p:embed/>
                  </p:oleObj>
                </mc:Choice>
                <mc:Fallback>
                  <p:oleObj name="公式" r:id="rId13" imgW="634725" imgH="457002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2352"/>
                          <a:ext cx="39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10"/>
            <p:cNvGraphicFramePr>
              <a:graphicFrameLocks noChangeAspect="1"/>
            </p:cNvGraphicFramePr>
            <p:nvPr/>
          </p:nvGraphicFramePr>
          <p:xfrm>
            <a:off x="4080" y="235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0" name="公式" r:id="rId15" imgW="660400" imgH="457200" progId="Equation.3">
                    <p:embed/>
                  </p:oleObj>
                </mc:Choice>
                <mc:Fallback>
                  <p:oleObj name="公式" r:id="rId15" imgW="660400" imgH="4572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5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1"/>
            <p:cNvGraphicFramePr>
              <a:graphicFrameLocks noChangeAspect="1"/>
            </p:cNvGraphicFramePr>
            <p:nvPr/>
          </p:nvGraphicFramePr>
          <p:xfrm>
            <a:off x="4704" y="235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1" name="公式" r:id="rId17" imgW="660400" imgH="457200" progId="Equation.3">
                    <p:embed/>
                  </p:oleObj>
                </mc:Choice>
                <mc:Fallback>
                  <p:oleObj name="公式" r:id="rId17" imgW="660400" imgH="4572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2"/>
            <p:cNvGraphicFramePr>
              <a:graphicFrameLocks noChangeAspect="1"/>
            </p:cNvGraphicFramePr>
            <p:nvPr/>
          </p:nvGraphicFramePr>
          <p:xfrm>
            <a:off x="2664" y="2784"/>
            <a:ext cx="39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2" name="公式" r:id="rId19" imgW="634725" imgH="457002" progId="Equation.3">
                    <p:embed/>
                  </p:oleObj>
                </mc:Choice>
                <mc:Fallback>
                  <p:oleObj name="公式" r:id="rId19" imgW="634725" imgH="457002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2784"/>
                          <a:ext cx="39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13"/>
            <p:cNvGraphicFramePr>
              <a:graphicFrameLocks noChangeAspect="1"/>
            </p:cNvGraphicFramePr>
            <p:nvPr/>
          </p:nvGraphicFramePr>
          <p:xfrm>
            <a:off x="3420" y="2784"/>
            <a:ext cx="3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3" name="公式" r:id="rId21" imgW="622300" imgH="457200" progId="Equation.3">
                    <p:embed/>
                  </p:oleObj>
                </mc:Choice>
                <mc:Fallback>
                  <p:oleObj name="公式" r:id="rId21" imgW="622300" imgH="4572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" y="2784"/>
                          <a:ext cx="39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4"/>
            <p:cNvGraphicFramePr>
              <a:graphicFrameLocks noChangeAspect="1"/>
            </p:cNvGraphicFramePr>
            <p:nvPr/>
          </p:nvGraphicFramePr>
          <p:xfrm>
            <a:off x="4036" y="2784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4" name="公式" r:id="rId23" imgW="647700" imgH="457200" progId="Equation.3">
                    <p:embed/>
                  </p:oleObj>
                </mc:Choice>
                <mc:Fallback>
                  <p:oleObj name="公式" r:id="rId23" imgW="647700" imgH="45720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2784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5"/>
            <p:cNvGraphicFramePr>
              <a:graphicFrameLocks noChangeAspect="1"/>
            </p:cNvGraphicFramePr>
            <p:nvPr/>
          </p:nvGraphicFramePr>
          <p:xfrm>
            <a:off x="4708" y="2784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5" name="公式" r:id="rId25" imgW="647700" imgH="457200" progId="Equation.3">
                    <p:embed/>
                  </p:oleObj>
                </mc:Choice>
                <mc:Fallback>
                  <p:oleObj name="公式" r:id="rId25" imgW="647700" imgH="45720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784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6"/>
            <p:cNvGraphicFramePr>
              <a:graphicFrameLocks noChangeAspect="1"/>
            </p:cNvGraphicFramePr>
            <p:nvPr/>
          </p:nvGraphicFramePr>
          <p:xfrm>
            <a:off x="2640" y="3168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6" name="公式" r:id="rId27" imgW="660400" imgH="457200" progId="Equation.3">
                    <p:embed/>
                  </p:oleObj>
                </mc:Choice>
                <mc:Fallback>
                  <p:oleObj name="公式" r:id="rId27" imgW="660400" imgH="4572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68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17"/>
            <p:cNvGraphicFramePr>
              <a:graphicFrameLocks noChangeAspect="1"/>
            </p:cNvGraphicFramePr>
            <p:nvPr/>
          </p:nvGraphicFramePr>
          <p:xfrm>
            <a:off x="3412" y="3168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7" name="公式" r:id="rId29" imgW="647700" imgH="457200" progId="Equation.3">
                    <p:embed/>
                  </p:oleObj>
                </mc:Choice>
                <mc:Fallback>
                  <p:oleObj name="公式" r:id="rId29" imgW="647700" imgH="4572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3168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8"/>
            <p:cNvGraphicFramePr>
              <a:graphicFrameLocks noChangeAspect="1"/>
            </p:cNvGraphicFramePr>
            <p:nvPr/>
          </p:nvGraphicFramePr>
          <p:xfrm>
            <a:off x="4032" y="3168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8" name="公式" r:id="rId31" imgW="660400" imgH="457200" progId="Equation.3">
                    <p:embed/>
                  </p:oleObj>
                </mc:Choice>
                <mc:Fallback>
                  <p:oleObj name="公式" r:id="rId31" imgW="660400" imgH="4572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168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9"/>
            <p:cNvGraphicFramePr>
              <a:graphicFrameLocks noChangeAspect="1"/>
            </p:cNvGraphicFramePr>
            <p:nvPr/>
          </p:nvGraphicFramePr>
          <p:xfrm>
            <a:off x="4704" y="3168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99" name="公式" r:id="rId33" imgW="660400" imgH="457200" progId="Equation.3">
                    <p:embed/>
                  </p:oleObj>
                </mc:Choice>
                <mc:Fallback>
                  <p:oleObj name="公式" r:id="rId33" imgW="660400" imgH="4572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68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0"/>
            <p:cNvGraphicFramePr>
              <a:graphicFrameLocks noChangeAspect="1"/>
            </p:cNvGraphicFramePr>
            <p:nvPr/>
          </p:nvGraphicFramePr>
          <p:xfrm>
            <a:off x="2640" y="355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0" name="公式" r:id="rId35" imgW="660400" imgH="457200" progId="Equation.3">
                    <p:embed/>
                  </p:oleObj>
                </mc:Choice>
                <mc:Fallback>
                  <p:oleObj name="公式" r:id="rId35" imgW="660400" imgH="4572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5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1"/>
            <p:cNvGraphicFramePr>
              <a:graphicFrameLocks noChangeAspect="1"/>
            </p:cNvGraphicFramePr>
            <p:nvPr/>
          </p:nvGraphicFramePr>
          <p:xfrm>
            <a:off x="3412" y="3552"/>
            <a:ext cx="4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1" name="公式" r:id="rId37" imgW="647700" imgH="457200" progId="Equation.3">
                    <p:embed/>
                  </p:oleObj>
                </mc:Choice>
                <mc:Fallback>
                  <p:oleObj name="公式" r:id="rId37" imgW="647700" imgH="4572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3552"/>
                          <a:ext cx="4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2"/>
            <p:cNvGraphicFramePr>
              <a:graphicFrameLocks noChangeAspect="1"/>
            </p:cNvGraphicFramePr>
            <p:nvPr/>
          </p:nvGraphicFramePr>
          <p:xfrm>
            <a:off x="4032" y="3552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2" name="公式" r:id="rId39" imgW="660400" imgH="457200" progId="Equation.3">
                    <p:embed/>
                  </p:oleObj>
                </mc:Choice>
                <mc:Fallback>
                  <p:oleObj name="公式" r:id="rId39" imgW="660400" imgH="4572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52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3"/>
            <p:cNvGraphicFramePr>
              <a:graphicFrameLocks noChangeAspect="1"/>
            </p:cNvGraphicFramePr>
            <p:nvPr/>
          </p:nvGraphicFramePr>
          <p:xfrm>
            <a:off x="4672" y="3600"/>
            <a:ext cx="4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3" name="公式" r:id="rId41" imgW="660400" imgH="457200" progId="Equation.3">
                    <p:embed/>
                  </p:oleObj>
                </mc:Choice>
                <mc:Fallback>
                  <p:oleObj name="公式" r:id="rId41" imgW="660400" imgH="4572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3600"/>
                          <a:ext cx="41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24"/>
            <p:cNvGraphicFramePr>
              <a:graphicFrameLocks noChangeAspect="1"/>
            </p:cNvGraphicFramePr>
            <p:nvPr/>
          </p:nvGraphicFramePr>
          <p:xfrm>
            <a:off x="5328" y="249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4" name="公式" r:id="rId43" imgW="355292" imgH="101512" progId="Equation.3">
                    <p:embed/>
                  </p:oleObj>
                </mc:Choice>
                <mc:Fallback>
                  <p:oleObj name="公式" r:id="rId43" imgW="355292" imgH="101512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49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25"/>
            <p:cNvGraphicFramePr>
              <a:graphicFrameLocks noChangeAspect="1"/>
            </p:cNvGraphicFramePr>
            <p:nvPr/>
          </p:nvGraphicFramePr>
          <p:xfrm>
            <a:off x="5345" y="331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5" name="公式" r:id="rId45" imgW="355292" imgH="101512" progId="Equation.3">
                    <p:embed/>
                  </p:oleObj>
                </mc:Choice>
                <mc:Fallback>
                  <p:oleObj name="公式" r:id="rId45" imgW="355292" imgH="101512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5" y="331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26"/>
            <p:cNvGraphicFramePr>
              <a:graphicFrameLocks noChangeAspect="1"/>
            </p:cNvGraphicFramePr>
            <p:nvPr/>
          </p:nvGraphicFramePr>
          <p:xfrm>
            <a:off x="4769" y="40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6" name="公式" r:id="rId46" imgW="355292" imgH="101512" progId="Equation.3">
                    <p:embed/>
                  </p:oleObj>
                </mc:Choice>
                <mc:Fallback>
                  <p:oleObj name="公式" r:id="rId46" imgW="355292" imgH="101512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9" y="403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27"/>
            <p:cNvGraphicFramePr>
              <a:graphicFrameLocks noChangeAspect="1"/>
            </p:cNvGraphicFramePr>
            <p:nvPr/>
          </p:nvGraphicFramePr>
          <p:xfrm>
            <a:off x="4128" y="40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7" name="公式" r:id="rId47" imgW="355292" imgH="101512" progId="Equation.3">
                    <p:embed/>
                  </p:oleObj>
                </mc:Choice>
                <mc:Fallback>
                  <p:oleObj name="公式" r:id="rId47" imgW="355292" imgH="101512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403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28"/>
            <p:cNvGraphicFramePr>
              <a:graphicFrameLocks noChangeAspect="1"/>
            </p:cNvGraphicFramePr>
            <p:nvPr/>
          </p:nvGraphicFramePr>
          <p:xfrm>
            <a:off x="3473" y="40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8" name="公式" r:id="rId48" imgW="355292" imgH="101512" progId="Equation.3">
                    <p:embed/>
                  </p:oleObj>
                </mc:Choice>
                <mc:Fallback>
                  <p:oleObj name="公式" r:id="rId48" imgW="355292" imgH="101512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403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29"/>
            <p:cNvGraphicFramePr>
              <a:graphicFrameLocks noChangeAspect="1"/>
            </p:cNvGraphicFramePr>
            <p:nvPr/>
          </p:nvGraphicFramePr>
          <p:xfrm>
            <a:off x="2736" y="40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09" name="公式" r:id="rId49" imgW="355292" imgH="101512" progId="Equation.3">
                    <p:embed/>
                  </p:oleObj>
                </mc:Choice>
                <mc:Fallback>
                  <p:oleObj name="公式" r:id="rId49" imgW="355292" imgH="101512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403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30"/>
            <p:cNvGraphicFramePr>
              <a:graphicFrameLocks noChangeAspect="1"/>
            </p:cNvGraphicFramePr>
            <p:nvPr/>
          </p:nvGraphicFramePr>
          <p:xfrm>
            <a:off x="5345" y="2928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0" name="公式" r:id="rId50" imgW="355292" imgH="101512" progId="Equation.3">
                    <p:embed/>
                  </p:oleObj>
                </mc:Choice>
                <mc:Fallback>
                  <p:oleObj name="公式" r:id="rId50" imgW="355292" imgH="101512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5" y="2928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Object 31"/>
            <p:cNvGraphicFramePr>
              <a:graphicFrameLocks noChangeAspect="1"/>
            </p:cNvGraphicFramePr>
            <p:nvPr/>
          </p:nvGraphicFramePr>
          <p:xfrm>
            <a:off x="5328" y="3696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1" name="公式" r:id="rId51" imgW="355292" imgH="101512" progId="Equation.3">
                    <p:embed/>
                  </p:oleObj>
                </mc:Choice>
                <mc:Fallback>
                  <p:oleObj name="公式" r:id="rId51" imgW="355292" imgH="101512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696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32"/>
            <p:cNvGraphicFramePr>
              <a:graphicFrameLocks noChangeAspect="1"/>
            </p:cNvGraphicFramePr>
            <p:nvPr/>
          </p:nvGraphicFramePr>
          <p:xfrm>
            <a:off x="5345" y="4032"/>
            <a:ext cx="223" cy="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2" name="公式" r:id="rId52" imgW="355292" imgH="101512" progId="Equation.3">
                    <p:embed/>
                  </p:oleObj>
                </mc:Choice>
                <mc:Fallback>
                  <p:oleObj name="公式" r:id="rId52" imgW="355292" imgH="101512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5" y="4032"/>
                          <a:ext cx="223" cy="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667000" y="3886200"/>
            <a:ext cx="2743200" cy="2289175"/>
            <a:chOff x="2112" y="1296"/>
            <a:chExt cx="1728" cy="1442"/>
          </a:xfrm>
        </p:grpSpPr>
        <p:sp>
          <p:nvSpPr>
            <p:cNvPr id="18468" name="Line 34"/>
            <p:cNvSpPr>
              <a:spLocks noChangeShapeType="1"/>
            </p:cNvSpPr>
            <p:nvPr/>
          </p:nvSpPr>
          <p:spPr bwMode="auto">
            <a:xfrm flipH="1">
              <a:off x="2160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35"/>
            <p:cNvSpPr>
              <a:spLocks noChangeShapeType="1"/>
            </p:cNvSpPr>
            <p:nvPr/>
          </p:nvSpPr>
          <p:spPr bwMode="auto">
            <a:xfrm flipH="1">
              <a:off x="2832" y="13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36"/>
            <p:cNvSpPr>
              <a:spLocks noChangeShapeType="1"/>
            </p:cNvSpPr>
            <p:nvPr/>
          </p:nvSpPr>
          <p:spPr bwMode="auto">
            <a:xfrm flipH="1">
              <a:off x="2112" y="177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37"/>
            <p:cNvSpPr>
              <a:spLocks noChangeShapeType="1"/>
            </p:cNvSpPr>
            <p:nvPr/>
          </p:nvSpPr>
          <p:spPr bwMode="auto">
            <a:xfrm flipH="1">
              <a:off x="3504" y="1296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38"/>
            <p:cNvSpPr>
              <a:spLocks noChangeShapeType="1"/>
            </p:cNvSpPr>
            <p:nvPr/>
          </p:nvSpPr>
          <p:spPr bwMode="auto">
            <a:xfrm flipH="1">
              <a:off x="2160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39"/>
            <p:cNvSpPr>
              <a:spLocks noChangeShapeType="1"/>
            </p:cNvSpPr>
            <p:nvPr/>
          </p:nvSpPr>
          <p:spPr bwMode="auto">
            <a:xfrm flipH="1">
              <a:off x="2832" y="177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40"/>
            <p:cNvSpPr>
              <a:spLocks noChangeShapeType="1"/>
            </p:cNvSpPr>
            <p:nvPr/>
          </p:nvSpPr>
          <p:spPr bwMode="auto">
            <a:xfrm flipH="1">
              <a:off x="3504" y="2160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41"/>
            <p:cNvSpPr>
              <a:spLocks noChangeShapeType="1"/>
            </p:cNvSpPr>
            <p:nvPr/>
          </p:nvSpPr>
          <p:spPr bwMode="auto">
            <a:xfrm flipH="1">
              <a:off x="2832" y="215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42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Line 43"/>
            <p:cNvSpPr>
              <a:spLocks noChangeShapeType="1"/>
            </p:cNvSpPr>
            <p:nvPr/>
          </p:nvSpPr>
          <p:spPr bwMode="auto">
            <a:xfrm flipH="1">
              <a:off x="2112" y="2542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Line 44"/>
            <p:cNvSpPr>
              <a:spLocks noChangeShapeType="1"/>
            </p:cNvSpPr>
            <p:nvPr/>
          </p:nvSpPr>
          <p:spPr bwMode="auto">
            <a:xfrm flipH="1">
              <a:off x="2832" y="2544"/>
              <a:ext cx="336" cy="19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990600" y="3581400"/>
            <a:ext cx="6096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</a:rPr>
              <a:t>柯西乘积</a:t>
            </a:r>
            <a:endParaRPr lang="zh-CN" altLang="en-US">
              <a:latin typeface="楷体_GB2312" pitchFamily="49" charset="-122"/>
            </a:endParaRPr>
          </a:p>
        </p:txBody>
      </p:sp>
      <p:graphicFrame>
        <p:nvGraphicFramePr>
          <p:cNvPr id="112686" name="Object 46"/>
          <p:cNvGraphicFramePr>
            <a:graphicFrameLocks noChangeAspect="1"/>
          </p:cNvGraphicFramePr>
          <p:nvPr/>
        </p:nvGraphicFramePr>
        <p:xfrm>
          <a:off x="2514600" y="3048000"/>
          <a:ext cx="4152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公式" r:id="rId53" imgW="132814800" imgH="15836760" progId="Equation.3">
                  <p:embed/>
                </p:oleObj>
              </mc:Choice>
              <mc:Fallback>
                <p:oleObj name="公式" r:id="rId53" imgW="132814800" imgH="1583676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41529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7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16764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4958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一、函数项级数的概念</a:t>
            </a:r>
          </a:p>
        </p:txBody>
      </p:sp>
      <p:sp>
        <p:nvSpPr>
          <p:cNvPr id="7461" name="Text Box 293"/>
          <p:cNvSpPr txBox="1">
            <a:spLocks noChangeArrowheads="1"/>
          </p:cNvSpPr>
          <p:nvPr/>
        </p:nvSpPr>
        <p:spPr bwMode="auto">
          <a:xfrm>
            <a:off x="558800" y="9286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7463" name="Text Box 295"/>
          <p:cNvSpPr txBox="1">
            <a:spLocks noChangeArrowheads="1"/>
          </p:cNvSpPr>
          <p:nvPr/>
        </p:nvSpPr>
        <p:spPr bwMode="auto">
          <a:xfrm>
            <a:off x="254000" y="259080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为定义在区间 </a:t>
            </a:r>
            <a:r>
              <a:rPr lang="en-US" altLang="zh-CN" i="1"/>
              <a:t>I</a:t>
            </a:r>
            <a:r>
              <a:rPr lang="en-US" altLang="zh-CN"/>
              <a:t> </a:t>
            </a:r>
            <a:r>
              <a:rPr lang="zh-CN" altLang="en-US"/>
              <a:t>上的</a:t>
            </a:r>
            <a:r>
              <a:rPr lang="zh-CN" altLang="en-US">
                <a:solidFill>
                  <a:schemeClr val="tx2"/>
                </a:solidFill>
              </a:rPr>
              <a:t>函数项级数 </a:t>
            </a:r>
            <a:r>
              <a:rPr lang="en-US" altLang="zh-CN"/>
              <a:t>.</a:t>
            </a:r>
          </a:p>
        </p:txBody>
      </p:sp>
      <p:sp>
        <p:nvSpPr>
          <p:cNvPr id="7464" name="Text Box 296"/>
          <p:cNvSpPr txBox="1">
            <a:spLocks noChangeArrowheads="1"/>
          </p:cNvSpPr>
          <p:nvPr/>
        </p:nvSpPr>
        <p:spPr bwMode="auto">
          <a:xfrm>
            <a:off x="558800" y="3267075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</a:t>
            </a:r>
          </a:p>
        </p:txBody>
      </p:sp>
      <p:sp>
        <p:nvSpPr>
          <p:cNvPr id="7466" name="Text Box 298"/>
          <p:cNvSpPr txBox="1">
            <a:spLocks noChangeArrowheads="1"/>
          </p:cNvSpPr>
          <p:nvPr/>
        </p:nvSpPr>
        <p:spPr bwMode="auto">
          <a:xfrm>
            <a:off x="2159000" y="3265488"/>
            <a:ext cx="304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若常数项级数</a:t>
            </a:r>
          </a:p>
        </p:txBody>
      </p:sp>
      <p:sp>
        <p:nvSpPr>
          <p:cNvPr id="7468" name="Text Box 300"/>
          <p:cNvSpPr txBox="1">
            <a:spLocks noChangeArrowheads="1"/>
          </p:cNvSpPr>
          <p:nvPr/>
        </p:nvSpPr>
        <p:spPr bwMode="auto">
          <a:xfrm>
            <a:off x="254000" y="41290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敛点</a:t>
            </a:r>
            <a:r>
              <a:rPr lang="en-US" altLang="zh-CN"/>
              <a:t>,</a:t>
            </a:r>
          </a:p>
        </p:txBody>
      </p:sp>
      <p:sp>
        <p:nvSpPr>
          <p:cNvPr id="7469" name="Text Box 301"/>
          <p:cNvSpPr txBox="1">
            <a:spLocks noChangeArrowheads="1"/>
          </p:cNvSpPr>
          <p:nvPr/>
        </p:nvSpPr>
        <p:spPr bwMode="auto">
          <a:xfrm>
            <a:off x="1168400" y="4129088"/>
            <a:ext cx="548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所有收敛点的全体称为其</a:t>
            </a:r>
            <a:r>
              <a:rPr lang="zh-CN" altLang="en-US">
                <a:solidFill>
                  <a:schemeClr val="tx2"/>
                </a:solidFill>
              </a:rPr>
              <a:t>收敛域</a:t>
            </a:r>
            <a:r>
              <a:rPr lang="zh-CN" altLang="en-US"/>
              <a:t> </a:t>
            </a:r>
            <a:r>
              <a:rPr lang="en-US" altLang="zh-CN"/>
              <a:t>;</a:t>
            </a:r>
          </a:p>
        </p:txBody>
      </p:sp>
      <p:sp>
        <p:nvSpPr>
          <p:cNvPr id="7470" name="Text Box 302"/>
          <p:cNvSpPr txBox="1">
            <a:spLocks noChangeArrowheads="1"/>
          </p:cNvSpPr>
          <p:nvPr/>
        </p:nvSpPr>
        <p:spPr bwMode="auto">
          <a:xfrm>
            <a:off x="558800" y="4846638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若常数项级数</a:t>
            </a:r>
          </a:p>
        </p:txBody>
      </p:sp>
      <p:sp>
        <p:nvSpPr>
          <p:cNvPr id="7472" name="Text Box 304"/>
          <p:cNvSpPr txBox="1">
            <a:spLocks noChangeArrowheads="1"/>
          </p:cNvSpPr>
          <p:nvPr/>
        </p:nvSpPr>
        <p:spPr bwMode="auto">
          <a:xfrm>
            <a:off x="3886200" y="9906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为定义在区间 </a:t>
            </a:r>
            <a:r>
              <a:rPr lang="en-US" altLang="zh-CN" i="1"/>
              <a:t>I </a:t>
            </a:r>
            <a:r>
              <a:rPr lang="zh-CN" altLang="en-US"/>
              <a:t>上的函数</a:t>
            </a:r>
            <a:r>
              <a:rPr lang="en-US" altLang="zh-CN"/>
              <a:t>, </a:t>
            </a:r>
            <a:r>
              <a:rPr lang="zh-CN" altLang="en-US"/>
              <a:t>称</a:t>
            </a:r>
          </a:p>
        </p:txBody>
      </p:sp>
      <p:sp>
        <p:nvSpPr>
          <p:cNvPr id="7473" name="Text Box 305"/>
          <p:cNvSpPr txBox="1">
            <a:spLocks noChangeArrowheads="1"/>
          </p:cNvSpPr>
          <p:nvPr/>
        </p:nvSpPr>
        <p:spPr bwMode="auto">
          <a:xfrm>
            <a:off x="5816600" y="32654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,</a:t>
            </a:r>
          </a:p>
        </p:txBody>
      </p:sp>
      <p:sp>
        <p:nvSpPr>
          <p:cNvPr id="7474" name="Text Box 306"/>
          <p:cNvSpPr txBox="1">
            <a:spLocks noChangeArrowheads="1"/>
          </p:cNvSpPr>
          <p:nvPr/>
        </p:nvSpPr>
        <p:spPr bwMode="auto">
          <a:xfrm>
            <a:off x="4191000" y="48768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发散 </a:t>
            </a:r>
            <a:r>
              <a:rPr lang="en-US" altLang="zh-CN"/>
              <a:t>,</a:t>
            </a:r>
          </a:p>
        </p:txBody>
      </p:sp>
      <p:sp>
        <p:nvSpPr>
          <p:cNvPr id="7475" name="Text Box 307"/>
          <p:cNvSpPr txBox="1">
            <a:spLocks noChangeArrowheads="1"/>
          </p:cNvSpPr>
          <p:nvPr/>
        </p:nvSpPr>
        <p:spPr bwMode="auto">
          <a:xfrm>
            <a:off x="7950200" y="48006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所有</a:t>
            </a:r>
          </a:p>
        </p:txBody>
      </p:sp>
      <p:graphicFrame>
        <p:nvGraphicFramePr>
          <p:cNvPr id="7476" name="Object 308"/>
          <p:cNvGraphicFramePr>
            <a:graphicFrameLocks noChangeAspect="1"/>
          </p:cNvGraphicFramePr>
          <p:nvPr/>
        </p:nvGraphicFramePr>
        <p:xfrm>
          <a:off x="6781800" y="3276600"/>
          <a:ext cx="9159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2173400" imgH="7302600" progId="Equation.3">
                  <p:embed/>
                </p:oleObj>
              </mc:Choice>
              <mc:Fallback>
                <p:oleObj name="Equation" r:id="rId3" imgW="12173400" imgH="7302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76600"/>
                        <a:ext cx="91598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" name="Text Box 309"/>
          <p:cNvSpPr txBox="1">
            <a:spLocks noChangeArrowheads="1"/>
          </p:cNvSpPr>
          <p:nvPr/>
        </p:nvSpPr>
        <p:spPr bwMode="auto">
          <a:xfrm>
            <a:off x="7620000" y="3276600"/>
            <a:ext cx="1343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为其</a:t>
            </a:r>
            <a:r>
              <a:rPr lang="zh-CN" altLang="en-US">
                <a:solidFill>
                  <a:schemeClr val="tx2"/>
                </a:solidFill>
              </a:rPr>
              <a:t>收 </a:t>
            </a:r>
          </a:p>
        </p:txBody>
      </p:sp>
      <p:graphicFrame>
        <p:nvGraphicFramePr>
          <p:cNvPr id="7478" name="Object 310"/>
          <p:cNvGraphicFramePr>
            <a:graphicFrameLocks noChangeAspect="1"/>
          </p:cNvGraphicFramePr>
          <p:nvPr/>
        </p:nvGraphicFramePr>
        <p:xfrm>
          <a:off x="5257800" y="4876800"/>
          <a:ext cx="838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11360880" imgH="7302600" progId="Equation.3">
                  <p:embed/>
                </p:oleObj>
              </mc:Choice>
              <mc:Fallback>
                <p:oleObj name="Equation" r:id="rId5" imgW="11360880" imgH="730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76800"/>
                        <a:ext cx="8382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" name="Text Box 311"/>
          <p:cNvSpPr txBox="1">
            <a:spLocks noChangeArrowheads="1"/>
          </p:cNvSpPr>
          <p:nvPr/>
        </p:nvSpPr>
        <p:spPr bwMode="auto">
          <a:xfrm>
            <a:off x="5969000" y="4814888"/>
            <a:ext cx="214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为其</a:t>
            </a:r>
            <a:r>
              <a:rPr lang="zh-CN" altLang="en-US">
                <a:solidFill>
                  <a:schemeClr val="tx2"/>
                </a:solidFill>
              </a:rPr>
              <a:t>发散点</a:t>
            </a:r>
            <a:r>
              <a:rPr lang="en-US" altLang="zh-CN"/>
              <a:t>, </a:t>
            </a:r>
          </a:p>
        </p:txBody>
      </p:sp>
      <p:graphicFrame>
        <p:nvGraphicFramePr>
          <p:cNvPr id="7480" name="Object 312"/>
          <p:cNvGraphicFramePr>
            <a:graphicFrameLocks noChangeAspect="1"/>
          </p:cNvGraphicFramePr>
          <p:nvPr/>
        </p:nvGraphicFramePr>
        <p:xfrm>
          <a:off x="1095375" y="990600"/>
          <a:ext cx="27622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7" imgW="38576160" imgH="7302600" progId="Equation.3">
                  <p:embed/>
                </p:oleObj>
              </mc:Choice>
              <mc:Fallback>
                <p:oleObj name="公式" r:id="rId7" imgW="38576160" imgH="730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990600"/>
                        <a:ext cx="276225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1" name="Text Box 313"/>
          <p:cNvSpPr txBox="1">
            <a:spLocks noChangeArrowheads="1"/>
          </p:cNvSpPr>
          <p:nvPr/>
        </p:nvSpPr>
        <p:spPr bwMode="auto">
          <a:xfrm>
            <a:off x="254000" y="5715000"/>
            <a:ext cx="487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发散点的全体称为其</a:t>
            </a:r>
            <a:r>
              <a:rPr lang="zh-CN" altLang="en-US">
                <a:solidFill>
                  <a:schemeClr val="tx2"/>
                </a:solidFill>
              </a:rPr>
              <a:t>发散域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aphicFrame>
        <p:nvGraphicFramePr>
          <p:cNvPr id="7483" name="Object 64"/>
          <p:cNvGraphicFramePr>
            <a:graphicFrameLocks noChangeAspect="1"/>
          </p:cNvGraphicFramePr>
          <p:nvPr/>
        </p:nvGraphicFramePr>
        <p:xfrm>
          <a:off x="1500188" y="1500188"/>
          <a:ext cx="6286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9" imgW="2603500" imgH="431800" progId="Equation.3">
                  <p:embed/>
                </p:oleObj>
              </mc:Choice>
              <mc:Fallback>
                <p:oleObj name="公式" r:id="rId9" imgW="26035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500188"/>
                        <a:ext cx="62865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1000125" y="3286125"/>
          <a:ext cx="1227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公式" r:id="rId11" imgW="508000" imgH="228600" progId="Equation.3">
                  <p:embed/>
                </p:oleObj>
              </mc:Choice>
              <mc:Fallback>
                <p:oleObj name="公式" r:id="rId11" imgW="5080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286125"/>
                        <a:ext cx="12271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4429125" y="3000375"/>
          <a:ext cx="156368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公式" r:id="rId13" imgW="647700" imgH="431800" progId="Equation.3">
                  <p:embed/>
                </p:oleObj>
              </mc:Choice>
              <mc:Fallback>
                <p:oleObj name="公式" r:id="rId13" imgW="6477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000375"/>
                        <a:ext cx="1563688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2786063" y="4572000"/>
          <a:ext cx="156368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公式" r:id="rId15" imgW="647700" imgH="431800" progId="Equation.3">
                  <p:embed/>
                </p:oleObj>
              </mc:Choice>
              <mc:Fallback>
                <p:oleObj name="公式" r:id="rId15" imgW="6477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72000"/>
                        <a:ext cx="1563687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1" grpId="0" autoUpdateAnimBg="0"/>
      <p:bldP spid="7463" grpId="0" autoUpdateAnimBg="0"/>
      <p:bldP spid="7464" grpId="0" autoUpdateAnimBg="0"/>
      <p:bldP spid="7466" grpId="0" autoUpdateAnimBg="0"/>
      <p:bldP spid="7468" grpId="0" autoUpdateAnimBg="0"/>
      <p:bldP spid="7469" grpId="0" autoUpdateAnimBg="0"/>
      <p:bldP spid="7470" grpId="0" autoUpdateAnimBg="0"/>
      <p:bldP spid="7472" grpId="0" autoUpdateAnimBg="0"/>
      <p:bldP spid="7473" grpId="0" autoUpdateAnimBg="0"/>
      <p:bldP spid="7474" grpId="0" autoUpdateAnimBg="0"/>
      <p:bldP spid="7475" grpId="0" autoUpdateAnimBg="0"/>
      <p:bldP spid="7477" grpId="0" build="p" autoUpdateAnimBg="0" advAuto="0"/>
      <p:bldP spid="7479" grpId="0" build="p" autoUpdateAnimBg="0" advAuto="0"/>
      <p:bldP spid="748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1828800" cy="6858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除法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868363" y="1219200"/>
          <a:ext cx="1231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3" imgW="1231900" imgH="1930400" progId="Equation.3">
                  <p:embed/>
                </p:oleObj>
              </mc:Choice>
              <mc:Fallback>
                <p:oleObj name="公式" r:id="rId3" imgW="1231900" imgH="1930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219200"/>
                        <a:ext cx="12319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286000" y="1676400"/>
          <a:ext cx="16764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672808" imgH="418918" progId="Equation.3">
                  <p:embed/>
                </p:oleObj>
              </mc:Choice>
              <mc:Fallback>
                <p:oleObj name="Equation" r:id="rId5" imgW="672808" imgH="418918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16764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362200" y="304800"/>
          <a:ext cx="4419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7" imgW="1879600" imgH="419100" progId="Equation.3">
                  <p:embed/>
                </p:oleObj>
              </mc:Choice>
              <mc:Fallback>
                <p:oleObj name="Equation" r:id="rId7" imgW="18796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44196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81000" y="4191000"/>
            <a:ext cx="8153400" cy="116046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</a:rPr>
              <a:t>相除后的收敛区间可能比原来两级数的收敛区间</a:t>
            </a:r>
          </a:p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小得多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762000" y="3505200"/>
            <a:ext cx="7500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系数 </a:t>
            </a:r>
            <a:r>
              <a:rPr lang="en-US" altLang="zh-CN" i="1"/>
              <a:t>c</a:t>
            </a:r>
            <a:r>
              <a:rPr lang="en-US" altLang="zh-CN" i="1" baseline="-25000"/>
              <a:t>n </a:t>
            </a:r>
            <a:r>
              <a:rPr lang="zh-CN" altLang="en-US"/>
              <a:t>的确定要依赖于乘法展开式系数的比较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 autoUpdateAnimBg="0"/>
      <p:bldP spid="1136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46482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幂级数的和函数的性质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性质</a:t>
            </a:r>
            <a:r>
              <a:rPr lang="en-US" altLang="zh-CN">
                <a:solidFill>
                  <a:srgbClr val="00FF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371600" y="990600"/>
          <a:ext cx="70881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3" imgW="2971800" imgH="419100" progId="Equation.3">
                  <p:embed/>
                </p:oleObj>
              </mc:Choice>
              <mc:Fallback>
                <p:oleObj name="Equation" r:id="rId3" imgW="29718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70881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28600" y="22098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性质</a:t>
            </a:r>
            <a:r>
              <a:rPr lang="en-US" altLang="zh-CN">
                <a:solidFill>
                  <a:srgbClr val="00FFFF"/>
                </a:solidFill>
              </a:rPr>
              <a:t>2</a:t>
            </a:r>
          </a:p>
        </p:txBody>
      </p:sp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457200" y="2057400"/>
          <a:ext cx="79248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5" imgW="3390900" imgH="660400" progId="Equation.3">
                  <p:embed/>
                </p:oleObj>
              </mc:Choice>
              <mc:Fallback>
                <p:oleObj name="Equation" r:id="rId5" imgW="3390900" imgH="660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7924800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3733800" y="2971800"/>
          <a:ext cx="2057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7" imgW="25984080" imgH="10553760" progId="Equation.3">
                  <p:embed/>
                </p:oleObj>
              </mc:Choice>
              <mc:Fallback>
                <p:oleObj name="Equation" r:id="rId7" imgW="25984080" imgH="10553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20574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2159000" y="4024313"/>
          <a:ext cx="20812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公式" r:id="rId9" imgW="29233800" imgH="13804920" progId="Equation.3">
                  <p:embed/>
                </p:oleObj>
              </mc:Choice>
              <mc:Fallback>
                <p:oleObj name="公式" r:id="rId9" imgW="29233800" imgH="138049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024313"/>
                        <a:ext cx="2081213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4419600" y="4038600"/>
          <a:ext cx="36830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1" imgW="50356080" imgH="13398480" progId="Equation.3">
                  <p:embed/>
                </p:oleObj>
              </mc:Choice>
              <mc:Fallback>
                <p:oleObj name="Equation" r:id="rId11" imgW="50356080" imgH="13398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36830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228600" y="5257800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逐项积分后所得到幂级数和原级数有相同的收敛半径</a:t>
            </a:r>
            <a:r>
              <a:rPr lang="en-US" altLang="zh-CN"/>
              <a:t>.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5743575" y="2881313"/>
          <a:ext cx="22272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13" imgW="30858480" imgH="13804920" progId="Equation.3">
                  <p:embed/>
                </p:oleObj>
              </mc:Choice>
              <mc:Fallback>
                <p:oleObj name="公式" r:id="rId13" imgW="30858480" imgH="138049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2881313"/>
                        <a:ext cx="22272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693" grpId="0" autoUpdateAnimBg="0"/>
      <p:bldP spid="11469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13716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sz="2800" b="1" smtClean="0">
                <a:solidFill>
                  <a:srgbClr val="00FFFF"/>
                </a:solidFill>
                <a:ea typeface="楷体_GB2312" pitchFamily="49" charset="-122"/>
              </a:rPr>
              <a:t>3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846138" y="2235200"/>
          <a:ext cx="269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86101560" imgH="30467160" progId="Equation.3">
                  <p:embed/>
                </p:oleObj>
              </mc:Choice>
              <mc:Fallback>
                <p:oleObj name="Equation" r:id="rId3" imgW="86101560" imgH="30467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235200"/>
                        <a:ext cx="2692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3733800" y="3468688"/>
          <a:ext cx="39624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5" imgW="52387200" imgH="13398480" progId="Equation.3">
                  <p:embed/>
                </p:oleObj>
              </mc:Choice>
              <mc:Fallback>
                <p:oleObj name="Equation" r:id="rId5" imgW="52387200" imgH="13398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68688"/>
                        <a:ext cx="39624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533400" y="304800"/>
          <a:ext cx="821372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7" imgW="8191500" imgH="1498600" progId="Equation.3">
                  <p:embed/>
                </p:oleObj>
              </mc:Choice>
              <mc:Fallback>
                <p:oleObj name="Equation" r:id="rId7" imgW="8191500" imgH="149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8213725" cy="15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685800" y="4724400"/>
            <a:ext cx="7848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逐项求导后所得到幂级数和原级数有相同的收敛半径</a:t>
            </a:r>
            <a:r>
              <a:rPr lang="en-US" altLang="zh-CN"/>
              <a:t>.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1643063" y="3429000"/>
          <a:ext cx="18462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公式" r:id="rId9" imgW="25578000" imgH="13804920" progId="Equation.3">
                  <p:embed/>
                </p:oleObj>
              </mc:Choice>
              <mc:Fallback>
                <p:oleObj name="公式" r:id="rId9" imgW="25578000" imgH="138049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429000"/>
                        <a:ext cx="1846262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1295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331913" y="233363"/>
          <a:ext cx="46799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公式" r:id="rId3" imgW="1905000" imgH="444500" progId="Equation.3">
                  <p:embed/>
                </p:oleObj>
              </mc:Choice>
              <mc:Fallback>
                <p:oleObj name="公式" r:id="rId3" imgW="1905000" imgH="4445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3363"/>
                        <a:ext cx="4679950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546100" y="1600200"/>
            <a:ext cx="825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295400" y="1600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先求收敛域 </a:t>
            </a:r>
            <a:r>
              <a:rPr lang="en-US" altLang="zh-CN"/>
              <a:t>.</a:t>
            </a:r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838200" y="2286000"/>
          <a:ext cx="23622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5" imgW="939392" imgH="482391" progId="Equation.3">
                  <p:embed/>
                </p:oleObj>
              </mc:Choice>
              <mc:Fallback>
                <p:oleObj name="Equation" r:id="rId5" imgW="939392" imgH="482391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2362200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6019800" y="2667000"/>
          <a:ext cx="1447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7" imgW="558558" imgH="177723" progId="Equation.3">
                  <p:embed/>
                </p:oleObj>
              </mc:Choice>
              <mc:Fallback>
                <p:oleObj name="Equation" r:id="rId7" imgW="558558" imgH="177723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667000"/>
                        <a:ext cx="14478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381000" y="3733800"/>
          <a:ext cx="279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9" imgW="2794000" imgH="444500" progId="Equation.3">
                  <p:embed/>
                </p:oleObj>
              </mc:Choice>
              <mc:Fallback>
                <p:oleObj name="Equation" r:id="rId9" imgW="2794000" imgH="4445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2794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3200400" y="2438400"/>
          <a:ext cx="162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11" imgW="1625600" imgH="838200" progId="Equation.3">
                  <p:embed/>
                </p:oleObj>
              </mc:Choice>
              <mc:Fallback>
                <p:oleObj name="Equation" r:id="rId11" imgW="1625600" imgH="838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1625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4876800" y="2667000"/>
          <a:ext cx="609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13" imgW="558800" imgH="368300" progId="Equation.3">
                  <p:embed/>
                </p:oleObj>
              </mc:Choice>
              <mc:Fallback>
                <p:oleObj name="Equation" r:id="rId13" imgW="558800" imgH="368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7000"/>
                        <a:ext cx="6096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3276600" y="3505200"/>
          <a:ext cx="328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15" imgW="3289300" imgH="965200" progId="Equation.3">
                  <p:embed/>
                </p:oleObj>
              </mc:Choice>
              <mc:Fallback>
                <p:oleObj name="Equation" r:id="rId15" imgW="3289300" imgH="965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32893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468313" y="4868863"/>
          <a:ext cx="257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17" imgW="2578100" imgH="444500" progId="Equation.3">
                  <p:embed/>
                </p:oleObj>
              </mc:Choice>
              <mc:Fallback>
                <p:oleObj name="Equation" r:id="rId17" imgW="2578100" imgH="4445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868863"/>
                        <a:ext cx="2578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3276600" y="4652963"/>
          <a:ext cx="320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19" imgW="3200400" imgH="952500" progId="Equation.3">
                  <p:embed/>
                </p:oleObj>
              </mc:Choice>
              <mc:Fallback>
                <p:oleObj name="Equation" r:id="rId19" imgW="3200400" imgH="9525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52963"/>
                        <a:ext cx="3200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539750" y="5876925"/>
          <a:ext cx="4594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21" imgW="1892300" imgH="215900" progId="Equation.3">
                  <p:embed/>
                </p:oleObj>
              </mc:Choice>
              <mc:Fallback>
                <p:oleObj name="Equation" r:id="rId21" imgW="1892300" imgH="2159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76925"/>
                        <a:ext cx="45942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6705600" y="3679825"/>
            <a:ext cx="1344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收敛 ；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6588125" y="4797425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发散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 autoUpdateAnimBg="0"/>
      <p:bldP spid="116743" grpId="0" autoUpdateAnimBg="0"/>
      <p:bldP spid="116755" grpId="0" autoUpdateAnimBg="0"/>
      <p:bldP spid="11675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381000" y="533400"/>
          <a:ext cx="3467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3" imgW="1396394" imgH="215806" progId="Equation.3">
                  <p:embed/>
                </p:oleObj>
              </mc:Choice>
              <mc:Fallback>
                <p:oleObj name="Equation" r:id="rId3" imgW="1396394" imgH="21580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34671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3810000" y="228600"/>
          <a:ext cx="4648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5" imgW="1854200" imgH="431800" progId="Equation.3">
                  <p:embed/>
                </p:oleObj>
              </mc:Choice>
              <mc:Fallback>
                <p:oleObj name="Equation" r:id="rId5" imgW="18542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"/>
                        <a:ext cx="46482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642938" y="1371600"/>
          <a:ext cx="35782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7" imgW="42638400" imgH="13804920" progId="Equation.3">
                  <p:embed/>
                </p:oleObj>
              </mc:Choice>
              <mc:Fallback>
                <p:oleObj name="Equation" r:id="rId7" imgW="42638400" imgH="138049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371600"/>
                        <a:ext cx="357822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746125" y="2590800"/>
          <a:ext cx="338455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9" imgW="1397000" imgH="431800" progId="Equation.3">
                  <p:embed/>
                </p:oleObj>
              </mc:Choice>
              <mc:Fallback>
                <p:oleObj name="Equation" r:id="rId9" imgW="13970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590800"/>
                        <a:ext cx="338455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4140200" y="2636838"/>
          <a:ext cx="1179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公式" r:id="rId11" imgW="520474" imgH="431613" progId="Equation.3">
                  <p:embed/>
                </p:oleObj>
              </mc:Choice>
              <mc:Fallback>
                <p:oleObj name="公式" r:id="rId11" imgW="520474" imgH="4316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636838"/>
                        <a:ext cx="11795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539750" y="5229225"/>
          <a:ext cx="33480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公式" r:id="rId13" imgW="1332921" imgH="406224" progId="Equation.3">
                  <p:embed/>
                </p:oleObj>
              </mc:Choice>
              <mc:Fallback>
                <p:oleObj name="公式" r:id="rId13" imgW="1332921" imgH="406224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334803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/>
          <p:cNvGraphicFramePr>
            <a:graphicFrameLocks noChangeAspect="1"/>
          </p:cNvGraphicFramePr>
          <p:nvPr/>
        </p:nvGraphicFramePr>
        <p:xfrm>
          <a:off x="3924300" y="5503181"/>
          <a:ext cx="4537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5" imgW="1752600" imgH="203200" progId="Equation.3">
                  <p:embed/>
                </p:oleObj>
              </mc:Choice>
              <mc:Fallback>
                <p:oleObj name="Equation" r:id="rId15" imgW="1752600" imgH="203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03181"/>
                        <a:ext cx="45370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6" name="Text Box 16"/>
          <p:cNvSpPr txBox="1">
            <a:spLocks noChangeArrowheads="1"/>
          </p:cNvSpPr>
          <p:nvPr/>
        </p:nvSpPr>
        <p:spPr bwMode="auto">
          <a:xfrm>
            <a:off x="5334000" y="1676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</a:p>
        </p:txBody>
      </p:sp>
      <p:graphicFrame>
        <p:nvGraphicFramePr>
          <p:cNvPr id="117777" name="Object 17"/>
          <p:cNvGraphicFramePr>
            <a:graphicFrameLocks noGrp="1" noChangeAspect="1"/>
          </p:cNvGraphicFramePr>
          <p:nvPr>
            <p:ph/>
          </p:nvPr>
        </p:nvGraphicFramePr>
        <p:xfrm>
          <a:off x="714348" y="4000504"/>
          <a:ext cx="7643838" cy="10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17" imgW="2501640" imgH="330120" progId="Equation.DSMT4">
                  <p:embed/>
                </p:oleObj>
              </mc:Choice>
              <mc:Fallback>
                <p:oleObj name="Equation" r:id="rId17" imgW="2501640" imgH="330120" progId="Equation.DSMT4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000504"/>
                        <a:ext cx="7643838" cy="1009054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28575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286375" y="2571750"/>
          <a:ext cx="36496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公式" r:id="rId19" imgW="1409088" imgH="406224" progId="Equation.3">
                  <p:embed/>
                </p:oleObj>
              </mc:Choice>
              <mc:Fallback>
                <p:oleObj name="公式" r:id="rId19" imgW="1409088" imgH="40622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2571750"/>
                        <a:ext cx="36496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2" name="Object 0"/>
          <p:cNvGraphicFramePr>
            <a:graphicFrameLocks noChangeAspect="1"/>
          </p:cNvGraphicFramePr>
          <p:nvPr/>
        </p:nvGraphicFramePr>
        <p:xfrm>
          <a:off x="849313" y="2303463"/>
          <a:ext cx="457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3" imgW="4572000" imgH="444500" progId="Equation.3">
                  <p:embed/>
                </p:oleObj>
              </mc:Choice>
              <mc:Fallback>
                <p:oleObj name="Equation" r:id="rId3" imgW="4572000" imgH="444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303463"/>
                        <a:ext cx="457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3" name="Object 1"/>
          <p:cNvGraphicFramePr>
            <a:graphicFrameLocks noChangeAspect="1"/>
          </p:cNvGraphicFramePr>
          <p:nvPr/>
        </p:nvGraphicFramePr>
        <p:xfrm>
          <a:off x="652463" y="5022850"/>
          <a:ext cx="70866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5" imgW="7086600" imgH="1384300" progId="Equation.3">
                  <p:embed/>
                </p:oleObj>
              </mc:Choice>
              <mc:Fallback>
                <p:oleObj name="公式" r:id="rId5" imgW="7086600" imgH="1384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5022850"/>
                        <a:ext cx="70866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3070225" y="38862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7" imgW="2819400" imgH="838200" progId="Equation.3">
                  <p:embed/>
                </p:oleObj>
              </mc:Choice>
              <mc:Fallback>
                <p:oleObj name="Equation" r:id="rId7" imgW="2819400" imgH="838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886200"/>
                        <a:ext cx="2819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746125" y="4094163"/>
          <a:ext cx="22367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公式" r:id="rId9" imgW="2159000" imgH="558800" progId="Equation.3">
                  <p:embed/>
                </p:oleObj>
              </mc:Choice>
              <mc:Fallback>
                <p:oleObj name="公式" r:id="rId9" imgW="2159000" imgH="558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94163"/>
                        <a:ext cx="22367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5951538" y="4103688"/>
          <a:ext cx="609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11" imgW="241091" imgH="164957" progId="Equation.3">
                  <p:embed/>
                </p:oleObj>
              </mc:Choice>
              <mc:Fallback>
                <p:oleObj name="Equation" r:id="rId11" imgW="241091" imgH="164957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103688"/>
                        <a:ext cx="6096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5"/>
          <p:cNvGraphicFramePr>
            <a:graphicFrameLocks noChangeAspect="1"/>
          </p:cNvGraphicFramePr>
          <p:nvPr/>
        </p:nvGraphicFramePr>
        <p:xfrm>
          <a:off x="468313" y="404813"/>
          <a:ext cx="3109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13" imgW="1282700" imgH="203200" progId="Equation.3">
                  <p:embed/>
                </p:oleObj>
              </mc:Choice>
              <mc:Fallback>
                <p:oleObj name="Equation" r:id="rId13" imgW="1282700" imgH="203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310991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468313" y="1465263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15" imgW="3365500" imgH="444500" progId="Equation.3">
                  <p:embed/>
                </p:oleObj>
              </mc:Choice>
              <mc:Fallback>
                <p:oleObj name="Equation" r:id="rId15" imgW="3365500" imgH="444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65263"/>
                        <a:ext cx="336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3897313" y="1236663"/>
          <a:ext cx="290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公式" r:id="rId17" imgW="2908300" imgH="838200" progId="Equation.3">
                  <p:embed/>
                </p:oleObj>
              </mc:Choice>
              <mc:Fallback>
                <p:oleObj name="公式" r:id="rId17" imgW="2908300" imgH="838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1236663"/>
                        <a:ext cx="2908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Line 18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468313" y="3141663"/>
            <a:ext cx="445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或者由和函数的连续性得到</a:t>
            </a:r>
          </a:p>
        </p:txBody>
      </p:sp>
      <p:graphicFrame>
        <p:nvGraphicFramePr>
          <p:cNvPr id="24586" name="Object 8"/>
          <p:cNvGraphicFramePr>
            <a:graphicFrameLocks noGrp="1" noChangeAspect="1"/>
          </p:cNvGraphicFramePr>
          <p:nvPr>
            <p:ph/>
          </p:nvPr>
        </p:nvGraphicFramePr>
        <p:xfrm>
          <a:off x="4040188" y="112713"/>
          <a:ext cx="43751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公式" r:id="rId19" imgW="1905000" imgH="444500" progId="Equation.3">
                  <p:embed/>
                </p:oleObj>
              </mc:Choice>
              <mc:Fallback>
                <p:oleObj name="公式" r:id="rId19" imgW="1905000" imgH="444500" progId="Equation.3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12713"/>
                        <a:ext cx="437515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411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函数项级数的几个概念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1066800" y="21336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Abel </a:t>
            </a:r>
            <a:r>
              <a:rPr lang="zh-CN" altLang="en-US"/>
              <a:t>定理</a:t>
            </a:r>
            <a:r>
              <a:rPr lang="en-US" altLang="zh-CN"/>
              <a:t>.   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457200" y="1600200"/>
            <a:ext cx="161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幂级数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4495800" y="914400"/>
            <a:ext cx="4348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( </a:t>
            </a:r>
            <a:r>
              <a:rPr lang="zh-CN" altLang="en-US">
                <a:solidFill>
                  <a:srgbClr val="00FFFF"/>
                </a:solidFill>
              </a:rPr>
              <a:t>收敛域</a:t>
            </a:r>
            <a:r>
              <a:rPr lang="en-US" altLang="zh-CN">
                <a:solidFill>
                  <a:srgbClr val="00FFFF"/>
                </a:solidFill>
              </a:rPr>
              <a:t>,  </a:t>
            </a:r>
            <a:r>
              <a:rPr lang="zh-CN" altLang="en-US">
                <a:solidFill>
                  <a:srgbClr val="00FFFF"/>
                </a:solidFill>
              </a:rPr>
              <a:t>发散域</a:t>
            </a:r>
            <a:r>
              <a:rPr lang="en-US" altLang="zh-CN">
                <a:solidFill>
                  <a:srgbClr val="00FFFF"/>
                </a:solidFill>
              </a:rPr>
              <a:t>,  </a:t>
            </a:r>
            <a:r>
              <a:rPr lang="zh-CN" altLang="en-US">
                <a:solidFill>
                  <a:srgbClr val="00FFFF"/>
                </a:solidFill>
              </a:rPr>
              <a:t>和函数 </a:t>
            </a:r>
            <a:r>
              <a:rPr lang="en-US" altLang="zh-CN">
                <a:solidFill>
                  <a:srgbClr val="00FFFF"/>
                </a:solidFill>
              </a:rPr>
              <a:t>)</a:t>
            </a:r>
          </a:p>
        </p:txBody>
      </p:sp>
      <p:graphicFrame>
        <p:nvGraphicFramePr>
          <p:cNvPr id="79905" name="Object 33"/>
          <p:cNvGraphicFramePr>
            <a:graphicFrameLocks noChangeAspect="1"/>
          </p:cNvGraphicFramePr>
          <p:nvPr/>
        </p:nvGraphicFramePr>
        <p:xfrm>
          <a:off x="457200" y="2819400"/>
          <a:ext cx="33099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1397000" imgH="419100" progId="Equation.3">
                  <p:embed/>
                </p:oleObj>
              </mc:Choice>
              <mc:Fallback>
                <p:oleObj name="Equation" r:id="rId3" imgW="1397000" imgH="4191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330993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6" name="Object 34"/>
          <p:cNvGraphicFramePr>
            <a:graphicFrameLocks noChangeAspect="1"/>
          </p:cNvGraphicFramePr>
          <p:nvPr/>
        </p:nvGraphicFramePr>
        <p:xfrm>
          <a:off x="3733800" y="2743200"/>
          <a:ext cx="245268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32077080" imgH="15430680" progId="Equation.3">
                  <p:embed/>
                </p:oleObj>
              </mc:Choice>
              <mc:Fallback>
                <p:oleObj name="Equation" r:id="rId5" imgW="32077080" imgH="15430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2452688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7" name="Text Box 35"/>
          <p:cNvSpPr txBox="1">
            <a:spLocks noChangeArrowheads="1"/>
          </p:cNvSpPr>
          <p:nvPr/>
        </p:nvSpPr>
        <p:spPr bwMode="auto">
          <a:xfrm>
            <a:off x="609600" y="4191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当幂级数缺项时</a:t>
            </a:r>
            <a:r>
              <a:rPr lang="en-US" altLang="zh-CN"/>
              <a:t>,  </a:t>
            </a:r>
            <a:r>
              <a:rPr lang="zh-CN" altLang="en-US"/>
              <a:t>要用比 </a:t>
            </a:r>
            <a:r>
              <a:rPr lang="en-US" altLang="zh-CN"/>
              <a:t>( </a:t>
            </a:r>
            <a:r>
              <a:rPr lang="zh-CN" altLang="en-US"/>
              <a:t>根</a:t>
            </a:r>
            <a:r>
              <a:rPr lang="en-US" altLang="zh-CN"/>
              <a:t>) </a:t>
            </a:r>
            <a:r>
              <a:rPr lang="zh-CN" altLang="en-US"/>
              <a:t>值审敛法求收敛半径 </a:t>
            </a:r>
            <a:r>
              <a:rPr lang="en-US" altLang="zh-CN"/>
              <a:t>! </a:t>
            </a:r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2971800" y="2133600"/>
            <a:ext cx="4735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收敛半径</a:t>
            </a:r>
            <a:r>
              <a:rPr lang="en-US" altLang="zh-CN"/>
              <a:t>,  </a:t>
            </a:r>
            <a:r>
              <a:rPr lang="zh-CN" altLang="en-US"/>
              <a:t>收敛区间</a:t>
            </a:r>
            <a:r>
              <a:rPr lang="en-US" altLang="zh-CN"/>
              <a:t>,  </a:t>
            </a:r>
            <a:r>
              <a:rPr lang="zh-CN" altLang="en-US"/>
              <a:t>收敛域</a:t>
            </a:r>
            <a:r>
              <a:rPr lang="en-US" altLang="zh-CN"/>
              <a:t>.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304800" y="4800600"/>
            <a:ext cx="7950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</a:t>
            </a:r>
            <a:r>
              <a:rPr lang="zh-CN" altLang="en-US"/>
              <a:t>求出收敛半径后</a:t>
            </a:r>
            <a:r>
              <a:rPr lang="en-US" altLang="zh-CN"/>
              <a:t>,  </a:t>
            </a:r>
            <a:r>
              <a:rPr lang="zh-CN" altLang="en-US"/>
              <a:t>需要单独考虑幂级数在端点的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收敛性</a:t>
            </a:r>
            <a:r>
              <a:rPr lang="en-US" altLang="zh-CN"/>
              <a:t>,  </a:t>
            </a:r>
            <a:r>
              <a:rPr lang="zh-CN" altLang="en-US"/>
              <a:t>然后确定收敛域</a:t>
            </a:r>
            <a:r>
              <a:rPr lang="en-US" altLang="zh-CN"/>
              <a:t>!</a:t>
            </a:r>
          </a:p>
        </p:txBody>
      </p:sp>
      <p:graphicFrame>
        <p:nvGraphicFramePr>
          <p:cNvPr id="79910" name="Object 38"/>
          <p:cNvGraphicFramePr>
            <a:graphicFrameLocks noChangeAspect="1"/>
          </p:cNvGraphicFramePr>
          <p:nvPr/>
        </p:nvGraphicFramePr>
        <p:xfrm>
          <a:off x="6096000" y="2781300"/>
          <a:ext cx="23622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7" imgW="30452400" imgH="15024240" progId="Equation.3">
                  <p:embed/>
                </p:oleObj>
              </mc:Choice>
              <mc:Fallback>
                <p:oleObj name="Equation" r:id="rId7" imgW="30452400" imgH="1502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81300"/>
                        <a:ext cx="23622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98" grpId="0" autoUpdateAnimBg="0"/>
      <p:bldP spid="79899" grpId="0" autoUpdateAnimBg="0"/>
      <p:bldP spid="79904" grpId="0" autoUpdateAnimBg="0"/>
      <p:bldP spid="79907" grpId="0" autoUpdateAnimBg="0"/>
      <p:bldP spid="79908" grpId="0" autoUpdateAnimBg="0"/>
      <p:bldP spid="799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4475" y="619125"/>
            <a:ext cx="34290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幂级数的和函数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006475" y="1457325"/>
            <a:ext cx="6284913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/>
              <a:t>和函数在</a:t>
            </a:r>
            <a:r>
              <a:rPr lang="zh-CN" altLang="en-US">
                <a:solidFill>
                  <a:srgbClr val="00FFFF"/>
                </a:solidFill>
              </a:rPr>
              <a:t>收敛域</a:t>
            </a:r>
            <a:r>
              <a:rPr lang="zh-CN" altLang="en-US"/>
              <a:t>的连续性</a:t>
            </a:r>
            <a:r>
              <a:rPr lang="en-US" altLang="zh-CN"/>
              <a:t>,  </a:t>
            </a:r>
            <a:r>
              <a:rPr lang="zh-CN" altLang="en-US"/>
              <a:t>逐项可积性</a:t>
            </a:r>
            <a:r>
              <a:rPr lang="en-US" altLang="zh-CN"/>
              <a:t>!</a:t>
            </a:r>
          </a:p>
          <a:p>
            <a:pPr>
              <a:lnSpc>
                <a:spcPct val="70000"/>
              </a:lnSpc>
            </a:pPr>
            <a:endParaRPr lang="en-US" altLang="zh-CN"/>
          </a:p>
          <a:p>
            <a:pPr>
              <a:lnSpc>
                <a:spcPct val="70000"/>
              </a:lnSpc>
            </a:pPr>
            <a:r>
              <a:rPr lang="zh-CN" altLang="en-US"/>
              <a:t>和函数在</a:t>
            </a:r>
            <a:r>
              <a:rPr lang="zh-CN" altLang="en-US">
                <a:solidFill>
                  <a:srgbClr val="00FFFF"/>
                </a:solidFill>
              </a:rPr>
              <a:t>收敛区间</a:t>
            </a:r>
            <a:r>
              <a:rPr lang="zh-CN" altLang="en-US"/>
              <a:t>的逐项可导性</a:t>
            </a:r>
            <a:r>
              <a:rPr lang="en-US" altLang="zh-CN"/>
              <a:t>!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494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求幂级数的和函数的基本步骤</a:t>
            </a:r>
            <a:r>
              <a:rPr lang="en-US" altLang="zh-CN"/>
              <a:t>: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685800" y="3352800"/>
            <a:ext cx="3843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a.  </a:t>
            </a:r>
            <a:r>
              <a:rPr lang="zh-CN" altLang="en-US"/>
              <a:t>求出幂级数的收敛域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685800" y="4038600"/>
            <a:ext cx="7732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b.  </a:t>
            </a:r>
            <a:r>
              <a:rPr lang="zh-CN" altLang="en-US"/>
              <a:t>利用逐项可积或可导性质</a:t>
            </a:r>
            <a:r>
              <a:rPr lang="en-US" altLang="zh-CN"/>
              <a:t>( </a:t>
            </a:r>
            <a:r>
              <a:rPr lang="zh-CN" altLang="en-US"/>
              <a:t>借等比级数的求和</a:t>
            </a:r>
            <a:r>
              <a:rPr lang="en-US" altLang="zh-CN"/>
              <a:t>)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701675" y="4581525"/>
            <a:ext cx="813752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c.   </a:t>
            </a:r>
            <a:r>
              <a:rPr lang="zh-CN" altLang="en-US"/>
              <a:t>某些特殊点 </a:t>
            </a:r>
            <a:r>
              <a:rPr lang="en-US" altLang="zh-CN"/>
              <a:t>( </a:t>
            </a:r>
            <a:r>
              <a:rPr lang="zh-CN" altLang="en-US"/>
              <a:t>比如端点、间断点）处的和函数值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的确定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utoUpdateAnimBg="0"/>
      <p:bldP spid="125956" grpId="0" autoUpdateAnimBg="0"/>
      <p:bldP spid="125957" grpId="0" autoUpdateAnimBg="0"/>
      <p:bldP spid="125958" grpId="0" autoUpdateAnimBg="0"/>
      <p:bldP spid="1259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457200" y="838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26626" name="Object 0"/>
          <p:cNvGraphicFramePr>
            <a:graphicFrameLocks noChangeAspect="1"/>
          </p:cNvGraphicFramePr>
          <p:nvPr/>
        </p:nvGraphicFramePr>
        <p:xfrm>
          <a:off x="533400" y="1447800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3" imgW="2044700" imgH="952500" progId="Equation.3">
                  <p:embed/>
                </p:oleObj>
              </mc:Choice>
              <mc:Fallback>
                <p:oleObj name="Equation" r:id="rId3" imgW="2044700" imgH="952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2514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78"/>
          <p:cNvSpPr txBox="1">
            <a:spLocks noChangeArrowheads="1"/>
          </p:cNvSpPr>
          <p:nvPr/>
        </p:nvSpPr>
        <p:spPr bwMode="auto">
          <a:xfrm>
            <a:off x="1066800" y="8382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求下列幂级数的收敛域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32097" name="Object 1"/>
          <p:cNvGraphicFramePr>
            <a:graphicFrameLocks noChangeAspect="1"/>
          </p:cNvGraphicFramePr>
          <p:nvPr/>
        </p:nvGraphicFramePr>
        <p:xfrm>
          <a:off x="1752600" y="4724400"/>
          <a:ext cx="2590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5" imgW="2590800" imgH="609600" progId="Equation.3">
                  <p:embed/>
                </p:oleObj>
              </mc:Choice>
              <mc:Fallback>
                <p:oleObj name="Equation" r:id="rId5" imgW="2590800" imgH="609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2590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4419600" y="4724400"/>
          <a:ext cx="1143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公式" r:id="rId7" imgW="1143000" imgH="596900" progId="Equation.3">
                  <p:embed/>
                </p:oleObj>
              </mc:Choice>
              <mc:Fallback>
                <p:oleObj name="公式" r:id="rId7" imgW="1143000" imgH="596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724400"/>
                        <a:ext cx="11430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5651500" y="4797425"/>
          <a:ext cx="8778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9" imgW="380835" imgH="139639" progId="Equation.3">
                  <p:embed/>
                </p:oleObj>
              </mc:Choice>
              <mc:Fallback>
                <p:oleObj name="Equation" r:id="rId9" imgW="380835" imgH="13963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97425"/>
                        <a:ext cx="877888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7" name="Text Box 185"/>
          <p:cNvSpPr txBox="1">
            <a:spLocks noChangeArrowheads="1"/>
          </p:cNvSpPr>
          <p:nvPr/>
        </p:nvSpPr>
        <p:spPr bwMode="auto">
          <a:xfrm>
            <a:off x="457200" y="2743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3499" name="Text Box 187"/>
          <p:cNvSpPr txBox="1">
            <a:spLocks noChangeArrowheads="1"/>
          </p:cNvSpPr>
          <p:nvPr/>
        </p:nvSpPr>
        <p:spPr bwMode="auto">
          <a:xfrm>
            <a:off x="533400" y="4724400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另解</a:t>
            </a:r>
            <a:r>
              <a:rPr lang="en-US" altLang="zh-CN"/>
              <a:t>: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295400" y="2514600"/>
          <a:ext cx="29543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11" imgW="1269449" imgH="482391" progId="Equation.3">
                  <p:embed/>
                </p:oleObj>
              </mc:Choice>
              <mc:Fallback>
                <p:oleObj name="Equation" r:id="rId11" imgW="1269449" imgH="482391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2954338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4219575" y="2590800"/>
          <a:ext cx="32416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13" imgW="45075600" imgH="13398480" progId="Equation.3">
                  <p:embed/>
                </p:oleObj>
              </mc:Choice>
              <mc:Fallback>
                <p:oleObj name="Equation" r:id="rId13" imgW="45075600" imgH="13398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590800"/>
                        <a:ext cx="324167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7496175" y="2941638"/>
          <a:ext cx="8921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15" imgW="380835" imgH="139639" progId="Equation.3">
                  <p:embed/>
                </p:oleObj>
              </mc:Choice>
              <mc:Fallback>
                <p:oleObj name="Equation" r:id="rId15" imgW="380835" imgH="13963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2941638"/>
                        <a:ext cx="8921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1371600" y="3733800"/>
          <a:ext cx="1422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7" imgW="571252" imgH="203112" progId="Equation.3">
                  <p:embed/>
                </p:oleObj>
              </mc:Choice>
              <mc:Fallback>
                <p:oleObj name="Equation" r:id="rId17" imgW="571252" imgH="203112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14224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2895600" y="3733800"/>
          <a:ext cx="434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19" imgW="1714500" imgH="228600" progId="Equation.3">
                  <p:embed/>
                </p:oleObj>
              </mc:Choice>
              <mc:Fallback>
                <p:oleObj name="Equation" r:id="rId19" imgW="17145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4343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06" name="Text Box 194"/>
          <p:cNvSpPr txBox="1">
            <a:spLocks noChangeArrowheads="1"/>
          </p:cNvSpPr>
          <p:nvPr/>
        </p:nvSpPr>
        <p:spPr bwMode="auto">
          <a:xfrm>
            <a:off x="1676400" y="55626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其余仿上</a:t>
            </a:r>
            <a:r>
              <a:rPr lang="en-US" altLang="zh-CN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7" grpId="0" autoUpdateAnimBg="0"/>
      <p:bldP spid="13499" grpId="0" autoUpdateAnimBg="0"/>
      <p:bldP spid="1350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685800" y="2286000"/>
          <a:ext cx="29718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3" imgW="1269449" imgH="482391" progId="Equation.3">
                  <p:embed/>
                </p:oleObj>
              </mc:Choice>
              <mc:Fallback>
                <p:oleObj name="Equation" r:id="rId3" imgW="1269449" imgH="48239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2971800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6477000" y="2667000"/>
          <a:ext cx="6683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5" imgW="253780" imgH="164957" progId="Equation.3">
                  <p:embed/>
                </p:oleObj>
              </mc:Choice>
              <mc:Fallback>
                <p:oleObj name="Equation" r:id="rId5" imgW="253780" imgH="164957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67000"/>
                        <a:ext cx="6683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7467600" y="2438400"/>
          <a:ext cx="12811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7" imgW="558558" imgH="406224" progId="Equation.3">
                  <p:embed/>
                </p:oleObj>
              </mc:Choice>
              <mc:Fallback>
                <p:oleObj name="Equation" r:id="rId7" imgW="558558" imgH="406224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438400"/>
                        <a:ext cx="128111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5"/>
          <p:cNvGraphicFramePr>
            <a:graphicFrameLocks noChangeAspect="1"/>
          </p:cNvGraphicFramePr>
          <p:nvPr/>
        </p:nvGraphicFramePr>
        <p:xfrm>
          <a:off x="533400" y="304800"/>
          <a:ext cx="33877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9" imgW="3543300" imgH="965200" progId="Equation.3">
                  <p:embed/>
                </p:oleObj>
              </mc:Choice>
              <mc:Fallback>
                <p:oleObj name="Equation" r:id="rId9" imgW="3543300" imgH="965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"/>
                        <a:ext cx="3387725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304800" y="14478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23922" name="Object 18"/>
          <p:cNvGraphicFramePr>
            <a:graphicFrameLocks noChangeAspect="1"/>
          </p:cNvGraphicFramePr>
          <p:nvPr/>
        </p:nvGraphicFramePr>
        <p:xfrm>
          <a:off x="1143000" y="1219200"/>
          <a:ext cx="2057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11" imgW="27202680" imgH="12992040" progId="Equation.3">
                  <p:embed/>
                </p:oleObj>
              </mc:Choice>
              <mc:Fallback>
                <p:oleObj name="Equation" r:id="rId11" imgW="27202680" imgH="12992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0574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3" name="Text Box 19"/>
          <p:cNvSpPr txBox="1">
            <a:spLocks noChangeArrowheads="1"/>
          </p:cNvSpPr>
          <p:nvPr/>
        </p:nvSpPr>
        <p:spPr bwMode="auto">
          <a:xfrm>
            <a:off x="3489325" y="14160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则级数成为</a:t>
            </a:r>
          </a:p>
        </p:txBody>
      </p:sp>
      <p:graphicFrame>
        <p:nvGraphicFramePr>
          <p:cNvPr id="123924" name="Object 20"/>
          <p:cNvGraphicFramePr>
            <a:graphicFrameLocks noChangeAspect="1"/>
          </p:cNvGraphicFramePr>
          <p:nvPr/>
        </p:nvGraphicFramePr>
        <p:xfrm>
          <a:off x="5334000" y="1219200"/>
          <a:ext cx="227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13" imgW="30858480" imgH="14211360" progId="Equation.3">
                  <p:embed/>
                </p:oleObj>
              </mc:Choice>
              <mc:Fallback>
                <p:oleObj name="Equation" r:id="rId13" imgW="30858480" imgH="142113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2273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21"/>
          <p:cNvGraphicFramePr>
            <a:graphicFrameLocks noChangeAspect="1"/>
          </p:cNvGraphicFramePr>
          <p:nvPr/>
        </p:nvGraphicFramePr>
        <p:xfrm>
          <a:off x="3581400" y="2286000"/>
          <a:ext cx="28194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Equation" r:id="rId15" imgW="1168400" imgH="457200" progId="Equation.3">
                  <p:embed/>
                </p:oleObj>
              </mc:Choice>
              <mc:Fallback>
                <p:oleObj name="Equation" r:id="rId15" imgW="1168400" imgH="457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86000"/>
                        <a:ext cx="28194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22"/>
          <p:cNvGraphicFramePr>
            <a:graphicFrameLocks noChangeAspect="1"/>
          </p:cNvGraphicFramePr>
          <p:nvPr/>
        </p:nvGraphicFramePr>
        <p:xfrm>
          <a:off x="838200" y="3352800"/>
          <a:ext cx="56483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17" imgW="2362200" imgH="406400" progId="Equation.3">
                  <p:embed/>
                </p:oleObj>
              </mc:Choice>
              <mc:Fallback>
                <p:oleObj name="Equation" r:id="rId17" imgW="2362200" imgH="406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564832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7" name="Object 23"/>
          <p:cNvGraphicFramePr>
            <a:graphicFrameLocks noChangeAspect="1"/>
          </p:cNvGraphicFramePr>
          <p:nvPr/>
        </p:nvGraphicFramePr>
        <p:xfrm>
          <a:off x="609600" y="4535488"/>
          <a:ext cx="1752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19" imgW="1637589" imgH="431613" progId="Equation.3">
                  <p:embed/>
                </p:oleObj>
              </mc:Choice>
              <mc:Fallback>
                <p:oleObj name="Equation" r:id="rId19" imgW="1637589" imgH="4316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35488"/>
                        <a:ext cx="17526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8" name="Object 24"/>
          <p:cNvGraphicFramePr>
            <a:graphicFrameLocks noChangeAspect="1"/>
          </p:cNvGraphicFramePr>
          <p:nvPr/>
        </p:nvGraphicFramePr>
        <p:xfrm>
          <a:off x="2514600" y="4343400"/>
          <a:ext cx="2133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21" imgW="2133600" imgH="952500" progId="Equation.3">
                  <p:embed/>
                </p:oleObj>
              </mc:Choice>
              <mc:Fallback>
                <p:oleObj name="Equation" r:id="rId21" imgW="2133600" imgH="9525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43400"/>
                        <a:ext cx="2133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9" name="Object 25"/>
          <p:cNvGraphicFramePr>
            <a:graphicFrameLocks noChangeAspect="1"/>
          </p:cNvGraphicFramePr>
          <p:nvPr/>
        </p:nvGraphicFramePr>
        <p:xfrm>
          <a:off x="6019800" y="4572000"/>
          <a:ext cx="1600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23" imgW="1600200" imgH="431800" progId="Equation.3">
                  <p:embed/>
                </p:oleObj>
              </mc:Choice>
              <mc:Fallback>
                <p:oleObj name="Equation" r:id="rId23" imgW="1600200" imgH="431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1600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/>
          <p:cNvGraphicFramePr>
            <a:graphicFrameLocks noChangeAspect="1"/>
          </p:cNvGraphicFramePr>
          <p:nvPr/>
        </p:nvGraphicFramePr>
        <p:xfrm>
          <a:off x="533400" y="54102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25" imgW="2463800" imgH="965200" progId="Equation.3">
                  <p:embed/>
                </p:oleObj>
              </mc:Choice>
              <mc:Fallback>
                <p:oleObj name="Equation" r:id="rId25" imgW="2463800" imgH="965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2463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4800600" y="4495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发散</a:t>
            </a:r>
            <a:r>
              <a:rPr lang="en-US" altLang="zh-CN"/>
              <a:t>;</a:t>
            </a: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3124200" y="5638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  <a:r>
              <a:rPr lang="en-US" altLang="zh-CN"/>
              <a:t>.</a:t>
            </a: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4267200" y="56388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故收敛域为</a:t>
            </a:r>
            <a:r>
              <a:rPr lang="zh-CN" altLang="en-US"/>
              <a:t> </a:t>
            </a:r>
            <a:r>
              <a:rPr lang="en-US" altLang="zh-CN"/>
              <a:t>( 0, 1 ] 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utoUpdateAnimBg="0"/>
      <p:bldP spid="123923" grpId="0" autoUpdateAnimBg="0"/>
      <p:bldP spid="123931" grpId="0" autoUpdateAnimBg="0"/>
      <p:bldP spid="123932" grpId="0" autoUpdateAnimBg="0"/>
      <p:bldP spid="1239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45" name="Text Box 2229"/>
          <p:cNvSpPr txBox="1">
            <a:spLocks noChangeArrowheads="1"/>
          </p:cNvSpPr>
          <p:nvPr/>
        </p:nvSpPr>
        <p:spPr bwMode="auto">
          <a:xfrm>
            <a:off x="228600" y="88423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为级数的</a:t>
            </a:r>
            <a:r>
              <a:rPr lang="zh-CN" altLang="en-US">
                <a:solidFill>
                  <a:schemeClr val="tx2"/>
                </a:solidFill>
              </a:rPr>
              <a:t>和函数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并写成</a:t>
            </a:r>
          </a:p>
        </p:txBody>
      </p:sp>
      <p:sp>
        <p:nvSpPr>
          <p:cNvPr id="62647" name="Text Box 2231"/>
          <p:cNvSpPr txBox="1">
            <a:spLocks noChangeArrowheads="1"/>
          </p:cNvSpPr>
          <p:nvPr/>
        </p:nvSpPr>
        <p:spPr bwMode="auto">
          <a:xfrm>
            <a:off x="609600" y="24701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若用</a:t>
            </a:r>
          </a:p>
        </p:txBody>
      </p:sp>
      <p:sp>
        <p:nvSpPr>
          <p:cNvPr id="62650" name="Text Box 2234"/>
          <p:cNvSpPr txBox="1">
            <a:spLocks noChangeArrowheads="1"/>
          </p:cNvSpPr>
          <p:nvPr/>
        </p:nvSpPr>
        <p:spPr bwMode="auto">
          <a:xfrm>
            <a:off x="317500" y="40703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令余项</a:t>
            </a:r>
          </a:p>
        </p:txBody>
      </p:sp>
      <p:sp>
        <p:nvSpPr>
          <p:cNvPr id="62652" name="Text Box 2236"/>
          <p:cNvSpPr txBox="1">
            <a:spLocks noChangeArrowheads="1"/>
          </p:cNvSpPr>
          <p:nvPr/>
        </p:nvSpPr>
        <p:spPr bwMode="auto">
          <a:xfrm>
            <a:off x="304800" y="483235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则在收敛域上有</a:t>
            </a:r>
          </a:p>
        </p:txBody>
      </p:sp>
      <p:sp>
        <p:nvSpPr>
          <p:cNvPr id="62655" name="Text Box 2239"/>
          <p:cNvSpPr txBox="1">
            <a:spLocks noChangeArrowheads="1"/>
          </p:cNvSpPr>
          <p:nvPr/>
        </p:nvSpPr>
        <p:spPr bwMode="auto">
          <a:xfrm>
            <a:off x="2286000" y="247015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表示函数项级数前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项的和</a:t>
            </a:r>
            <a:r>
              <a:rPr lang="en-US" altLang="zh-CN"/>
              <a:t>, </a:t>
            </a:r>
            <a:r>
              <a:rPr lang="zh-CN" altLang="en-US"/>
              <a:t>即</a:t>
            </a:r>
          </a:p>
        </p:txBody>
      </p:sp>
      <p:sp>
        <p:nvSpPr>
          <p:cNvPr id="2061" name="Text Box 2240"/>
          <p:cNvSpPr txBox="1">
            <a:spLocks noChangeArrowheads="1"/>
          </p:cNvSpPr>
          <p:nvPr/>
        </p:nvSpPr>
        <p:spPr bwMode="auto">
          <a:xfrm>
            <a:off x="609600" y="327025"/>
            <a:ext cx="7412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FFFF"/>
                </a:solidFill>
              </a:rPr>
              <a:t>在收敛域上</a:t>
            </a:r>
            <a:r>
              <a:rPr lang="en-US" altLang="zh-CN"/>
              <a:t>, </a:t>
            </a:r>
            <a:r>
              <a:rPr lang="zh-CN" altLang="en-US"/>
              <a:t>函数项级数的和是</a:t>
            </a:r>
            <a:r>
              <a:rPr lang="zh-CN" altLang="en-US" i="1"/>
              <a:t>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的函数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 </a:t>
            </a:r>
          </a:p>
        </p:txBody>
      </p:sp>
      <p:sp>
        <p:nvSpPr>
          <p:cNvPr id="62657" name="Text Box 2241"/>
          <p:cNvSpPr txBox="1">
            <a:spLocks noChangeArrowheads="1"/>
          </p:cNvSpPr>
          <p:nvPr/>
        </p:nvSpPr>
        <p:spPr bwMode="auto">
          <a:xfrm>
            <a:off x="7924800" y="3476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称它</a:t>
            </a:r>
          </a:p>
        </p:txBody>
      </p:sp>
      <p:graphicFrame>
        <p:nvGraphicFramePr>
          <p:cNvPr id="28" name="Object 64"/>
          <p:cNvGraphicFramePr>
            <a:graphicFrameLocks noChangeAspect="1"/>
          </p:cNvGraphicFramePr>
          <p:nvPr/>
        </p:nvGraphicFramePr>
        <p:xfrm>
          <a:off x="2500313" y="1357313"/>
          <a:ext cx="24542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3" imgW="1016000" imgH="431800" progId="Equation.3">
                  <p:embed/>
                </p:oleObj>
              </mc:Choice>
              <mc:Fallback>
                <p:oleObj name="公式" r:id="rId3" imgW="10160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357313"/>
                        <a:ext cx="245427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43063" y="4071938"/>
          <a:ext cx="30670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5" imgW="1270000" imgH="228600" progId="Equation.3">
                  <p:embed/>
                </p:oleObj>
              </mc:Choice>
              <mc:Fallback>
                <p:oleObj name="公式" r:id="rId5" imgW="12700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071938"/>
                        <a:ext cx="30670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500313" y="3000375"/>
          <a:ext cx="26066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7" imgW="1079032" imgH="431613" progId="Equation.3">
                  <p:embed/>
                </p:oleObj>
              </mc:Choice>
              <mc:Fallback>
                <p:oleObj name="公式" r:id="rId7" imgW="1079032" imgH="431613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000375"/>
                        <a:ext cx="2606675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57250" y="5572125"/>
          <a:ext cx="26987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9" imgW="1117600" imgH="279400" progId="Equation.3">
                  <p:embed/>
                </p:oleObj>
              </mc:Choice>
              <mc:Fallback>
                <p:oleObj name="公式" r:id="rId9" imgW="1117600" imgH="279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572125"/>
                        <a:ext cx="26987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1428750" y="2428875"/>
          <a:ext cx="9207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11" imgW="381000" imgH="228600" progId="Equation.3">
                  <p:embed/>
                </p:oleObj>
              </mc:Choice>
              <mc:Fallback>
                <p:oleObj name="公式" r:id="rId11" imgW="3810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428875"/>
                        <a:ext cx="92075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3757613" y="5602288"/>
          <a:ext cx="297497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13" imgW="1231366" imgH="279279" progId="Equation.3">
                  <p:embed/>
                </p:oleObj>
              </mc:Choice>
              <mc:Fallback>
                <p:oleObj name="公式" r:id="rId13" imgW="1231366" imgH="27927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5602288"/>
                        <a:ext cx="2974975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45" grpId="0" autoUpdateAnimBg="0"/>
      <p:bldP spid="62647" grpId="0" autoUpdateAnimBg="0"/>
      <p:bldP spid="62650" grpId="0" autoUpdateAnimBg="0"/>
      <p:bldP spid="62652" grpId="0" autoUpdateAnimBg="0"/>
      <p:bldP spid="62655" grpId="0" autoUpdateAnimBg="0"/>
      <p:bldP spid="6265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8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60526" name="Text Box 110"/>
          <p:cNvSpPr txBox="1">
            <a:spLocks noChangeArrowheads="1"/>
          </p:cNvSpPr>
          <p:nvPr/>
        </p:nvSpPr>
        <p:spPr bwMode="auto">
          <a:xfrm>
            <a:off x="381000" y="1524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33120" name="Object 0"/>
          <p:cNvGraphicFramePr>
            <a:graphicFrameLocks noChangeAspect="1"/>
          </p:cNvGraphicFramePr>
          <p:nvPr/>
        </p:nvGraphicFramePr>
        <p:xfrm>
          <a:off x="1219200" y="1371600"/>
          <a:ext cx="434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3" imgW="4343400" imgH="889000" progId="Equation.3">
                  <p:embed/>
                </p:oleObj>
              </mc:Choice>
              <mc:Fallback>
                <p:oleObj name="Equation" r:id="rId3" imgW="4343400" imgH="889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4343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28" name="Text Box 112"/>
          <p:cNvSpPr txBox="1">
            <a:spLocks noChangeArrowheads="1"/>
          </p:cNvSpPr>
          <p:nvPr/>
        </p:nvSpPr>
        <p:spPr bwMode="auto">
          <a:xfrm>
            <a:off x="5867400" y="160020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缺少偶次幂的项，</a:t>
            </a:r>
          </a:p>
        </p:txBody>
      </p:sp>
      <p:graphicFrame>
        <p:nvGraphicFramePr>
          <p:cNvPr id="133121" name="Object 1"/>
          <p:cNvGraphicFramePr>
            <a:graphicFrameLocks noChangeAspect="1"/>
          </p:cNvGraphicFramePr>
          <p:nvPr/>
        </p:nvGraphicFramePr>
        <p:xfrm>
          <a:off x="914400" y="3048000"/>
          <a:ext cx="19812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5" imgW="825500" imgH="482600" progId="Equation.3">
                  <p:embed/>
                </p:oleObj>
              </mc:Choice>
              <mc:Fallback>
                <p:oleObj name="Equation" r:id="rId5" imgW="8255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1981200" cy="1157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2895600" y="3048000"/>
          <a:ext cx="31099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7" imgW="1256755" imgH="482391" progId="Equation.3">
                  <p:embed/>
                </p:oleObj>
              </mc:Choice>
              <mc:Fallback>
                <p:oleObj name="Equation" r:id="rId7" imgW="1256755" imgH="48239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0"/>
                        <a:ext cx="3109913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5943600" y="3124200"/>
          <a:ext cx="11017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9" imgW="444114" imgH="406048" progId="Equation.3">
                  <p:embed/>
                </p:oleObj>
              </mc:Choice>
              <mc:Fallback>
                <p:oleObj name="Equation" r:id="rId9" imgW="444114" imgH="406048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124200"/>
                        <a:ext cx="11017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33" name="Text Box 117"/>
          <p:cNvSpPr txBox="1">
            <a:spLocks noChangeArrowheads="1"/>
          </p:cNvSpPr>
          <p:nvPr/>
        </p:nvSpPr>
        <p:spPr bwMode="auto">
          <a:xfrm>
            <a:off x="4500563" y="4581525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级数收敛</a:t>
            </a:r>
            <a:r>
              <a:rPr lang="en-US" altLang="zh-CN">
                <a:latin typeface="楷体_GB2312" pitchFamily="49" charset="-122"/>
              </a:rPr>
              <a:t>;</a:t>
            </a:r>
            <a:endParaRPr lang="en-US" altLang="zh-CN" b="0">
              <a:latin typeface="楷体_GB2312" pitchFamily="49" charset="-122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457200" y="4419600"/>
          <a:ext cx="1676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11" imgW="825142" imgH="406224" progId="Equation.3">
                  <p:embed/>
                </p:oleObj>
              </mc:Choice>
              <mc:Fallback>
                <p:oleObj name="Equation" r:id="rId11" imgW="825142" imgH="406224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16764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2268538" y="4581525"/>
          <a:ext cx="20780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13" imgW="1028254" imgH="241195" progId="Equation.3">
                  <p:embed/>
                </p:oleObj>
              </mc:Choice>
              <mc:Fallback>
                <p:oleObj name="Equation" r:id="rId13" imgW="1028254" imgH="241195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207803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914400" y="304800"/>
          <a:ext cx="49530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15" imgW="1930400" imgH="431800" progId="Equation.3">
                  <p:embed/>
                </p:oleObj>
              </mc:Choice>
              <mc:Fallback>
                <p:oleObj name="Equation" r:id="rId15" imgW="19304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49530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457200" y="5410200"/>
          <a:ext cx="16779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Equation" r:id="rId17" imgW="825142" imgH="406224" progId="Equation.3">
                  <p:embed/>
                </p:oleObj>
              </mc:Choice>
              <mc:Fallback>
                <p:oleObj name="Equation" r:id="rId17" imgW="825142" imgH="40622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10200"/>
                        <a:ext cx="16779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2209800" y="5638800"/>
          <a:ext cx="2133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Equation" r:id="rId19" imgW="1016000" imgH="241300" progId="Equation.3">
                  <p:embed/>
                </p:oleObj>
              </mc:Choice>
              <mc:Fallback>
                <p:oleObj name="Equation" r:id="rId19" imgW="1016000" imgH="241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38800"/>
                        <a:ext cx="21336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40" name="Text Box 124"/>
          <p:cNvSpPr txBox="1">
            <a:spLocks noChangeArrowheads="1"/>
          </p:cNvSpPr>
          <p:nvPr/>
        </p:nvSpPr>
        <p:spPr bwMode="auto">
          <a:xfrm>
            <a:off x="4419600" y="56388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级数发散</a:t>
            </a:r>
            <a:r>
              <a:rPr lang="en-US" altLang="zh-CN">
                <a:latin typeface="楷体_GB2312" pitchFamily="49" charset="-122"/>
              </a:rPr>
              <a:t>;</a:t>
            </a:r>
            <a:endParaRPr lang="en-US" altLang="zh-CN" sz="2400" b="0">
              <a:latin typeface="楷体_GB2312" pitchFamily="49" charset="-122"/>
            </a:endParaRPr>
          </a:p>
        </p:txBody>
      </p:sp>
      <p:sp>
        <p:nvSpPr>
          <p:cNvPr id="60541" name="Text Box 125"/>
          <p:cNvSpPr txBox="1">
            <a:spLocks noChangeArrowheads="1"/>
          </p:cNvSpPr>
          <p:nvPr/>
        </p:nvSpPr>
        <p:spPr bwMode="auto">
          <a:xfrm>
            <a:off x="365125" y="23304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用比值审敛法，</a:t>
            </a: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6324600" y="5638800"/>
          <a:ext cx="1752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Equation" r:id="rId21" imgW="21922200" imgH="6896160" progId="Equation.3">
                  <p:embed/>
                </p:oleObj>
              </mc:Choice>
              <mc:Fallback>
                <p:oleObj name="Equation" r:id="rId21" imgW="21922200" imgH="689616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38800"/>
                        <a:ext cx="1752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6" grpId="0" autoUpdateAnimBg="0"/>
      <p:bldP spid="60528" grpId="0" autoUpdateAnimBg="0"/>
      <p:bldP spid="60533" grpId="0" autoUpdateAnimBg="0"/>
      <p:bldP spid="60540" grpId="0" autoUpdateAnimBg="0"/>
      <p:bldP spid="6054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49300" y="2171700"/>
          <a:ext cx="2022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3" imgW="1892300" imgH="457200" progId="Equation.3">
                  <p:embed/>
                </p:oleObj>
              </mc:Choice>
              <mc:Fallback>
                <p:oleObj name="Equation" r:id="rId3" imgW="18923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171700"/>
                        <a:ext cx="20224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3048000" y="1965325"/>
          <a:ext cx="22447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5" imgW="2120900" imgH="952500" progId="Equation.3">
                  <p:embed/>
                </p:oleObj>
              </mc:Choice>
              <mc:Fallback>
                <p:oleObj name="Equation" r:id="rId5" imgW="2120900" imgH="952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65325"/>
                        <a:ext cx="22447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685800" y="3441700"/>
          <a:ext cx="2230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7" imgW="2108200" imgH="457200" progId="Equation.3">
                  <p:embed/>
                </p:oleObj>
              </mc:Choice>
              <mc:Fallback>
                <p:oleObj name="Equation" r:id="rId7" imgW="21082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41700"/>
                        <a:ext cx="2230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3059113" y="3276600"/>
          <a:ext cx="21605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9" imgW="2120900" imgH="952500" progId="Equation.3">
                  <p:embed/>
                </p:oleObj>
              </mc:Choice>
              <mc:Fallback>
                <p:oleObj name="Equation" r:id="rId9" imgW="2120900" imgH="9525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76600"/>
                        <a:ext cx="216058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5410200" y="21336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级数发散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5508625" y="33575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级数发散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graphicFrame>
        <p:nvGraphicFramePr>
          <p:cNvPr id="29702" name="Object 9"/>
          <p:cNvGraphicFramePr>
            <a:graphicFrameLocks noChangeAspect="1"/>
          </p:cNvGraphicFramePr>
          <p:nvPr/>
        </p:nvGraphicFramePr>
        <p:xfrm>
          <a:off x="914400" y="304800"/>
          <a:ext cx="5181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11" imgW="1930400" imgH="431800" progId="Equation.3">
                  <p:embed/>
                </p:oleObj>
              </mc:Choice>
              <mc:Fallback>
                <p:oleObj name="Equation" r:id="rId11" imgW="19304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51816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928688" y="4572000"/>
          <a:ext cx="5643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公式" r:id="rId13" imgW="2273300" imgH="241300" progId="Equation.3">
                  <p:embed/>
                </p:oleObj>
              </mc:Choice>
              <mc:Fallback>
                <p:oleObj name="公式" r:id="rId13" imgW="22733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572000"/>
                        <a:ext cx="56435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utoUpdateAnimBg="0"/>
      <p:bldP spid="1249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8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533400" y="13716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457200" y="22098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 </a:t>
            </a:r>
            <a:r>
              <a:rPr lang="en-US" altLang="zh-CN" i="1"/>
              <a:t>x</a:t>
            </a:r>
            <a:r>
              <a:rPr lang="zh-CN" altLang="en-US"/>
              <a:t>＝</a:t>
            </a:r>
            <a:r>
              <a:rPr lang="en-US" altLang="zh-CN"/>
              <a:t>±1 </a:t>
            </a:r>
            <a:r>
              <a:rPr lang="zh-CN" altLang="en-US"/>
              <a:t>时</a:t>
            </a:r>
            <a:r>
              <a:rPr lang="en-US" altLang="zh-CN"/>
              <a:t>,  </a:t>
            </a: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3276600" y="4452258"/>
          <a:ext cx="19812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3" imgW="25578000" imgH="13398480" progId="Equation.3">
                  <p:embed/>
                </p:oleObj>
              </mc:Choice>
              <mc:Fallback>
                <p:oleObj name="Equation" r:id="rId3" imgW="25578000" imgH="13398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52258"/>
                        <a:ext cx="19812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3276600" y="5410200"/>
          <a:ext cx="19494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5" imgW="25984080" imgH="16243200" progId="Equation.3">
                  <p:embed/>
                </p:oleObj>
              </mc:Choice>
              <mc:Fallback>
                <p:oleObj name="Equation" r:id="rId5" imgW="25984080" imgH="16243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19494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5257800" y="4452258"/>
          <a:ext cx="1981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7" imgW="25984080" imgH="13398480" progId="Equation.3">
                  <p:embed/>
                </p:oleObj>
              </mc:Choice>
              <mc:Fallback>
                <p:oleObj name="Equation" r:id="rId7" imgW="25984080" imgH="13398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52258"/>
                        <a:ext cx="19812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371600" y="1219200"/>
          <a:ext cx="35115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9" imgW="49137480" imgH="12992040" progId="Equation.3">
                  <p:embed/>
                </p:oleObj>
              </mc:Choice>
              <mc:Fallback>
                <p:oleObj name="Equation" r:id="rId9" imgW="49137480" imgH="12992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19200"/>
                        <a:ext cx="351155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/>
          <p:cNvGraphicFramePr>
            <a:graphicFrameLocks noChangeAspect="1"/>
          </p:cNvGraphicFramePr>
          <p:nvPr/>
        </p:nvGraphicFramePr>
        <p:xfrm>
          <a:off x="5105400" y="1447800"/>
          <a:ext cx="1447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11" imgW="18672480" imgH="5676840" progId="Equation.3">
                  <p:embed/>
                </p:oleObj>
              </mc:Choice>
              <mc:Fallback>
                <p:oleObj name="Equation" r:id="rId11" imgW="18672480" imgH="56768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447800"/>
                        <a:ext cx="14478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457200" y="2971800"/>
            <a:ext cx="5078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所以原级数的收敛域为</a:t>
            </a:r>
            <a:r>
              <a:rPr lang="en-US" altLang="zh-CN"/>
              <a:t>(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1, 1 ) .</a:t>
            </a: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6781800" y="1371600"/>
            <a:ext cx="630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</a:t>
            </a:r>
            <a:r>
              <a:rPr lang="en-US" altLang="zh-CN"/>
              <a:t>,</a:t>
            </a: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2743200" y="2209800"/>
            <a:ext cx="500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一般项不趋于零， 故级数发散</a:t>
            </a:r>
            <a:r>
              <a:rPr lang="en-US" altLang="zh-CN"/>
              <a:t>,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6227763" y="3789363"/>
            <a:ext cx="54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000125" y="214313"/>
          <a:ext cx="55006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公式" r:id="rId13" imgW="2120900" imgH="431800" progId="Equation.3">
                  <p:embed/>
                </p:oleObj>
              </mc:Choice>
              <mc:Fallback>
                <p:oleObj name="公式" r:id="rId13" imgW="21209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14313"/>
                        <a:ext cx="5500688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1214438" y="3500438"/>
          <a:ext cx="46434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公式" r:id="rId15" imgW="1968500" imgH="431800" progId="Equation.3">
                  <p:embed/>
                </p:oleObj>
              </mc:Choice>
              <mc:Fallback>
                <p:oleObj name="公式" r:id="rId15" imgW="19685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500438"/>
                        <a:ext cx="464343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214942" y="5614550"/>
          <a:ext cx="15716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公式" r:id="rId17" imgW="660113" imgH="431613" progId="Equation.3">
                  <p:embed/>
                </p:oleObj>
              </mc:Choice>
              <mc:Fallback>
                <p:oleObj name="公式" r:id="rId17" imgW="660113" imgH="43161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5614550"/>
                        <a:ext cx="1571625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500063" y="4429125"/>
          <a:ext cx="27860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公式" r:id="rId19" imgW="1129810" imgH="431613" progId="Equation.3">
                  <p:embed/>
                </p:oleObj>
              </mc:Choice>
              <mc:Fallback>
                <p:oleObj name="公式" r:id="rId19" imgW="1129810" imgH="43161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429125"/>
                        <a:ext cx="2786062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3" grpId="0" autoUpdateAnimBg="0"/>
      <p:bldP spid="121864" grpId="0" autoUpdateAnimBg="0"/>
      <p:bldP spid="121876" grpId="0" autoUpdateAnimBg="0"/>
      <p:bldP spid="121877" grpId="0" autoUpdateAnimBg="0"/>
      <p:bldP spid="121878" grpId="0" autoUpdateAnimBg="0"/>
      <p:bldP spid="12187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286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829468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smtClean="0"/>
              <a:t>P</a:t>
            </a:r>
            <a:r>
              <a:rPr lang="en-US" altLang="zh-CN" sz="2400" smtClean="0"/>
              <a:t>281                    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en-US" altLang="zh-CN" sz="2400" dirty="0"/>
              <a:t>                  </a:t>
            </a:r>
            <a:r>
              <a:rPr lang="en-US" altLang="zh-CN" sz="5400" dirty="0"/>
              <a:t>1/</a:t>
            </a:r>
            <a:r>
              <a:rPr lang="en-US" altLang="zh-CN" sz="3200" dirty="0"/>
              <a:t>(2)(3)(4)(5)(7)(8)                </a:t>
            </a:r>
            <a:r>
              <a:rPr lang="en-US" altLang="zh-CN" sz="5400" dirty="0"/>
              <a:t>2/</a:t>
            </a:r>
            <a:r>
              <a:rPr lang="en-US" altLang="zh-CN" dirty="0"/>
              <a:t>(1)(2)</a:t>
            </a:r>
          </a:p>
        </p:txBody>
      </p:sp>
      <p:sp>
        <p:nvSpPr>
          <p:cNvPr id="31749" name="Text Box 11"/>
          <p:cNvSpPr txBox="1">
            <a:spLocks noChangeArrowheads="1"/>
          </p:cNvSpPr>
          <p:nvPr/>
        </p:nvSpPr>
        <p:spPr bwMode="auto">
          <a:xfrm>
            <a:off x="441325" y="4562475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33"/>
                </a:solidFill>
              </a:rPr>
              <a:t>思考题 ：</a:t>
            </a:r>
          </a:p>
        </p:txBody>
      </p:sp>
      <p:sp>
        <p:nvSpPr>
          <p:cNvPr id="31750" name="Text Box 12"/>
          <p:cNvSpPr txBox="1">
            <a:spLocks noChangeArrowheads="1"/>
          </p:cNvSpPr>
          <p:nvPr/>
        </p:nvSpPr>
        <p:spPr bwMode="auto">
          <a:xfrm>
            <a:off x="1600200" y="5715000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提示：看作某幂级数的和函数在某点的值</a:t>
            </a:r>
            <a:r>
              <a:rPr lang="en-US" altLang="zh-CN"/>
              <a:t>.</a:t>
            </a:r>
          </a:p>
        </p:txBody>
      </p:sp>
      <p:sp>
        <p:nvSpPr>
          <p:cNvPr id="31751" name="Line 13"/>
          <p:cNvSpPr>
            <a:spLocks noChangeShapeType="1"/>
          </p:cNvSpPr>
          <p:nvPr/>
        </p:nvSpPr>
        <p:spPr bwMode="auto">
          <a:xfrm flipV="1">
            <a:off x="1979613" y="2133600"/>
            <a:ext cx="7207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2700338" y="1916113"/>
            <a:ext cx="5548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题目改成</a:t>
            </a:r>
            <a:r>
              <a:rPr lang="en-US" altLang="zh-CN"/>
              <a:t>: </a:t>
            </a:r>
            <a:r>
              <a:rPr lang="zh-CN" altLang="en-US">
                <a:solidFill>
                  <a:srgbClr val="00FFFF"/>
                </a:solidFill>
              </a:rPr>
              <a:t>求下列幂级数的收敛域 </a:t>
            </a:r>
            <a:r>
              <a:rPr lang="en-US" altLang="zh-CN"/>
              <a:t>.</a:t>
            </a: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2071688" y="4357688"/>
          <a:ext cx="550068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公式" r:id="rId3" imgW="2235200" imgH="431800" progId="Equation.3">
                  <p:embed/>
                </p:oleObj>
              </mc:Choice>
              <mc:Fallback>
                <p:oleObj name="公式" r:id="rId3" imgW="22352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357688"/>
                        <a:ext cx="5500687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58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4343400" cy="762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二、幂级数及其收敛性</a:t>
            </a:r>
            <a:endParaRPr lang="zh-CN" altLang="en-US" smtClean="0"/>
          </a:p>
        </p:txBody>
      </p:sp>
      <p:sp>
        <p:nvSpPr>
          <p:cNvPr id="68667" name="Text Box 59"/>
          <p:cNvSpPr txBox="1">
            <a:spLocks noChangeArrowheads="1"/>
          </p:cNvSpPr>
          <p:nvPr/>
        </p:nvSpPr>
        <p:spPr bwMode="auto">
          <a:xfrm>
            <a:off x="593725" y="1285875"/>
            <a:ext cx="768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各项都是幂函数的函数项级数称为</a:t>
            </a:r>
            <a:r>
              <a:rPr lang="zh-CN" altLang="en-US">
                <a:solidFill>
                  <a:schemeClr val="tx2"/>
                </a:solidFill>
              </a:rPr>
              <a:t>幂级数</a:t>
            </a:r>
            <a:r>
              <a:rPr lang="en-US" altLang="zh-CN"/>
              <a:t>,  </a:t>
            </a:r>
            <a:r>
              <a:rPr lang="zh-CN" altLang="en-US"/>
              <a:t>形如</a:t>
            </a:r>
            <a:r>
              <a:rPr lang="en-US" altLang="zh-CN"/>
              <a:t>,</a:t>
            </a:r>
          </a:p>
        </p:txBody>
      </p:sp>
      <p:graphicFrame>
        <p:nvGraphicFramePr>
          <p:cNvPr id="68668" name="Object 60"/>
          <p:cNvGraphicFramePr>
            <a:graphicFrameLocks noChangeAspect="1"/>
          </p:cNvGraphicFramePr>
          <p:nvPr/>
        </p:nvGraphicFramePr>
        <p:xfrm>
          <a:off x="762000" y="1828800"/>
          <a:ext cx="72517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89351280" imgH="13398480" progId="Equation.3">
                  <p:embed/>
                </p:oleObj>
              </mc:Choice>
              <mc:Fallback>
                <p:oleObj name="Equation" r:id="rId3" imgW="89351280" imgH="13398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72517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0" name="Object 62"/>
          <p:cNvGraphicFramePr>
            <a:graphicFrameLocks noChangeAspect="1"/>
          </p:cNvGraphicFramePr>
          <p:nvPr/>
        </p:nvGraphicFramePr>
        <p:xfrm>
          <a:off x="304800" y="3071813"/>
          <a:ext cx="3429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45887760" imgH="7302600" progId="Equation.3">
                  <p:embed/>
                </p:oleObj>
              </mc:Choice>
              <mc:Fallback>
                <p:oleObj name="Equation" r:id="rId5" imgW="45887760" imgH="7302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71813"/>
                        <a:ext cx="3429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71" name="Text Box 63"/>
          <p:cNvSpPr txBox="1">
            <a:spLocks noChangeArrowheads="1"/>
          </p:cNvSpPr>
          <p:nvPr/>
        </p:nvSpPr>
        <p:spPr bwMode="auto">
          <a:xfrm>
            <a:off x="3794125" y="3038475"/>
            <a:ext cx="179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称为</a:t>
            </a:r>
            <a:r>
              <a:rPr lang="zh-CN" altLang="en-US">
                <a:solidFill>
                  <a:schemeClr val="tx2"/>
                </a:solidFill>
              </a:rPr>
              <a:t>系数 </a:t>
            </a:r>
            <a:r>
              <a:rPr lang="en-US" altLang="zh-CN"/>
              <a:t>.</a:t>
            </a:r>
          </a:p>
        </p:txBody>
      </p:sp>
      <p:sp>
        <p:nvSpPr>
          <p:cNvPr id="68672" name="Text Box 64"/>
          <p:cNvSpPr txBox="1">
            <a:spLocks noChangeArrowheads="1"/>
          </p:cNvSpPr>
          <p:nvPr/>
        </p:nvSpPr>
        <p:spPr bwMode="auto">
          <a:xfrm>
            <a:off x="381000" y="3733800"/>
            <a:ext cx="187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</a:t>
            </a:r>
            <a:r>
              <a:rPr lang="en-US" altLang="zh-CN"/>
              <a:t>,  </a:t>
            </a:r>
            <a:r>
              <a:rPr lang="zh-CN" altLang="en-US"/>
              <a:t>幂级数</a:t>
            </a:r>
          </a:p>
        </p:txBody>
      </p:sp>
      <p:graphicFrame>
        <p:nvGraphicFramePr>
          <p:cNvPr id="68673" name="Object 65"/>
          <p:cNvGraphicFramePr>
            <a:graphicFrameLocks noChangeAspect="1"/>
          </p:cNvGraphicFramePr>
          <p:nvPr/>
        </p:nvGraphicFramePr>
        <p:xfrm>
          <a:off x="2133600" y="4286250"/>
          <a:ext cx="5029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67010400" imgH="13398480" progId="Equation.3">
                  <p:embed/>
                </p:oleObj>
              </mc:Choice>
              <mc:Fallback>
                <p:oleObj name="Equation" r:id="rId7" imgW="67010400" imgH="13398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86250"/>
                        <a:ext cx="50292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74" name="Object 66"/>
          <p:cNvGraphicFramePr>
            <a:graphicFrameLocks noChangeAspect="1"/>
          </p:cNvGraphicFramePr>
          <p:nvPr/>
        </p:nvGraphicFramePr>
        <p:xfrm>
          <a:off x="2057400" y="5459413"/>
          <a:ext cx="5486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76352760" imgH="13804920" progId="Equation.3">
                  <p:embed/>
                </p:oleObj>
              </mc:Choice>
              <mc:Fallback>
                <p:oleObj name="Equation" r:id="rId9" imgW="76352760" imgH="138049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59413"/>
                        <a:ext cx="548640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7" grpId="0" autoUpdateAnimBg="0"/>
      <p:bldP spid="68671" grpId="0" autoUpdateAnimBg="0"/>
      <p:bldP spid="686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410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例如，考察以下幂级数的收敛性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9491" name="Object 275"/>
          <p:cNvGraphicFramePr>
            <a:graphicFrameLocks noChangeAspect="1"/>
          </p:cNvGraphicFramePr>
          <p:nvPr/>
        </p:nvGraphicFramePr>
        <p:xfrm>
          <a:off x="1524000" y="990600"/>
          <a:ext cx="50292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67010400" imgH="13398480" progId="Equation.3">
                  <p:embed/>
                </p:oleObj>
              </mc:Choice>
              <mc:Fallback>
                <p:oleObj name="Equation" r:id="rId3" imgW="67010400" imgH="13398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50292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" name="Text Box 276"/>
          <p:cNvSpPr txBox="1">
            <a:spLocks noChangeArrowheads="1"/>
          </p:cNvSpPr>
          <p:nvPr/>
        </p:nvSpPr>
        <p:spPr bwMode="auto">
          <a:xfrm>
            <a:off x="304800" y="2057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</a:t>
            </a:r>
          </a:p>
        </p:txBody>
      </p:sp>
      <p:graphicFrame>
        <p:nvGraphicFramePr>
          <p:cNvPr id="9493" name="Object 277"/>
          <p:cNvGraphicFramePr>
            <a:graphicFrameLocks noChangeAspect="1"/>
          </p:cNvGraphicFramePr>
          <p:nvPr/>
        </p:nvGraphicFramePr>
        <p:xfrm>
          <a:off x="1905000" y="2057400"/>
          <a:ext cx="48323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1879600" imgH="241300" progId="Equation.3">
                  <p:embed/>
                </p:oleObj>
              </mc:Choice>
              <mc:Fallback>
                <p:oleObj name="Equation" r:id="rId5" imgW="1879600" imgH="241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483235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4" name="Object 278"/>
          <p:cNvGraphicFramePr>
            <a:graphicFrameLocks noChangeAspect="1"/>
          </p:cNvGraphicFramePr>
          <p:nvPr/>
        </p:nvGraphicFramePr>
        <p:xfrm>
          <a:off x="2895600" y="2705100"/>
          <a:ext cx="1447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7" imgW="583947" imgH="418918" progId="Equation.3">
                  <p:embed/>
                </p:oleObj>
              </mc:Choice>
              <mc:Fallback>
                <p:oleObj name="Equation" r:id="rId7" imgW="583947" imgH="41891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05100"/>
                        <a:ext cx="14478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5" name="Object 279"/>
          <p:cNvGraphicFramePr>
            <a:graphicFrameLocks noChangeAspect="1"/>
          </p:cNvGraphicFramePr>
          <p:nvPr/>
        </p:nvGraphicFramePr>
        <p:xfrm>
          <a:off x="4343400" y="2732088"/>
          <a:ext cx="23622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9" imgW="977900" imgH="419100" progId="Equation.3">
                  <p:embed/>
                </p:oleObj>
              </mc:Choice>
              <mc:Fallback>
                <p:oleObj name="Equation" r:id="rId9" imgW="9779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32088"/>
                        <a:ext cx="236220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6" name="Text Box 280"/>
          <p:cNvSpPr txBox="1">
            <a:spLocks noChangeArrowheads="1"/>
          </p:cNvSpPr>
          <p:nvPr/>
        </p:nvSpPr>
        <p:spPr bwMode="auto">
          <a:xfrm>
            <a:off x="381000" y="4038600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</a:t>
            </a:r>
            <a:r>
              <a:rPr lang="en-US" altLang="zh-CN"/>
              <a:t>, </a:t>
            </a:r>
          </a:p>
        </p:txBody>
      </p:sp>
      <p:graphicFrame>
        <p:nvGraphicFramePr>
          <p:cNvPr id="9497" name="Object 281"/>
          <p:cNvGraphicFramePr>
            <a:graphicFrameLocks noChangeAspect="1"/>
          </p:cNvGraphicFramePr>
          <p:nvPr/>
        </p:nvGraphicFramePr>
        <p:xfrm>
          <a:off x="1600200" y="3810000"/>
          <a:ext cx="5486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1" imgW="71478360" imgH="12992040" progId="Equation.3">
                  <p:embed/>
                </p:oleObj>
              </mc:Choice>
              <mc:Fallback>
                <p:oleObj name="Equation" r:id="rId11" imgW="71478360" imgH="12992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54864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9" name="Object 283"/>
          <p:cNvGraphicFramePr>
            <a:graphicFrameLocks noChangeAspect="1"/>
          </p:cNvGraphicFramePr>
          <p:nvPr/>
        </p:nvGraphicFramePr>
        <p:xfrm>
          <a:off x="1600200" y="4724400"/>
          <a:ext cx="4419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3" imgW="54417960" imgH="6896160" progId="Equation.3">
                  <p:embed/>
                </p:oleObj>
              </mc:Choice>
              <mc:Fallback>
                <p:oleObj name="Equation" r:id="rId13" imgW="54417960" imgH="6896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44196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0" name="Text Box 284"/>
          <p:cNvSpPr txBox="1">
            <a:spLocks noChangeArrowheads="1"/>
          </p:cNvSpPr>
          <p:nvPr/>
        </p:nvSpPr>
        <p:spPr bwMode="auto">
          <a:xfrm>
            <a:off x="381000" y="5410200"/>
            <a:ext cx="73914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</a:t>
            </a:r>
            <a:r>
              <a:rPr lang="zh-CN" altLang="en-US"/>
              <a:t>故此幂级数的收敛域为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1, 1),   </a:t>
            </a:r>
            <a:r>
              <a:rPr lang="zh-CN" altLang="en-US"/>
              <a:t>发散域为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</a:t>
            </a:r>
            <a:r>
              <a:rPr lang="en-US" altLang="zh-CN"/>
              <a:t>(</a:t>
            </a:r>
            <a:r>
              <a:rPr lang="en-US" altLang="zh-CN">
                <a:sym typeface="Symbol" pitchFamily="18" charset="2"/>
              </a:rPr>
              <a:t>,  1]  [1,+ )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" grpId="0" autoUpdateAnimBg="0"/>
      <p:bldP spid="9496" grpId="0" autoUpdateAnimBg="0"/>
      <p:bldP spid="95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2133600" cy="6096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ea typeface="楷体_GB2312" pitchFamily="49" charset="-122"/>
              </a:rPr>
              <a:t>Abel</a:t>
            </a:r>
            <a:r>
              <a:rPr lang="zh-CN" altLang="en-US" sz="3200" b="1" smtClean="0">
                <a:ea typeface="楷体_GB2312" pitchFamily="49" charset="-122"/>
              </a:rPr>
              <a:t>定理</a:t>
            </a:r>
          </a:p>
        </p:txBody>
      </p:sp>
      <p:graphicFrame>
        <p:nvGraphicFramePr>
          <p:cNvPr id="5122" name="Object 89"/>
          <p:cNvGraphicFramePr>
            <a:graphicFrameLocks noChangeAspect="1"/>
          </p:cNvGraphicFramePr>
          <p:nvPr/>
        </p:nvGraphicFramePr>
        <p:xfrm>
          <a:off x="250825" y="908050"/>
          <a:ext cx="8569325" cy="330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3" imgW="112910760" imgH="44691480" progId="Equation.3">
                  <p:embed/>
                </p:oleObj>
              </mc:Choice>
              <mc:Fallback>
                <p:oleObj name="公式" r:id="rId3" imgW="112910760" imgH="44691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08050"/>
                        <a:ext cx="8569325" cy="330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82" name="Text Box 90"/>
          <p:cNvSpPr txBox="1">
            <a:spLocks noChangeArrowheads="1"/>
          </p:cNvSpPr>
          <p:nvPr/>
        </p:nvSpPr>
        <p:spPr bwMode="auto">
          <a:xfrm>
            <a:off x="420688" y="5876925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证</a:t>
            </a:r>
            <a:r>
              <a:rPr lang="en-US" altLang="zh-CN">
                <a:latin typeface="楷体_GB2312" pitchFamily="49" charset="-122"/>
              </a:rPr>
              <a:t>:</a:t>
            </a:r>
            <a:endParaRPr lang="en-US" altLang="zh-CN" sz="2400" b="0">
              <a:latin typeface="楷体_GB2312" pitchFamily="49" charset="-122"/>
            </a:endParaRPr>
          </a:p>
        </p:txBody>
      </p:sp>
      <p:sp>
        <p:nvSpPr>
          <p:cNvPr id="59487" name="Text Box 95"/>
          <p:cNvSpPr txBox="1">
            <a:spLocks noChangeArrowheads="1"/>
          </p:cNvSpPr>
          <p:nvPr/>
        </p:nvSpPr>
        <p:spPr bwMode="auto">
          <a:xfrm>
            <a:off x="1258888" y="5876925"/>
            <a:ext cx="6673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由逆否性质，只需要证明定理的前半部分</a:t>
            </a:r>
            <a:r>
              <a:rPr lang="en-US" altLang="zh-CN"/>
              <a:t>.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455738" y="5029200"/>
            <a:ext cx="5715000" cy="595313"/>
            <a:chOff x="816" y="2976"/>
            <a:chExt cx="3600" cy="375"/>
          </a:xfrm>
        </p:grpSpPr>
        <p:sp>
          <p:nvSpPr>
            <p:cNvPr id="5141" name="Line 96"/>
            <p:cNvSpPr>
              <a:spLocks noChangeShapeType="1"/>
            </p:cNvSpPr>
            <p:nvPr/>
          </p:nvSpPr>
          <p:spPr bwMode="auto">
            <a:xfrm>
              <a:off x="816" y="3024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Text Box 98"/>
            <p:cNvSpPr txBox="1">
              <a:spLocks noChangeArrowheads="1"/>
            </p:cNvSpPr>
            <p:nvPr/>
          </p:nvSpPr>
          <p:spPr bwMode="auto">
            <a:xfrm>
              <a:off x="2784" y="3024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baseline="-25000"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43" name="Text Box 100"/>
            <p:cNvSpPr txBox="1">
              <a:spLocks noChangeArrowheads="1"/>
            </p:cNvSpPr>
            <p:nvPr/>
          </p:nvSpPr>
          <p:spPr bwMode="auto">
            <a:xfrm>
              <a:off x="2304" y="30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5144" name="Line 101"/>
            <p:cNvSpPr>
              <a:spLocks noChangeShapeType="1"/>
            </p:cNvSpPr>
            <p:nvPr/>
          </p:nvSpPr>
          <p:spPr bwMode="auto">
            <a:xfrm>
              <a:off x="1872" y="29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102"/>
            <p:cNvSpPr>
              <a:spLocks noChangeShapeType="1"/>
            </p:cNvSpPr>
            <p:nvPr/>
          </p:nvSpPr>
          <p:spPr bwMode="auto">
            <a:xfrm>
              <a:off x="2400" y="29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03"/>
            <p:cNvSpPr>
              <a:spLocks noChangeShapeType="1"/>
            </p:cNvSpPr>
            <p:nvPr/>
          </p:nvSpPr>
          <p:spPr bwMode="auto">
            <a:xfrm>
              <a:off x="2880" y="29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3132138" y="4724400"/>
            <a:ext cx="1600200" cy="381000"/>
            <a:chOff x="1872" y="2784"/>
            <a:chExt cx="1008" cy="240"/>
          </a:xfrm>
        </p:grpSpPr>
        <p:sp>
          <p:nvSpPr>
            <p:cNvPr id="5138" name="Line 104"/>
            <p:cNvSpPr>
              <a:spLocks noChangeShapeType="1"/>
            </p:cNvSpPr>
            <p:nvPr/>
          </p:nvSpPr>
          <p:spPr bwMode="auto">
            <a:xfrm flipV="1">
              <a:off x="1872" y="2784"/>
              <a:ext cx="0" cy="24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106"/>
            <p:cNvSpPr>
              <a:spLocks noChangeShapeType="1"/>
            </p:cNvSpPr>
            <p:nvPr/>
          </p:nvSpPr>
          <p:spPr bwMode="auto">
            <a:xfrm>
              <a:off x="1872" y="2784"/>
              <a:ext cx="100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107"/>
            <p:cNvSpPr>
              <a:spLocks noChangeShapeType="1"/>
            </p:cNvSpPr>
            <p:nvPr/>
          </p:nvSpPr>
          <p:spPr bwMode="auto">
            <a:xfrm>
              <a:off x="2880" y="2784"/>
              <a:ext cx="0" cy="24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2141538" y="5029200"/>
            <a:ext cx="341312" cy="519113"/>
            <a:chOff x="1094" y="2970"/>
            <a:chExt cx="215" cy="327"/>
          </a:xfrm>
        </p:grpSpPr>
        <p:sp>
          <p:nvSpPr>
            <p:cNvPr id="5136" name="Line 110"/>
            <p:cNvSpPr>
              <a:spLocks noChangeShapeType="1"/>
            </p:cNvSpPr>
            <p:nvPr/>
          </p:nvSpPr>
          <p:spPr bwMode="auto">
            <a:xfrm>
              <a:off x="1200" y="2976"/>
              <a:ext cx="0" cy="4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Text Box 111"/>
            <p:cNvSpPr txBox="1">
              <a:spLocks noChangeArrowheads="1"/>
            </p:cNvSpPr>
            <p:nvPr/>
          </p:nvSpPr>
          <p:spPr bwMode="auto">
            <a:xfrm>
              <a:off x="1094" y="297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sp>
        <p:nvSpPr>
          <p:cNvPr id="59505" name="Line 113"/>
          <p:cNvSpPr>
            <a:spLocks noChangeShapeType="1"/>
          </p:cNvSpPr>
          <p:nvPr/>
        </p:nvSpPr>
        <p:spPr bwMode="auto">
          <a:xfrm>
            <a:off x="5646738" y="5029200"/>
            <a:ext cx="0" cy="762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1531938" y="4724400"/>
            <a:ext cx="762000" cy="381000"/>
            <a:chOff x="864" y="2784"/>
            <a:chExt cx="480" cy="240"/>
          </a:xfrm>
        </p:grpSpPr>
        <p:sp>
          <p:nvSpPr>
            <p:cNvPr id="5134" name="Line 115"/>
            <p:cNvSpPr>
              <a:spLocks noChangeShapeType="1"/>
            </p:cNvSpPr>
            <p:nvPr/>
          </p:nvSpPr>
          <p:spPr bwMode="auto">
            <a:xfrm flipV="1">
              <a:off x="1344" y="2784"/>
              <a:ext cx="0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16"/>
            <p:cNvSpPr>
              <a:spLocks noChangeShapeType="1"/>
            </p:cNvSpPr>
            <p:nvPr/>
          </p:nvSpPr>
          <p:spPr bwMode="auto">
            <a:xfrm flipH="1">
              <a:off x="864" y="2784"/>
              <a:ext cx="48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5646738" y="4724400"/>
            <a:ext cx="1066800" cy="381000"/>
            <a:chOff x="3456" y="2784"/>
            <a:chExt cx="672" cy="240"/>
          </a:xfrm>
        </p:grpSpPr>
        <p:sp>
          <p:nvSpPr>
            <p:cNvPr id="5132" name="Line 117"/>
            <p:cNvSpPr>
              <a:spLocks noChangeShapeType="1"/>
            </p:cNvSpPr>
            <p:nvPr/>
          </p:nvSpPr>
          <p:spPr bwMode="auto">
            <a:xfrm flipV="1">
              <a:off x="3456" y="2784"/>
              <a:ext cx="0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18"/>
            <p:cNvSpPr>
              <a:spLocks noChangeShapeType="1"/>
            </p:cNvSpPr>
            <p:nvPr/>
          </p:nvSpPr>
          <p:spPr bwMode="auto">
            <a:xfrm>
              <a:off x="3456" y="2784"/>
              <a:ext cx="67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82" grpId="0" autoUpdateAnimBg="0"/>
      <p:bldP spid="59487" grpId="0" autoUpdateAnimBg="0"/>
      <p:bldP spid="595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83" name="Object 47"/>
          <p:cNvGraphicFramePr>
            <a:graphicFrameLocks noChangeAspect="1"/>
          </p:cNvGraphicFramePr>
          <p:nvPr/>
        </p:nvGraphicFramePr>
        <p:xfrm>
          <a:off x="1295400" y="3505200"/>
          <a:ext cx="35814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3581400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4" name="Object 48"/>
          <p:cNvGraphicFramePr>
            <a:graphicFrameLocks noChangeAspect="1"/>
          </p:cNvGraphicFramePr>
          <p:nvPr/>
        </p:nvGraphicFramePr>
        <p:xfrm>
          <a:off x="4876800" y="3429000"/>
          <a:ext cx="25146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1066800" imgH="520700" progId="Equation.3">
                  <p:embed/>
                </p:oleObj>
              </mc:Choice>
              <mc:Fallback>
                <p:oleObj name="Equation" r:id="rId5" imgW="1066800" imgH="520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2514600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5" name="Object 49"/>
          <p:cNvGraphicFramePr>
            <a:graphicFrameLocks noChangeAspect="1"/>
          </p:cNvGraphicFramePr>
          <p:nvPr/>
        </p:nvGraphicFramePr>
        <p:xfrm>
          <a:off x="7315200" y="3505200"/>
          <a:ext cx="15621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22734360" imgH="16649640" progId="Equation.3">
                  <p:embed/>
                </p:oleObj>
              </mc:Choice>
              <mc:Fallback>
                <p:oleObj name="Equation" r:id="rId7" imgW="22734360" imgH="16649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05200"/>
                        <a:ext cx="1562100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6" name="Object 50"/>
          <p:cNvGraphicFramePr>
            <a:graphicFrameLocks noChangeAspect="1"/>
          </p:cNvGraphicFramePr>
          <p:nvPr/>
        </p:nvGraphicFramePr>
        <p:xfrm>
          <a:off x="565150" y="4876800"/>
          <a:ext cx="29845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公式" r:id="rId9" imgW="1181100" imgH="228600" progId="Equation.3">
                  <p:embed/>
                </p:oleObj>
              </mc:Choice>
              <mc:Fallback>
                <p:oleObj name="公式" r:id="rId9" imgW="11811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876800"/>
                        <a:ext cx="29845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7" name="Object 51"/>
          <p:cNvGraphicFramePr>
            <a:graphicFrameLocks noChangeAspect="1"/>
          </p:cNvGraphicFramePr>
          <p:nvPr/>
        </p:nvGraphicFramePr>
        <p:xfrm>
          <a:off x="3657600" y="4495800"/>
          <a:ext cx="45720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1" imgW="1828800" imgH="520700" progId="Equation.3">
                  <p:embed/>
                </p:oleObj>
              </mc:Choice>
              <mc:Fallback>
                <p:oleObj name="Equation" r:id="rId11" imgW="1828800" imgH="5207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95800"/>
                        <a:ext cx="457200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8" name="Object 52"/>
          <p:cNvGraphicFramePr>
            <a:graphicFrameLocks noChangeAspect="1"/>
          </p:cNvGraphicFramePr>
          <p:nvPr/>
        </p:nvGraphicFramePr>
        <p:xfrm>
          <a:off x="533400" y="5562600"/>
          <a:ext cx="3048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13" imgW="1193800" imgH="419100" progId="Equation.3">
                  <p:embed/>
                </p:oleObj>
              </mc:Choice>
              <mc:Fallback>
                <p:oleObj name="Equation" r:id="rId13" imgW="1193800" imgH="419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30480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9" name="Object 53"/>
          <p:cNvGraphicFramePr>
            <a:graphicFrameLocks noChangeAspect="1"/>
          </p:cNvGraphicFramePr>
          <p:nvPr/>
        </p:nvGraphicFramePr>
        <p:xfrm>
          <a:off x="3886200" y="5562600"/>
          <a:ext cx="4343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15" imgW="1739900" imgH="419100" progId="Equation.3">
                  <p:embed/>
                </p:oleObj>
              </mc:Choice>
              <mc:Fallback>
                <p:oleObj name="Equation" r:id="rId15" imgW="1739900" imgH="4191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43434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6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458913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即证：</a:t>
            </a:r>
          </a:p>
        </p:txBody>
      </p:sp>
      <p:graphicFrame>
        <p:nvGraphicFramePr>
          <p:cNvPr id="91200" name="Object 64"/>
          <p:cNvGraphicFramePr>
            <a:graphicFrameLocks noChangeAspect="1"/>
          </p:cNvGraphicFramePr>
          <p:nvPr/>
        </p:nvGraphicFramePr>
        <p:xfrm>
          <a:off x="4800600" y="1905000"/>
          <a:ext cx="26987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7" imgW="1117600" imgH="292100" progId="Equation.3">
                  <p:embed/>
                </p:oleObj>
              </mc:Choice>
              <mc:Fallback>
                <p:oleObj name="Equation" r:id="rId17" imgW="1117600" imgH="292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05000"/>
                        <a:ext cx="26987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1" name="Object 65"/>
          <p:cNvGraphicFramePr>
            <a:graphicFrameLocks noChangeAspect="1"/>
          </p:cNvGraphicFramePr>
          <p:nvPr/>
        </p:nvGraphicFramePr>
        <p:xfrm>
          <a:off x="1752600" y="1752600"/>
          <a:ext cx="2743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19" imgW="1168400" imgH="419100" progId="Equation.3">
                  <p:embed/>
                </p:oleObj>
              </mc:Choice>
              <mc:Fallback>
                <p:oleObj name="Equation" r:id="rId19" imgW="1168400" imgH="419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27432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2" name="Object 66"/>
          <p:cNvGraphicFramePr>
            <a:graphicFrameLocks noChangeAspect="1"/>
          </p:cNvGraphicFramePr>
          <p:nvPr/>
        </p:nvGraphicFramePr>
        <p:xfrm>
          <a:off x="2743200" y="2743200"/>
          <a:ext cx="5486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21" imgW="2235200" imgH="254000" progId="Equation.3">
                  <p:embed/>
                </p:oleObj>
              </mc:Choice>
              <mc:Fallback>
                <p:oleObj name="Equation" r:id="rId21" imgW="2235200" imgH="2540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54864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3" name="Object 67"/>
          <p:cNvGraphicFramePr>
            <a:graphicFrameLocks noChangeAspect="1"/>
          </p:cNvGraphicFramePr>
          <p:nvPr/>
        </p:nvGraphicFramePr>
        <p:xfrm>
          <a:off x="762000" y="2819400"/>
          <a:ext cx="1828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23" imgW="761669" imgH="203112" progId="Equation.3">
                  <p:embed/>
                </p:oleObj>
              </mc:Choice>
              <mc:Fallback>
                <p:oleObj name="Equation" r:id="rId23" imgW="761669" imgH="203112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19400"/>
                        <a:ext cx="1828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05" name="Rectangle 69"/>
          <p:cNvSpPr>
            <a:spLocks noChangeArrowheads="1"/>
          </p:cNvSpPr>
          <p:nvPr/>
        </p:nvSpPr>
        <p:spPr bwMode="auto">
          <a:xfrm>
            <a:off x="179388" y="3789363"/>
            <a:ext cx="1319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于是，</a:t>
            </a:r>
          </a:p>
        </p:txBody>
      </p:sp>
      <p:graphicFrame>
        <p:nvGraphicFramePr>
          <p:cNvPr id="91206" name="Object 70"/>
          <p:cNvGraphicFramePr>
            <a:graphicFrameLocks noChangeAspect="1"/>
          </p:cNvGraphicFramePr>
          <p:nvPr/>
        </p:nvGraphicFramePr>
        <p:xfrm>
          <a:off x="838200" y="152400"/>
          <a:ext cx="648176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25" imgW="88132680" imgH="21933000" progId="Equation.3">
                  <p:embed/>
                </p:oleObj>
              </mc:Choice>
              <mc:Fallback>
                <p:oleObj name="Equation" r:id="rId25" imgW="88132680" imgH="219330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"/>
                        <a:ext cx="6481763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07" name="Text Box 71"/>
          <p:cNvSpPr txBox="1">
            <a:spLocks noChangeArrowheads="1"/>
          </p:cNvSpPr>
          <p:nvPr/>
        </p:nvSpPr>
        <p:spPr bwMode="auto">
          <a:xfrm>
            <a:off x="228600" y="197757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事实上，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05" grpId="0" autoUpdateAnimBg="0"/>
      <p:bldP spid="9120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6" name="Arc 26"/>
          <p:cNvSpPr>
            <a:spLocks/>
          </p:cNvSpPr>
          <p:nvPr/>
        </p:nvSpPr>
        <p:spPr bwMode="auto">
          <a:xfrm>
            <a:off x="5151438" y="5378450"/>
            <a:ext cx="1944687" cy="458788"/>
          </a:xfrm>
          <a:custGeom>
            <a:avLst/>
            <a:gdLst>
              <a:gd name="T0" fmla="*/ 0 w 28315"/>
              <a:gd name="T1" fmla="*/ 2147483647 h 21600"/>
              <a:gd name="T2" fmla="*/ 2147483647 w 28315"/>
              <a:gd name="T3" fmla="*/ 239349358 h 21600"/>
              <a:gd name="T4" fmla="*/ 2147483647 w 28315"/>
              <a:gd name="T5" fmla="*/ 2147483647 h 21600"/>
              <a:gd name="T6" fmla="*/ 0 60000 65536"/>
              <a:gd name="T7" fmla="*/ 0 60000 65536"/>
              <a:gd name="T8" fmla="*/ 0 60000 65536"/>
              <a:gd name="T9" fmla="*/ 0 w 28315"/>
              <a:gd name="T10" fmla="*/ 0 h 21600"/>
              <a:gd name="T11" fmla="*/ 28315 w 2831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15" h="21600" fill="none" extrusionOk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</a:path>
              <a:path w="28315" h="21600" stroke="0" extrusionOk="0">
                <a:moveTo>
                  <a:pt x="0" y="17918"/>
                </a:moveTo>
                <a:cubicBezTo>
                  <a:pt x="1791" y="7563"/>
                  <a:pt x="10775" y="-1"/>
                  <a:pt x="21284" y="0"/>
                </a:cubicBezTo>
                <a:cubicBezTo>
                  <a:pt x="23676" y="0"/>
                  <a:pt x="26052" y="397"/>
                  <a:pt x="28314" y="1176"/>
                </a:cubicBezTo>
                <a:lnTo>
                  <a:pt x="21284" y="21600"/>
                </a:lnTo>
                <a:close/>
              </a:path>
            </a:pathLst>
          </a:custGeom>
          <a:noFill/>
          <a:ln w="4445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7" name="Arc 27"/>
          <p:cNvSpPr>
            <a:spLocks/>
          </p:cNvSpPr>
          <p:nvPr/>
        </p:nvSpPr>
        <p:spPr bwMode="auto">
          <a:xfrm>
            <a:off x="800100" y="5378450"/>
            <a:ext cx="1981200" cy="474663"/>
          </a:xfrm>
          <a:custGeom>
            <a:avLst/>
            <a:gdLst>
              <a:gd name="T0" fmla="*/ 0 w 21600"/>
              <a:gd name="T1" fmla="*/ 0 h 24353"/>
              <a:gd name="T2" fmla="*/ 2147483647 w 21600"/>
              <a:gd name="T3" fmla="*/ 2147483647 h 24353"/>
              <a:gd name="T4" fmla="*/ 0 w 21600"/>
              <a:gd name="T5" fmla="*/ 2147483647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8" name="Arc 28"/>
          <p:cNvSpPr>
            <a:spLocks/>
          </p:cNvSpPr>
          <p:nvPr/>
        </p:nvSpPr>
        <p:spPr bwMode="auto">
          <a:xfrm>
            <a:off x="2781300" y="5378450"/>
            <a:ext cx="2362200" cy="468313"/>
          </a:xfrm>
          <a:custGeom>
            <a:avLst/>
            <a:gdLst>
              <a:gd name="T0" fmla="*/ 89429770 w 43200"/>
              <a:gd name="T1" fmla="*/ 2147483647 h 22273"/>
              <a:gd name="T2" fmla="*/ 2147483647 w 43200"/>
              <a:gd name="T3" fmla="*/ 2147483647 h 22273"/>
              <a:gd name="T4" fmla="*/ 2147483647 w 43200"/>
              <a:gd name="T5" fmla="*/ 2147483647 h 22273"/>
              <a:gd name="T6" fmla="*/ 0 60000 65536"/>
              <a:gd name="T7" fmla="*/ 0 60000 65536"/>
              <a:gd name="T8" fmla="*/ 0 60000 65536"/>
              <a:gd name="T9" fmla="*/ 0 w 43200"/>
              <a:gd name="T10" fmla="*/ 0 h 22273"/>
              <a:gd name="T11" fmla="*/ 43200 w 43200"/>
              <a:gd name="T12" fmla="*/ 22273 h 22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273" fill="none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273" stroke="0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647700" y="5835650"/>
            <a:ext cx="670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90" name="Object 30"/>
          <p:cNvGraphicFramePr>
            <a:graphicFrameLocks noChangeAspect="1"/>
          </p:cNvGraphicFramePr>
          <p:nvPr/>
        </p:nvGraphicFramePr>
        <p:xfrm>
          <a:off x="7392988" y="5735638"/>
          <a:ext cx="2651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公式" r:id="rId3" imgW="266469" imgH="253780" progId="Equation.3">
                  <p:embed/>
                </p:oleObj>
              </mc:Choice>
              <mc:Fallback>
                <p:oleObj name="公式" r:id="rId3" imgW="266469" imgH="2537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8" y="5735638"/>
                        <a:ext cx="265112" cy="25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1" name="Object 31"/>
          <p:cNvGraphicFramePr>
            <a:graphicFrameLocks noChangeAspect="1"/>
          </p:cNvGraphicFramePr>
          <p:nvPr/>
        </p:nvGraphicFramePr>
        <p:xfrm flipH="1">
          <a:off x="3779838" y="5876925"/>
          <a:ext cx="301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779838" y="5876925"/>
                        <a:ext cx="30162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2" name="Object 32"/>
          <p:cNvGraphicFramePr>
            <a:graphicFrameLocks noChangeAspect="1"/>
          </p:cNvGraphicFramePr>
          <p:nvPr/>
        </p:nvGraphicFramePr>
        <p:xfrm flipH="1">
          <a:off x="3848100" y="5754688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公式" r:id="rId7" imgW="203024" imgH="203024" progId="Equation.3">
                  <p:embed/>
                </p:oleObj>
              </mc:Choice>
              <mc:Fallback>
                <p:oleObj name="公式" r:id="rId7" imgW="203024" imgH="20302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848100" y="5754688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3" name="Object 33"/>
          <p:cNvGraphicFramePr>
            <a:graphicFrameLocks noChangeAspect="1"/>
          </p:cNvGraphicFramePr>
          <p:nvPr/>
        </p:nvGraphicFramePr>
        <p:xfrm flipH="1">
          <a:off x="47625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公式" r:id="rId9" imgW="253800" imgH="254160" progId="Equation.3">
                  <p:embed/>
                </p:oleObj>
              </mc:Choice>
              <mc:Fallback>
                <p:oleObj name="公式" r:id="rId9" imgW="253800" imgH="2541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7625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4" name="Object 34"/>
          <p:cNvGraphicFramePr>
            <a:graphicFrameLocks noChangeAspect="1"/>
          </p:cNvGraphicFramePr>
          <p:nvPr/>
        </p:nvGraphicFramePr>
        <p:xfrm flipH="1">
          <a:off x="4367213" y="5745163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公式" r:id="rId11" imgW="253800" imgH="254160" progId="Equation.3">
                  <p:embed/>
                </p:oleObj>
              </mc:Choice>
              <mc:Fallback>
                <p:oleObj name="公式" r:id="rId11" imgW="253800" imgH="2541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4367213" y="5745163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5" name="Object 35"/>
          <p:cNvGraphicFramePr>
            <a:graphicFrameLocks noChangeAspect="1"/>
          </p:cNvGraphicFramePr>
          <p:nvPr/>
        </p:nvGraphicFramePr>
        <p:xfrm flipH="1">
          <a:off x="56007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公式" r:id="rId13" imgW="253800" imgH="254160" progId="Equation.3">
                  <p:embed/>
                </p:oleObj>
              </mc:Choice>
              <mc:Fallback>
                <p:oleObj name="公式" r:id="rId13" imgW="253800" imgH="2541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6007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6" name="Arc 36"/>
          <p:cNvSpPr>
            <a:spLocks/>
          </p:cNvSpPr>
          <p:nvPr/>
        </p:nvSpPr>
        <p:spPr bwMode="auto">
          <a:xfrm>
            <a:off x="800100" y="5454650"/>
            <a:ext cx="1447800" cy="398463"/>
          </a:xfrm>
          <a:custGeom>
            <a:avLst/>
            <a:gdLst>
              <a:gd name="T0" fmla="*/ 0 w 21600"/>
              <a:gd name="T1" fmla="*/ 0 h 24353"/>
              <a:gd name="T2" fmla="*/ 2147483647 w 21600"/>
              <a:gd name="T3" fmla="*/ 1745397294 h 24353"/>
              <a:gd name="T4" fmla="*/ 0 w 21600"/>
              <a:gd name="T5" fmla="*/ 1548090352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7" name="Arc 37"/>
          <p:cNvSpPr>
            <a:spLocks/>
          </p:cNvSpPr>
          <p:nvPr/>
        </p:nvSpPr>
        <p:spPr bwMode="auto">
          <a:xfrm>
            <a:off x="5676900" y="5454650"/>
            <a:ext cx="1368425" cy="381000"/>
          </a:xfrm>
          <a:custGeom>
            <a:avLst/>
            <a:gdLst>
              <a:gd name="T0" fmla="*/ 2147483647 w 24670"/>
              <a:gd name="T1" fmla="*/ 1129869671 h 26519"/>
              <a:gd name="T2" fmla="*/ 2147483647 w 24670"/>
              <a:gd name="T3" fmla="*/ 9329638 h 26519"/>
              <a:gd name="T4" fmla="*/ 2147483647 w 24670"/>
              <a:gd name="T5" fmla="*/ 920289303 h 26519"/>
              <a:gd name="T6" fmla="*/ 0 60000 65536"/>
              <a:gd name="T7" fmla="*/ 0 60000 65536"/>
              <a:gd name="T8" fmla="*/ 0 60000 65536"/>
              <a:gd name="T9" fmla="*/ 0 w 24670"/>
              <a:gd name="T10" fmla="*/ 0 h 26519"/>
              <a:gd name="T11" fmla="*/ 24670 w 24670"/>
              <a:gd name="T12" fmla="*/ 26519 h 265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70" h="26519" fill="none" extrusionOk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</a:path>
              <a:path w="24670" h="26519" stroke="0" extrusionOk="0">
                <a:moveTo>
                  <a:pt x="567" y="26519"/>
                </a:moveTo>
                <a:cubicBezTo>
                  <a:pt x="190" y="24906"/>
                  <a:pt x="0" y="2325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627" y="-1"/>
                  <a:pt x="23653" y="73"/>
                  <a:pt x="24669" y="219"/>
                </a:cubicBezTo>
                <a:lnTo>
                  <a:pt x="21600" y="21600"/>
                </a:lnTo>
                <a:close/>
              </a:path>
            </a:pathLst>
          </a:custGeom>
          <a:noFill/>
          <a:ln w="4445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98" name="Object 38"/>
          <p:cNvGraphicFramePr>
            <a:graphicFrameLocks noChangeAspect="1"/>
          </p:cNvGraphicFramePr>
          <p:nvPr/>
        </p:nvGraphicFramePr>
        <p:xfrm flipH="1">
          <a:off x="21717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公式" r:id="rId15" imgW="253800" imgH="254160" progId="Equation.3">
                  <p:embed/>
                </p:oleObj>
              </mc:Choice>
              <mc:Fallback>
                <p:oleObj name="公式" r:id="rId15" imgW="253800" imgH="25416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1717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9" name="Arc 39"/>
          <p:cNvSpPr>
            <a:spLocks/>
          </p:cNvSpPr>
          <p:nvPr/>
        </p:nvSpPr>
        <p:spPr bwMode="auto">
          <a:xfrm>
            <a:off x="6057900" y="5607050"/>
            <a:ext cx="990600" cy="227013"/>
          </a:xfrm>
          <a:custGeom>
            <a:avLst/>
            <a:gdLst>
              <a:gd name="T0" fmla="*/ 0 w 21440"/>
              <a:gd name="T1" fmla="*/ 231504114 h 21599"/>
              <a:gd name="T2" fmla="*/ 2147483647 w 21440"/>
              <a:gd name="T3" fmla="*/ 0 h 21599"/>
              <a:gd name="T4" fmla="*/ 2147483647 w 21440"/>
              <a:gd name="T5" fmla="*/ 263573443 h 21599"/>
              <a:gd name="T6" fmla="*/ 0 60000 65536"/>
              <a:gd name="T7" fmla="*/ 0 60000 65536"/>
              <a:gd name="T8" fmla="*/ 0 60000 65536"/>
              <a:gd name="T9" fmla="*/ 0 w 21440"/>
              <a:gd name="T10" fmla="*/ 0 h 21599"/>
              <a:gd name="T11" fmla="*/ 21440 w 2144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40" h="21599" fill="none" extrusionOk="0">
                <a:moveTo>
                  <a:pt x="0" y="18971"/>
                </a:moveTo>
                <a:cubicBezTo>
                  <a:pt x="1319" y="8210"/>
                  <a:pt x="10409" y="95"/>
                  <a:pt x="21249" y="-1"/>
                </a:cubicBezTo>
              </a:path>
              <a:path w="21440" h="21599" stroke="0" extrusionOk="0">
                <a:moveTo>
                  <a:pt x="0" y="18971"/>
                </a:moveTo>
                <a:cubicBezTo>
                  <a:pt x="1319" y="8210"/>
                  <a:pt x="10409" y="95"/>
                  <a:pt x="21249" y="-1"/>
                </a:cubicBezTo>
                <a:lnTo>
                  <a:pt x="21440" y="21599"/>
                </a:lnTo>
                <a:close/>
              </a:path>
            </a:pathLst>
          </a:custGeom>
          <a:noFill/>
          <a:ln w="4445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0" name="Arc 40"/>
          <p:cNvSpPr>
            <a:spLocks/>
          </p:cNvSpPr>
          <p:nvPr/>
        </p:nvSpPr>
        <p:spPr bwMode="auto">
          <a:xfrm>
            <a:off x="876300" y="5607050"/>
            <a:ext cx="990600" cy="228600"/>
          </a:xfrm>
          <a:custGeom>
            <a:avLst/>
            <a:gdLst>
              <a:gd name="T0" fmla="*/ 269885662 w 21600"/>
              <a:gd name="T1" fmla="*/ 0 h 24353"/>
              <a:gd name="T2" fmla="*/ 2147483647 w 21600"/>
              <a:gd name="T3" fmla="*/ 189080647 h 24353"/>
              <a:gd name="T4" fmla="*/ 0 w 21600"/>
              <a:gd name="T5" fmla="*/ 167706230 h 24353"/>
              <a:gd name="T6" fmla="*/ 0 60000 65536"/>
              <a:gd name="T7" fmla="*/ 0 60000 65536"/>
              <a:gd name="T8" fmla="*/ 0 60000 65536"/>
              <a:gd name="T9" fmla="*/ 0 w 21600"/>
              <a:gd name="T10" fmla="*/ 0 h 24353"/>
              <a:gd name="T11" fmla="*/ 21600 w 21600"/>
              <a:gd name="T12" fmla="*/ 24353 h 243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353" fill="none" extrusionOk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</a:path>
              <a:path w="21600" h="24353" stroke="0" extrusionOk="0">
                <a:moveTo>
                  <a:pt x="60" y="0"/>
                </a:moveTo>
                <a:cubicBezTo>
                  <a:pt x="11966" y="33"/>
                  <a:pt x="21600" y="9694"/>
                  <a:pt x="21600" y="21600"/>
                </a:cubicBezTo>
                <a:cubicBezTo>
                  <a:pt x="21600" y="22520"/>
                  <a:pt x="21541" y="23440"/>
                  <a:pt x="21423" y="24352"/>
                </a:cubicBezTo>
                <a:lnTo>
                  <a:pt x="0" y="21600"/>
                </a:lnTo>
                <a:close/>
              </a:path>
            </a:pathLst>
          </a:custGeom>
          <a:noFill/>
          <a:ln w="4445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01" name="Object 41"/>
          <p:cNvGraphicFramePr>
            <a:graphicFrameLocks noChangeAspect="1"/>
          </p:cNvGraphicFramePr>
          <p:nvPr/>
        </p:nvGraphicFramePr>
        <p:xfrm flipH="1">
          <a:off x="59817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公式" r:id="rId17" imgW="253800" imgH="254160" progId="Equation.3">
                  <p:embed/>
                </p:oleObj>
              </mc:Choice>
              <mc:Fallback>
                <p:oleObj name="公式" r:id="rId17" imgW="253800" imgH="2541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9817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2" name="Object 42"/>
          <p:cNvGraphicFramePr>
            <a:graphicFrameLocks noChangeAspect="1"/>
          </p:cNvGraphicFramePr>
          <p:nvPr/>
        </p:nvGraphicFramePr>
        <p:xfrm flipH="1">
          <a:off x="17907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公式" r:id="rId19" imgW="253800" imgH="254160" progId="Equation.3">
                  <p:embed/>
                </p:oleObj>
              </mc:Choice>
              <mc:Fallback>
                <p:oleObj name="公式" r:id="rId19" imgW="253800" imgH="25416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7907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3" name="Object 43"/>
          <p:cNvGraphicFramePr>
            <a:graphicFrameLocks noChangeAspect="1"/>
          </p:cNvGraphicFramePr>
          <p:nvPr/>
        </p:nvGraphicFramePr>
        <p:xfrm flipH="1">
          <a:off x="50673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公式" r:id="rId21" imgW="253800" imgH="254160" progId="Equation.3">
                  <p:embed/>
                </p:oleObj>
              </mc:Choice>
              <mc:Fallback>
                <p:oleObj name="公式" r:id="rId21" imgW="253800" imgH="2541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50673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4" name="Object 44"/>
          <p:cNvGraphicFramePr>
            <a:graphicFrameLocks noChangeAspect="1"/>
          </p:cNvGraphicFramePr>
          <p:nvPr/>
        </p:nvGraphicFramePr>
        <p:xfrm flipH="1">
          <a:off x="27051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公式" r:id="rId23" imgW="253800" imgH="254160" progId="Equation.3">
                  <p:embed/>
                </p:oleObj>
              </mc:Choice>
              <mc:Fallback>
                <p:oleObj name="公式" r:id="rId23" imgW="253800" imgH="25416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7051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5" name="Arc 45"/>
          <p:cNvSpPr>
            <a:spLocks/>
          </p:cNvSpPr>
          <p:nvPr/>
        </p:nvSpPr>
        <p:spPr bwMode="auto">
          <a:xfrm>
            <a:off x="3067050" y="5532438"/>
            <a:ext cx="1758950" cy="315912"/>
          </a:xfrm>
          <a:custGeom>
            <a:avLst/>
            <a:gdLst>
              <a:gd name="T0" fmla="*/ 27473537 w 43200"/>
              <a:gd name="T1" fmla="*/ 901421592 h 22273"/>
              <a:gd name="T2" fmla="*/ 2147483647 w 43200"/>
              <a:gd name="T3" fmla="*/ 874225795 h 22273"/>
              <a:gd name="T4" fmla="*/ 2147483647 w 43200"/>
              <a:gd name="T5" fmla="*/ 874183131 h 22273"/>
              <a:gd name="T6" fmla="*/ 0 60000 65536"/>
              <a:gd name="T7" fmla="*/ 0 60000 65536"/>
              <a:gd name="T8" fmla="*/ 0 60000 65536"/>
              <a:gd name="T9" fmla="*/ 0 w 43200"/>
              <a:gd name="T10" fmla="*/ 0 h 22273"/>
              <a:gd name="T11" fmla="*/ 43200 w 43200"/>
              <a:gd name="T12" fmla="*/ 22273 h 22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273" fill="none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</a:path>
              <a:path w="43200" h="22273" stroke="0" extrusionOk="0">
                <a:moveTo>
                  <a:pt x="10" y="22272"/>
                </a:moveTo>
                <a:cubicBezTo>
                  <a:pt x="3" y="22048"/>
                  <a:pt x="0" y="2182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600"/>
                  <a:pt x="43199" y="21600"/>
                  <a:pt x="43199" y="21600"/>
                </a:cubicBezTo>
                <a:lnTo>
                  <a:pt x="21600" y="21600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6" name="Arc 46"/>
          <p:cNvSpPr>
            <a:spLocks/>
          </p:cNvSpPr>
          <p:nvPr/>
        </p:nvSpPr>
        <p:spPr bwMode="auto">
          <a:xfrm>
            <a:off x="3390900" y="5607050"/>
            <a:ext cx="1066800" cy="230188"/>
          </a:xfrm>
          <a:custGeom>
            <a:avLst/>
            <a:gdLst>
              <a:gd name="T0" fmla="*/ 0 w 43156"/>
              <a:gd name="T1" fmla="*/ 260806064 h 21600"/>
              <a:gd name="T2" fmla="*/ 2147483647 w 43156"/>
              <a:gd name="T3" fmla="*/ 278592258 h 21600"/>
              <a:gd name="T4" fmla="*/ 2147483647 w 43156"/>
              <a:gd name="T5" fmla="*/ 278592258 h 21600"/>
              <a:gd name="T6" fmla="*/ 0 60000 65536"/>
              <a:gd name="T7" fmla="*/ 0 60000 65536"/>
              <a:gd name="T8" fmla="*/ 0 60000 65536"/>
              <a:gd name="T9" fmla="*/ 0 w 43156"/>
              <a:gd name="T10" fmla="*/ 0 h 21600"/>
              <a:gd name="T11" fmla="*/ 43156 w 4315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56" h="21600" fill="none" extrusionOk="0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</a:path>
              <a:path w="43156" h="21600" stroke="0" extrusionOk="0">
                <a:moveTo>
                  <a:pt x="0" y="20221"/>
                </a:moveTo>
                <a:cubicBezTo>
                  <a:pt x="727" y="8850"/>
                  <a:pt x="10162" y="-1"/>
                  <a:pt x="21556" y="0"/>
                </a:cubicBezTo>
                <a:cubicBezTo>
                  <a:pt x="33485" y="0"/>
                  <a:pt x="43156" y="9670"/>
                  <a:pt x="43156" y="21600"/>
                </a:cubicBezTo>
                <a:lnTo>
                  <a:pt x="21556" y="21600"/>
                </a:lnTo>
                <a:close/>
              </a:path>
            </a:pathLst>
          </a:custGeom>
          <a:noFill/>
          <a:ln w="444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07" name="Object 47"/>
          <p:cNvGraphicFramePr>
            <a:graphicFrameLocks noChangeAspect="1"/>
          </p:cNvGraphicFramePr>
          <p:nvPr/>
        </p:nvGraphicFramePr>
        <p:xfrm flipH="1">
          <a:off x="33147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公式" r:id="rId25" imgW="253800" imgH="254160" progId="Equation.3">
                  <p:embed/>
                </p:oleObj>
              </mc:Choice>
              <mc:Fallback>
                <p:oleObj name="公式" r:id="rId25" imgW="253800" imgH="2541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3147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8" name="Object 48"/>
          <p:cNvGraphicFramePr>
            <a:graphicFrameLocks noChangeAspect="1"/>
          </p:cNvGraphicFramePr>
          <p:nvPr/>
        </p:nvGraphicFramePr>
        <p:xfrm flipH="1">
          <a:off x="3009900" y="575945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公式" r:id="rId27" imgW="253800" imgH="254160" progId="Equation.3">
                  <p:embed/>
                </p:oleObj>
              </mc:Choice>
              <mc:Fallback>
                <p:oleObj name="公式" r:id="rId27" imgW="253800" imgH="25416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3009900" y="5759450"/>
                        <a:ext cx="152400" cy="15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9" name="Object 49"/>
          <p:cNvGraphicFramePr>
            <a:graphicFrameLocks noChangeAspect="1"/>
          </p:cNvGraphicFramePr>
          <p:nvPr/>
        </p:nvGraphicFramePr>
        <p:xfrm>
          <a:off x="2400300" y="5911850"/>
          <a:ext cx="596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公式" r:id="rId29" imgW="596641" imgH="317362" progId="Equation.3">
                  <p:embed/>
                </p:oleObj>
              </mc:Choice>
              <mc:Fallback>
                <p:oleObj name="公式" r:id="rId29" imgW="596641" imgH="317362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911850"/>
                        <a:ext cx="5969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0" name="Object 50"/>
          <p:cNvGraphicFramePr>
            <a:graphicFrameLocks noChangeAspect="1"/>
          </p:cNvGraphicFramePr>
          <p:nvPr/>
        </p:nvGraphicFramePr>
        <p:xfrm>
          <a:off x="4979988" y="5911850"/>
          <a:ext cx="3159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公式" r:id="rId31" imgW="317225" imgH="317225" progId="Equation.3">
                  <p:embed/>
                </p:oleObj>
              </mc:Choice>
              <mc:Fallback>
                <p:oleObj name="公式" r:id="rId31" imgW="317225" imgH="317225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5911850"/>
                        <a:ext cx="315912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1" name="Text Box 51"/>
          <p:cNvSpPr txBox="1">
            <a:spLocks noChangeArrowheads="1"/>
          </p:cNvSpPr>
          <p:nvPr/>
        </p:nvSpPr>
        <p:spPr bwMode="auto">
          <a:xfrm>
            <a:off x="3276600" y="480060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收敛</a:t>
            </a:r>
          </a:p>
        </p:txBody>
      </p:sp>
      <p:sp>
        <p:nvSpPr>
          <p:cNvPr id="92212" name="Text Box 52"/>
          <p:cNvSpPr txBox="1">
            <a:spLocks noChangeArrowheads="1"/>
          </p:cNvSpPr>
          <p:nvPr/>
        </p:nvSpPr>
        <p:spPr bwMode="auto">
          <a:xfrm>
            <a:off x="5410200" y="5791200"/>
            <a:ext cx="9906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发散</a:t>
            </a:r>
          </a:p>
        </p:txBody>
      </p:sp>
      <p:sp>
        <p:nvSpPr>
          <p:cNvPr id="92213" name="Text Box 53"/>
          <p:cNvSpPr txBox="1">
            <a:spLocks noChangeArrowheads="1"/>
          </p:cNvSpPr>
          <p:nvPr/>
        </p:nvSpPr>
        <p:spPr bwMode="auto">
          <a:xfrm>
            <a:off x="685800" y="5791200"/>
            <a:ext cx="9144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发散</a:t>
            </a:r>
          </a:p>
        </p:txBody>
      </p:sp>
      <p:graphicFrame>
        <p:nvGraphicFramePr>
          <p:cNvPr id="92215" name="Object 55"/>
          <p:cNvGraphicFramePr>
            <a:graphicFrameLocks noChangeAspect="1"/>
          </p:cNvGraphicFramePr>
          <p:nvPr/>
        </p:nvGraphicFramePr>
        <p:xfrm>
          <a:off x="762000" y="228600"/>
          <a:ext cx="79248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33" imgW="8102600" imgH="2057400" progId="Equation.3">
                  <p:embed/>
                </p:oleObj>
              </mc:Choice>
              <mc:Fallback>
                <p:oleObj name="Equation" r:id="rId33" imgW="8102600" imgH="2057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79248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6" name="Object 56"/>
          <p:cNvGraphicFramePr>
            <a:graphicFrameLocks noChangeAspect="1"/>
          </p:cNvGraphicFramePr>
          <p:nvPr/>
        </p:nvGraphicFramePr>
        <p:xfrm>
          <a:off x="457200" y="2590800"/>
          <a:ext cx="5257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35" imgW="2070100" imgH="215900" progId="Equation.3">
                  <p:embed/>
                </p:oleObj>
              </mc:Choice>
              <mc:Fallback>
                <p:oleObj name="Equation" r:id="rId35" imgW="2070100" imgH="2159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52578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7" name="Object 57"/>
          <p:cNvGraphicFramePr>
            <a:graphicFrameLocks noChangeAspect="1"/>
          </p:cNvGraphicFramePr>
          <p:nvPr/>
        </p:nvGraphicFramePr>
        <p:xfrm>
          <a:off x="457200" y="3297238"/>
          <a:ext cx="454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37" imgW="1764534" imgH="215806" progId="Equation.3">
                  <p:embed/>
                </p:oleObj>
              </mc:Choice>
              <mc:Fallback>
                <p:oleObj name="Equation" r:id="rId37" imgW="1764534" imgH="215806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97238"/>
                        <a:ext cx="4546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8" name="Object 58"/>
          <p:cNvGraphicFramePr>
            <a:graphicFrameLocks noChangeAspect="1"/>
          </p:cNvGraphicFramePr>
          <p:nvPr/>
        </p:nvGraphicFramePr>
        <p:xfrm>
          <a:off x="457200" y="4054475"/>
          <a:ext cx="8147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39" imgW="3276600" imgH="215900" progId="Equation.3">
                  <p:embed/>
                </p:oleObj>
              </mc:Choice>
              <mc:Fallback>
                <p:oleObj name="Equation" r:id="rId39" imgW="3276600" imgH="2159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54475"/>
                        <a:ext cx="81470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1219200" cy="6858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推论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6" grpId="0" animBg="1"/>
      <p:bldP spid="92187" grpId="0" animBg="1"/>
      <p:bldP spid="92188" grpId="0" animBg="1"/>
      <p:bldP spid="92189" grpId="0" animBg="1"/>
      <p:bldP spid="92196" grpId="0" animBg="1"/>
      <p:bldP spid="92197" grpId="0" animBg="1"/>
      <p:bldP spid="92199" grpId="0" animBg="1"/>
      <p:bldP spid="92200" grpId="0" animBg="1"/>
      <p:bldP spid="92205" grpId="0" animBg="1"/>
      <p:bldP spid="92206" grpId="0" animBg="1"/>
      <p:bldP spid="92211" grpId="0" autoUpdateAnimBg="0"/>
      <p:bldP spid="92212" grpId="0" autoUpdateAnimBg="0"/>
      <p:bldP spid="922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38200" y="990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正数</a:t>
            </a:r>
            <a:r>
              <a:rPr lang="zh-CN" altLang="en-US"/>
              <a:t> </a:t>
            </a:r>
            <a:r>
              <a:rPr lang="en-US" altLang="zh-CN" i="1"/>
              <a:t>R </a:t>
            </a:r>
            <a:r>
              <a:rPr lang="zh-CN" altLang="en-US">
                <a:latin typeface="楷体_GB2312" pitchFamily="49" charset="-122"/>
              </a:rPr>
              <a:t>称为幂级数的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收敛半径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762000" y="160020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(</a:t>
            </a:r>
            <a:r>
              <a:rPr lang="en-US" altLang="zh-CN"/>
              <a:t> </a:t>
            </a:r>
            <a:r>
              <a:rPr lang="en-US" altLang="zh-CN">
                <a:latin typeface="楷体_GB2312" pitchFamily="49" charset="-122"/>
                <a:sym typeface="Symbol" pitchFamily="18" charset="2"/>
              </a:rPr>
              <a:t>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en-US" altLang="zh-CN" i="1">
                <a:sym typeface="Symbol" pitchFamily="18" charset="2"/>
              </a:rPr>
              <a:t>R </a:t>
            </a:r>
            <a:r>
              <a:rPr lang="en-US" altLang="zh-CN">
                <a:latin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latin typeface="楷体_GB2312" pitchFamily="49" charset="-122"/>
              </a:rPr>
              <a:t>称为幂级数的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收敛区间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30048" name="Object 0"/>
          <p:cNvGraphicFramePr>
            <a:graphicFrameLocks noChangeAspect="1"/>
          </p:cNvGraphicFramePr>
          <p:nvPr/>
        </p:nvGraphicFramePr>
        <p:xfrm>
          <a:off x="7308850" y="4306888"/>
          <a:ext cx="977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公式" r:id="rId3" imgW="977476" imgH="393529" progId="Equation.3">
                  <p:embed/>
                </p:oleObj>
              </mc:Choice>
              <mc:Fallback>
                <p:oleObj name="公式" r:id="rId3" imgW="977476" imgH="39352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306888"/>
                        <a:ext cx="977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49" name="Object 1"/>
          <p:cNvGraphicFramePr>
            <a:graphicFrameLocks noChangeAspect="1"/>
          </p:cNvGraphicFramePr>
          <p:nvPr/>
        </p:nvGraphicFramePr>
        <p:xfrm>
          <a:off x="7178675" y="4868863"/>
          <a:ext cx="1524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5" imgW="558558" imgH="177723" progId="Equation.3">
                  <p:embed/>
                </p:oleObj>
              </mc:Choice>
              <mc:Fallback>
                <p:oleObj name="Equation" r:id="rId5" imgW="558558" imgH="17772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675" y="4868863"/>
                        <a:ext cx="15240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625475" y="55895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问题</a:t>
            </a:r>
            <a:r>
              <a:rPr lang="en-US" altLang="zh-CN">
                <a:solidFill>
                  <a:srgbClr val="00FFFF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1692275" y="5589588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如何求幂级数的收敛半径或收敛域</a:t>
            </a:r>
            <a:r>
              <a:rPr lang="en-US" altLang="zh-CN">
                <a:solidFill>
                  <a:srgbClr val="00FFFF"/>
                </a:solidFill>
                <a:latin typeface="楷体_GB2312" pitchFamily="49" charset="-122"/>
              </a:rPr>
              <a:t>?</a:t>
            </a:r>
          </a:p>
        </p:txBody>
      </p:sp>
      <p:grpSp>
        <p:nvGrpSpPr>
          <p:cNvPr id="2" name="Group 260"/>
          <p:cNvGrpSpPr>
            <a:grpSpLocks/>
          </p:cNvGrpSpPr>
          <p:nvPr/>
        </p:nvGrpSpPr>
        <p:grpSpPr bwMode="auto">
          <a:xfrm>
            <a:off x="1016000" y="3581400"/>
            <a:ext cx="6324600" cy="428625"/>
            <a:chOff x="640" y="2256"/>
            <a:chExt cx="3984" cy="270"/>
          </a:xfrm>
        </p:grpSpPr>
        <p:graphicFrame>
          <p:nvGraphicFramePr>
            <p:cNvPr id="8198" name="Object 4"/>
            <p:cNvGraphicFramePr>
              <a:graphicFrameLocks noChangeAspect="1"/>
            </p:cNvGraphicFramePr>
            <p:nvPr/>
          </p:nvGraphicFramePr>
          <p:xfrm>
            <a:off x="1696" y="2271"/>
            <a:ext cx="8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6" name="公式" r:id="rId7" imgW="1294838" imgH="406224" progId="Equation.3">
                    <p:embed/>
                  </p:oleObj>
                </mc:Choice>
                <mc:Fallback>
                  <p:oleObj name="公式" r:id="rId7" imgW="1294838" imgH="406224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2271"/>
                          <a:ext cx="816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5"/>
            <p:cNvGraphicFramePr>
              <a:graphicFrameLocks noChangeAspect="1"/>
            </p:cNvGraphicFramePr>
            <p:nvPr/>
          </p:nvGraphicFramePr>
          <p:xfrm>
            <a:off x="2736" y="2256"/>
            <a:ext cx="8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7" name="公式" r:id="rId9" imgW="1320227" imgH="406224" progId="Equation.3">
                    <p:embed/>
                  </p:oleObj>
                </mc:Choice>
                <mc:Fallback>
                  <p:oleObj name="公式" r:id="rId9" imgW="1320227" imgH="406224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256"/>
                          <a:ext cx="83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6"/>
            <p:cNvGraphicFramePr>
              <a:graphicFrameLocks noChangeAspect="1"/>
            </p:cNvGraphicFramePr>
            <p:nvPr/>
          </p:nvGraphicFramePr>
          <p:xfrm>
            <a:off x="3816" y="2256"/>
            <a:ext cx="80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公式" r:id="rId11" imgW="1282700" imgH="406400" progId="Equation.3">
                    <p:embed/>
                  </p:oleObj>
                </mc:Choice>
                <mc:Fallback>
                  <p:oleObj name="公式" r:id="rId11" imgW="1282700" imgH="4064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256"/>
                          <a:ext cx="808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640" y="2256"/>
            <a:ext cx="83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公式" r:id="rId13" imgW="1320227" imgH="406224" progId="Equation.3">
                    <p:embed/>
                  </p:oleObj>
                </mc:Choice>
                <mc:Fallback>
                  <p:oleObj name="公式" r:id="rId13" imgW="1320227" imgH="406224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256"/>
                          <a:ext cx="83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1676400" y="4267200"/>
          <a:ext cx="54879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5" imgW="5359400" imgH="444500" progId="Equation.3">
                  <p:embed/>
                </p:oleObj>
              </mc:Choice>
              <mc:Fallback>
                <p:oleObj name="Equation" r:id="rId15" imgW="5359400" imgH="4445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54879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1676400" y="4876800"/>
          <a:ext cx="55594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17" imgW="5207000" imgH="444500" progId="Equation.3">
                  <p:embed/>
                </p:oleObj>
              </mc:Choice>
              <mc:Fallback>
                <p:oleObj name="Equation" r:id="rId17" imgW="5207000" imgH="444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555942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6" name="Text Box 256"/>
          <p:cNvSpPr txBox="1">
            <a:spLocks noChangeArrowheads="1"/>
          </p:cNvSpPr>
          <p:nvPr/>
        </p:nvSpPr>
        <p:spPr bwMode="auto">
          <a:xfrm>
            <a:off x="685800" y="2895600"/>
            <a:ext cx="565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</a:t>
            </a:r>
            <a:r>
              <a:rPr lang="en-US" altLang="zh-CN"/>
              <a:t>,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solidFill>
                  <a:schemeClr val="tx2"/>
                </a:solidFill>
              </a:rPr>
              <a:t>收敛域 </a:t>
            </a:r>
            <a:r>
              <a:rPr lang="zh-CN" altLang="en-US"/>
              <a:t>为以下四种情形之一</a:t>
            </a:r>
            <a:r>
              <a:rPr lang="en-US" altLang="zh-CN"/>
              <a:t>:</a:t>
            </a:r>
          </a:p>
        </p:txBody>
      </p:sp>
      <p:sp>
        <p:nvSpPr>
          <p:cNvPr id="8208" name="Rectangle 257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1905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几个概念</a:t>
            </a:r>
          </a:p>
        </p:txBody>
      </p:sp>
      <p:sp>
        <p:nvSpPr>
          <p:cNvPr id="10498" name="Text Box 258"/>
          <p:cNvSpPr txBox="1">
            <a:spLocks noChangeArrowheads="1"/>
          </p:cNvSpPr>
          <p:nvPr/>
        </p:nvSpPr>
        <p:spPr bwMode="auto">
          <a:xfrm>
            <a:off x="899592" y="2209800"/>
            <a:ext cx="6858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FFFF"/>
                </a:solidFill>
              </a:rPr>
              <a:t>收敛区间加上</a:t>
            </a:r>
            <a:r>
              <a:rPr lang="zh-CN" altLang="en-US" dirty="0">
                <a:solidFill>
                  <a:srgbClr val="00FFFF"/>
                </a:solidFill>
              </a:rPr>
              <a:t>收敛的端点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tx2"/>
                </a:solidFill>
              </a:rPr>
              <a:t>收敛域</a:t>
            </a:r>
            <a:r>
              <a:rPr lang="en-US" altLang="zh-CN" dirty="0"/>
              <a:t>.</a:t>
            </a:r>
          </a:p>
        </p:txBody>
      </p:sp>
      <p:sp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517525" y="4181475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约定</a:t>
            </a:r>
            <a:r>
              <a:rPr lang="en-US" altLang="zh-CN"/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0" grpId="0" autoUpdateAnimBg="0"/>
      <p:bldP spid="10481" grpId="0" autoUpdateAnimBg="0"/>
      <p:bldP spid="10488" grpId="0" autoUpdateAnimBg="0"/>
      <p:bldP spid="10489" grpId="0" autoUpdateAnimBg="0"/>
      <p:bldP spid="10496" grpId="0" autoUpdateAnimBg="0"/>
      <p:bldP spid="10498" grpId="0" autoUpdateAnimBg="0"/>
      <p:bldP spid="1049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864</Words>
  <Application>Microsoft Office PowerPoint</Application>
  <PresentationFormat>全屏显示(4:3)</PresentationFormat>
  <Paragraphs>162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默认设计模板</vt:lpstr>
      <vt:lpstr>Equation</vt:lpstr>
      <vt:lpstr>公式</vt:lpstr>
      <vt:lpstr>第三节     幂级数</vt:lpstr>
      <vt:lpstr>一、函数项级数的概念</vt:lpstr>
      <vt:lpstr>PowerPoint 演示文稿</vt:lpstr>
      <vt:lpstr>二、幂级数及其收敛性</vt:lpstr>
      <vt:lpstr>例如，考察以下幂级数的收敛性.</vt:lpstr>
      <vt:lpstr>Abel定理</vt:lpstr>
      <vt:lpstr>即证：</vt:lpstr>
      <vt:lpstr>推论:</vt:lpstr>
      <vt:lpstr>几个概念</vt:lpstr>
      <vt:lpstr>幂级数的收敛半径求法</vt:lpstr>
      <vt:lpstr>PowerPoint 演示文稿</vt:lpstr>
      <vt:lpstr>PowerPoint 演示文稿</vt:lpstr>
      <vt:lpstr>例1.</vt:lpstr>
      <vt:lpstr>例2 .</vt:lpstr>
      <vt:lpstr>例3 .</vt:lpstr>
      <vt:lpstr>例4 .</vt:lpstr>
      <vt:lpstr>例5 .</vt:lpstr>
      <vt:lpstr>三、幂级数的运算</vt:lpstr>
      <vt:lpstr>(2) 乘法</vt:lpstr>
      <vt:lpstr>(3) 除法</vt:lpstr>
      <vt:lpstr>幂级数的和函数的性质</vt:lpstr>
      <vt:lpstr>性质3</vt:lpstr>
      <vt:lpstr>例6 .</vt:lpstr>
      <vt:lpstr>PowerPoint 演示文稿</vt:lpstr>
      <vt:lpstr>PowerPoint 演示文稿</vt:lpstr>
      <vt:lpstr>小结</vt:lpstr>
      <vt:lpstr>3. 幂级数的和函数</vt:lpstr>
      <vt:lpstr>课堂练习</vt:lpstr>
      <vt:lpstr>PowerPoint 演示文稿</vt:lpstr>
      <vt:lpstr>2.</vt:lpstr>
      <vt:lpstr>PowerPoint 演示文稿</vt:lpstr>
      <vt:lpstr>3.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无穷级数</dc:title>
  <dc:subject>第三节 幂级数</dc:subject>
  <dc:creator>huady</dc:creator>
  <cp:lastModifiedBy>huady</cp:lastModifiedBy>
  <cp:revision>470</cp:revision>
  <dcterms:created xsi:type="dcterms:W3CDTF">2006-03-20T12:02:53Z</dcterms:created>
  <dcterms:modified xsi:type="dcterms:W3CDTF">2018-06-05T01:29:17Z</dcterms:modified>
</cp:coreProperties>
</file>