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1" r:id="rId35"/>
    <p:sldId id="286" r:id="rId36"/>
    <p:sldId id="290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6699"/>
    <a:srgbClr val="00FF00"/>
    <a:srgbClr val="FF66FF"/>
    <a:srgbClr val="FF6600"/>
    <a:srgbClr val="FF0066"/>
    <a:srgbClr val="00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37" autoAdjust="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image" Target="../media/image63.emf"/><Relationship Id="rId7" Type="http://schemas.openxmlformats.org/officeDocument/2006/relationships/image" Target="../media/image67.emf"/><Relationship Id="rId2" Type="http://schemas.openxmlformats.org/officeDocument/2006/relationships/image" Target="../media/image62.emf"/><Relationship Id="rId1" Type="http://schemas.openxmlformats.org/officeDocument/2006/relationships/image" Target="../media/image61.png"/><Relationship Id="rId6" Type="http://schemas.openxmlformats.org/officeDocument/2006/relationships/image" Target="../media/image66.png"/><Relationship Id="rId5" Type="http://schemas.openxmlformats.org/officeDocument/2006/relationships/image" Target="../media/image65.emf"/><Relationship Id="rId4" Type="http://schemas.openxmlformats.org/officeDocument/2006/relationships/image" Target="../media/image64.png"/><Relationship Id="rId9" Type="http://schemas.openxmlformats.org/officeDocument/2006/relationships/image" Target="../media/image6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image" Target="../media/image82.emf"/><Relationship Id="rId3" Type="http://schemas.openxmlformats.org/officeDocument/2006/relationships/image" Target="../media/image72.emf"/><Relationship Id="rId7" Type="http://schemas.openxmlformats.org/officeDocument/2006/relationships/image" Target="../media/image76.emf"/><Relationship Id="rId12" Type="http://schemas.openxmlformats.org/officeDocument/2006/relationships/image" Target="../media/image81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6" Type="http://schemas.openxmlformats.org/officeDocument/2006/relationships/image" Target="../media/image75.emf"/><Relationship Id="rId11" Type="http://schemas.openxmlformats.org/officeDocument/2006/relationships/image" Target="../media/image80.emf"/><Relationship Id="rId5" Type="http://schemas.openxmlformats.org/officeDocument/2006/relationships/image" Target="../media/image74.emf"/><Relationship Id="rId10" Type="http://schemas.openxmlformats.org/officeDocument/2006/relationships/image" Target="../media/image79.emf"/><Relationship Id="rId4" Type="http://schemas.openxmlformats.org/officeDocument/2006/relationships/image" Target="../media/image73.emf"/><Relationship Id="rId9" Type="http://schemas.openxmlformats.org/officeDocument/2006/relationships/image" Target="../media/image78.emf"/><Relationship Id="rId14" Type="http://schemas.openxmlformats.org/officeDocument/2006/relationships/image" Target="../media/image8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image" Target="../media/image96.emf"/><Relationship Id="rId3" Type="http://schemas.openxmlformats.org/officeDocument/2006/relationships/image" Target="../media/image86.emf"/><Relationship Id="rId7" Type="http://schemas.openxmlformats.org/officeDocument/2006/relationships/image" Target="../media/image90.emf"/><Relationship Id="rId12" Type="http://schemas.openxmlformats.org/officeDocument/2006/relationships/image" Target="../media/image95.emf"/><Relationship Id="rId17" Type="http://schemas.openxmlformats.org/officeDocument/2006/relationships/image" Target="../media/image100.wmf"/><Relationship Id="rId2" Type="http://schemas.openxmlformats.org/officeDocument/2006/relationships/image" Target="../media/image85.emf"/><Relationship Id="rId16" Type="http://schemas.openxmlformats.org/officeDocument/2006/relationships/image" Target="../media/image99.emf"/><Relationship Id="rId1" Type="http://schemas.openxmlformats.org/officeDocument/2006/relationships/image" Target="../media/image84.emf"/><Relationship Id="rId6" Type="http://schemas.openxmlformats.org/officeDocument/2006/relationships/image" Target="../media/image89.emf"/><Relationship Id="rId11" Type="http://schemas.openxmlformats.org/officeDocument/2006/relationships/image" Target="../media/image94.emf"/><Relationship Id="rId5" Type="http://schemas.openxmlformats.org/officeDocument/2006/relationships/image" Target="../media/image88.emf"/><Relationship Id="rId15" Type="http://schemas.openxmlformats.org/officeDocument/2006/relationships/image" Target="../media/image98.emf"/><Relationship Id="rId10" Type="http://schemas.openxmlformats.org/officeDocument/2006/relationships/image" Target="../media/image93.emf"/><Relationship Id="rId4" Type="http://schemas.openxmlformats.org/officeDocument/2006/relationships/image" Target="../media/image87.emf"/><Relationship Id="rId9" Type="http://schemas.openxmlformats.org/officeDocument/2006/relationships/image" Target="../media/image92.emf"/><Relationship Id="rId14" Type="http://schemas.openxmlformats.org/officeDocument/2006/relationships/image" Target="../media/image97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emf"/><Relationship Id="rId18" Type="http://schemas.openxmlformats.org/officeDocument/2006/relationships/image" Target="../media/image118.emf"/><Relationship Id="rId3" Type="http://schemas.openxmlformats.org/officeDocument/2006/relationships/image" Target="../media/image103.png"/><Relationship Id="rId7" Type="http://schemas.openxmlformats.org/officeDocument/2006/relationships/image" Target="../media/image107.emf"/><Relationship Id="rId12" Type="http://schemas.openxmlformats.org/officeDocument/2006/relationships/image" Target="../media/image112.emf"/><Relationship Id="rId17" Type="http://schemas.openxmlformats.org/officeDocument/2006/relationships/image" Target="../media/image117.png"/><Relationship Id="rId2" Type="http://schemas.openxmlformats.org/officeDocument/2006/relationships/image" Target="../media/image102.emf"/><Relationship Id="rId16" Type="http://schemas.openxmlformats.org/officeDocument/2006/relationships/image" Target="../media/image116.emf"/><Relationship Id="rId1" Type="http://schemas.openxmlformats.org/officeDocument/2006/relationships/image" Target="../media/image101.emf"/><Relationship Id="rId6" Type="http://schemas.openxmlformats.org/officeDocument/2006/relationships/image" Target="../media/image106.emf"/><Relationship Id="rId11" Type="http://schemas.openxmlformats.org/officeDocument/2006/relationships/image" Target="../media/image111.emf"/><Relationship Id="rId5" Type="http://schemas.openxmlformats.org/officeDocument/2006/relationships/image" Target="../media/image105.emf"/><Relationship Id="rId15" Type="http://schemas.openxmlformats.org/officeDocument/2006/relationships/image" Target="../media/image115.emf"/><Relationship Id="rId10" Type="http://schemas.openxmlformats.org/officeDocument/2006/relationships/image" Target="../media/image110.emf"/><Relationship Id="rId4" Type="http://schemas.openxmlformats.org/officeDocument/2006/relationships/image" Target="../media/image104.emf"/><Relationship Id="rId9" Type="http://schemas.openxmlformats.org/officeDocument/2006/relationships/image" Target="../media/image109.emf"/><Relationship Id="rId14" Type="http://schemas.openxmlformats.org/officeDocument/2006/relationships/image" Target="../media/image11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emf"/><Relationship Id="rId1" Type="http://schemas.openxmlformats.org/officeDocument/2006/relationships/image" Target="../media/image11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image" Target="../media/image12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image" Target="../media/image139.emf"/><Relationship Id="rId1" Type="http://schemas.openxmlformats.org/officeDocument/2006/relationships/image" Target="../media/image138.emf"/><Relationship Id="rId4" Type="http://schemas.openxmlformats.org/officeDocument/2006/relationships/image" Target="../media/image14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image" Target="../media/image144.emf"/><Relationship Id="rId1" Type="http://schemas.openxmlformats.org/officeDocument/2006/relationships/image" Target="../media/image143.emf"/><Relationship Id="rId4" Type="http://schemas.openxmlformats.org/officeDocument/2006/relationships/image" Target="../media/image146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149.emf"/><Relationship Id="rId7" Type="http://schemas.openxmlformats.org/officeDocument/2006/relationships/image" Target="../media/image152.wmf"/><Relationship Id="rId2" Type="http://schemas.openxmlformats.org/officeDocument/2006/relationships/image" Target="../media/image148.emf"/><Relationship Id="rId1" Type="http://schemas.openxmlformats.org/officeDocument/2006/relationships/image" Target="../media/image147.emf"/><Relationship Id="rId6" Type="http://schemas.openxmlformats.org/officeDocument/2006/relationships/image" Target="../media/image2.wmf"/><Relationship Id="rId5" Type="http://schemas.openxmlformats.org/officeDocument/2006/relationships/image" Target="../media/image151.wmf"/><Relationship Id="rId4" Type="http://schemas.openxmlformats.org/officeDocument/2006/relationships/image" Target="../media/image150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7" Type="http://schemas.openxmlformats.org/officeDocument/2006/relationships/image" Target="../media/image155.emf"/><Relationship Id="rId2" Type="http://schemas.openxmlformats.org/officeDocument/2006/relationships/image" Target="../media/image2.wmf"/><Relationship Id="rId1" Type="http://schemas.openxmlformats.org/officeDocument/2006/relationships/image" Target="../media/image151.wmf"/><Relationship Id="rId6" Type="http://schemas.openxmlformats.org/officeDocument/2006/relationships/image" Target="../media/image154.emf"/><Relationship Id="rId5" Type="http://schemas.openxmlformats.org/officeDocument/2006/relationships/image" Target="../media/image153.emf"/><Relationship Id="rId4" Type="http://schemas.openxmlformats.org/officeDocument/2006/relationships/image" Target="../media/image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159.emf"/><Relationship Id="rId7" Type="http://schemas.openxmlformats.org/officeDocument/2006/relationships/image" Target="../media/image3.wmf"/><Relationship Id="rId2" Type="http://schemas.openxmlformats.org/officeDocument/2006/relationships/image" Target="../media/image158.emf"/><Relationship Id="rId1" Type="http://schemas.openxmlformats.org/officeDocument/2006/relationships/image" Target="../media/image157.emf"/><Relationship Id="rId6" Type="http://schemas.openxmlformats.org/officeDocument/2006/relationships/image" Target="../media/image2.wmf"/><Relationship Id="rId5" Type="http://schemas.openxmlformats.org/officeDocument/2006/relationships/image" Target="../media/image151.wmf"/><Relationship Id="rId4" Type="http://schemas.openxmlformats.org/officeDocument/2006/relationships/image" Target="../media/image160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emf"/><Relationship Id="rId7" Type="http://schemas.openxmlformats.org/officeDocument/2006/relationships/image" Target="../media/image4.wmf"/><Relationship Id="rId2" Type="http://schemas.openxmlformats.org/officeDocument/2006/relationships/image" Target="../media/image162.emf"/><Relationship Id="rId1" Type="http://schemas.openxmlformats.org/officeDocument/2006/relationships/image" Target="../media/image161.emf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image" Target="../media/image15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3" Type="http://schemas.openxmlformats.org/officeDocument/2006/relationships/image" Target="../media/image167.emf"/><Relationship Id="rId7" Type="http://schemas.openxmlformats.org/officeDocument/2006/relationships/image" Target="../media/image169.wmf"/><Relationship Id="rId2" Type="http://schemas.openxmlformats.org/officeDocument/2006/relationships/image" Target="../media/image166.emf"/><Relationship Id="rId1" Type="http://schemas.openxmlformats.org/officeDocument/2006/relationships/image" Target="../media/image165.emf"/><Relationship Id="rId6" Type="http://schemas.openxmlformats.org/officeDocument/2006/relationships/image" Target="../media/image2.wmf"/><Relationship Id="rId5" Type="http://schemas.openxmlformats.org/officeDocument/2006/relationships/image" Target="../media/image1.wmf"/><Relationship Id="rId4" Type="http://schemas.openxmlformats.org/officeDocument/2006/relationships/image" Target="../media/image168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7" Type="http://schemas.openxmlformats.org/officeDocument/2006/relationships/image" Target="../media/image174.e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173.emf"/><Relationship Id="rId5" Type="http://schemas.openxmlformats.org/officeDocument/2006/relationships/image" Target="../media/image172.emf"/><Relationship Id="rId4" Type="http://schemas.openxmlformats.org/officeDocument/2006/relationships/image" Target="../media/image171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178.emf"/><Relationship Id="rId7" Type="http://schemas.openxmlformats.org/officeDocument/2006/relationships/image" Target="../media/image3.wmf"/><Relationship Id="rId2" Type="http://schemas.openxmlformats.org/officeDocument/2006/relationships/image" Target="../media/image177.emf"/><Relationship Id="rId1" Type="http://schemas.openxmlformats.org/officeDocument/2006/relationships/image" Target="../media/image176.emf"/><Relationship Id="rId6" Type="http://schemas.openxmlformats.org/officeDocument/2006/relationships/image" Target="../media/image2.wmf"/><Relationship Id="rId5" Type="http://schemas.openxmlformats.org/officeDocument/2006/relationships/image" Target="../media/image180.wmf"/><Relationship Id="rId4" Type="http://schemas.openxmlformats.org/officeDocument/2006/relationships/image" Target="../media/image179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80.wmf"/><Relationship Id="rId6" Type="http://schemas.openxmlformats.org/officeDocument/2006/relationships/image" Target="../media/image182.emf"/><Relationship Id="rId5" Type="http://schemas.openxmlformats.org/officeDocument/2006/relationships/image" Target="../media/image181.emf"/><Relationship Id="rId4" Type="http://schemas.openxmlformats.org/officeDocument/2006/relationships/image" Target="../media/image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emf"/><Relationship Id="rId2" Type="http://schemas.openxmlformats.org/officeDocument/2006/relationships/image" Target="../media/image185.emf"/><Relationship Id="rId1" Type="http://schemas.openxmlformats.org/officeDocument/2006/relationships/image" Target="../media/image18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4" Type="http://schemas.openxmlformats.org/officeDocument/2006/relationships/image" Target="../media/image19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emf"/><Relationship Id="rId2" Type="http://schemas.openxmlformats.org/officeDocument/2006/relationships/image" Target="../media/image197.emf"/><Relationship Id="rId1" Type="http://schemas.openxmlformats.org/officeDocument/2006/relationships/image" Target="../media/image196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wmf"/><Relationship Id="rId1" Type="http://schemas.openxmlformats.org/officeDocument/2006/relationships/image" Target="../media/image199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emf"/><Relationship Id="rId1" Type="http://schemas.openxmlformats.org/officeDocument/2006/relationships/image" Target="../media/image20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image" Target="../media/image39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12" Type="http://schemas.openxmlformats.org/officeDocument/2006/relationships/image" Target="../media/image38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11" Type="http://schemas.openxmlformats.org/officeDocument/2006/relationships/image" Target="../media/image37.emf"/><Relationship Id="rId5" Type="http://schemas.openxmlformats.org/officeDocument/2006/relationships/image" Target="../media/image31.emf"/><Relationship Id="rId10" Type="http://schemas.openxmlformats.org/officeDocument/2006/relationships/image" Target="../media/image36.emf"/><Relationship Id="rId4" Type="http://schemas.openxmlformats.org/officeDocument/2006/relationships/image" Target="../media/image30.emf"/><Relationship Id="rId9" Type="http://schemas.openxmlformats.org/officeDocument/2006/relationships/image" Target="../media/image3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51.emf"/><Relationship Id="rId1" Type="http://schemas.openxmlformats.org/officeDocument/2006/relationships/image" Target="../media/image50.png"/><Relationship Id="rId6" Type="http://schemas.openxmlformats.org/officeDocument/2006/relationships/image" Target="../media/image55.emf"/><Relationship Id="rId11" Type="http://schemas.openxmlformats.org/officeDocument/2006/relationships/image" Target="../media/image60.wmf"/><Relationship Id="rId5" Type="http://schemas.openxmlformats.org/officeDocument/2006/relationships/image" Target="../media/image54.emf"/><Relationship Id="rId10" Type="http://schemas.openxmlformats.org/officeDocument/2006/relationships/image" Target="../media/image59.wmf"/><Relationship Id="rId4" Type="http://schemas.openxmlformats.org/officeDocument/2006/relationships/image" Target="../media/image53.emf"/><Relationship Id="rId9" Type="http://schemas.openxmlformats.org/officeDocument/2006/relationships/image" Target="../media/image5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6369C-828E-47B7-A981-25647256EB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343B7-2C6D-42DA-9872-E127F2C66B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E93F9-F538-41D6-B24F-0D22326824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E7A59-9F63-4FEE-A03A-E5E0247B3C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D3A3B-4B2F-4407-8D58-3265C97CFE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39788-FA57-4D05-A7B0-FBBF3D6D74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D4385-5FC3-4F78-97E6-0C1AF07D9D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AC94B-EF7C-4A39-9F4F-6F0BA309B9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86409-9CD1-481F-A886-753B69F2D2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C8D22-C6D2-4FE6-8B13-82AE001AF5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B9505-FA14-446E-8285-67E76C7808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A5AEFFD5-B652-48ED-8F1B-0059F04E6A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57.e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4.e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e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54.bin"/><Relationship Id="rId24" Type="http://schemas.openxmlformats.org/officeDocument/2006/relationships/image" Target="../media/image60.wmf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0.bin"/><Relationship Id="rId10" Type="http://schemas.openxmlformats.org/officeDocument/2006/relationships/image" Target="../media/image53.e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50.png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5.emf"/><Relationship Id="rId22" Type="http://schemas.openxmlformats.org/officeDocument/2006/relationships/image" Target="../media/image5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68.e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5.e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emf"/><Relationship Id="rId20" Type="http://schemas.openxmlformats.org/officeDocument/2006/relationships/image" Target="../media/image6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2.e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4.png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61.png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77.emf"/><Relationship Id="rId26" Type="http://schemas.openxmlformats.org/officeDocument/2006/relationships/image" Target="../media/image81.emf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79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4.emf"/><Relationship Id="rId17" Type="http://schemas.openxmlformats.org/officeDocument/2006/relationships/oleObject" Target="../embeddings/oleObject77.bin"/><Relationship Id="rId25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emf"/><Relationship Id="rId20" Type="http://schemas.openxmlformats.org/officeDocument/2006/relationships/image" Target="../media/image78.emf"/><Relationship Id="rId29" Type="http://schemas.openxmlformats.org/officeDocument/2006/relationships/oleObject" Target="../embeddings/oleObject83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74.bin"/><Relationship Id="rId24" Type="http://schemas.openxmlformats.org/officeDocument/2006/relationships/image" Target="../media/image80.emf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0.bin"/><Relationship Id="rId28" Type="http://schemas.openxmlformats.org/officeDocument/2006/relationships/image" Target="../media/image82.emf"/><Relationship Id="rId10" Type="http://schemas.openxmlformats.org/officeDocument/2006/relationships/image" Target="../media/image73.emf"/><Relationship Id="rId19" Type="http://schemas.openxmlformats.org/officeDocument/2006/relationships/oleObject" Target="../embeddings/oleObject78.bin"/><Relationship Id="rId31" Type="http://schemas.openxmlformats.org/officeDocument/2006/relationships/oleObject" Target="../embeddings/oleObject84.bin"/><Relationship Id="rId4" Type="http://schemas.openxmlformats.org/officeDocument/2006/relationships/image" Target="../media/image70.e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5.emf"/><Relationship Id="rId22" Type="http://schemas.openxmlformats.org/officeDocument/2006/relationships/image" Target="../media/image79.emf"/><Relationship Id="rId27" Type="http://schemas.openxmlformats.org/officeDocument/2006/relationships/oleObject" Target="../embeddings/oleObject82.bin"/><Relationship Id="rId30" Type="http://schemas.openxmlformats.org/officeDocument/2006/relationships/image" Target="../media/image8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1.emf"/><Relationship Id="rId26" Type="http://schemas.openxmlformats.org/officeDocument/2006/relationships/image" Target="../media/image95.e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34" Type="http://schemas.openxmlformats.org/officeDocument/2006/relationships/image" Target="../media/image99.emf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8.emf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6.bin"/><Relationship Id="rId33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emf"/><Relationship Id="rId20" Type="http://schemas.openxmlformats.org/officeDocument/2006/relationships/image" Target="../media/image92.emf"/><Relationship Id="rId29" Type="http://schemas.openxmlformats.org/officeDocument/2006/relationships/oleObject" Target="../embeddings/oleObject98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94.emf"/><Relationship Id="rId32" Type="http://schemas.openxmlformats.org/officeDocument/2006/relationships/image" Target="../media/image98.e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28" Type="http://schemas.openxmlformats.org/officeDocument/2006/relationships/image" Target="../media/image96.emf"/><Relationship Id="rId36" Type="http://schemas.openxmlformats.org/officeDocument/2006/relationships/image" Target="../media/image100.wmf"/><Relationship Id="rId10" Type="http://schemas.openxmlformats.org/officeDocument/2006/relationships/image" Target="../media/image87.emf"/><Relationship Id="rId19" Type="http://schemas.openxmlformats.org/officeDocument/2006/relationships/oleObject" Target="../embeddings/oleObject93.bin"/><Relationship Id="rId31" Type="http://schemas.openxmlformats.org/officeDocument/2006/relationships/oleObject" Target="../embeddings/oleObject99.bin"/><Relationship Id="rId4" Type="http://schemas.openxmlformats.org/officeDocument/2006/relationships/image" Target="../media/image84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9.emf"/><Relationship Id="rId22" Type="http://schemas.openxmlformats.org/officeDocument/2006/relationships/image" Target="../media/image93.emf"/><Relationship Id="rId27" Type="http://schemas.openxmlformats.org/officeDocument/2006/relationships/oleObject" Target="../embeddings/oleObject97.bin"/><Relationship Id="rId30" Type="http://schemas.openxmlformats.org/officeDocument/2006/relationships/image" Target="../media/image97.emf"/><Relationship Id="rId35" Type="http://schemas.openxmlformats.org/officeDocument/2006/relationships/oleObject" Target="../embeddings/oleObject10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08.png"/><Relationship Id="rId26" Type="http://schemas.openxmlformats.org/officeDocument/2006/relationships/image" Target="../media/image112.emf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34" Type="http://schemas.openxmlformats.org/officeDocument/2006/relationships/image" Target="../media/image116.emf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5.emf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13.bin"/><Relationship Id="rId33" Type="http://schemas.openxmlformats.org/officeDocument/2006/relationships/oleObject" Target="../embeddings/oleObject117.bin"/><Relationship Id="rId38" Type="http://schemas.openxmlformats.org/officeDocument/2006/relationships/image" Target="../media/image11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emf"/><Relationship Id="rId20" Type="http://schemas.openxmlformats.org/officeDocument/2006/relationships/image" Target="../media/image109.emf"/><Relationship Id="rId29" Type="http://schemas.openxmlformats.org/officeDocument/2006/relationships/oleObject" Target="../embeddings/oleObject115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2.e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11.emf"/><Relationship Id="rId32" Type="http://schemas.openxmlformats.org/officeDocument/2006/relationships/image" Target="../media/image115.emf"/><Relationship Id="rId37" Type="http://schemas.openxmlformats.org/officeDocument/2006/relationships/oleObject" Target="../embeddings/oleObject119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28" Type="http://schemas.openxmlformats.org/officeDocument/2006/relationships/image" Target="../media/image113.emf"/><Relationship Id="rId36" Type="http://schemas.openxmlformats.org/officeDocument/2006/relationships/image" Target="../media/image117.png"/><Relationship Id="rId10" Type="http://schemas.openxmlformats.org/officeDocument/2006/relationships/image" Target="../media/image104.emf"/><Relationship Id="rId19" Type="http://schemas.openxmlformats.org/officeDocument/2006/relationships/oleObject" Target="../embeddings/oleObject110.bin"/><Relationship Id="rId31" Type="http://schemas.openxmlformats.org/officeDocument/2006/relationships/oleObject" Target="../embeddings/oleObject116.bin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6.emf"/><Relationship Id="rId22" Type="http://schemas.openxmlformats.org/officeDocument/2006/relationships/image" Target="../media/image110.emf"/><Relationship Id="rId27" Type="http://schemas.openxmlformats.org/officeDocument/2006/relationships/oleObject" Target="../embeddings/oleObject114.bin"/><Relationship Id="rId30" Type="http://schemas.openxmlformats.org/officeDocument/2006/relationships/image" Target="../media/image114.emf"/><Relationship Id="rId35" Type="http://schemas.openxmlformats.org/officeDocument/2006/relationships/oleObject" Target="../embeddings/oleObject11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0.e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1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2.e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2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3" Type="http://schemas.openxmlformats.org/officeDocument/2006/relationships/image" Target="../media/image127.jpeg"/><Relationship Id="rId7" Type="http://schemas.openxmlformats.org/officeDocument/2006/relationships/image" Target="../media/image1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26.bin"/><Relationship Id="rId5" Type="http://schemas.openxmlformats.org/officeDocument/2006/relationships/image" Target="../media/image124.wmf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2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9.e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28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3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10" Type="http://schemas.openxmlformats.org/officeDocument/2006/relationships/image" Target="../media/image134.e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3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3" Type="http://schemas.openxmlformats.org/officeDocument/2006/relationships/oleObject" Target="../embeddings/oleObject138.bin"/><Relationship Id="rId7" Type="http://schemas.openxmlformats.org/officeDocument/2006/relationships/image" Target="../media/image13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41.emf"/><Relationship Id="rId5" Type="http://schemas.openxmlformats.org/officeDocument/2006/relationships/image" Target="../media/image142.jpeg"/><Relationship Id="rId10" Type="http://schemas.openxmlformats.org/officeDocument/2006/relationships/oleObject" Target="../embeddings/oleObject141.bin"/><Relationship Id="rId4" Type="http://schemas.openxmlformats.org/officeDocument/2006/relationships/image" Target="../media/image138.emf"/><Relationship Id="rId9" Type="http://schemas.openxmlformats.org/officeDocument/2006/relationships/image" Target="../media/image140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4.emf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46.emf"/><Relationship Id="rId4" Type="http://schemas.openxmlformats.org/officeDocument/2006/relationships/image" Target="../media/image143.emf"/><Relationship Id="rId9" Type="http://schemas.openxmlformats.org/officeDocument/2006/relationships/oleObject" Target="../embeddings/oleObject14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e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4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51.wmf"/><Relationship Id="rId17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2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8.e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10" Type="http://schemas.openxmlformats.org/officeDocument/2006/relationships/image" Target="../media/image150.emf"/><Relationship Id="rId4" Type="http://schemas.openxmlformats.org/officeDocument/2006/relationships/image" Target="../media/image147.e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13" Type="http://schemas.openxmlformats.org/officeDocument/2006/relationships/image" Target="../media/image153.emf"/><Relationship Id="rId3" Type="http://schemas.openxmlformats.org/officeDocument/2006/relationships/image" Target="../media/image156.jpe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158.bin"/><Relationship Id="rId17" Type="http://schemas.openxmlformats.org/officeDocument/2006/relationships/image" Target="../media/image15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0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55.bin"/><Relationship Id="rId11" Type="http://schemas.openxmlformats.org/officeDocument/2006/relationships/image" Target="../media/image4.wmf"/><Relationship Id="rId5" Type="http://schemas.openxmlformats.org/officeDocument/2006/relationships/image" Target="../media/image151.wmf"/><Relationship Id="rId15" Type="http://schemas.openxmlformats.org/officeDocument/2006/relationships/image" Target="../media/image154.emf"/><Relationship Id="rId10" Type="http://schemas.openxmlformats.org/officeDocument/2006/relationships/oleObject" Target="../embeddings/oleObject157.bin"/><Relationship Id="rId4" Type="http://schemas.openxmlformats.org/officeDocument/2006/relationships/oleObject" Target="../embeddings/oleObject154.bin"/><Relationship Id="rId9" Type="http://schemas.openxmlformats.org/officeDocument/2006/relationships/image" Target="../media/image152.wmf"/><Relationship Id="rId14" Type="http://schemas.openxmlformats.org/officeDocument/2006/relationships/oleObject" Target="../embeddings/oleObject15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4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51.wmf"/><Relationship Id="rId17" Type="http://schemas.openxmlformats.org/officeDocument/2006/relationships/oleObject" Target="../embeddings/oleObject1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8.e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10" Type="http://schemas.openxmlformats.org/officeDocument/2006/relationships/image" Target="../media/image160.emf"/><Relationship Id="rId4" Type="http://schemas.openxmlformats.org/officeDocument/2006/relationships/image" Target="../media/image157.e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13" Type="http://schemas.openxmlformats.org/officeDocument/2006/relationships/oleObject" Target="../embeddings/oleObject174.bin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2.wmf"/><Relationship Id="rId17" Type="http://schemas.openxmlformats.org/officeDocument/2006/relationships/image" Target="../media/image164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62.e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151.wmf"/><Relationship Id="rId4" Type="http://schemas.openxmlformats.org/officeDocument/2006/relationships/image" Target="../media/image161.e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emf"/><Relationship Id="rId13" Type="http://schemas.openxmlformats.org/officeDocument/2006/relationships/oleObject" Target="../embeddings/oleObject181.bin"/><Relationship Id="rId18" Type="http://schemas.openxmlformats.org/officeDocument/2006/relationships/image" Target="../media/image170.e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.wmf"/><Relationship Id="rId17" Type="http://schemas.openxmlformats.org/officeDocument/2006/relationships/oleObject" Target="../embeddings/oleObject1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9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6.e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2.bin"/><Relationship Id="rId10" Type="http://schemas.openxmlformats.org/officeDocument/2006/relationships/image" Target="../media/image168.emf"/><Relationship Id="rId4" Type="http://schemas.openxmlformats.org/officeDocument/2006/relationships/image" Target="../media/image165.e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189.bin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72.emf"/><Relationship Id="rId17" Type="http://schemas.openxmlformats.org/officeDocument/2006/relationships/image" Target="../media/image175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4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10" Type="http://schemas.openxmlformats.org/officeDocument/2006/relationships/image" Target="../media/image171.e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73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emf"/><Relationship Id="rId13" Type="http://schemas.openxmlformats.org/officeDocument/2006/relationships/oleObject" Target="../embeddings/oleObject196.bin"/><Relationship Id="rId18" Type="http://schemas.openxmlformats.org/officeDocument/2006/relationships/image" Target="../media/image4.wmf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180.wmf"/><Relationship Id="rId17" Type="http://schemas.openxmlformats.org/officeDocument/2006/relationships/oleObject" Target="../embeddings/oleObject1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7.emf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92.bin"/><Relationship Id="rId15" Type="http://schemas.openxmlformats.org/officeDocument/2006/relationships/oleObject" Target="../embeddings/oleObject197.bin"/><Relationship Id="rId10" Type="http://schemas.openxmlformats.org/officeDocument/2006/relationships/image" Target="../media/image179.emf"/><Relationship Id="rId4" Type="http://schemas.openxmlformats.org/officeDocument/2006/relationships/image" Target="../media/image176.e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13" Type="http://schemas.openxmlformats.org/officeDocument/2006/relationships/image" Target="../media/image181.emf"/><Relationship Id="rId3" Type="http://schemas.openxmlformats.org/officeDocument/2006/relationships/image" Target="../media/image183.jpe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00.bin"/><Relationship Id="rId11" Type="http://schemas.openxmlformats.org/officeDocument/2006/relationships/image" Target="../media/image4.wmf"/><Relationship Id="rId5" Type="http://schemas.openxmlformats.org/officeDocument/2006/relationships/image" Target="../media/image180.wmf"/><Relationship Id="rId15" Type="http://schemas.openxmlformats.org/officeDocument/2006/relationships/image" Target="../media/image182.emf"/><Relationship Id="rId10" Type="http://schemas.openxmlformats.org/officeDocument/2006/relationships/oleObject" Target="../embeddings/oleObject202.bin"/><Relationship Id="rId4" Type="http://schemas.openxmlformats.org/officeDocument/2006/relationships/oleObject" Target="../embeddings/oleObject199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20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emf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5.emf"/><Relationship Id="rId5" Type="http://schemas.openxmlformats.org/officeDocument/2006/relationships/oleObject" Target="../embeddings/oleObject206.bin"/><Relationship Id="rId4" Type="http://schemas.openxmlformats.org/officeDocument/2006/relationships/image" Target="../media/image184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209.bin"/><Relationship Id="rId10" Type="http://schemas.openxmlformats.org/officeDocument/2006/relationships/image" Target="../media/image190.wmf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21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19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92.wmf"/><Relationship Id="rId11" Type="http://schemas.openxmlformats.org/officeDocument/2006/relationships/oleObject" Target="../embeddings/oleObject216.bin"/><Relationship Id="rId5" Type="http://schemas.openxmlformats.org/officeDocument/2006/relationships/oleObject" Target="../embeddings/oleObject213.bin"/><Relationship Id="rId10" Type="http://schemas.openxmlformats.org/officeDocument/2006/relationships/image" Target="../media/image194.wmf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21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emf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97.emf"/><Relationship Id="rId5" Type="http://schemas.openxmlformats.org/officeDocument/2006/relationships/oleObject" Target="../embeddings/oleObject218.bin"/><Relationship Id="rId4" Type="http://schemas.openxmlformats.org/officeDocument/2006/relationships/image" Target="../media/image19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00.wmf"/><Relationship Id="rId5" Type="http://schemas.openxmlformats.org/officeDocument/2006/relationships/oleObject" Target="../embeddings/oleObject221.bin"/><Relationship Id="rId4" Type="http://schemas.openxmlformats.org/officeDocument/2006/relationships/image" Target="../media/image199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02.e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20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png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4.emf"/><Relationship Id="rId26" Type="http://schemas.openxmlformats.org/officeDocument/2006/relationships/image" Target="../media/image38.e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e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emf"/><Relationship Id="rId20" Type="http://schemas.openxmlformats.org/officeDocument/2006/relationships/image" Target="../media/image35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37.e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39.emf"/><Relationship Id="rId10" Type="http://schemas.openxmlformats.org/officeDocument/2006/relationships/image" Target="../media/image30.e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27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2.emf"/><Relationship Id="rId22" Type="http://schemas.openxmlformats.org/officeDocument/2006/relationships/image" Target="../media/image36.emf"/><Relationship Id="rId27" Type="http://schemas.openxmlformats.org/officeDocument/2006/relationships/oleObject" Target="../embeddings/oleObject3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9.e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447800" y="762000"/>
            <a:ext cx="594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99FF"/>
                </a:solidFill>
              </a:rPr>
              <a:t>第八章       </a:t>
            </a:r>
            <a:r>
              <a:rPr lang="zh-CN" altLang="en-US">
                <a:solidFill>
                  <a:srgbClr val="FF99FF"/>
                </a:solidFill>
                <a:latin typeface="楷体_GB2312" pitchFamily="49" charset="-122"/>
              </a:rPr>
              <a:t>空间解析几何与向量代数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514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第</a:t>
            </a: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五</a:t>
            </a:r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节    曲面及其方程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867400" y="1268413"/>
            <a:ext cx="2128838" cy="4367212"/>
            <a:chOff x="3648" y="816"/>
            <a:chExt cx="1341" cy="2751"/>
          </a:xfrm>
        </p:grpSpPr>
        <p:graphicFrame>
          <p:nvGraphicFramePr>
            <p:cNvPr id="9225" name="Object 3"/>
            <p:cNvGraphicFramePr>
              <a:graphicFrameLocks noChangeAspect="1"/>
            </p:cNvGraphicFramePr>
            <p:nvPr/>
          </p:nvGraphicFramePr>
          <p:xfrm>
            <a:off x="3794" y="1128"/>
            <a:ext cx="1195" cy="2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3" name="BMP 图象" r:id="rId3" imgW="1181265" imgH="2409524" progId="PBrush">
                    <p:embed/>
                  </p:oleObj>
                </mc:Choice>
                <mc:Fallback>
                  <p:oleObj name="BMP 图象" r:id="rId3" imgW="1181265" imgH="2409524" progId="PBrush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" y="1128"/>
                          <a:ext cx="1195" cy="2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" name="Object 4"/>
            <p:cNvGraphicFramePr>
              <a:graphicFrameLocks noChangeAspect="1"/>
            </p:cNvGraphicFramePr>
            <p:nvPr/>
          </p:nvGraphicFramePr>
          <p:xfrm>
            <a:off x="3648" y="301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4" name="Equation" r:id="rId5" imgW="7299000" imgH="7709040" progId="Equation.3">
                    <p:embed/>
                  </p:oleObj>
                </mc:Choice>
                <mc:Fallback>
                  <p:oleObj name="Equation" r:id="rId5" imgW="7299000" imgH="770904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016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7" name="Object 5"/>
            <p:cNvGraphicFramePr>
              <a:graphicFrameLocks noChangeAspect="1"/>
            </p:cNvGraphicFramePr>
            <p:nvPr/>
          </p:nvGraphicFramePr>
          <p:xfrm>
            <a:off x="4800" y="244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5" name="Equation" r:id="rId7" imgW="7705080" imgH="10147320" progId="Equation.3">
                    <p:embed/>
                  </p:oleObj>
                </mc:Choice>
                <mc:Fallback>
                  <p:oleObj name="Equation" r:id="rId7" imgW="7705080" imgH="1014732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448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8" name="Object 6"/>
            <p:cNvGraphicFramePr>
              <a:graphicFrameLocks noChangeAspect="1"/>
            </p:cNvGraphicFramePr>
            <p:nvPr/>
          </p:nvGraphicFramePr>
          <p:xfrm>
            <a:off x="4424" y="816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6" name="Equation" r:id="rId9" imgW="6892560" imgH="6896160" progId="Equation.3">
                    <p:embed/>
                  </p:oleObj>
                </mc:Choice>
                <mc:Fallback>
                  <p:oleObj name="Equation" r:id="rId9" imgW="6892560" imgH="689616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4" y="816"/>
                          <a:ext cx="136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42" name="Group 7"/>
            <p:cNvGrpSpPr>
              <a:grpSpLocks/>
            </p:cNvGrpSpPr>
            <p:nvPr/>
          </p:nvGrpSpPr>
          <p:grpSpPr bwMode="auto">
            <a:xfrm>
              <a:off x="3784" y="816"/>
              <a:ext cx="1152" cy="2164"/>
              <a:chOff x="3784" y="816"/>
              <a:chExt cx="1152" cy="2164"/>
            </a:xfrm>
          </p:grpSpPr>
          <p:sp>
            <p:nvSpPr>
              <p:cNvPr id="9243" name="Line 8"/>
              <p:cNvSpPr>
                <a:spLocks noChangeShapeType="1"/>
              </p:cNvSpPr>
              <p:nvPr/>
            </p:nvSpPr>
            <p:spPr bwMode="auto">
              <a:xfrm flipH="1">
                <a:off x="3784" y="2404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4" name="Line 9"/>
              <p:cNvSpPr>
                <a:spLocks noChangeShapeType="1"/>
              </p:cNvSpPr>
              <p:nvPr/>
            </p:nvSpPr>
            <p:spPr bwMode="auto">
              <a:xfrm flipV="1">
                <a:off x="4368" y="172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5" name="Line 10"/>
              <p:cNvSpPr>
                <a:spLocks noChangeShapeType="1"/>
              </p:cNvSpPr>
              <p:nvPr/>
            </p:nvSpPr>
            <p:spPr bwMode="auto">
              <a:xfrm>
                <a:off x="4360" y="240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6" name="Line 11"/>
              <p:cNvSpPr>
                <a:spLocks noChangeShapeType="1"/>
              </p:cNvSpPr>
              <p:nvPr/>
            </p:nvSpPr>
            <p:spPr bwMode="auto">
              <a:xfrm flipV="1">
                <a:off x="4368" y="816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7048500" y="3160713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Equation" r:id="rId11" imgW="8517600" imgH="7709040" progId="Equation.3">
                  <p:embed/>
                </p:oleObj>
              </mc:Choice>
              <mc:Fallback>
                <p:oleObj name="Equation" r:id="rId11" imgW="8517600" imgH="770904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3160713"/>
                        <a:ext cx="2667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172200" y="1954213"/>
            <a:ext cx="2235200" cy="3048000"/>
            <a:chOff x="3840" y="1248"/>
            <a:chExt cx="1408" cy="1920"/>
          </a:xfrm>
        </p:grpSpPr>
        <p:sp>
          <p:nvSpPr>
            <p:cNvPr id="9241" name="Line 14"/>
            <p:cNvSpPr>
              <a:spLocks noChangeShapeType="1"/>
            </p:cNvSpPr>
            <p:nvPr/>
          </p:nvSpPr>
          <p:spPr bwMode="auto">
            <a:xfrm flipH="1">
              <a:off x="3840" y="1392"/>
              <a:ext cx="1200" cy="177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4" name="Object 15"/>
            <p:cNvGraphicFramePr>
              <a:graphicFrameLocks noChangeAspect="1"/>
            </p:cNvGraphicFramePr>
            <p:nvPr/>
          </p:nvGraphicFramePr>
          <p:xfrm>
            <a:off x="5088" y="1248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8" name="Equation" r:id="rId13" imgW="8111160" imgH="9740880" progId="Equation.3">
                    <p:embed/>
                  </p:oleObj>
                </mc:Choice>
                <mc:Fallback>
                  <p:oleObj name="Equation" r:id="rId13" imgW="8111160" imgH="9740880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248"/>
                          <a:ext cx="16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532688" y="2805113"/>
            <a:ext cx="1460500" cy="368300"/>
            <a:chOff x="4697" y="1784"/>
            <a:chExt cx="920" cy="232"/>
          </a:xfrm>
        </p:grpSpPr>
        <p:graphicFrame>
          <p:nvGraphicFramePr>
            <p:cNvPr id="9223" name="Object 17"/>
            <p:cNvGraphicFramePr>
              <a:graphicFrameLocks noChangeAspect="1"/>
            </p:cNvGraphicFramePr>
            <p:nvPr/>
          </p:nvGraphicFramePr>
          <p:xfrm>
            <a:off x="4752" y="1784"/>
            <a:ext cx="86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9" name="Equation" r:id="rId15" imgW="47918880" imgH="12992040" progId="Equation.3">
                    <p:embed/>
                  </p:oleObj>
                </mc:Choice>
                <mc:Fallback>
                  <p:oleObj name="Equation" r:id="rId15" imgW="47918880" imgH="12992040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784"/>
                          <a:ext cx="865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0" name="Oval 18"/>
            <p:cNvSpPr>
              <a:spLocks noChangeArrowheads="1"/>
            </p:cNvSpPr>
            <p:nvPr/>
          </p:nvSpPr>
          <p:spPr bwMode="auto">
            <a:xfrm>
              <a:off x="4697" y="187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381000" y="20574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</a:t>
            </a:r>
            <a:r>
              <a:rPr lang="en-US" altLang="zh-CN"/>
              <a:t>:</a:t>
            </a:r>
            <a:endParaRPr lang="en-US" altLang="zh-CN">
              <a:ea typeface="仿宋_GB2312" pitchFamily="49" charset="-122"/>
            </a:endParaRPr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304800" y="3316288"/>
            <a:ext cx="541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绕 </a:t>
            </a:r>
            <a:r>
              <a:rPr lang="en-US" altLang="zh-CN" i="1">
                <a:ea typeface="仿宋_GB2312" pitchFamily="49" charset="-122"/>
              </a:rPr>
              <a:t>z</a:t>
            </a:r>
            <a:r>
              <a:rPr lang="en-US" altLang="zh-CN" i="1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轴旋转时</a:t>
            </a:r>
            <a:r>
              <a:rPr lang="en-US" altLang="zh-CN">
                <a:latin typeface="楷体_GB2312" pitchFamily="49" charset="-122"/>
              </a:rPr>
              <a:t>, </a:t>
            </a:r>
            <a:r>
              <a:rPr lang="zh-CN" altLang="en-US">
                <a:latin typeface="楷体_GB2312" pitchFamily="49" charset="-122"/>
              </a:rPr>
              <a:t>圆锥面的方程为</a:t>
            </a:r>
          </a:p>
        </p:txBody>
      </p:sp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1524000" y="5907088"/>
          <a:ext cx="28146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Equation" r:id="rId17" imgW="44669160" imgH="8928000" progId="Equation.3">
                  <p:embed/>
                </p:oleObj>
              </mc:Choice>
              <mc:Fallback>
                <p:oleObj name="Equation" r:id="rId17" imgW="44669160" imgH="89280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907088"/>
                        <a:ext cx="2814638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2066925" y="4710113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2133600" y="51816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两边平方</a:t>
            </a:r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1143000" y="2057400"/>
            <a:ext cx="4625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在 </a:t>
            </a:r>
            <a:r>
              <a:rPr lang="en-US" altLang="zh-CN" i="1">
                <a:ea typeface="仿宋_GB2312" pitchFamily="49" charset="-122"/>
              </a:rPr>
              <a:t>yoz </a:t>
            </a:r>
            <a:r>
              <a:rPr lang="zh-CN" altLang="en-US">
                <a:latin typeface="楷体_GB2312" pitchFamily="49" charset="-122"/>
              </a:rPr>
              <a:t>面上直线 </a:t>
            </a:r>
            <a:r>
              <a:rPr lang="en-US" altLang="zh-CN" i="1">
                <a:ea typeface="仿宋_GB2312" pitchFamily="49" charset="-122"/>
              </a:rPr>
              <a:t>L </a:t>
            </a:r>
            <a:r>
              <a:rPr lang="zh-CN" altLang="en-US"/>
              <a:t>的方程为</a:t>
            </a:r>
          </a:p>
        </p:txBody>
      </p:sp>
      <p:sp>
        <p:nvSpPr>
          <p:cNvPr id="9237" name="Text Box 28"/>
          <p:cNvSpPr txBox="1">
            <a:spLocks noChangeArrowheads="1"/>
          </p:cNvSpPr>
          <p:nvPr/>
        </p:nvSpPr>
        <p:spPr bwMode="auto">
          <a:xfrm>
            <a:off x="1295400" y="381000"/>
            <a:ext cx="4459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建立顶点在原点</a:t>
            </a:r>
            <a:r>
              <a:rPr lang="en-US" altLang="zh-CN" i="1"/>
              <a:t>O</a:t>
            </a:r>
            <a:r>
              <a:rPr lang="zh-CN" altLang="en-US"/>
              <a:t>， 旋转轴</a:t>
            </a:r>
          </a:p>
        </p:txBody>
      </p:sp>
      <p:sp>
        <p:nvSpPr>
          <p:cNvPr id="9238" name="Text Box 29"/>
          <p:cNvSpPr txBox="1">
            <a:spLocks noChangeArrowheads="1"/>
          </p:cNvSpPr>
          <p:nvPr/>
        </p:nvSpPr>
        <p:spPr bwMode="auto">
          <a:xfrm>
            <a:off x="304800" y="838200"/>
            <a:ext cx="563880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/>
              <a:t>轴为 </a:t>
            </a:r>
            <a:r>
              <a:rPr lang="en-US" altLang="zh-CN" i="1"/>
              <a:t>z </a:t>
            </a:r>
            <a:r>
              <a:rPr lang="zh-CN" altLang="en-US"/>
              <a:t>轴，半顶角为 </a:t>
            </a:r>
            <a:r>
              <a:rPr lang="zh-CN" altLang="en-US" i="1">
                <a:sym typeface="Symbol" pitchFamily="18" charset="2"/>
              </a:rPr>
              <a:t> </a:t>
            </a:r>
            <a:r>
              <a:rPr lang="zh-CN" altLang="en-US">
                <a:sym typeface="Symbol" pitchFamily="18" charset="2"/>
              </a:rPr>
              <a:t>的圆锥面的方程</a:t>
            </a:r>
            <a:r>
              <a:rPr lang="en-US" altLang="zh-CN">
                <a:sym typeface="Symbol" pitchFamily="18" charset="2"/>
              </a:rPr>
              <a:t>.</a:t>
            </a:r>
            <a:endParaRPr lang="en-US" altLang="zh-CN"/>
          </a:p>
        </p:txBody>
      </p:sp>
      <p:sp>
        <p:nvSpPr>
          <p:cNvPr id="9239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914400" cy="3810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4.</a:t>
            </a:r>
          </a:p>
        </p:txBody>
      </p:sp>
      <p:graphicFrame>
        <p:nvGraphicFramePr>
          <p:cNvPr id="31" name="Object 31"/>
          <p:cNvGraphicFramePr>
            <a:graphicFrameLocks noChangeAspect="1"/>
          </p:cNvGraphicFramePr>
          <p:nvPr/>
        </p:nvGraphicFramePr>
        <p:xfrm>
          <a:off x="2214563" y="2674938"/>
          <a:ext cx="17145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公式" r:id="rId19" imgW="698500" imgH="190500" progId="Equation.3">
                  <p:embed/>
                </p:oleObj>
              </mc:Choice>
              <mc:Fallback>
                <p:oleObj name="公式" r:id="rId19" imgW="698500" imgH="1905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2674938"/>
                        <a:ext cx="171450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/>
        </p:nvGraphicFramePr>
        <p:xfrm>
          <a:off x="1357313" y="3841750"/>
          <a:ext cx="29289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公式" r:id="rId21" imgW="1282700" imgH="279400" progId="Equation.3">
                  <p:embed/>
                </p:oleObj>
              </mc:Choice>
              <mc:Fallback>
                <p:oleObj name="公式" r:id="rId21" imgW="1282700" imgH="2794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841750"/>
                        <a:ext cx="292893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3"/>
          <p:cNvGraphicFramePr>
            <a:graphicFrameLocks noChangeAspect="1"/>
          </p:cNvGraphicFramePr>
          <p:nvPr/>
        </p:nvGraphicFramePr>
        <p:xfrm>
          <a:off x="2428875" y="4572000"/>
          <a:ext cx="18526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公式" r:id="rId23" imgW="799753" imgH="215806" progId="Equation.3">
                  <p:embed/>
                </p:oleObj>
              </mc:Choice>
              <mc:Fallback>
                <p:oleObj name="公式" r:id="rId23" imgW="799753" imgH="215806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4572000"/>
                        <a:ext cx="1852613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3" grpId="0" autoUpdateAnimBg="0"/>
      <p:bldP spid="11285" grpId="0" autoUpdateAnimBg="0"/>
      <p:bldP spid="11288" grpId="0" animBg="1"/>
      <p:bldP spid="11290" grpId="0" build="p" autoUpdateAnimBg="0"/>
      <p:bldP spid="1129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943600" y="4648200"/>
            <a:ext cx="2524125" cy="1838325"/>
            <a:chOff x="2970" y="1872"/>
            <a:chExt cx="1590" cy="1158"/>
          </a:xfrm>
        </p:grpSpPr>
        <p:graphicFrame>
          <p:nvGraphicFramePr>
            <p:cNvPr id="10248" name="Object 6"/>
            <p:cNvGraphicFramePr>
              <a:graphicFrameLocks noChangeAspect="1"/>
            </p:cNvGraphicFramePr>
            <p:nvPr/>
          </p:nvGraphicFramePr>
          <p:xfrm>
            <a:off x="2970" y="1872"/>
            <a:ext cx="1590" cy="1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7" name="BMP 图象" r:id="rId3" imgW="2523810" imgH="1838095" progId="PBrush">
                    <p:embed/>
                  </p:oleObj>
                </mc:Choice>
                <mc:Fallback>
                  <p:oleObj name="BMP 图象" r:id="rId3" imgW="2523810" imgH="1838095" progId="PBrush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0" y="1872"/>
                          <a:ext cx="1590" cy="1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9" name="Object 7"/>
            <p:cNvGraphicFramePr>
              <a:graphicFrameLocks noChangeAspect="1"/>
            </p:cNvGraphicFramePr>
            <p:nvPr/>
          </p:nvGraphicFramePr>
          <p:xfrm>
            <a:off x="2976" y="2832"/>
            <a:ext cx="73" cy="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8" name="Equation" r:id="rId5" imgW="7299000" imgH="7709040" progId="Equation.3">
                    <p:embed/>
                  </p:oleObj>
                </mc:Choice>
                <mc:Fallback>
                  <p:oleObj name="Equation" r:id="rId5" imgW="7299000" imgH="770904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832"/>
                          <a:ext cx="73" cy="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0" name="Object 8"/>
            <p:cNvGraphicFramePr>
              <a:graphicFrameLocks noChangeAspect="1"/>
            </p:cNvGraphicFramePr>
            <p:nvPr/>
          </p:nvGraphicFramePr>
          <p:xfrm>
            <a:off x="3840" y="2880"/>
            <a:ext cx="77" cy="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9" name="Equation" r:id="rId7" imgW="7705080" imgH="10147320" progId="Equation.3">
                    <p:embed/>
                  </p:oleObj>
                </mc:Choice>
                <mc:Fallback>
                  <p:oleObj name="Equation" r:id="rId7" imgW="7705080" imgH="1014732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880"/>
                          <a:ext cx="77" cy="1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912" name="Object 0"/>
          <p:cNvGraphicFramePr>
            <a:graphicFrameLocks noChangeAspect="1"/>
          </p:cNvGraphicFramePr>
          <p:nvPr/>
        </p:nvGraphicFramePr>
        <p:xfrm>
          <a:off x="7086600" y="1905000"/>
          <a:ext cx="177165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BMP 图象" r:id="rId9" imgW="1771429" imgH="1704762" progId="PBrush">
                  <p:embed/>
                </p:oleObj>
              </mc:Choice>
              <mc:Fallback>
                <p:oleObj name="BMP 图象" r:id="rId9" imgW="1771429" imgH="1704762" progId="PBrush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905000"/>
                        <a:ext cx="1771650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Rectangle 7"/>
          <p:cNvSpPr>
            <a:spLocks noChangeArrowheads="1"/>
          </p:cNvSpPr>
          <p:nvPr/>
        </p:nvSpPr>
        <p:spPr bwMode="auto">
          <a:xfrm>
            <a:off x="1295400" y="4572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zh-CN" altLang="en-US"/>
              <a:t>求坐标面 </a:t>
            </a:r>
            <a:r>
              <a:rPr lang="en-US" altLang="zh-CN" i="1">
                <a:ea typeface="仿宋_GB2312" pitchFamily="49" charset="-122"/>
              </a:rPr>
              <a:t>xoz</a:t>
            </a:r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/>
              <a:t>上的双曲线</a:t>
            </a:r>
            <a:endParaRPr lang="zh-CN" altLang="en-US">
              <a:solidFill>
                <a:schemeClr val="tx2"/>
              </a:solidFill>
              <a:ea typeface="仿宋_GB2312" pitchFamily="49" charset="-122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7162800" y="4572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分别绕</a:t>
            </a:r>
            <a:r>
              <a:rPr lang="zh-CN" altLang="en-US" i="1">
                <a:ea typeface="仿宋_GB2312" pitchFamily="49" charset="-122"/>
              </a:rPr>
              <a:t> </a:t>
            </a:r>
            <a:r>
              <a:rPr lang="en-US" altLang="zh-CN" i="1">
                <a:solidFill>
                  <a:schemeClr val="tx2"/>
                </a:solidFill>
                <a:ea typeface="仿宋_GB2312" pitchFamily="49" charset="-122"/>
              </a:rPr>
              <a:t>z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457200" y="1143000"/>
            <a:ext cx="731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轴和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solidFill>
                  <a:schemeClr val="tx2"/>
                </a:solidFill>
                <a:ea typeface="仿宋_GB2312" pitchFamily="49" charset="-122"/>
              </a:rPr>
              <a:t>x </a:t>
            </a:r>
            <a:r>
              <a:rPr lang="zh-CN" altLang="en-US"/>
              <a:t>轴旋转一周所生成的旋转曲面方程</a:t>
            </a:r>
            <a:r>
              <a:rPr lang="en-US" altLang="zh-CN">
                <a:ea typeface="仿宋_GB2312" pitchFamily="49" charset="-122"/>
              </a:rPr>
              <a:t>. 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33400" y="19812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</a:t>
            </a:r>
            <a:r>
              <a:rPr lang="en-US" altLang="zh-CN">
                <a:latin typeface="楷体_GB2312" pitchFamily="49" charset="-122"/>
              </a:rPr>
              <a:t>:</a:t>
            </a:r>
            <a:endParaRPr lang="en-US" altLang="zh-CN">
              <a:ea typeface="仿宋_GB2312" pitchFamily="49" charset="-122"/>
            </a:endParaRP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1143000" y="2590800"/>
          <a:ext cx="25146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11" imgW="42638400" imgH="16243200" progId="Equation.3">
                  <p:embed/>
                </p:oleObj>
              </mc:Choice>
              <mc:Fallback>
                <p:oleObj name="Equation" r:id="rId11" imgW="42638400" imgH="162432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90800"/>
                        <a:ext cx="2514600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361950" y="5500688"/>
            <a:ext cx="5181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这两种曲面分别叫做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旋转单叶双曲面</a:t>
            </a:r>
            <a:r>
              <a:rPr lang="zh-CN" altLang="en-US">
                <a:latin typeface="楷体_GB2312" pitchFamily="49" charset="-122"/>
              </a:rPr>
              <a:t>和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旋转双叶双曲面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371600" y="1981200"/>
            <a:ext cx="518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绕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solidFill>
                  <a:schemeClr val="tx2"/>
                </a:solidFill>
                <a:ea typeface="仿宋_GB2312" pitchFamily="49" charset="-122"/>
              </a:rPr>
              <a:t>z</a:t>
            </a:r>
            <a:r>
              <a:rPr lang="en-US" altLang="zh-CN" i="1">
                <a:solidFill>
                  <a:schemeClr val="accent1"/>
                </a:solidFill>
                <a:ea typeface="仿宋_GB2312" pitchFamily="49" charset="-122"/>
              </a:rPr>
              <a:t> </a:t>
            </a:r>
            <a:r>
              <a:rPr lang="zh-CN" altLang="en-US"/>
              <a:t>轴旋转所成曲面方程为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876800" y="2438400"/>
            <a:ext cx="2190750" cy="1981200"/>
            <a:chOff x="4176" y="2784"/>
            <a:chExt cx="1152" cy="1035"/>
          </a:xfrm>
        </p:grpSpPr>
        <p:graphicFrame>
          <p:nvGraphicFramePr>
            <p:cNvPr id="10246" name="Object 4"/>
            <p:cNvGraphicFramePr>
              <a:graphicFrameLocks noChangeAspect="1"/>
            </p:cNvGraphicFramePr>
            <p:nvPr/>
          </p:nvGraphicFramePr>
          <p:xfrm>
            <a:off x="4176" y="2784"/>
            <a:ext cx="1152" cy="10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2" name="BMP 图象" r:id="rId13" imgW="2161905" imgH="1943371" progId="PBrush">
                    <p:embed/>
                  </p:oleObj>
                </mc:Choice>
                <mc:Fallback>
                  <p:oleObj name="BMP 图象" r:id="rId13" imgW="2161905" imgH="1943371" progId="PBrush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784"/>
                          <a:ext cx="1152" cy="10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7" name="Object 5"/>
            <p:cNvGraphicFramePr>
              <a:graphicFrameLocks noChangeAspect="1"/>
            </p:cNvGraphicFramePr>
            <p:nvPr/>
          </p:nvGraphicFramePr>
          <p:xfrm>
            <a:off x="4752" y="2812"/>
            <a:ext cx="68" cy="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3" name="Equation" r:id="rId15" imgW="6892560" imgH="6896160" progId="Equation.3">
                    <p:embed/>
                  </p:oleObj>
                </mc:Choice>
                <mc:Fallback>
                  <p:oleObj name="Equation" r:id="rId15" imgW="6892560" imgH="689616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812"/>
                          <a:ext cx="68" cy="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59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7620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仿宋_GB2312" pitchFamily="49" charset="-122"/>
              </a:rPr>
              <a:t>5.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219200" y="4419600"/>
          <a:ext cx="24384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Equation" r:id="rId17" imgW="42638400" imgH="16243200" progId="Equation.3">
                  <p:embed/>
                </p:oleObj>
              </mc:Choice>
              <mc:Fallback>
                <p:oleObj name="Equation" r:id="rId17" imgW="42638400" imgH="162432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19600"/>
                        <a:ext cx="2438400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304800" y="3733800"/>
            <a:ext cx="455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绕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solidFill>
                  <a:schemeClr val="tx2"/>
                </a:solidFill>
                <a:ea typeface="仿宋_GB2312" pitchFamily="49" charset="-122"/>
              </a:rPr>
              <a:t>x</a:t>
            </a:r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/>
              <a:t>轴旋转所成曲面方程为</a:t>
            </a:r>
          </a:p>
        </p:txBody>
      </p:sp>
      <p:graphicFrame>
        <p:nvGraphicFramePr>
          <p:cNvPr id="10245" name="Object 21"/>
          <p:cNvGraphicFramePr>
            <a:graphicFrameLocks noChangeAspect="1"/>
          </p:cNvGraphicFramePr>
          <p:nvPr/>
        </p:nvGraphicFramePr>
        <p:xfrm>
          <a:off x="5357813" y="214313"/>
          <a:ext cx="181768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公式" r:id="rId19" imgW="761669" imgH="418918" progId="Equation.3">
                  <p:embed/>
                </p:oleObj>
              </mc:Choice>
              <mc:Fallback>
                <p:oleObj name="公式" r:id="rId19" imgW="761669" imgH="418918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214313"/>
                        <a:ext cx="1817687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 autoUpdateAnimBg="0"/>
      <p:bldP spid="12298" grpId="0" autoUpdateAnimBg="0"/>
      <p:bldP spid="12299" grpId="0" autoUpdateAnimBg="0"/>
      <p:bldP spid="12303" grpId="0" autoUpdateAnimBg="0"/>
      <p:bldP spid="12305" grpId="0" autoUpdateAnimBg="0"/>
      <p:bldP spid="1231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1905000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三、柱面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010400" y="574675"/>
            <a:ext cx="1981200" cy="2746375"/>
            <a:chOff x="4368" y="362"/>
            <a:chExt cx="1248" cy="1730"/>
          </a:xfrm>
        </p:grpSpPr>
        <p:sp>
          <p:nvSpPr>
            <p:cNvPr id="11319" name="Line 4"/>
            <p:cNvSpPr>
              <a:spLocks noChangeShapeType="1"/>
            </p:cNvSpPr>
            <p:nvPr/>
          </p:nvSpPr>
          <p:spPr bwMode="auto">
            <a:xfrm>
              <a:off x="4914" y="1450"/>
              <a:ext cx="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0" name="Line 5"/>
            <p:cNvSpPr>
              <a:spLocks noChangeShapeType="1"/>
            </p:cNvSpPr>
            <p:nvPr/>
          </p:nvSpPr>
          <p:spPr bwMode="auto">
            <a:xfrm flipV="1">
              <a:off x="4914" y="362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1" name="Line 6"/>
            <p:cNvSpPr>
              <a:spLocks noChangeShapeType="1"/>
            </p:cNvSpPr>
            <p:nvPr/>
          </p:nvSpPr>
          <p:spPr bwMode="auto">
            <a:xfrm flipH="1">
              <a:off x="4483" y="1450"/>
              <a:ext cx="431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8" name="Object 7"/>
            <p:cNvGraphicFramePr>
              <a:graphicFrameLocks noChangeAspect="1"/>
            </p:cNvGraphicFramePr>
            <p:nvPr/>
          </p:nvGraphicFramePr>
          <p:xfrm>
            <a:off x="4368" y="1883"/>
            <a:ext cx="187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1" name="公式" r:id="rId3" imgW="4049280" imgH="4457880" progId="Equation.3">
                    <p:embed/>
                  </p:oleObj>
                </mc:Choice>
                <mc:Fallback>
                  <p:oleObj name="公式" r:id="rId3" imgW="4049280" imgH="445788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83"/>
                          <a:ext cx="187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9" name="Object 8"/>
            <p:cNvGraphicFramePr>
              <a:graphicFrameLocks noChangeAspect="1"/>
            </p:cNvGraphicFramePr>
            <p:nvPr/>
          </p:nvGraphicFramePr>
          <p:xfrm>
            <a:off x="5408" y="1483"/>
            <a:ext cx="20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2" name="公式" r:id="rId5" imgW="4455360" imgH="5270400" progId="Equation.3">
                    <p:embed/>
                  </p:oleObj>
                </mc:Choice>
                <mc:Fallback>
                  <p:oleObj name="公式" r:id="rId5" imgW="4455360" imgH="527040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8" y="1483"/>
                          <a:ext cx="208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0" name="Object 9"/>
            <p:cNvGraphicFramePr>
              <a:graphicFrameLocks noChangeAspect="1"/>
            </p:cNvGraphicFramePr>
            <p:nvPr/>
          </p:nvGraphicFramePr>
          <p:xfrm>
            <a:off x="4717" y="384"/>
            <a:ext cx="168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3" name="公式" r:id="rId7" imgW="3643200" imgH="4051440" progId="Equation.3">
                    <p:embed/>
                  </p:oleObj>
                </mc:Choice>
                <mc:Fallback>
                  <p:oleObj name="公式" r:id="rId7" imgW="3643200" imgH="405144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7" y="384"/>
                          <a:ext cx="168" cy="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300913" y="914400"/>
            <a:ext cx="1162050" cy="2500313"/>
            <a:chOff x="4551" y="576"/>
            <a:chExt cx="732" cy="1575"/>
          </a:xfrm>
        </p:grpSpPr>
        <p:grpSp>
          <p:nvGrpSpPr>
            <p:cNvPr id="11309" name="Group 11"/>
            <p:cNvGrpSpPr>
              <a:grpSpLocks/>
            </p:cNvGrpSpPr>
            <p:nvPr/>
          </p:nvGrpSpPr>
          <p:grpSpPr bwMode="auto">
            <a:xfrm>
              <a:off x="4563" y="625"/>
              <a:ext cx="720" cy="1526"/>
              <a:chOff x="4563" y="625"/>
              <a:chExt cx="720" cy="1526"/>
            </a:xfrm>
          </p:grpSpPr>
          <p:sp>
            <p:nvSpPr>
              <p:cNvPr id="11315" name="Freeform 12"/>
              <p:cNvSpPr>
                <a:spLocks/>
              </p:cNvSpPr>
              <p:nvPr/>
            </p:nvSpPr>
            <p:spPr bwMode="auto">
              <a:xfrm>
                <a:off x="4575" y="720"/>
                <a:ext cx="704" cy="1328"/>
              </a:xfrm>
              <a:custGeom>
                <a:avLst/>
                <a:gdLst>
                  <a:gd name="T0" fmla="*/ 591 w 768"/>
                  <a:gd name="T1" fmla="*/ 0 h 1536"/>
                  <a:gd name="T2" fmla="*/ 591 w 768"/>
                  <a:gd name="T3" fmla="*/ 993 h 1536"/>
                  <a:gd name="T4" fmla="*/ 0 w 768"/>
                  <a:gd name="T5" fmla="*/ 993 h 1536"/>
                  <a:gd name="T6" fmla="*/ 0 w 768"/>
                  <a:gd name="T7" fmla="*/ 0 h 1536"/>
                  <a:gd name="T8" fmla="*/ 591 w 768"/>
                  <a:gd name="T9" fmla="*/ 0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8"/>
                  <a:gd name="T16" fmla="*/ 0 h 1536"/>
                  <a:gd name="T17" fmla="*/ 768 w 768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8" h="1536">
                    <a:moveTo>
                      <a:pt x="768" y="0"/>
                    </a:moveTo>
                    <a:lnTo>
                      <a:pt x="768" y="1536"/>
                    </a:lnTo>
                    <a:lnTo>
                      <a:pt x="0" y="1536"/>
                    </a:lnTo>
                    <a:lnTo>
                      <a:pt x="0" y="0"/>
                    </a:lnTo>
                    <a:lnTo>
                      <a:pt x="768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6350">
                <a:solidFill>
                  <a:srgbClr val="0099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6" name="Oval 13"/>
              <p:cNvSpPr>
                <a:spLocks noChangeArrowheads="1"/>
              </p:cNvSpPr>
              <p:nvPr/>
            </p:nvSpPr>
            <p:spPr bwMode="auto">
              <a:xfrm>
                <a:off x="4578" y="625"/>
                <a:ext cx="705" cy="177"/>
              </a:xfrm>
              <a:prstGeom prst="ellipse">
                <a:avLst/>
              </a:pr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9525">
                <a:solidFill>
                  <a:srgbClr val="0099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7" name="Arc 14"/>
              <p:cNvSpPr>
                <a:spLocks/>
              </p:cNvSpPr>
              <p:nvPr/>
            </p:nvSpPr>
            <p:spPr bwMode="auto">
              <a:xfrm>
                <a:off x="4589" y="1969"/>
                <a:ext cx="691" cy="109"/>
              </a:xfrm>
              <a:custGeom>
                <a:avLst/>
                <a:gdLst>
                  <a:gd name="T0" fmla="*/ 0 w 43199"/>
                  <a:gd name="T1" fmla="*/ 0 h 27406"/>
                  <a:gd name="T2" fmla="*/ 0 w 43199"/>
                  <a:gd name="T3" fmla="*/ 0 h 27406"/>
                  <a:gd name="T4" fmla="*/ 0 w 43199"/>
                  <a:gd name="T5" fmla="*/ 0 h 27406"/>
                  <a:gd name="T6" fmla="*/ 0 60000 65536"/>
                  <a:gd name="T7" fmla="*/ 0 60000 65536"/>
                  <a:gd name="T8" fmla="*/ 0 60000 65536"/>
                  <a:gd name="T9" fmla="*/ 0 w 43199"/>
                  <a:gd name="T10" fmla="*/ 0 h 27406"/>
                  <a:gd name="T11" fmla="*/ 43199 w 43199"/>
                  <a:gd name="T12" fmla="*/ 27406 h 27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9" h="27406" fill="none" extrusionOk="0">
                    <a:moveTo>
                      <a:pt x="-1" y="21449"/>
                    </a:moveTo>
                    <a:cubicBezTo>
                      <a:pt x="81" y="9579"/>
                      <a:pt x="9728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3562"/>
                      <a:pt x="42931" y="25515"/>
                      <a:pt x="42404" y="27406"/>
                    </a:cubicBezTo>
                  </a:path>
                  <a:path w="43199" h="27406" stroke="0" extrusionOk="0">
                    <a:moveTo>
                      <a:pt x="-1" y="21449"/>
                    </a:moveTo>
                    <a:cubicBezTo>
                      <a:pt x="81" y="9579"/>
                      <a:pt x="9728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3562"/>
                      <a:pt x="42931" y="25515"/>
                      <a:pt x="42404" y="27406"/>
                    </a:cubicBezTo>
                    <a:lnTo>
                      <a:pt x="21599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9525">
                <a:solidFill>
                  <a:srgbClr val="009999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8" name="Arc 15"/>
              <p:cNvSpPr>
                <a:spLocks/>
              </p:cNvSpPr>
              <p:nvPr/>
            </p:nvSpPr>
            <p:spPr bwMode="auto">
              <a:xfrm flipV="1">
                <a:off x="4563" y="2016"/>
                <a:ext cx="720" cy="135"/>
              </a:xfrm>
              <a:custGeom>
                <a:avLst/>
                <a:gdLst>
                  <a:gd name="T0" fmla="*/ 0 w 43200"/>
                  <a:gd name="T1" fmla="*/ 0 h 27039"/>
                  <a:gd name="T2" fmla="*/ 0 w 43200"/>
                  <a:gd name="T3" fmla="*/ 0 h 27039"/>
                  <a:gd name="T4" fmla="*/ 0 w 43200"/>
                  <a:gd name="T5" fmla="*/ 0 h 2703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7039"/>
                  <a:gd name="T11" fmla="*/ 43200 w 43200"/>
                  <a:gd name="T12" fmla="*/ 27039 h 270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7039" fill="none" extrusionOk="0">
                    <a:moveTo>
                      <a:pt x="695" y="27039"/>
                    </a:moveTo>
                    <a:cubicBezTo>
                      <a:pt x="233" y="25262"/>
                      <a:pt x="0" y="2343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7039" stroke="0" extrusionOk="0">
                    <a:moveTo>
                      <a:pt x="695" y="27039"/>
                    </a:moveTo>
                    <a:cubicBezTo>
                      <a:pt x="233" y="25262"/>
                      <a:pt x="0" y="2343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9525">
                <a:solidFill>
                  <a:srgbClr val="0099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10" name="Line 16"/>
            <p:cNvSpPr>
              <a:spLocks noChangeShapeType="1"/>
            </p:cNvSpPr>
            <p:nvPr/>
          </p:nvSpPr>
          <p:spPr bwMode="auto">
            <a:xfrm flipH="1">
              <a:off x="4806" y="1440"/>
              <a:ext cx="129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1" name="Line 17"/>
            <p:cNvSpPr>
              <a:spLocks noChangeShapeType="1"/>
            </p:cNvSpPr>
            <p:nvPr/>
          </p:nvSpPr>
          <p:spPr bwMode="auto">
            <a:xfrm flipV="1">
              <a:off x="4914" y="791"/>
              <a:ext cx="0" cy="6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2" name="Line 18"/>
            <p:cNvSpPr>
              <a:spLocks noChangeShapeType="1"/>
            </p:cNvSpPr>
            <p:nvPr/>
          </p:nvSpPr>
          <p:spPr bwMode="auto">
            <a:xfrm>
              <a:off x="4913" y="1450"/>
              <a:ext cx="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3" name="Line 19"/>
            <p:cNvSpPr>
              <a:spLocks noChangeShapeType="1"/>
            </p:cNvSpPr>
            <p:nvPr/>
          </p:nvSpPr>
          <p:spPr bwMode="auto">
            <a:xfrm flipH="1">
              <a:off x="4551" y="1547"/>
              <a:ext cx="277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4" name="Line 20"/>
            <p:cNvSpPr>
              <a:spLocks noChangeShapeType="1"/>
            </p:cNvSpPr>
            <p:nvPr/>
          </p:nvSpPr>
          <p:spPr bwMode="auto">
            <a:xfrm flipV="1">
              <a:off x="4908" y="5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533400" y="3581400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点的坐标也满足方程</a:t>
            </a:r>
          </a:p>
        </p:txBody>
      </p:sp>
      <p:sp>
        <p:nvSpPr>
          <p:cNvPr id="11285" name="Text Box 22"/>
          <p:cNvSpPr txBox="1">
            <a:spLocks noChangeArrowheads="1"/>
          </p:cNvSpPr>
          <p:nvPr/>
        </p:nvSpPr>
        <p:spPr bwMode="auto">
          <a:xfrm>
            <a:off x="381000" y="9906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分析方程</a:t>
            </a:r>
          </a:p>
        </p:txBody>
      </p:sp>
      <p:sp>
        <p:nvSpPr>
          <p:cNvPr id="11286" name="Text Box 23"/>
          <p:cNvSpPr txBox="1">
            <a:spLocks noChangeArrowheads="1"/>
          </p:cNvSpPr>
          <p:nvPr/>
        </p:nvSpPr>
        <p:spPr bwMode="auto">
          <a:xfrm>
            <a:off x="4038600" y="9906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表示怎样的曲面 </a:t>
            </a:r>
            <a:r>
              <a:rPr lang="en-US" altLang="zh-CN" sz="2400">
                <a:ea typeface="仿宋_GB2312" pitchFamily="49" charset="-122"/>
              </a:rPr>
              <a:t>.</a:t>
            </a:r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457200" y="16002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</a:t>
            </a:r>
            <a:r>
              <a:rPr lang="en-US" altLang="zh-CN">
                <a:latin typeface="楷体_GB2312" pitchFamily="49" charset="-122"/>
              </a:rPr>
              <a:t>:</a:t>
            </a:r>
            <a:endParaRPr lang="en-US" altLang="zh-CN">
              <a:ea typeface="仿宋_GB2312" pitchFamily="49" charset="-122"/>
            </a:endParaRPr>
          </a:p>
        </p:txBody>
      </p:sp>
      <p:graphicFrame>
        <p:nvGraphicFramePr>
          <p:cNvPr id="13341" name="Object 29"/>
          <p:cNvGraphicFramePr>
            <a:graphicFrameLocks noChangeAspect="1"/>
          </p:cNvGraphicFramePr>
          <p:nvPr/>
        </p:nvGraphicFramePr>
        <p:xfrm>
          <a:off x="3962400" y="3581400"/>
          <a:ext cx="205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Equation" r:id="rId9" imgW="33701760" imgH="8928000" progId="Equation.3">
                  <p:embed/>
                </p:oleObj>
              </mc:Choice>
              <mc:Fallback>
                <p:oleObj name="Equation" r:id="rId9" imgW="33701760" imgH="89280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81400"/>
                        <a:ext cx="20574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5181600" y="22860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/>
              <a:t>过此点作</a:t>
            </a:r>
            <a:endParaRPr lang="zh-CN" altLang="en-US"/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3581400" y="289560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对任意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sz="3200" i="1">
                <a:ea typeface="仿宋_GB2312" pitchFamily="49" charset="-122"/>
              </a:rPr>
              <a:t>z</a:t>
            </a:r>
            <a:r>
              <a:rPr lang="en-US" altLang="zh-CN">
                <a:ea typeface="仿宋_GB2312" pitchFamily="49" charset="-122"/>
              </a:rPr>
              <a:t> ,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457200" y="2895600"/>
            <a:ext cx="312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平行</a:t>
            </a:r>
            <a:r>
              <a:rPr lang="zh-CN" altLang="en-US" sz="3200" i="1">
                <a:ea typeface="仿宋_GB2312" pitchFamily="49" charset="-122"/>
              </a:rPr>
              <a:t> </a:t>
            </a:r>
            <a:r>
              <a:rPr lang="en-US" altLang="zh-CN" sz="3200" i="1">
                <a:ea typeface="仿宋_GB2312" pitchFamily="49" charset="-122"/>
              </a:rPr>
              <a:t>z</a:t>
            </a:r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/>
              <a:t>轴的直线</a:t>
            </a:r>
            <a:r>
              <a:rPr lang="zh-CN" altLang="en-US" sz="3200"/>
              <a:t> </a:t>
            </a:r>
            <a:r>
              <a:rPr lang="en-US" altLang="zh-CN" sz="3200" i="1"/>
              <a:t>l ,</a:t>
            </a:r>
            <a:endParaRPr lang="en-US" altLang="zh-CN" i="1">
              <a:ea typeface="仿宋_GB2312" pitchFamily="49" charset="-122"/>
            </a:endParaRPr>
          </a:p>
        </p:txBody>
      </p: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1828800" y="5715000"/>
            <a:ext cx="4343400" cy="534988"/>
            <a:chOff x="1152" y="3600"/>
            <a:chExt cx="2736" cy="337"/>
          </a:xfrm>
        </p:grpSpPr>
        <p:graphicFrame>
          <p:nvGraphicFramePr>
            <p:cNvPr id="11277" name="Object 32"/>
            <p:cNvGraphicFramePr>
              <a:graphicFrameLocks noChangeAspect="1"/>
            </p:cNvGraphicFramePr>
            <p:nvPr/>
          </p:nvGraphicFramePr>
          <p:xfrm>
            <a:off x="1152" y="3600"/>
            <a:ext cx="1272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5" name="Equation" r:id="rId11" imgW="33701760" imgH="8928000" progId="Equation.3">
                    <p:embed/>
                  </p:oleObj>
                </mc:Choice>
                <mc:Fallback>
                  <p:oleObj name="Equation" r:id="rId11" imgW="33701760" imgH="8928000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600"/>
                          <a:ext cx="1272" cy="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8" name="Text Box 37"/>
            <p:cNvSpPr txBox="1">
              <a:spLocks noChangeArrowheads="1"/>
            </p:cNvSpPr>
            <p:nvPr/>
          </p:nvSpPr>
          <p:spPr bwMode="auto">
            <a:xfrm>
              <a:off x="2496" y="3600"/>
              <a:ext cx="13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楷体_GB2312" pitchFamily="49" charset="-122"/>
                </a:rPr>
                <a:t>表示</a:t>
              </a:r>
              <a:r>
                <a:rPr lang="zh-CN" altLang="en-US">
                  <a:solidFill>
                    <a:schemeClr val="tx2"/>
                  </a:solidFill>
                  <a:latin typeface="楷体_GB2312" pitchFamily="49" charset="-122"/>
                </a:rPr>
                <a:t>圆柱面</a:t>
              </a:r>
              <a:endParaRPr lang="zh-CN" altLang="en-US">
                <a:latin typeface="楷体_GB2312" pitchFamily="49" charset="-122"/>
              </a:endParaRPr>
            </a:p>
          </p:txBody>
        </p:sp>
      </p:grpSp>
      <p:graphicFrame>
        <p:nvGraphicFramePr>
          <p:cNvPr id="13351" name="Object 39"/>
          <p:cNvGraphicFramePr>
            <a:graphicFrameLocks noChangeAspect="1"/>
          </p:cNvGraphicFramePr>
          <p:nvPr/>
        </p:nvGraphicFramePr>
        <p:xfrm>
          <a:off x="7604125" y="2128838"/>
          <a:ext cx="29686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公式" r:id="rId13" imgW="4049280" imgH="4457880" progId="Equation.3">
                  <p:embed/>
                </p:oleObj>
              </mc:Choice>
              <mc:Fallback>
                <p:oleObj name="公式" r:id="rId13" imgW="4049280" imgH="445788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25" y="2128838"/>
                        <a:ext cx="296863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2" name="Object 40"/>
          <p:cNvGraphicFramePr>
            <a:graphicFrameLocks noChangeAspect="1"/>
          </p:cNvGraphicFramePr>
          <p:nvPr/>
        </p:nvGraphicFramePr>
        <p:xfrm>
          <a:off x="7010400" y="2097088"/>
          <a:ext cx="35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公式" r:id="rId15" imgW="4861800" imgH="5676840" progId="Equation.3">
                  <p:embed/>
                </p:oleObj>
              </mc:Choice>
              <mc:Fallback>
                <p:oleObj name="公式" r:id="rId15" imgW="4861800" imgH="567684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097088"/>
                        <a:ext cx="355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457200" y="2286000"/>
            <a:ext cx="4659313" cy="536575"/>
            <a:chOff x="288" y="1440"/>
            <a:chExt cx="2935" cy="338"/>
          </a:xfrm>
        </p:grpSpPr>
        <p:sp>
          <p:nvSpPr>
            <p:cNvPr id="11307" name="Text Box 41"/>
            <p:cNvSpPr txBox="1">
              <a:spLocks noChangeArrowheads="1"/>
            </p:cNvSpPr>
            <p:nvPr/>
          </p:nvSpPr>
          <p:spPr bwMode="auto">
            <a:xfrm>
              <a:off x="288" y="1440"/>
              <a:ext cx="19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在圆</a:t>
              </a:r>
              <a:r>
                <a:rPr lang="en-US" altLang="zh-CN" i="1"/>
                <a:t>C</a:t>
              </a:r>
              <a:r>
                <a:rPr lang="zh-CN" altLang="en-US"/>
                <a:t>上任取一点</a:t>
              </a:r>
              <a:r>
                <a:rPr lang="zh-CN" altLang="en-US">
                  <a:ea typeface="仿宋_GB2312" pitchFamily="49" charset="-122"/>
                </a:rPr>
                <a:t> </a:t>
              </a:r>
            </a:p>
          </p:txBody>
        </p:sp>
        <p:graphicFrame>
          <p:nvGraphicFramePr>
            <p:cNvPr id="11276" name="Object 42"/>
            <p:cNvGraphicFramePr>
              <a:graphicFrameLocks noChangeAspect="1"/>
            </p:cNvGraphicFramePr>
            <p:nvPr/>
          </p:nvGraphicFramePr>
          <p:xfrm>
            <a:off x="2112" y="1488"/>
            <a:ext cx="111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8" name="Equation" r:id="rId17" imgW="30858480" imgH="8115480" progId="Equation.3">
                    <p:embed/>
                  </p:oleObj>
                </mc:Choice>
                <mc:Fallback>
                  <p:oleObj name="Equation" r:id="rId17" imgW="30858480" imgH="811548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488"/>
                          <a:ext cx="1111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7359650" y="2149475"/>
            <a:ext cx="1098550" cy="288925"/>
            <a:chOff x="3168" y="2842"/>
            <a:chExt cx="692" cy="182"/>
          </a:xfrm>
        </p:grpSpPr>
        <p:sp>
          <p:nvSpPr>
            <p:cNvPr id="11305" name="Arc 44"/>
            <p:cNvSpPr>
              <a:spLocks/>
            </p:cNvSpPr>
            <p:nvPr/>
          </p:nvSpPr>
          <p:spPr bwMode="auto">
            <a:xfrm>
              <a:off x="3169" y="2842"/>
              <a:ext cx="691" cy="86"/>
            </a:xfrm>
            <a:custGeom>
              <a:avLst/>
              <a:gdLst>
                <a:gd name="T0" fmla="*/ 0 w 43199"/>
                <a:gd name="T1" fmla="*/ 0 h 21600"/>
                <a:gd name="T2" fmla="*/ 0 w 43199"/>
                <a:gd name="T3" fmla="*/ 0 h 21600"/>
                <a:gd name="T4" fmla="*/ 0 w 43199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9"/>
                <a:gd name="T10" fmla="*/ 0 h 21600"/>
                <a:gd name="T11" fmla="*/ 43199 w 431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1600" fill="none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6" name="Arc 45"/>
            <p:cNvSpPr>
              <a:spLocks/>
            </p:cNvSpPr>
            <p:nvPr/>
          </p:nvSpPr>
          <p:spPr bwMode="auto">
            <a:xfrm flipV="1">
              <a:off x="3168" y="2938"/>
              <a:ext cx="691" cy="86"/>
            </a:xfrm>
            <a:custGeom>
              <a:avLst/>
              <a:gdLst>
                <a:gd name="T0" fmla="*/ 0 w 43199"/>
                <a:gd name="T1" fmla="*/ 0 h 21600"/>
                <a:gd name="T2" fmla="*/ 0 w 43199"/>
                <a:gd name="T3" fmla="*/ 0 h 21600"/>
                <a:gd name="T4" fmla="*/ 0 w 43199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9"/>
                <a:gd name="T10" fmla="*/ 0 h 21600"/>
                <a:gd name="T11" fmla="*/ 43199 w 431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1600" fill="none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8074025" y="1258888"/>
            <a:ext cx="155575" cy="2503487"/>
            <a:chOff x="5038" y="793"/>
            <a:chExt cx="98" cy="1577"/>
          </a:xfrm>
        </p:grpSpPr>
        <p:sp>
          <p:nvSpPr>
            <p:cNvPr id="11304" name="Line 47"/>
            <p:cNvSpPr>
              <a:spLocks noChangeShapeType="1"/>
            </p:cNvSpPr>
            <p:nvPr/>
          </p:nvSpPr>
          <p:spPr bwMode="auto">
            <a:xfrm flipV="1">
              <a:off x="5069" y="793"/>
              <a:ext cx="0" cy="1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5" name="Object 48"/>
            <p:cNvGraphicFramePr>
              <a:graphicFrameLocks noChangeAspect="1"/>
            </p:cNvGraphicFramePr>
            <p:nvPr/>
          </p:nvGraphicFramePr>
          <p:xfrm>
            <a:off x="5038" y="2160"/>
            <a:ext cx="9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9" name="Equation" r:id="rId19" imgW="4861800" imgH="10553760" progId="Equation.3">
                    <p:embed/>
                  </p:oleObj>
                </mc:Choice>
                <mc:Fallback>
                  <p:oleObj name="Equation" r:id="rId19" imgW="4861800" imgH="10553760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8" y="2160"/>
                          <a:ext cx="9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7694613" y="1600200"/>
            <a:ext cx="436562" cy="334963"/>
            <a:chOff x="4799" y="1008"/>
            <a:chExt cx="275" cy="211"/>
          </a:xfrm>
        </p:grpSpPr>
        <p:graphicFrame>
          <p:nvGraphicFramePr>
            <p:cNvPr id="11274" name="Object 50"/>
            <p:cNvGraphicFramePr>
              <a:graphicFrameLocks noChangeAspect="1"/>
            </p:cNvGraphicFramePr>
            <p:nvPr/>
          </p:nvGraphicFramePr>
          <p:xfrm>
            <a:off x="4799" y="1008"/>
            <a:ext cx="259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0" name="公式" r:id="rId21" imgW="6486480" imgH="5270400" progId="Equation.3">
                    <p:embed/>
                  </p:oleObj>
                </mc:Choice>
                <mc:Fallback>
                  <p:oleObj name="公式" r:id="rId21" imgW="6486480" imgH="5270400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9" y="1008"/>
                          <a:ext cx="259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3" name="Oval 51"/>
            <p:cNvSpPr>
              <a:spLocks noChangeArrowheads="1"/>
            </p:cNvSpPr>
            <p:nvPr/>
          </p:nvSpPr>
          <p:spPr bwMode="auto">
            <a:xfrm>
              <a:off x="5040" y="1104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364" name="Object 52"/>
          <p:cNvGraphicFramePr>
            <a:graphicFrameLocks noChangeAspect="1"/>
          </p:cNvGraphicFramePr>
          <p:nvPr/>
        </p:nvGraphicFramePr>
        <p:xfrm>
          <a:off x="7700963" y="2400300"/>
          <a:ext cx="4460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" name="Equation" r:id="rId23" imgW="15422760" imgH="14211360" progId="Equation.3">
                  <p:embed/>
                </p:oleObj>
              </mc:Choice>
              <mc:Fallback>
                <p:oleObj name="Equation" r:id="rId23" imgW="15422760" imgH="1421136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0963" y="2400300"/>
                        <a:ext cx="4460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65" name="Oval 53"/>
          <p:cNvSpPr>
            <a:spLocks noChangeArrowheads="1"/>
          </p:cNvSpPr>
          <p:nvPr/>
        </p:nvSpPr>
        <p:spPr bwMode="auto">
          <a:xfrm>
            <a:off x="8099425" y="2389188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66" name="Object 54"/>
          <p:cNvGraphicFramePr>
            <a:graphicFrameLocks noChangeAspect="1"/>
          </p:cNvGraphicFramePr>
          <p:nvPr/>
        </p:nvGraphicFramePr>
        <p:xfrm>
          <a:off x="5257800" y="3048000"/>
          <a:ext cx="16002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Equation" r:id="rId25" imgW="27202680" imgH="7709040" progId="Equation.3">
                  <p:embed/>
                </p:oleObj>
              </mc:Choice>
              <mc:Fallback>
                <p:oleObj name="Equation" r:id="rId25" imgW="27202680" imgH="770904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048000"/>
                        <a:ext cx="16002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1066800" y="1600200"/>
            <a:ext cx="2393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在 </a:t>
            </a:r>
            <a:r>
              <a:rPr lang="en-US" altLang="zh-CN" i="1">
                <a:ea typeface="仿宋_GB2312" pitchFamily="49" charset="-122"/>
              </a:rPr>
              <a:t>xoy </a:t>
            </a:r>
            <a:r>
              <a:rPr lang="zh-CN" altLang="en-US"/>
              <a:t>面上</a:t>
            </a:r>
            <a:r>
              <a:rPr lang="zh-CN" altLang="en-US">
                <a:ea typeface="仿宋_GB2312" pitchFamily="49" charset="-122"/>
              </a:rPr>
              <a:t>，</a:t>
            </a:r>
          </a:p>
        </p:txBody>
      </p:sp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381000" y="4343400"/>
            <a:ext cx="8305800" cy="1160463"/>
            <a:chOff x="240" y="2736"/>
            <a:chExt cx="5232" cy="731"/>
          </a:xfrm>
        </p:grpSpPr>
        <p:sp>
          <p:nvSpPr>
            <p:cNvPr id="11302" name="Text Box 30"/>
            <p:cNvSpPr txBox="1">
              <a:spLocks noChangeArrowheads="1"/>
            </p:cNvSpPr>
            <p:nvPr/>
          </p:nvSpPr>
          <p:spPr bwMode="auto">
            <a:xfrm>
              <a:off x="240" y="2736"/>
              <a:ext cx="5184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平行于</a:t>
              </a:r>
              <a:r>
                <a:rPr lang="zh-CN" altLang="en-US" i="1">
                  <a:ea typeface="仿宋_GB2312" pitchFamily="49" charset="-122"/>
                </a:rPr>
                <a:t> </a:t>
              </a:r>
              <a:r>
                <a:rPr lang="en-US" altLang="zh-CN" i="1">
                  <a:ea typeface="仿宋_GB2312" pitchFamily="49" charset="-122"/>
                </a:rPr>
                <a:t>z  </a:t>
              </a:r>
              <a:r>
                <a:rPr lang="zh-CN" altLang="en-US"/>
                <a:t>轴的一切直线沿 </a:t>
              </a:r>
              <a:r>
                <a:rPr lang="en-US" altLang="zh-CN" i="1"/>
                <a:t>xoy </a:t>
              </a:r>
              <a:r>
                <a:rPr lang="zh-CN" altLang="en-US"/>
                <a:t>面上的圆</a:t>
              </a:r>
              <a:r>
                <a:rPr lang="zh-CN" altLang="en-US" i="1">
                  <a:ea typeface="仿宋_GB2312" pitchFamily="49" charset="-122"/>
                </a:rPr>
                <a:t> </a:t>
              </a:r>
            </a:p>
            <a:p>
              <a:pPr>
                <a:spcBef>
                  <a:spcPct val="50000"/>
                </a:spcBef>
              </a:pPr>
              <a:r>
                <a:rPr lang="zh-CN" altLang="en-US"/>
                <a:t>移动所形成的曲面</a:t>
              </a:r>
              <a:r>
                <a:rPr lang="zh-CN" altLang="en-US">
                  <a:latin typeface="楷体_GB2312" pitchFamily="49" charset="-122"/>
                </a:rPr>
                <a:t>称为</a:t>
              </a:r>
              <a:r>
                <a:rPr lang="zh-CN" altLang="en-US">
                  <a:solidFill>
                    <a:schemeClr val="tx2"/>
                  </a:solidFill>
                  <a:latin typeface="楷体_GB2312" pitchFamily="49" charset="-122"/>
                </a:rPr>
                <a:t>圆柱面</a:t>
              </a:r>
              <a:r>
                <a:rPr lang="en-US" altLang="zh-CN">
                  <a:solidFill>
                    <a:schemeClr val="tx2"/>
                  </a:solidFill>
                  <a:latin typeface="楷体_GB2312" pitchFamily="49" charset="-122"/>
                </a:rPr>
                <a:t>.</a:t>
              </a:r>
            </a:p>
          </p:txBody>
        </p:sp>
        <p:graphicFrame>
          <p:nvGraphicFramePr>
            <p:cNvPr id="11273" name="Object 58"/>
            <p:cNvGraphicFramePr>
              <a:graphicFrameLocks noChangeAspect="1"/>
            </p:cNvGraphicFramePr>
            <p:nvPr/>
          </p:nvGraphicFramePr>
          <p:xfrm>
            <a:off x="4176" y="2736"/>
            <a:ext cx="129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3" name="Equation" r:id="rId27" imgW="33701760" imgH="8928000" progId="Equation.3">
                    <p:embed/>
                  </p:oleObj>
                </mc:Choice>
                <mc:Fallback>
                  <p:oleObj name="Equation" r:id="rId27" imgW="33701760" imgH="8928000" progId="Equation.3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736"/>
                          <a:ext cx="1296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71" name="Text Box 59"/>
          <p:cNvSpPr txBox="1">
            <a:spLocks noChangeArrowheads="1"/>
          </p:cNvSpPr>
          <p:nvPr/>
        </p:nvSpPr>
        <p:spPr bwMode="auto">
          <a:xfrm>
            <a:off x="990600" y="57150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即</a:t>
            </a:r>
          </a:p>
        </p:txBody>
      </p:sp>
      <p:graphicFrame>
        <p:nvGraphicFramePr>
          <p:cNvPr id="11271" name="Object 59"/>
          <p:cNvGraphicFramePr>
            <a:graphicFrameLocks noChangeAspect="1"/>
          </p:cNvGraphicFramePr>
          <p:nvPr/>
        </p:nvGraphicFramePr>
        <p:xfrm>
          <a:off x="2214563" y="1000125"/>
          <a:ext cx="18573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name="公式" r:id="rId29" imgW="838200" imgH="228600" progId="Equation.3">
                  <p:embed/>
                </p:oleObj>
              </mc:Choice>
              <mc:Fallback>
                <p:oleObj name="公式" r:id="rId29" imgW="838200" imgH="2286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000125"/>
                        <a:ext cx="1857375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60"/>
          <p:cNvGrpSpPr>
            <a:grpSpLocks/>
          </p:cNvGrpSpPr>
          <p:nvPr/>
        </p:nvGrpSpPr>
        <p:grpSpPr bwMode="auto">
          <a:xfrm>
            <a:off x="3286125" y="1600200"/>
            <a:ext cx="3495675" cy="519113"/>
            <a:chOff x="3286116" y="1600200"/>
            <a:chExt cx="3495684" cy="519113"/>
          </a:xfrm>
        </p:grpSpPr>
        <p:sp>
          <p:nvSpPr>
            <p:cNvPr id="11301" name="Text Box 27"/>
            <p:cNvSpPr txBox="1">
              <a:spLocks noChangeArrowheads="1"/>
            </p:cNvSpPr>
            <p:nvPr/>
          </p:nvSpPr>
          <p:spPr bwMode="auto">
            <a:xfrm>
              <a:off x="5105400" y="1600200"/>
              <a:ext cx="16764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表示圆</a:t>
              </a:r>
              <a:r>
                <a:rPr lang="en-US" altLang="zh-CN" i="1">
                  <a:ea typeface="仿宋_GB2312" pitchFamily="49" charset="-122"/>
                </a:rPr>
                <a:t>C </a:t>
              </a:r>
              <a:r>
                <a:rPr lang="en-US" altLang="zh-CN">
                  <a:ea typeface="仿宋_GB2312" pitchFamily="49" charset="-122"/>
                </a:rPr>
                <a:t>,  </a:t>
              </a:r>
            </a:p>
          </p:txBody>
        </p:sp>
        <p:graphicFrame>
          <p:nvGraphicFramePr>
            <p:cNvPr id="11272" name="Object 59"/>
            <p:cNvGraphicFramePr>
              <a:graphicFrameLocks noChangeAspect="1"/>
            </p:cNvGraphicFramePr>
            <p:nvPr/>
          </p:nvGraphicFramePr>
          <p:xfrm>
            <a:off x="3286116" y="1611368"/>
            <a:ext cx="1857388" cy="506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5" name="公式" r:id="rId31" imgW="838200" imgH="228600" progId="Equation.3">
                    <p:embed/>
                  </p:oleObj>
                </mc:Choice>
                <mc:Fallback>
                  <p:oleObj name="公式" r:id="rId31" imgW="838200" imgH="228600" progId="Equation.3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116" y="1611368"/>
                          <a:ext cx="1857388" cy="506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6" grpId="0" autoUpdateAnimBg="0"/>
      <p:bldP spid="13338" grpId="0" autoUpdateAnimBg="0"/>
      <p:bldP spid="13345" grpId="0" autoUpdateAnimBg="0"/>
      <p:bldP spid="13347" grpId="0" autoUpdateAnimBg="0"/>
      <p:bldP spid="13348" grpId="0" autoUpdateAnimBg="0"/>
      <p:bldP spid="13365" grpId="0" animBg="1"/>
      <p:bldP spid="13369" grpId="0" autoUpdateAnimBg="0"/>
      <p:bldP spid="1337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086600" y="3962400"/>
            <a:ext cx="1878013" cy="2130425"/>
            <a:chOff x="4481" y="2496"/>
            <a:chExt cx="1183" cy="1342"/>
          </a:xfrm>
        </p:grpSpPr>
        <p:sp>
          <p:nvSpPr>
            <p:cNvPr id="12371" name="Line 3"/>
            <p:cNvSpPr>
              <a:spLocks noChangeShapeType="1"/>
            </p:cNvSpPr>
            <p:nvPr/>
          </p:nvSpPr>
          <p:spPr bwMode="auto">
            <a:xfrm>
              <a:off x="4904" y="3120"/>
              <a:ext cx="676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2" name="Line 4"/>
            <p:cNvSpPr>
              <a:spLocks noChangeShapeType="1"/>
            </p:cNvSpPr>
            <p:nvPr/>
          </p:nvSpPr>
          <p:spPr bwMode="auto">
            <a:xfrm flipH="1">
              <a:off x="4608" y="3120"/>
              <a:ext cx="296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3" name="Line 5"/>
            <p:cNvSpPr>
              <a:spLocks noChangeShapeType="1"/>
            </p:cNvSpPr>
            <p:nvPr/>
          </p:nvSpPr>
          <p:spPr bwMode="auto">
            <a:xfrm flipV="1">
              <a:off x="4904" y="2529"/>
              <a:ext cx="0" cy="5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4" name="Object 1038"/>
            <p:cNvGraphicFramePr>
              <a:graphicFrameLocks noChangeAspect="1"/>
            </p:cNvGraphicFramePr>
            <p:nvPr/>
          </p:nvGraphicFramePr>
          <p:xfrm>
            <a:off x="4481" y="3643"/>
            <a:ext cx="175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5" name="公式" r:id="rId3" imgW="4049280" imgH="4457880" progId="Equation.3">
                    <p:embed/>
                  </p:oleObj>
                </mc:Choice>
                <mc:Fallback>
                  <p:oleObj name="公式" r:id="rId3" imgW="4049280" imgH="4457880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1" y="3643"/>
                          <a:ext cx="175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5" name="Object 1039"/>
            <p:cNvGraphicFramePr>
              <a:graphicFrameLocks noChangeAspect="1"/>
            </p:cNvGraphicFramePr>
            <p:nvPr/>
          </p:nvGraphicFramePr>
          <p:xfrm>
            <a:off x="5469" y="3331"/>
            <a:ext cx="195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6" name="公式" r:id="rId5" imgW="4455360" imgH="5270400" progId="Equation.3">
                    <p:embed/>
                  </p:oleObj>
                </mc:Choice>
                <mc:Fallback>
                  <p:oleObj name="公式" r:id="rId5" imgW="4455360" imgH="5270400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9" y="3331"/>
                          <a:ext cx="195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6" name="Object 1040"/>
            <p:cNvGraphicFramePr>
              <a:graphicFrameLocks noChangeAspect="1"/>
            </p:cNvGraphicFramePr>
            <p:nvPr/>
          </p:nvGraphicFramePr>
          <p:xfrm>
            <a:off x="4946" y="2496"/>
            <a:ext cx="175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7" name="公式" r:id="rId7" imgW="4049280" imgH="4051440" progId="Equation.3">
                    <p:embed/>
                  </p:oleObj>
                </mc:Choice>
                <mc:Fallback>
                  <p:oleObj name="公式" r:id="rId7" imgW="4049280" imgH="4051440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6" y="2496"/>
                          <a:ext cx="175" cy="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5" name="Oval 9"/>
          <p:cNvSpPr>
            <a:spLocks noChangeArrowheads="1"/>
          </p:cNvSpPr>
          <p:nvPr/>
        </p:nvSpPr>
        <p:spPr bwMode="auto">
          <a:xfrm rot="804873">
            <a:off x="7131050" y="4694238"/>
            <a:ext cx="1327150" cy="547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956300" y="2057400"/>
            <a:ext cx="901700" cy="1905000"/>
            <a:chOff x="3224" y="1104"/>
            <a:chExt cx="568" cy="1200"/>
          </a:xfrm>
        </p:grpSpPr>
        <p:sp>
          <p:nvSpPr>
            <p:cNvPr id="12364" name="Line 11"/>
            <p:cNvSpPr>
              <a:spLocks noChangeShapeType="1"/>
            </p:cNvSpPr>
            <p:nvPr/>
          </p:nvSpPr>
          <p:spPr bwMode="auto">
            <a:xfrm>
              <a:off x="3456" y="144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65" name="Group 12"/>
            <p:cNvGrpSpPr>
              <a:grpSpLocks/>
            </p:cNvGrpSpPr>
            <p:nvPr/>
          </p:nvGrpSpPr>
          <p:grpSpPr bwMode="auto">
            <a:xfrm>
              <a:off x="3224" y="1104"/>
              <a:ext cx="568" cy="1200"/>
              <a:chOff x="3216" y="1104"/>
              <a:chExt cx="568" cy="1200"/>
            </a:xfrm>
          </p:grpSpPr>
          <p:sp>
            <p:nvSpPr>
              <p:cNvPr id="12366" name="Freeform 13"/>
              <p:cNvSpPr>
                <a:spLocks/>
              </p:cNvSpPr>
              <p:nvPr/>
            </p:nvSpPr>
            <p:spPr bwMode="auto">
              <a:xfrm>
                <a:off x="3216" y="1152"/>
                <a:ext cx="544" cy="900"/>
              </a:xfrm>
              <a:custGeom>
                <a:avLst/>
                <a:gdLst>
                  <a:gd name="T0" fmla="*/ 0 w 544"/>
                  <a:gd name="T1" fmla="*/ 0 h 900"/>
                  <a:gd name="T2" fmla="*/ 0 w 544"/>
                  <a:gd name="T3" fmla="*/ 864 h 900"/>
                  <a:gd name="T4" fmla="*/ 33 w 544"/>
                  <a:gd name="T5" fmla="*/ 856 h 900"/>
                  <a:gd name="T6" fmla="*/ 100 w 544"/>
                  <a:gd name="T7" fmla="*/ 834 h 900"/>
                  <a:gd name="T8" fmla="*/ 278 w 544"/>
                  <a:gd name="T9" fmla="*/ 845 h 900"/>
                  <a:gd name="T10" fmla="*/ 544 w 544"/>
                  <a:gd name="T11" fmla="*/ 900 h 900"/>
                  <a:gd name="T12" fmla="*/ 528 w 544"/>
                  <a:gd name="T13" fmla="*/ 0 h 900"/>
                  <a:gd name="T14" fmla="*/ 288 w 544"/>
                  <a:gd name="T15" fmla="*/ 0 h 900"/>
                  <a:gd name="T16" fmla="*/ 144 w 544"/>
                  <a:gd name="T17" fmla="*/ 0 h 900"/>
                  <a:gd name="T18" fmla="*/ 0 w 544"/>
                  <a:gd name="T19" fmla="*/ 0 h 9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4"/>
                  <a:gd name="T31" fmla="*/ 0 h 900"/>
                  <a:gd name="T32" fmla="*/ 544 w 544"/>
                  <a:gd name="T33" fmla="*/ 900 h 9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4" h="900">
                    <a:moveTo>
                      <a:pt x="0" y="0"/>
                    </a:moveTo>
                    <a:lnTo>
                      <a:pt x="0" y="864"/>
                    </a:lnTo>
                    <a:cubicBezTo>
                      <a:pt x="11" y="861"/>
                      <a:pt x="22" y="859"/>
                      <a:pt x="33" y="856"/>
                    </a:cubicBezTo>
                    <a:cubicBezTo>
                      <a:pt x="56" y="849"/>
                      <a:pt x="100" y="834"/>
                      <a:pt x="100" y="834"/>
                    </a:cubicBezTo>
                    <a:cubicBezTo>
                      <a:pt x="159" y="838"/>
                      <a:pt x="219" y="842"/>
                      <a:pt x="278" y="845"/>
                    </a:cubicBezTo>
                    <a:cubicBezTo>
                      <a:pt x="434" y="854"/>
                      <a:pt x="462" y="818"/>
                      <a:pt x="544" y="900"/>
                    </a:cubicBezTo>
                    <a:lnTo>
                      <a:pt x="528" y="0"/>
                    </a:lnTo>
                    <a:lnTo>
                      <a:pt x="288" y="0"/>
                    </a:lnTo>
                    <a:lnTo>
                      <a:pt x="14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9966">
                  <a:alpha val="50195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67" name="Freeform 14"/>
              <p:cNvSpPr>
                <a:spLocks/>
              </p:cNvSpPr>
              <p:nvPr/>
            </p:nvSpPr>
            <p:spPr bwMode="auto">
              <a:xfrm>
                <a:off x="3216" y="1968"/>
                <a:ext cx="568" cy="336"/>
              </a:xfrm>
              <a:custGeom>
                <a:avLst/>
                <a:gdLst>
                  <a:gd name="T0" fmla="*/ 0 w 568"/>
                  <a:gd name="T1" fmla="*/ 48 h 336"/>
                  <a:gd name="T2" fmla="*/ 528 w 568"/>
                  <a:gd name="T3" fmla="*/ 48 h 336"/>
                  <a:gd name="T4" fmla="*/ 240 w 568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568"/>
                  <a:gd name="T10" fmla="*/ 0 h 336"/>
                  <a:gd name="T11" fmla="*/ 568 w 568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8" h="336">
                    <a:moveTo>
                      <a:pt x="0" y="48"/>
                    </a:moveTo>
                    <a:cubicBezTo>
                      <a:pt x="244" y="24"/>
                      <a:pt x="488" y="0"/>
                      <a:pt x="528" y="48"/>
                    </a:cubicBezTo>
                    <a:cubicBezTo>
                      <a:pt x="568" y="96"/>
                      <a:pt x="288" y="288"/>
                      <a:pt x="240" y="3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68" name="Freeform 15"/>
              <p:cNvSpPr>
                <a:spLocks/>
              </p:cNvSpPr>
              <p:nvPr/>
            </p:nvSpPr>
            <p:spPr bwMode="auto">
              <a:xfrm>
                <a:off x="3456" y="1152"/>
                <a:ext cx="288" cy="1152"/>
              </a:xfrm>
              <a:custGeom>
                <a:avLst/>
                <a:gdLst>
                  <a:gd name="T0" fmla="*/ 288 w 288"/>
                  <a:gd name="T1" fmla="*/ 0 h 1152"/>
                  <a:gd name="T2" fmla="*/ 288 w 288"/>
                  <a:gd name="T3" fmla="*/ 912 h 1152"/>
                  <a:gd name="T4" fmla="*/ 0 w 288"/>
                  <a:gd name="T5" fmla="*/ 1152 h 1152"/>
                  <a:gd name="T6" fmla="*/ 0 w 288"/>
                  <a:gd name="T7" fmla="*/ 288 h 1152"/>
                  <a:gd name="T8" fmla="*/ 240 w 288"/>
                  <a:gd name="T9" fmla="*/ 96 h 1152"/>
                  <a:gd name="T10" fmla="*/ 288 w 288"/>
                  <a:gd name="T11" fmla="*/ 0 h 11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8"/>
                  <a:gd name="T19" fmla="*/ 0 h 1152"/>
                  <a:gd name="T20" fmla="*/ 288 w 288"/>
                  <a:gd name="T21" fmla="*/ 1152 h 11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8" h="1152">
                    <a:moveTo>
                      <a:pt x="288" y="0"/>
                    </a:moveTo>
                    <a:lnTo>
                      <a:pt x="288" y="912"/>
                    </a:lnTo>
                    <a:lnTo>
                      <a:pt x="0" y="1152"/>
                    </a:lnTo>
                    <a:lnTo>
                      <a:pt x="0" y="288"/>
                    </a:lnTo>
                    <a:lnTo>
                      <a:pt x="240" y="96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008000">
                  <a:alpha val="50195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69" name="Line 16"/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70" name="Freeform 17"/>
              <p:cNvSpPr>
                <a:spLocks/>
              </p:cNvSpPr>
              <p:nvPr/>
            </p:nvSpPr>
            <p:spPr bwMode="auto">
              <a:xfrm>
                <a:off x="3216" y="1104"/>
                <a:ext cx="568" cy="336"/>
              </a:xfrm>
              <a:custGeom>
                <a:avLst/>
                <a:gdLst>
                  <a:gd name="T0" fmla="*/ 0 w 568"/>
                  <a:gd name="T1" fmla="*/ 48 h 336"/>
                  <a:gd name="T2" fmla="*/ 528 w 568"/>
                  <a:gd name="T3" fmla="*/ 48 h 336"/>
                  <a:gd name="T4" fmla="*/ 240 w 568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568"/>
                  <a:gd name="T10" fmla="*/ 0 h 336"/>
                  <a:gd name="T11" fmla="*/ 568 w 568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8" h="336">
                    <a:moveTo>
                      <a:pt x="0" y="48"/>
                    </a:moveTo>
                    <a:cubicBezTo>
                      <a:pt x="244" y="24"/>
                      <a:pt x="488" y="0"/>
                      <a:pt x="528" y="48"/>
                    </a:cubicBezTo>
                    <a:cubicBezTo>
                      <a:pt x="568" y="96"/>
                      <a:pt x="288" y="288"/>
                      <a:pt x="240" y="336"/>
                    </a:cubicBezTo>
                  </a:path>
                </a:pathLst>
              </a:custGeom>
              <a:solidFill>
                <a:srgbClr val="339966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313363" y="1655763"/>
            <a:ext cx="2154237" cy="2046287"/>
            <a:chOff x="4115" y="1091"/>
            <a:chExt cx="1357" cy="1289"/>
          </a:xfrm>
        </p:grpSpPr>
        <p:grpSp>
          <p:nvGrpSpPr>
            <p:cNvPr id="12358" name="Group 19"/>
            <p:cNvGrpSpPr>
              <a:grpSpLocks/>
            </p:cNvGrpSpPr>
            <p:nvPr/>
          </p:nvGrpSpPr>
          <p:grpSpPr bwMode="auto">
            <a:xfrm>
              <a:off x="4115" y="1091"/>
              <a:ext cx="1357" cy="1289"/>
              <a:chOff x="2819" y="851"/>
              <a:chExt cx="1357" cy="1289"/>
            </a:xfrm>
          </p:grpSpPr>
          <p:grpSp>
            <p:nvGrpSpPr>
              <p:cNvPr id="12359" name="Group 20"/>
              <p:cNvGrpSpPr>
                <a:grpSpLocks/>
              </p:cNvGrpSpPr>
              <p:nvPr/>
            </p:nvGrpSpPr>
            <p:grpSpPr bwMode="auto">
              <a:xfrm>
                <a:off x="3024" y="864"/>
                <a:ext cx="1152" cy="1152"/>
                <a:chOff x="4320" y="1056"/>
                <a:chExt cx="1152" cy="1152"/>
              </a:xfrm>
            </p:grpSpPr>
            <p:sp>
              <p:nvSpPr>
                <p:cNvPr id="12361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5040" y="1056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62" name="Line 22"/>
                <p:cNvSpPr>
                  <a:spLocks noChangeShapeType="1"/>
                </p:cNvSpPr>
                <p:nvPr/>
              </p:nvSpPr>
              <p:spPr bwMode="auto">
                <a:xfrm>
                  <a:off x="5040" y="1776"/>
                  <a:ext cx="432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63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4320" y="1776"/>
                  <a:ext cx="72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60" name="Freeform 24"/>
              <p:cNvSpPr>
                <a:spLocks/>
              </p:cNvSpPr>
              <p:nvPr/>
            </p:nvSpPr>
            <p:spPr bwMode="auto">
              <a:xfrm>
                <a:off x="3216" y="1536"/>
                <a:ext cx="568" cy="336"/>
              </a:xfrm>
              <a:custGeom>
                <a:avLst/>
                <a:gdLst>
                  <a:gd name="T0" fmla="*/ 0 w 568"/>
                  <a:gd name="T1" fmla="*/ 48 h 336"/>
                  <a:gd name="T2" fmla="*/ 528 w 568"/>
                  <a:gd name="T3" fmla="*/ 48 h 336"/>
                  <a:gd name="T4" fmla="*/ 240 w 568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568"/>
                  <a:gd name="T10" fmla="*/ 0 h 336"/>
                  <a:gd name="T11" fmla="*/ 568 w 568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8" h="336">
                    <a:moveTo>
                      <a:pt x="0" y="48"/>
                    </a:moveTo>
                    <a:cubicBezTo>
                      <a:pt x="244" y="24"/>
                      <a:pt x="488" y="0"/>
                      <a:pt x="528" y="48"/>
                    </a:cubicBezTo>
                    <a:cubicBezTo>
                      <a:pt x="568" y="96"/>
                      <a:pt x="288" y="288"/>
                      <a:pt x="240" y="3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301" name="Object 1035"/>
              <p:cNvGraphicFramePr>
                <a:graphicFrameLocks noChangeAspect="1"/>
              </p:cNvGraphicFramePr>
              <p:nvPr/>
            </p:nvGraphicFramePr>
            <p:xfrm>
              <a:off x="2819" y="1800"/>
              <a:ext cx="205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78" name="公式" r:id="rId9" imgW="4049280" imgH="4457880" progId="Equation.3">
                      <p:embed/>
                    </p:oleObj>
                  </mc:Choice>
                  <mc:Fallback>
                    <p:oleObj name="公式" r:id="rId9" imgW="4049280" imgH="4457880" progId="Equation.3">
                      <p:embed/>
                      <p:pic>
                        <p:nvPicPr>
                          <p:cNvPr id="0" name="Picture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19" y="1800"/>
                            <a:ext cx="205" cy="22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2" name="Object 1036"/>
              <p:cNvGraphicFramePr>
                <a:graphicFrameLocks noChangeAspect="1"/>
              </p:cNvGraphicFramePr>
              <p:nvPr/>
            </p:nvGraphicFramePr>
            <p:xfrm>
              <a:off x="3888" y="1872"/>
              <a:ext cx="229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79" name="公式" r:id="rId11" imgW="177840" imgH="203040" progId="Equation.3">
                      <p:embed/>
                    </p:oleObj>
                  </mc:Choice>
                  <mc:Fallback>
                    <p:oleObj name="公式" r:id="rId11" imgW="177840" imgH="203040" progId="Equation.3">
                      <p:embed/>
                      <p:pic>
                        <p:nvPicPr>
                          <p:cNvPr id="0" name="Picture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1872"/>
                            <a:ext cx="229" cy="2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3" name="Object 1037"/>
              <p:cNvGraphicFramePr>
                <a:graphicFrameLocks noChangeAspect="1"/>
              </p:cNvGraphicFramePr>
              <p:nvPr/>
            </p:nvGraphicFramePr>
            <p:xfrm>
              <a:off x="3779" y="851"/>
              <a:ext cx="205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80" name="公式" r:id="rId13" imgW="152280" imgH="152280" progId="Equation.3">
                      <p:embed/>
                    </p:oleObj>
                  </mc:Choice>
                  <mc:Fallback>
                    <p:oleObj name="公式" r:id="rId13" imgW="152280" imgH="152280" progId="Equation.3">
                      <p:embed/>
                      <p:pic>
                        <p:nvPicPr>
                          <p:cNvPr id="0" name="Picture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79" y="851"/>
                            <a:ext cx="205" cy="20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300" name="Object 1034"/>
            <p:cNvGraphicFramePr>
              <a:graphicFrameLocks noChangeAspect="1"/>
            </p:cNvGraphicFramePr>
            <p:nvPr/>
          </p:nvGraphicFramePr>
          <p:xfrm>
            <a:off x="5075" y="1680"/>
            <a:ext cx="205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1" name="公式" r:id="rId15" imgW="4049280" imgH="4457880" progId="Equation.3">
                    <p:embed/>
                  </p:oleObj>
                </mc:Choice>
                <mc:Fallback>
                  <p:oleObj name="公式" r:id="rId15" imgW="4049280" imgH="4457880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5" y="1680"/>
                          <a:ext cx="205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36" name="Object 1024"/>
          <p:cNvGraphicFramePr>
            <a:graphicFrameLocks noChangeAspect="1"/>
          </p:cNvGraphicFramePr>
          <p:nvPr/>
        </p:nvGraphicFramePr>
        <p:xfrm>
          <a:off x="7769225" y="3352800"/>
          <a:ext cx="1555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" name="Equation" r:id="rId17" imgW="4861800" imgH="10553760" progId="Equation.3">
                  <p:embed/>
                </p:oleObj>
              </mc:Choice>
              <mc:Fallback>
                <p:oleObj name="Equation" r:id="rId17" imgW="4861800" imgH="1055376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9225" y="3352800"/>
                        <a:ext cx="15557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1600200" y="457200"/>
            <a:ext cx="716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平行定直线并沿定曲线 </a:t>
            </a:r>
            <a:r>
              <a:rPr lang="en-US" altLang="zh-CN" i="1"/>
              <a:t>C</a:t>
            </a:r>
            <a:r>
              <a:rPr lang="en-US" altLang="zh-CN"/>
              <a:t> </a:t>
            </a:r>
            <a:r>
              <a:rPr lang="zh-CN" altLang="en-US"/>
              <a:t>移动的直线 </a:t>
            </a:r>
            <a:r>
              <a:rPr lang="en-US" altLang="zh-CN" i="1"/>
              <a:t>l  </a:t>
            </a:r>
            <a:r>
              <a:rPr lang="zh-CN" altLang="en-US"/>
              <a:t>形成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381000" y="10668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的轨迹叫做</a:t>
            </a:r>
            <a:r>
              <a:rPr lang="zh-CN" altLang="en-US">
                <a:solidFill>
                  <a:schemeClr val="tx2"/>
                </a:solidFill>
              </a:rPr>
              <a:t>柱面</a:t>
            </a:r>
            <a:r>
              <a:rPr lang="en-US" altLang="zh-CN"/>
              <a:t>.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57200" y="1616075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FFFF"/>
                </a:solidFill>
                <a:sym typeface="Symbol" pitchFamily="18" charset="2"/>
              </a:rPr>
              <a:t></a:t>
            </a:r>
            <a:r>
              <a:rPr lang="en-US" altLang="zh-CN">
                <a:solidFill>
                  <a:schemeClr val="tx2"/>
                </a:solidFill>
                <a:sym typeface="Symbol" pitchFamily="18" charset="2"/>
              </a:rPr>
              <a:t> </a:t>
            </a:r>
            <a:endParaRPr lang="en-US" altLang="zh-CN"/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019300" y="1616075"/>
            <a:ext cx="2476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表示</a:t>
            </a:r>
            <a:r>
              <a:rPr lang="zh-CN" altLang="en-US">
                <a:solidFill>
                  <a:schemeClr val="tx2"/>
                </a:solidFill>
              </a:rPr>
              <a:t>抛物柱面</a:t>
            </a:r>
            <a:r>
              <a:rPr lang="en-US" altLang="zh-CN"/>
              <a:t>,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1066800" y="2209800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母线平行于</a:t>
            </a:r>
            <a:r>
              <a:rPr lang="zh-CN" altLang="en-US" i="1"/>
              <a:t> </a:t>
            </a: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en-US"/>
              <a:t>轴</a:t>
            </a:r>
            <a:r>
              <a:rPr lang="en-US" altLang="zh-CN"/>
              <a:t>;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1066800" y="2757488"/>
            <a:ext cx="419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准线为</a:t>
            </a:r>
            <a:r>
              <a:rPr lang="en-US" altLang="zh-CN" i="1"/>
              <a:t>xoy</a:t>
            </a:r>
            <a:r>
              <a:rPr lang="en-US" altLang="zh-CN"/>
              <a:t> </a:t>
            </a:r>
            <a:r>
              <a:rPr lang="zh-CN" altLang="en-US"/>
              <a:t>面上的抛物线</a:t>
            </a:r>
            <a:r>
              <a:rPr lang="en-US" altLang="zh-CN"/>
              <a:t>.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685800" y="4267200"/>
            <a:ext cx="472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母线平行于</a:t>
            </a: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en-US"/>
              <a:t>轴的</a:t>
            </a:r>
            <a:r>
              <a:rPr lang="zh-CN" altLang="en-US">
                <a:solidFill>
                  <a:schemeClr val="tx2"/>
                </a:solidFill>
              </a:rPr>
              <a:t>椭圆柱面</a:t>
            </a:r>
            <a:r>
              <a:rPr lang="en-US" altLang="zh-CN"/>
              <a:t>.</a:t>
            </a:r>
          </a:p>
        </p:txBody>
      </p:sp>
      <p:graphicFrame>
        <p:nvGraphicFramePr>
          <p:cNvPr id="39938" name="Object 1026"/>
          <p:cNvGraphicFramePr>
            <a:graphicFrameLocks noChangeAspect="1"/>
          </p:cNvGraphicFramePr>
          <p:nvPr/>
        </p:nvGraphicFramePr>
        <p:xfrm>
          <a:off x="914400" y="3276600"/>
          <a:ext cx="19161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3" name="Equation" r:id="rId19" imgW="32483160" imgH="16243200" progId="Equation.3">
                  <p:embed/>
                </p:oleObj>
              </mc:Choice>
              <mc:Fallback>
                <p:oleObj name="Equation" r:id="rId19" imgW="32483160" imgH="162432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76600"/>
                        <a:ext cx="1916113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457200" y="353695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FFFF"/>
                </a:solidFill>
                <a:sym typeface="Symbol" pitchFamily="18" charset="2"/>
              </a:rPr>
              <a:t></a:t>
            </a:r>
            <a:endParaRPr lang="en-US" altLang="zh-CN">
              <a:solidFill>
                <a:srgbClr val="00FFFF"/>
              </a:solidFill>
            </a:endParaRPr>
          </a:p>
        </p:txBody>
      </p:sp>
      <p:sp>
        <p:nvSpPr>
          <p:cNvPr id="14377" name="Text Box 41"/>
          <p:cNvSpPr txBox="1">
            <a:spLocks noChangeArrowheads="1"/>
          </p:cNvSpPr>
          <p:nvPr/>
        </p:nvSpPr>
        <p:spPr bwMode="auto">
          <a:xfrm>
            <a:off x="685800" y="53340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母线平行于 </a:t>
            </a: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en-US"/>
              <a:t>轴的</a:t>
            </a:r>
            <a:r>
              <a:rPr lang="zh-CN" altLang="en-US">
                <a:solidFill>
                  <a:schemeClr val="tx2"/>
                </a:solidFill>
              </a:rPr>
              <a:t>平面</a:t>
            </a:r>
            <a:r>
              <a:rPr lang="en-US" altLang="zh-CN"/>
              <a:t>.</a:t>
            </a:r>
          </a:p>
        </p:txBody>
      </p:sp>
      <p:graphicFrame>
        <p:nvGraphicFramePr>
          <p:cNvPr id="39939" name="Object 1027"/>
          <p:cNvGraphicFramePr>
            <a:graphicFrameLocks noChangeAspect="1"/>
          </p:cNvGraphicFramePr>
          <p:nvPr/>
        </p:nvGraphicFramePr>
        <p:xfrm>
          <a:off x="838200" y="4876800"/>
          <a:ext cx="14605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4" name="Equation" r:id="rId21" imgW="25578000" imgH="7709040" progId="Equation.3">
                  <p:embed/>
                </p:oleObj>
              </mc:Choice>
              <mc:Fallback>
                <p:oleObj name="Equation" r:id="rId21" imgW="25578000" imgH="770904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76800"/>
                        <a:ext cx="14605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9" name="Text Box 43"/>
          <p:cNvSpPr txBox="1">
            <a:spLocks noChangeArrowheads="1"/>
          </p:cNvSpPr>
          <p:nvPr/>
        </p:nvSpPr>
        <p:spPr bwMode="auto">
          <a:xfrm>
            <a:off x="457200" y="48006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FFFF"/>
                </a:solidFill>
                <a:ea typeface="仿宋_GB2312" pitchFamily="49" charset="-122"/>
                <a:sym typeface="Symbol" pitchFamily="18" charset="2"/>
              </a:rPr>
              <a:t></a:t>
            </a:r>
            <a:endParaRPr lang="en-US" altLang="zh-CN">
              <a:solidFill>
                <a:srgbClr val="00FFFF"/>
              </a:solidFill>
              <a:ea typeface="仿宋_GB2312" pitchFamily="49" charset="-122"/>
            </a:endParaRPr>
          </a:p>
        </p:txBody>
      </p:sp>
      <p:sp>
        <p:nvSpPr>
          <p:cNvPr id="14380" name="Text Box 44"/>
          <p:cNvSpPr txBox="1">
            <a:spLocks noChangeArrowheads="1"/>
          </p:cNvSpPr>
          <p:nvPr/>
        </p:nvSpPr>
        <p:spPr bwMode="auto">
          <a:xfrm>
            <a:off x="2438400" y="48006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表示</a:t>
            </a:r>
          </a:p>
        </p:txBody>
      </p:sp>
      <p:sp>
        <p:nvSpPr>
          <p:cNvPr id="14381" name="Line 45"/>
          <p:cNvSpPr>
            <a:spLocks noChangeShapeType="1"/>
          </p:cNvSpPr>
          <p:nvPr/>
        </p:nvSpPr>
        <p:spPr bwMode="auto">
          <a:xfrm>
            <a:off x="7785100" y="1836738"/>
            <a:ext cx="0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7907338" y="1519238"/>
            <a:ext cx="900112" cy="2144712"/>
            <a:chOff x="4464" y="912"/>
            <a:chExt cx="942" cy="1689"/>
          </a:xfrm>
        </p:grpSpPr>
        <p:grpSp>
          <p:nvGrpSpPr>
            <p:cNvPr id="12353" name="Group 47"/>
            <p:cNvGrpSpPr>
              <a:grpSpLocks/>
            </p:cNvGrpSpPr>
            <p:nvPr/>
          </p:nvGrpSpPr>
          <p:grpSpPr bwMode="auto">
            <a:xfrm>
              <a:off x="4560" y="912"/>
              <a:ext cx="846" cy="1689"/>
              <a:chOff x="3408" y="804"/>
              <a:chExt cx="1056" cy="2412"/>
            </a:xfrm>
          </p:grpSpPr>
          <p:sp>
            <p:nvSpPr>
              <p:cNvPr id="12355" name="Freeform 48" descr="深色竖线"/>
              <p:cNvSpPr>
                <a:spLocks/>
              </p:cNvSpPr>
              <p:nvPr/>
            </p:nvSpPr>
            <p:spPr bwMode="auto">
              <a:xfrm>
                <a:off x="3408" y="816"/>
                <a:ext cx="1056" cy="2400"/>
              </a:xfrm>
              <a:custGeom>
                <a:avLst/>
                <a:gdLst>
                  <a:gd name="T0" fmla="*/ 0 w 1056"/>
                  <a:gd name="T1" fmla="*/ 720 h 2400"/>
                  <a:gd name="T2" fmla="*/ 0 w 1056"/>
                  <a:gd name="T3" fmla="*/ 2400 h 2400"/>
                  <a:gd name="T4" fmla="*/ 1056 w 1056"/>
                  <a:gd name="T5" fmla="*/ 1680 h 2400"/>
                  <a:gd name="T6" fmla="*/ 1056 w 1056"/>
                  <a:gd name="T7" fmla="*/ 0 h 2400"/>
                  <a:gd name="T8" fmla="*/ 48 w 1056"/>
                  <a:gd name="T9" fmla="*/ 672 h 2400"/>
                  <a:gd name="T10" fmla="*/ 0 w 1056"/>
                  <a:gd name="T11" fmla="*/ 720 h 24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56"/>
                  <a:gd name="T19" fmla="*/ 0 h 2400"/>
                  <a:gd name="T20" fmla="*/ 1056 w 1056"/>
                  <a:gd name="T21" fmla="*/ 2400 h 24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56" h="2400">
                    <a:moveTo>
                      <a:pt x="0" y="720"/>
                    </a:moveTo>
                    <a:lnTo>
                      <a:pt x="0" y="2400"/>
                    </a:lnTo>
                    <a:lnTo>
                      <a:pt x="1056" y="1680"/>
                    </a:lnTo>
                    <a:lnTo>
                      <a:pt x="1056" y="0"/>
                    </a:lnTo>
                    <a:lnTo>
                      <a:pt x="48" y="672"/>
                    </a:lnTo>
                    <a:lnTo>
                      <a:pt x="0" y="720"/>
                    </a:lnTo>
                    <a:close/>
                  </a:path>
                </a:pathLst>
              </a:custGeom>
              <a:pattFill prst="dkVert">
                <a:fgClr>
                  <a:srgbClr val="008000"/>
                </a:fgClr>
                <a:bgClr>
                  <a:srgbClr val="FFFFFF"/>
                </a:bgClr>
              </a:patt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56" name="Freeform 49"/>
              <p:cNvSpPr>
                <a:spLocks/>
              </p:cNvSpPr>
              <p:nvPr/>
            </p:nvSpPr>
            <p:spPr bwMode="auto">
              <a:xfrm>
                <a:off x="3408" y="804"/>
                <a:ext cx="1056" cy="720"/>
              </a:xfrm>
              <a:custGeom>
                <a:avLst/>
                <a:gdLst>
                  <a:gd name="T0" fmla="*/ 0 w 1056"/>
                  <a:gd name="T1" fmla="*/ 720 h 720"/>
                  <a:gd name="T2" fmla="*/ 816 w 1056"/>
                  <a:gd name="T3" fmla="*/ 576 h 720"/>
                  <a:gd name="T4" fmla="*/ 1056 w 1056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1056"/>
                  <a:gd name="T10" fmla="*/ 0 h 720"/>
                  <a:gd name="T11" fmla="*/ 1056 w 1056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56" h="720">
                    <a:moveTo>
                      <a:pt x="0" y="720"/>
                    </a:moveTo>
                    <a:cubicBezTo>
                      <a:pt x="320" y="708"/>
                      <a:pt x="640" y="696"/>
                      <a:pt x="816" y="576"/>
                    </a:cubicBezTo>
                    <a:cubicBezTo>
                      <a:pt x="992" y="456"/>
                      <a:pt x="1016" y="96"/>
                      <a:pt x="1056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57" name="Freeform 50" descr="深色竖线"/>
              <p:cNvSpPr>
                <a:spLocks/>
              </p:cNvSpPr>
              <p:nvPr/>
            </p:nvSpPr>
            <p:spPr bwMode="auto">
              <a:xfrm>
                <a:off x="3408" y="2496"/>
                <a:ext cx="1056" cy="720"/>
              </a:xfrm>
              <a:custGeom>
                <a:avLst/>
                <a:gdLst>
                  <a:gd name="T0" fmla="*/ 0 w 1056"/>
                  <a:gd name="T1" fmla="*/ 720 h 720"/>
                  <a:gd name="T2" fmla="*/ 816 w 1056"/>
                  <a:gd name="T3" fmla="*/ 576 h 720"/>
                  <a:gd name="T4" fmla="*/ 1056 w 1056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1056"/>
                  <a:gd name="T10" fmla="*/ 0 h 720"/>
                  <a:gd name="T11" fmla="*/ 1056 w 1056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56" h="720">
                    <a:moveTo>
                      <a:pt x="0" y="720"/>
                    </a:moveTo>
                    <a:cubicBezTo>
                      <a:pt x="320" y="708"/>
                      <a:pt x="640" y="696"/>
                      <a:pt x="816" y="576"/>
                    </a:cubicBezTo>
                    <a:cubicBezTo>
                      <a:pt x="992" y="456"/>
                      <a:pt x="1016" y="96"/>
                      <a:pt x="1056" y="0"/>
                    </a:cubicBezTo>
                  </a:path>
                </a:pathLst>
              </a:custGeom>
              <a:pattFill prst="dkVert">
                <a:fgClr>
                  <a:srgbClr val="008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54" name="Rectangle 51"/>
            <p:cNvSpPr>
              <a:spLocks noChangeArrowheads="1"/>
            </p:cNvSpPr>
            <p:nvPr/>
          </p:nvSpPr>
          <p:spPr bwMode="auto">
            <a:xfrm>
              <a:off x="4464" y="1008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88" name="Freeform 52"/>
          <p:cNvSpPr>
            <a:spLocks/>
          </p:cNvSpPr>
          <p:nvPr/>
        </p:nvSpPr>
        <p:spPr bwMode="auto">
          <a:xfrm>
            <a:off x="7999413" y="2378075"/>
            <a:ext cx="808037" cy="639763"/>
          </a:xfrm>
          <a:custGeom>
            <a:avLst/>
            <a:gdLst>
              <a:gd name="T0" fmla="*/ 0 w 1056"/>
              <a:gd name="T1" fmla="*/ 2147483647 h 720"/>
              <a:gd name="T2" fmla="*/ 2147483647 w 1056"/>
              <a:gd name="T3" fmla="*/ 2147483647 h 720"/>
              <a:gd name="T4" fmla="*/ 2147483647 w 1056"/>
              <a:gd name="T5" fmla="*/ 0 h 720"/>
              <a:gd name="T6" fmla="*/ 0 60000 65536"/>
              <a:gd name="T7" fmla="*/ 0 60000 65536"/>
              <a:gd name="T8" fmla="*/ 0 60000 65536"/>
              <a:gd name="T9" fmla="*/ 0 w 1056"/>
              <a:gd name="T10" fmla="*/ 0 h 720"/>
              <a:gd name="T11" fmla="*/ 1056 w 1056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720">
                <a:moveTo>
                  <a:pt x="0" y="720"/>
                </a:moveTo>
                <a:cubicBezTo>
                  <a:pt x="320" y="708"/>
                  <a:pt x="640" y="696"/>
                  <a:pt x="816" y="576"/>
                </a:cubicBezTo>
                <a:cubicBezTo>
                  <a:pt x="992" y="456"/>
                  <a:pt x="1016" y="96"/>
                  <a:pt x="1056" y="0"/>
                </a:cubicBezTo>
              </a:path>
            </a:pathLst>
          </a:custGeom>
          <a:noFill/>
          <a:ln w="28575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940" name="Object 1028"/>
          <p:cNvGraphicFramePr>
            <a:graphicFrameLocks noChangeAspect="1"/>
          </p:cNvGraphicFramePr>
          <p:nvPr/>
        </p:nvGraphicFramePr>
        <p:xfrm>
          <a:off x="8321675" y="2209800"/>
          <a:ext cx="288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5" name="Equation" r:id="rId23" imgW="9329760" imgH="10147320" progId="Equation.3">
                  <p:embed/>
                </p:oleObj>
              </mc:Choice>
              <mc:Fallback>
                <p:oleObj name="Equation" r:id="rId23" imgW="9329760" imgH="1014732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1675" y="2209800"/>
                        <a:ext cx="288925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90" name="Text Box 54"/>
          <p:cNvSpPr txBox="1">
            <a:spLocks noChangeArrowheads="1"/>
          </p:cNvSpPr>
          <p:nvPr/>
        </p:nvSpPr>
        <p:spPr bwMode="auto">
          <a:xfrm>
            <a:off x="1295400" y="58674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且 </a:t>
            </a:r>
            <a:r>
              <a:rPr lang="en-US" altLang="zh-CN" i="1">
                <a:ea typeface="仿宋_GB2312" pitchFamily="49" charset="-122"/>
              </a:rPr>
              <a:t>z</a:t>
            </a:r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/>
              <a:t>轴在平面上</a:t>
            </a:r>
            <a:r>
              <a:rPr lang="en-US" altLang="zh-CN">
                <a:ea typeface="仿宋_GB2312" pitchFamily="49" charset="-122"/>
              </a:rPr>
              <a:t>)</a:t>
            </a:r>
            <a:endParaRPr lang="en-US" altLang="zh-CN">
              <a:solidFill>
                <a:schemeClr val="accent1"/>
              </a:solidFill>
              <a:ea typeface="仿宋_GB2312" pitchFamily="49" charset="-122"/>
            </a:endParaRPr>
          </a:p>
        </p:txBody>
      </p:sp>
      <p:sp>
        <p:nvSpPr>
          <p:cNvPr id="14391" name="Text Box 55"/>
          <p:cNvSpPr txBox="1">
            <a:spLocks noChangeArrowheads="1"/>
          </p:cNvSpPr>
          <p:nvPr/>
        </p:nvSpPr>
        <p:spPr bwMode="auto">
          <a:xfrm>
            <a:off x="2895600" y="35052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表示</a:t>
            </a:r>
          </a:p>
        </p:txBody>
      </p:sp>
      <p:sp>
        <p:nvSpPr>
          <p:cNvPr id="14392" name="Text Box 56"/>
          <p:cNvSpPr txBox="1">
            <a:spLocks noChangeArrowheads="1"/>
          </p:cNvSpPr>
          <p:nvPr/>
        </p:nvSpPr>
        <p:spPr bwMode="auto">
          <a:xfrm>
            <a:off x="3124200" y="1066800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chemeClr val="tx2"/>
                </a:solidFill>
              </a:rPr>
              <a:t>C</a:t>
            </a:r>
            <a:r>
              <a:rPr lang="en-US" altLang="zh-CN"/>
              <a:t> </a:t>
            </a:r>
            <a:r>
              <a:rPr lang="zh-CN" altLang="en-US"/>
              <a:t>叫做</a:t>
            </a:r>
            <a:r>
              <a:rPr lang="zh-CN" altLang="en-US">
                <a:solidFill>
                  <a:schemeClr val="tx2"/>
                </a:solidFill>
              </a:rPr>
              <a:t>准线</a:t>
            </a:r>
            <a:r>
              <a:rPr lang="en-US" altLang="zh-CN"/>
              <a:t>,  </a:t>
            </a:r>
            <a:r>
              <a:rPr lang="en-US" altLang="zh-CN" i="1">
                <a:solidFill>
                  <a:schemeClr val="tx2"/>
                </a:solidFill>
              </a:rPr>
              <a:t>l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叫做</a:t>
            </a:r>
            <a:r>
              <a:rPr lang="zh-CN" altLang="en-US">
                <a:solidFill>
                  <a:schemeClr val="tx2"/>
                </a:solidFill>
              </a:rPr>
              <a:t>母线</a:t>
            </a:r>
            <a:r>
              <a:rPr lang="en-US" altLang="zh-CN"/>
              <a:t>.</a:t>
            </a: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6324600" y="2778125"/>
            <a:ext cx="457200" cy="225425"/>
            <a:chOff x="3888" y="1750"/>
            <a:chExt cx="288" cy="142"/>
          </a:xfrm>
        </p:grpSpPr>
        <p:sp>
          <p:nvSpPr>
            <p:cNvPr id="12351" name="Line 58"/>
            <p:cNvSpPr>
              <a:spLocks noChangeShapeType="1"/>
            </p:cNvSpPr>
            <p:nvPr/>
          </p:nvSpPr>
          <p:spPr bwMode="auto">
            <a:xfrm>
              <a:off x="3888" y="1750"/>
              <a:ext cx="288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2" name="Line 59"/>
            <p:cNvSpPr>
              <a:spLocks noChangeShapeType="1"/>
            </p:cNvSpPr>
            <p:nvPr/>
          </p:nvSpPr>
          <p:spPr bwMode="auto">
            <a:xfrm flipV="1">
              <a:off x="3888" y="1779"/>
              <a:ext cx="288" cy="113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5219700" y="4119563"/>
            <a:ext cx="1562100" cy="2070100"/>
            <a:chOff x="2928" y="2496"/>
            <a:chExt cx="1152" cy="1525"/>
          </a:xfrm>
        </p:grpSpPr>
        <p:sp>
          <p:nvSpPr>
            <p:cNvPr id="12348" name="Line 61"/>
            <p:cNvSpPr>
              <a:spLocks noChangeShapeType="1"/>
            </p:cNvSpPr>
            <p:nvPr/>
          </p:nvSpPr>
          <p:spPr bwMode="auto">
            <a:xfrm>
              <a:off x="3287" y="3408"/>
              <a:ext cx="76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9" name="Line 62"/>
            <p:cNvSpPr>
              <a:spLocks noChangeShapeType="1"/>
            </p:cNvSpPr>
            <p:nvPr/>
          </p:nvSpPr>
          <p:spPr bwMode="auto">
            <a:xfrm flipV="1">
              <a:off x="3287" y="2496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0" name="Line 63"/>
            <p:cNvSpPr>
              <a:spLocks noChangeShapeType="1"/>
            </p:cNvSpPr>
            <p:nvPr/>
          </p:nvSpPr>
          <p:spPr bwMode="auto">
            <a:xfrm flipH="1">
              <a:off x="3120" y="3408"/>
              <a:ext cx="16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6" name="Object 1030"/>
            <p:cNvGraphicFramePr>
              <a:graphicFrameLocks noChangeAspect="1"/>
            </p:cNvGraphicFramePr>
            <p:nvPr/>
          </p:nvGraphicFramePr>
          <p:xfrm>
            <a:off x="2928" y="3792"/>
            <a:ext cx="205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6" name="公式" r:id="rId25" imgW="152280" imgH="177840" progId="Equation.3">
                    <p:embed/>
                  </p:oleObj>
                </mc:Choice>
                <mc:Fallback>
                  <p:oleObj name="公式" r:id="rId25" imgW="152280" imgH="177840" progId="Equation.3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792"/>
                          <a:ext cx="205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7" name="Object 1031"/>
            <p:cNvGraphicFramePr>
              <a:graphicFrameLocks noChangeAspect="1"/>
            </p:cNvGraphicFramePr>
            <p:nvPr/>
          </p:nvGraphicFramePr>
          <p:xfrm>
            <a:off x="3852" y="3504"/>
            <a:ext cx="22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7" name="公式" r:id="rId27" imgW="177840" imgH="203040" progId="Equation.3">
                    <p:embed/>
                  </p:oleObj>
                </mc:Choice>
                <mc:Fallback>
                  <p:oleObj name="公式" r:id="rId27" imgW="177840" imgH="203040" progId="Equation.3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2" y="3504"/>
                          <a:ext cx="228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8" name="Object 1032"/>
            <p:cNvGraphicFramePr>
              <a:graphicFrameLocks noChangeAspect="1"/>
            </p:cNvGraphicFramePr>
            <p:nvPr/>
          </p:nvGraphicFramePr>
          <p:xfrm>
            <a:off x="3322" y="2496"/>
            <a:ext cx="205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8" name="公式" r:id="rId29" imgW="152280" imgH="152280" progId="Equation.3">
                    <p:embed/>
                  </p:oleObj>
                </mc:Choice>
                <mc:Fallback>
                  <p:oleObj name="公式" r:id="rId29" imgW="152280" imgH="152280" progId="Equation.3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2" y="2496"/>
                          <a:ext cx="205" cy="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" name="Object 1033"/>
            <p:cNvGraphicFramePr>
              <a:graphicFrameLocks noChangeAspect="1"/>
            </p:cNvGraphicFramePr>
            <p:nvPr/>
          </p:nvGraphicFramePr>
          <p:xfrm>
            <a:off x="3287" y="3216"/>
            <a:ext cx="205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9" name="公式" r:id="rId31" imgW="152280" imgH="177840" progId="Equation.3">
                    <p:embed/>
                  </p:oleObj>
                </mc:Choice>
                <mc:Fallback>
                  <p:oleObj name="公式" r:id="rId31" imgW="152280" imgH="177840" progId="Equation.3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7" y="3216"/>
                          <a:ext cx="205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404" name="Line 68"/>
          <p:cNvSpPr>
            <a:spLocks noChangeShapeType="1"/>
          </p:cNvSpPr>
          <p:nvPr/>
        </p:nvSpPr>
        <p:spPr bwMode="auto">
          <a:xfrm>
            <a:off x="5349875" y="5032375"/>
            <a:ext cx="781050" cy="7064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Group 69"/>
          <p:cNvGrpSpPr>
            <a:grpSpLocks/>
          </p:cNvGrpSpPr>
          <p:nvPr/>
        </p:nvGrpSpPr>
        <p:grpSpPr bwMode="auto">
          <a:xfrm>
            <a:off x="7110413" y="4014788"/>
            <a:ext cx="1397000" cy="1706562"/>
            <a:chOff x="4496" y="2529"/>
            <a:chExt cx="880" cy="1075"/>
          </a:xfrm>
        </p:grpSpPr>
        <p:sp>
          <p:nvSpPr>
            <p:cNvPr id="12334" name="Line 70"/>
            <p:cNvSpPr>
              <a:spLocks noChangeShapeType="1"/>
            </p:cNvSpPr>
            <p:nvPr/>
          </p:nvSpPr>
          <p:spPr bwMode="auto">
            <a:xfrm>
              <a:off x="4526" y="2784"/>
              <a:ext cx="0" cy="614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5" name="Line 71"/>
            <p:cNvSpPr>
              <a:spLocks noChangeShapeType="1"/>
            </p:cNvSpPr>
            <p:nvPr/>
          </p:nvSpPr>
          <p:spPr bwMode="auto">
            <a:xfrm>
              <a:off x="5348" y="2937"/>
              <a:ext cx="0" cy="614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36" name="Group 72"/>
            <p:cNvGrpSpPr>
              <a:grpSpLocks/>
            </p:cNvGrpSpPr>
            <p:nvPr/>
          </p:nvGrpSpPr>
          <p:grpSpPr bwMode="auto">
            <a:xfrm>
              <a:off x="4496" y="2529"/>
              <a:ext cx="880" cy="1075"/>
              <a:chOff x="4496" y="2529"/>
              <a:chExt cx="880" cy="1075"/>
            </a:xfrm>
          </p:grpSpPr>
          <p:grpSp>
            <p:nvGrpSpPr>
              <p:cNvPr id="12337" name="Group 73"/>
              <p:cNvGrpSpPr>
                <a:grpSpLocks/>
              </p:cNvGrpSpPr>
              <p:nvPr/>
            </p:nvGrpSpPr>
            <p:grpSpPr bwMode="auto">
              <a:xfrm>
                <a:off x="4496" y="2655"/>
                <a:ext cx="880" cy="949"/>
                <a:chOff x="4496" y="2655"/>
                <a:chExt cx="880" cy="949"/>
              </a:xfrm>
            </p:grpSpPr>
            <p:sp>
              <p:nvSpPr>
                <p:cNvPr id="12344" name="Freeform 74"/>
                <p:cNvSpPr>
                  <a:spLocks/>
                </p:cNvSpPr>
                <p:nvPr/>
              </p:nvSpPr>
              <p:spPr bwMode="auto">
                <a:xfrm>
                  <a:off x="4534" y="2736"/>
                  <a:ext cx="816" cy="793"/>
                </a:xfrm>
                <a:custGeom>
                  <a:avLst/>
                  <a:gdLst>
                    <a:gd name="T0" fmla="*/ 0 w 864"/>
                    <a:gd name="T1" fmla="*/ 0 h 816"/>
                    <a:gd name="T2" fmla="*/ 0 w 864"/>
                    <a:gd name="T3" fmla="*/ 661 h 816"/>
                    <a:gd name="T4" fmla="*/ 728 w 864"/>
                    <a:gd name="T5" fmla="*/ 749 h 816"/>
                    <a:gd name="T6" fmla="*/ 728 w 864"/>
                    <a:gd name="T7" fmla="*/ 132 h 816"/>
                    <a:gd name="T8" fmla="*/ 0 w 864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4"/>
                    <a:gd name="T16" fmla="*/ 0 h 816"/>
                    <a:gd name="T17" fmla="*/ 864 w 864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4" h="816">
                      <a:moveTo>
                        <a:pt x="0" y="0"/>
                      </a:moveTo>
                      <a:lnTo>
                        <a:pt x="0" y="720"/>
                      </a:lnTo>
                      <a:lnTo>
                        <a:pt x="864" y="816"/>
                      </a:lnTo>
                      <a:lnTo>
                        <a:pt x="864" y="1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185E5E"/>
                    </a:gs>
                    <a:gs pos="50000">
                      <a:srgbClr val="33CCCC"/>
                    </a:gs>
                    <a:gs pos="100000">
                      <a:srgbClr val="185E5E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45" name="Arc 75"/>
                <p:cNvSpPr>
                  <a:spLocks/>
                </p:cNvSpPr>
                <p:nvPr/>
              </p:nvSpPr>
              <p:spPr bwMode="auto">
                <a:xfrm rot="780000">
                  <a:off x="4539" y="3264"/>
                  <a:ext cx="837" cy="172"/>
                </a:xfrm>
                <a:custGeom>
                  <a:avLst/>
                  <a:gdLst>
                    <a:gd name="T0" fmla="*/ 0 w 43156"/>
                    <a:gd name="T1" fmla="*/ 0 h 21600"/>
                    <a:gd name="T2" fmla="*/ 0 w 43156"/>
                    <a:gd name="T3" fmla="*/ 0 h 21600"/>
                    <a:gd name="T4" fmla="*/ 0 w 431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56"/>
                    <a:gd name="T10" fmla="*/ 0 h 21600"/>
                    <a:gd name="T11" fmla="*/ 43156 w 431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56" h="21600" fill="none" extrusionOk="0">
                      <a:moveTo>
                        <a:pt x="-1" y="20223"/>
                      </a:moveTo>
                      <a:cubicBezTo>
                        <a:pt x="725" y="8852"/>
                        <a:pt x="10160" y="-1"/>
                        <a:pt x="21556" y="0"/>
                      </a:cubicBezTo>
                      <a:cubicBezTo>
                        <a:pt x="33485" y="0"/>
                        <a:pt x="43156" y="9670"/>
                        <a:pt x="43156" y="21600"/>
                      </a:cubicBezTo>
                    </a:path>
                    <a:path w="43156" h="21600" stroke="0" extrusionOk="0">
                      <a:moveTo>
                        <a:pt x="-1" y="20223"/>
                      </a:moveTo>
                      <a:cubicBezTo>
                        <a:pt x="725" y="8852"/>
                        <a:pt x="10160" y="-1"/>
                        <a:pt x="21556" y="0"/>
                      </a:cubicBezTo>
                      <a:cubicBezTo>
                        <a:pt x="33485" y="0"/>
                        <a:pt x="43156" y="9670"/>
                        <a:pt x="43156" y="21600"/>
                      </a:cubicBezTo>
                      <a:lnTo>
                        <a:pt x="21556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46" name="Oval 76"/>
                <p:cNvSpPr>
                  <a:spLocks noChangeArrowheads="1"/>
                </p:cNvSpPr>
                <p:nvPr/>
              </p:nvSpPr>
              <p:spPr bwMode="auto">
                <a:xfrm rot="804873">
                  <a:off x="4517" y="2655"/>
                  <a:ext cx="836" cy="345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47" name="Arc 77"/>
                <p:cNvSpPr>
                  <a:spLocks/>
                </p:cNvSpPr>
                <p:nvPr/>
              </p:nvSpPr>
              <p:spPr bwMode="auto">
                <a:xfrm rot="780000" flipH="1" flipV="1">
                  <a:off x="4496" y="3400"/>
                  <a:ext cx="838" cy="204"/>
                </a:xfrm>
                <a:custGeom>
                  <a:avLst/>
                  <a:gdLst>
                    <a:gd name="T0" fmla="*/ 0 w 43200"/>
                    <a:gd name="T1" fmla="*/ 0 h 25678"/>
                    <a:gd name="T2" fmla="*/ 0 w 43200"/>
                    <a:gd name="T3" fmla="*/ 0 h 25678"/>
                    <a:gd name="T4" fmla="*/ 0 w 43200"/>
                    <a:gd name="T5" fmla="*/ 0 h 25678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5678"/>
                    <a:gd name="T11" fmla="*/ 43200 w 43200"/>
                    <a:gd name="T12" fmla="*/ 25678 h 256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5678" fill="none" extrusionOk="0">
                      <a:moveTo>
                        <a:pt x="388" y="25678"/>
                      </a:moveTo>
                      <a:cubicBezTo>
                        <a:pt x="130" y="24334"/>
                        <a:pt x="0" y="229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5678" stroke="0" extrusionOk="0">
                      <a:moveTo>
                        <a:pt x="388" y="25678"/>
                      </a:moveTo>
                      <a:cubicBezTo>
                        <a:pt x="130" y="24334"/>
                        <a:pt x="0" y="229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185E5E"/>
                    </a:gs>
                    <a:gs pos="50000">
                      <a:srgbClr val="33CCCC"/>
                    </a:gs>
                    <a:gs pos="100000">
                      <a:srgbClr val="185E5E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338" name="Group 78"/>
              <p:cNvGrpSpPr>
                <a:grpSpLocks/>
              </p:cNvGrpSpPr>
              <p:nvPr/>
            </p:nvGrpSpPr>
            <p:grpSpPr bwMode="auto">
              <a:xfrm>
                <a:off x="4496" y="2976"/>
                <a:ext cx="880" cy="340"/>
                <a:chOff x="4496" y="2972"/>
                <a:chExt cx="880" cy="340"/>
              </a:xfrm>
            </p:grpSpPr>
            <p:sp>
              <p:nvSpPr>
                <p:cNvPr id="12342" name="Arc 79"/>
                <p:cNvSpPr>
                  <a:spLocks/>
                </p:cNvSpPr>
                <p:nvPr/>
              </p:nvSpPr>
              <p:spPr bwMode="auto">
                <a:xfrm rot="780000">
                  <a:off x="4539" y="2972"/>
                  <a:ext cx="837" cy="172"/>
                </a:xfrm>
                <a:custGeom>
                  <a:avLst/>
                  <a:gdLst>
                    <a:gd name="T0" fmla="*/ 0 w 43156"/>
                    <a:gd name="T1" fmla="*/ 0 h 21600"/>
                    <a:gd name="T2" fmla="*/ 0 w 43156"/>
                    <a:gd name="T3" fmla="*/ 0 h 21600"/>
                    <a:gd name="T4" fmla="*/ 0 w 431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56"/>
                    <a:gd name="T10" fmla="*/ 0 h 21600"/>
                    <a:gd name="T11" fmla="*/ 43156 w 431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56" h="21600" fill="none" extrusionOk="0">
                      <a:moveTo>
                        <a:pt x="-1" y="20223"/>
                      </a:moveTo>
                      <a:cubicBezTo>
                        <a:pt x="725" y="8852"/>
                        <a:pt x="10160" y="-1"/>
                        <a:pt x="21556" y="0"/>
                      </a:cubicBezTo>
                      <a:cubicBezTo>
                        <a:pt x="33485" y="0"/>
                        <a:pt x="43156" y="9670"/>
                        <a:pt x="43156" y="21600"/>
                      </a:cubicBezTo>
                    </a:path>
                    <a:path w="43156" h="21600" stroke="0" extrusionOk="0">
                      <a:moveTo>
                        <a:pt x="-1" y="20223"/>
                      </a:moveTo>
                      <a:cubicBezTo>
                        <a:pt x="725" y="8852"/>
                        <a:pt x="10160" y="-1"/>
                        <a:pt x="21556" y="0"/>
                      </a:cubicBezTo>
                      <a:cubicBezTo>
                        <a:pt x="33485" y="0"/>
                        <a:pt x="43156" y="9670"/>
                        <a:pt x="43156" y="21600"/>
                      </a:cubicBezTo>
                      <a:lnTo>
                        <a:pt x="21556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43" name="Arc 80"/>
                <p:cNvSpPr>
                  <a:spLocks/>
                </p:cNvSpPr>
                <p:nvPr/>
              </p:nvSpPr>
              <p:spPr bwMode="auto">
                <a:xfrm rot="780000" flipH="1" flipV="1">
                  <a:off x="4496" y="3108"/>
                  <a:ext cx="838" cy="204"/>
                </a:xfrm>
                <a:custGeom>
                  <a:avLst/>
                  <a:gdLst>
                    <a:gd name="T0" fmla="*/ 0 w 43200"/>
                    <a:gd name="T1" fmla="*/ 0 h 25678"/>
                    <a:gd name="T2" fmla="*/ 0 w 43200"/>
                    <a:gd name="T3" fmla="*/ 0 h 25678"/>
                    <a:gd name="T4" fmla="*/ 0 w 43200"/>
                    <a:gd name="T5" fmla="*/ 0 h 25678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5678"/>
                    <a:gd name="T11" fmla="*/ 43200 w 43200"/>
                    <a:gd name="T12" fmla="*/ 25678 h 256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5678" fill="none" extrusionOk="0">
                      <a:moveTo>
                        <a:pt x="388" y="25678"/>
                      </a:moveTo>
                      <a:cubicBezTo>
                        <a:pt x="130" y="24334"/>
                        <a:pt x="0" y="229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5678" stroke="0" extrusionOk="0">
                      <a:moveTo>
                        <a:pt x="388" y="25678"/>
                      </a:moveTo>
                      <a:cubicBezTo>
                        <a:pt x="130" y="24334"/>
                        <a:pt x="0" y="229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39" name="Line 81"/>
              <p:cNvSpPr>
                <a:spLocks noChangeShapeType="1"/>
              </p:cNvSpPr>
              <p:nvPr/>
            </p:nvSpPr>
            <p:spPr bwMode="auto">
              <a:xfrm>
                <a:off x="4904" y="3120"/>
                <a:ext cx="44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0" name="Line 82"/>
              <p:cNvSpPr>
                <a:spLocks noChangeShapeType="1"/>
              </p:cNvSpPr>
              <p:nvPr/>
            </p:nvSpPr>
            <p:spPr bwMode="auto">
              <a:xfrm flipH="1">
                <a:off x="4681" y="3120"/>
                <a:ext cx="238" cy="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1" name="Line 83"/>
              <p:cNvSpPr>
                <a:spLocks noChangeShapeType="1"/>
              </p:cNvSpPr>
              <p:nvPr/>
            </p:nvSpPr>
            <p:spPr bwMode="auto">
              <a:xfrm flipV="1">
                <a:off x="4904" y="2529"/>
                <a:ext cx="0" cy="5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9941" name="Object 1029"/>
          <p:cNvGraphicFramePr>
            <a:graphicFrameLocks noChangeAspect="1"/>
          </p:cNvGraphicFramePr>
          <p:nvPr/>
        </p:nvGraphicFramePr>
        <p:xfrm>
          <a:off x="7869238" y="4953000"/>
          <a:ext cx="277812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" name="公式" r:id="rId33" imgW="152280" imgH="177840" progId="Equation.3">
                  <p:embed/>
                </p:oleObj>
              </mc:Choice>
              <mc:Fallback>
                <p:oleObj name="公式" r:id="rId33" imgW="152280" imgH="17784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9238" y="4953000"/>
                        <a:ext cx="277812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23" name="Freeform 87"/>
          <p:cNvSpPr>
            <a:spLocks/>
          </p:cNvSpPr>
          <p:nvPr/>
        </p:nvSpPr>
        <p:spPr bwMode="auto">
          <a:xfrm>
            <a:off x="5349875" y="4249738"/>
            <a:ext cx="781050" cy="2151062"/>
          </a:xfrm>
          <a:custGeom>
            <a:avLst/>
            <a:gdLst>
              <a:gd name="T0" fmla="*/ 0 w 576"/>
              <a:gd name="T1" fmla="*/ 0 h 1584"/>
              <a:gd name="T2" fmla="*/ 2147483647 w 576"/>
              <a:gd name="T3" fmla="*/ 2147483647 h 1584"/>
              <a:gd name="T4" fmla="*/ 2147483647 w 576"/>
              <a:gd name="T5" fmla="*/ 2147483647 h 1584"/>
              <a:gd name="T6" fmla="*/ 0 w 576"/>
              <a:gd name="T7" fmla="*/ 2147483647 h 1584"/>
              <a:gd name="T8" fmla="*/ 0 w 576"/>
              <a:gd name="T9" fmla="*/ 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1584"/>
              <a:gd name="T17" fmla="*/ 576 w 57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1584">
                <a:moveTo>
                  <a:pt x="0" y="0"/>
                </a:moveTo>
                <a:lnTo>
                  <a:pt x="576" y="528"/>
                </a:lnTo>
                <a:lnTo>
                  <a:pt x="576" y="1584"/>
                </a:lnTo>
                <a:lnTo>
                  <a:pt x="0" y="1056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3" name="Rectangle 8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9906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定义</a:t>
            </a:r>
            <a:r>
              <a:rPr lang="en-US" altLang="zh-CN" sz="2800" b="1" smtClean="0">
                <a:ea typeface="楷体_GB2312" pitchFamily="49" charset="-122"/>
              </a:rPr>
              <a:t>.</a:t>
            </a:r>
          </a:p>
        </p:txBody>
      </p:sp>
      <p:graphicFrame>
        <p:nvGraphicFramePr>
          <p:cNvPr id="86" name="Object 86"/>
          <p:cNvGraphicFramePr>
            <a:graphicFrameLocks noChangeAspect="1"/>
          </p:cNvGraphicFramePr>
          <p:nvPr/>
        </p:nvGraphicFramePr>
        <p:xfrm>
          <a:off x="785813" y="1571625"/>
          <a:ext cx="12668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" name="公式" r:id="rId35" imgW="533169" imgH="228501" progId="Equation.3">
                  <p:embed/>
                </p:oleObj>
              </mc:Choice>
              <mc:Fallback>
                <p:oleObj name="公式" r:id="rId35" imgW="533169" imgH="228501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571625"/>
                        <a:ext cx="12668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 animBg="1"/>
      <p:bldP spid="14367" grpId="0" autoUpdateAnimBg="0"/>
      <p:bldP spid="14368" grpId="0" autoUpdateAnimBg="0"/>
      <p:bldP spid="14369" grpId="0" autoUpdateAnimBg="0"/>
      <p:bldP spid="14370" grpId="0" autoUpdateAnimBg="0"/>
      <p:bldP spid="14371" grpId="0" autoUpdateAnimBg="0"/>
      <p:bldP spid="14372" grpId="0" autoUpdateAnimBg="0"/>
      <p:bldP spid="14373" grpId="0" autoUpdateAnimBg="0"/>
      <p:bldP spid="14376" grpId="0" build="p" autoUpdateAnimBg="0"/>
      <p:bldP spid="14377" grpId="0" autoUpdateAnimBg="0"/>
      <p:bldP spid="14379" grpId="0" autoUpdateAnimBg="0"/>
      <p:bldP spid="14380" grpId="0" autoUpdateAnimBg="0"/>
      <p:bldP spid="14381" grpId="0" animBg="1"/>
      <p:bldP spid="14388" grpId="0" animBg="1"/>
      <p:bldP spid="14390" grpId="0" autoUpdateAnimBg="0"/>
      <p:bldP spid="14391" grpId="0" build="p" autoUpdateAnimBg="0"/>
      <p:bldP spid="14392" grpId="0" autoUpdateAnimBg="0"/>
      <p:bldP spid="14404" grpId="0" animBg="1"/>
      <p:bldP spid="144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705600" y="1752600"/>
            <a:ext cx="2070100" cy="1830388"/>
            <a:chOff x="4008" y="1416"/>
            <a:chExt cx="1304" cy="1153"/>
          </a:xfrm>
        </p:grpSpPr>
        <p:graphicFrame>
          <p:nvGraphicFramePr>
            <p:cNvPr id="13327" name="Object 1037"/>
            <p:cNvGraphicFramePr>
              <a:graphicFrameLocks noChangeAspect="1"/>
            </p:cNvGraphicFramePr>
            <p:nvPr/>
          </p:nvGraphicFramePr>
          <p:xfrm>
            <a:off x="4224" y="2424"/>
            <a:ext cx="137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4" name="Equation" r:id="rId3" imgW="291960" imgH="304920" progId="Equation.3">
                    <p:embed/>
                  </p:oleObj>
                </mc:Choice>
                <mc:Fallback>
                  <p:oleObj name="Equation" r:id="rId3" imgW="291960" imgH="304920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424"/>
                          <a:ext cx="137" cy="1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8" name="Object 1038"/>
            <p:cNvGraphicFramePr>
              <a:graphicFrameLocks noChangeAspect="1"/>
            </p:cNvGraphicFramePr>
            <p:nvPr/>
          </p:nvGraphicFramePr>
          <p:xfrm>
            <a:off x="4608" y="1416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5" name="Equation" r:id="rId5" imgW="279360" imgH="279360" progId="Equation.3">
                    <p:embed/>
                  </p:oleObj>
                </mc:Choice>
                <mc:Fallback>
                  <p:oleObj name="Equation" r:id="rId5" imgW="279360" imgH="27936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416"/>
                          <a:ext cx="129" cy="1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9" name="Object 1039"/>
            <p:cNvGraphicFramePr>
              <a:graphicFrameLocks noChangeAspect="1"/>
            </p:cNvGraphicFramePr>
            <p:nvPr/>
          </p:nvGraphicFramePr>
          <p:xfrm>
            <a:off x="4008" y="1608"/>
            <a:ext cx="1272" cy="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6" name="BMP 图象" r:id="rId7" imgW="2247619" imgH="1371429" progId="PBrush">
                    <p:embed/>
                  </p:oleObj>
                </mc:Choice>
                <mc:Fallback>
                  <p:oleObj name="BMP 图象" r:id="rId7" imgW="2247619" imgH="1371429" progId="PBrush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8" y="1608"/>
                          <a:ext cx="1272" cy="7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1" name="Line 6"/>
            <p:cNvSpPr>
              <a:spLocks noChangeShapeType="1"/>
            </p:cNvSpPr>
            <p:nvPr/>
          </p:nvSpPr>
          <p:spPr bwMode="auto">
            <a:xfrm>
              <a:off x="4560" y="1992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2" name="Line 7"/>
            <p:cNvSpPr>
              <a:spLocks noChangeShapeType="1"/>
            </p:cNvSpPr>
            <p:nvPr/>
          </p:nvSpPr>
          <p:spPr bwMode="auto">
            <a:xfrm flipV="1">
              <a:off x="4560" y="1760"/>
              <a:ext cx="0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3" name="Line 8"/>
            <p:cNvSpPr>
              <a:spLocks noChangeShapeType="1"/>
            </p:cNvSpPr>
            <p:nvPr/>
          </p:nvSpPr>
          <p:spPr bwMode="auto">
            <a:xfrm flipV="1">
              <a:off x="4560" y="151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4" name="Line 9"/>
            <p:cNvSpPr>
              <a:spLocks noChangeShapeType="1"/>
            </p:cNvSpPr>
            <p:nvPr/>
          </p:nvSpPr>
          <p:spPr bwMode="auto">
            <a:xfrm flipH="1">
              <a:off x="4280" y="2004"/>
              <a:ext cx="279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5" name="Line 10"/>
            <p:cNvSpPr>
              <a:spLocks noChangeShapeType="1"/>
            </p:cNvSpPr>
            <p:nvPr/>
          </p:nvSpPr>
          <p:spPr bwMode="auto">
            <a:xfrm>
              <a:off x="5040" y="199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30" name="Object 1040"/>
            <p:cNvGraphicFramePr>
              <a:graphicFrameLocks noChangeAspect="1"/>
            </p:cNvGraphicFramePr>
            <p:nvPr/>
          </p:nvGraphicFramePr>
          <p:xfrm>
            <a:off x="5136" y="2040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7" name="Equation" r:id="rId9" imgW="7705080" imgH="10147320" progId="Equation.3">
                    <p:embed/>
                  </p:oleObj>
                </mc:Choice>
                <mc:Fallback>
                  <p:oleObj name="Equation" r:id="rId9" imgW="7705080" imgH="10147320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040"/>
                          <a:ext cx="144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1" name="Object 1041"/>
            <p:cNvGraphicFramePr>
              <a:graphicFrameLocks noChangeAspect="1"/>
            </p:cNvGraphicFramePr>
            <p:nvPr/>
          </p:nvGraphicFramePr>
          <p:xfrm>
            <a:off x="4800" y="1438"/>
            <a:ext cx="168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8" name="Equation" r:id="rId11" imgW="8923680" imgH="14211360" progId="Equation.3">
                    <p:embed/>
                  </p:oleObj>
                </mc:Choice>
                <mc:Fallback>
                  <p:oleObj name="Equation" r:id="rId11" imgW="8923680" imgH="14211360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438"/>
                          <a:ext cx="168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6" name="Line 13"/>
            <p:cNvSpPr>
              <a:spLocks noChangeShapeType="1"/>
            </p:cNvSpPr>
            <p:nvPr/>
          </p:nvSpPr>
          <p:spPr bwMode="auto">
            <a:xfrm flipH="1">
              <a:off x="4125" y="2362"/>
              <a:ext cx="136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33" name="Rectangle 14"/>
          <p:cNvSpPr>
            <a:spLocks noChangeArrowheads="1"/>
          </p:cNvSpPr>
          <p:nvPr/>
        </p:nvSpPr>
        <p:spPr bwMode="auto">
          <a:xfrm>
            <a:off x="457200" y="914400"/>
            <a:ext cx="396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>
                <a:latin typeface="楷体_GB2312" pitchFamily="49" charset="-122"/>
              </a:rPr>
              <a:t>一般地</a:t>
            </a:r>
            <a:r>
              <a:rPr lang="en-US" altLang="zh-CN">
                <a:latin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</a:rPr>
              <a:t>在三维空间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3657600" y="3248025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柱面</a:t>
            </a:r>
            <a:r>
              <a:rPr lang="en-US" altLang="zh-CN">
                <a:latin typeface="楷体_GB2312" pitchFamily="49" charset="-122"/>
              </a:rPr>
              <a:t>,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1600200" y="38862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平行于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>
                <a:latin typeface="楷体_GB2312" pitchFamily="49" charset="-122"/>
              </a:rPr>
              <a:t>轴</a:t>
            </a:r>
            <a:r>
              <a:rPr lang="en-US" altLang="zh-CN">
                <a:latin typeface="楷体_GB2312" pitchFamily="49" charset="-122"/>
              </a:rPr>
              <a:t>;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685800" y="26670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准线为</a:t>
            </a:r>
            <a:r>
              <a:rPr lang="en-US" altLang="zh-CN" i="1"/>
              <a:t>xoy</a:t>
            </a:r>
            <a:r>
              <a:rPr lang="en-US" altLang="zh-CN"/>
              <a:t> </a:t>
            </a:r>
            <a:r>
              <a:rPr lang="zh-CN" altLang="en-US">
                <a:latin typeface="楷体_GB2312" pitchFamily="49" charset="-122"/>
              </a:rPr>
              <a:t>面上的曲线 </a:t>
            </a:r>
            <a:r>
              <a:rPr lang="en-US" altLang="zh-CN" i="1"/>
              <a:t>l</a:t>
            </a:r>
            <a:r>
              <a:rPr lang="en-US" altLang="zh-CN" baseline="-25000"/>
              <a:t>1</a:t>
            </a:r>
            <a:r>
              <a:rPr lang="en-US" altLang="zh-CN" i="1" baseline="-25000"/>
              <a:t>.</a:t>
            </a:r>
            <a:endParaRPr lang="en-US" altLang="zh-CN" i="1"/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685800" y="2133600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母线</a:t>
            </a:r>
            <a:r>
              <a:rPr lang="zh-CN" altLang="en-US"/>
              <a:t>平行于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ea typeface="仿宋_GB2312" pitchFamily="49" charset="-122"/>
              </a:rPr>
              <a:t>z</a:t>
            </a:r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轴 </a:t>
            </a:r>
            <a:r>
              <a:rPr lang="en-US" altLang="zh-CN">
                <a:latin typeface="楷体_GB2312" pitchFamily="49" charset="-122"/>
              </a:rPr>
              <a:t>;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762000" y="4419600"/>
            <a:ext cx="411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准线为</a:t>
            </a:r>
            <a:r>
              <a:rPr lang="en-US" altLang="zh-CN" i="1"/>
              <a:t>yoz </a:t>
            </a:r>
            <a:r>
              <a:rPr lang="zh-CN" altLang="en-US">
                <a:latin typeface="楷体_GB2312" pitchFamily="49" charset="-122"/>
              </a:rPr>
              <a:t>面上的曲线 </a:t>
            </a:r>
            <a:r>
              <a:rPr lang="en-US" altLang="zh-CN" i="1"/>
              <a:t>l</a:t>
            </a:r>
            <a:r>
              <a:rPr lang="en-US" altLang="zh-CN" baseline="-25000"/>
              <a:t>2</a:t>
            </a:r>
            <a:r>
              <a:rPr lang="en-US" altLang="zh-CN" i="1" baseline="-25000"/>
              <a:t>. </a:t>
            </a: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762000" y="3871913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母线</a:t>
            </a:r>
          </a:p>
        </p:txBody>
      </p:sp>
      <p:graphicFrame>
        <p:nvGraphicFramePr>
          <p:cNvPr id="40960" name="Object 1024"/>
          <p:cNvGraphicFramePr>
            <a:graphicFrameLocks noChangeAspect="1"/>
          </p:cNvGraphicFramePr>
          <p:nvPr/>
        </p:nvGraphicFramePr>
        <p:xfrm>
          <a:off x="304800" y="1589088"/>
          <a:ext cx="33528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9" name="Equation" r:id="rId13" imgW="57261600" imgH="8521560" progId="Equation.3">
                  <p:embed/>
                </p:oleObj>
              </mc:Choice>
              <mc:Fallback>
                <p:oleObj name="Equation" r:id="rId13" imgW="57261600" imgH="852156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89088"/>
                        <a:ext cx="3352800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" name="Object 1025"/>
          <p:cNvGraphicFramePr>
            <a:graphicFrameLocks noChangeAspect="1"/>
          </p:cNvGraphicFramePr>
          <p:nvPr/>
        </p:nvGraphicFramePr>
        <p:xfrm>
          <a:off x="304800" y="3287713"/>
          <a:ext cx="34290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name="Equation" r:id="rId15" imgW="55636560" imgH="8521560" progId="Equation.3">
                  <p:embed/>
                </p:oleObj>
              </mc:Choice>
              <mc:Fallback>
                <p:oleObj name="Equation" r:id="rId15" imgW="55636560" imgH="852156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87713"/>
                        <a:ext cx="3429000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6477000" y="3733800"/>
            <a:ext cx="2260600" cy="1579563"/>
            <a:chOff x="3552" y="2688"/>
            <a:chExt cx="1424" cy="995"/>
          </a:xfrm>
        </p:grpSpPr>
        <p:grpSp>
          <p:nvGrpSpPr>
            <p:cNvPr id="13354" name="Group 31"/>
            <p:cNvGrpSpPr>
              <a:grpSpLocks/>
            </p:cNvGrpSpPr>
            <p:nvPr/>
          </p:nvGrpSpPr>
          <p:grpSpPr bwMode="auto">
            <a:xfrm>
              <a:off x="3622" y="2688"/>
              <a:ext cx="1354" cy="968"/>
              <a:chOff x="3622" y="2688"/>
              <a:chExt cx="1354" cy="968"/>
            </a:xfrm>
          </p:grpSpPr>
          <p:graphicFrame>
            <p:nvGraphicFramePr>
              <p:cNvPr id="13326" name="Object 1036"/>
              <p:cNvGraphicFramePr>
                <a:graphicFrameLocks noChangeAspect="1"/>
              </p:cNvGraphicFramePr>
              <p:nvPr/>
            </p:nvGraphicFramePr>
            <p:xfrm>
              <a:off x="3648" y="2880"/>
              <a:ext cx="1200" cy="7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11" name="BMP 图象" r:id="rId17" imgW="1514686" imgH="923810" progId="PBrush">
                      <p:embed/>
                    </p:oleObj>
                  </mc:Choice>
                  <mc:Fallback>
                    <p:oleObj name="BMP 图象" r:id="rId17" imgW="1514686" imgH="923810" progId="PBrush">
                      <p:embed/>
                      <p:pic>
                        <p:nvPicPr>
                          <p:cNvPr id="0" name="Picture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880"/>
                            <a:ext cx="1200" cy="7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55" name="Line 33"/>
              <p:cNvSpPr>
                <a:spLocks noChangeShapeType="1"/>
              </p:cNvSpPr>
              <p:nvPr/>
            </p:nvSpPr>
            <p:spPr bwMode="auto">
              <a:xfrm flipV="1">
                <a:off x="3889" y="2891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6" name="Line 34"/>
              <p:cNvSpPr>
                <a:spLocks noChangeShapeType="1"/>
              </p:cNvSpPr>
              <p:nvPr/>
            </p:nvSpPr>
            <p:spPr bwMode="auto">
              <a:xfrm>
                <a:off x="3888" y="3184"/>
                <a:ext cx="762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7" name="Line 35"/>
              <p:cNvSpPr>
                <a:spLocks noChangeShapeType="1"/>
              </p:cNvSpPr>
              <p:nvPr/>
            </p:nvSpPr>
            <p:spPr bwMode="auto">
              <a:xfrm>
                <a:off x="4656" y="3320"/>
                <a:ext cx="320" cy="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8" name="Line 36"/>
              <p:cNvSpPr>
                <a:spLocks noChangeShapeType="1"/>
              </p:cNvSpPr>
              <p:nvPr/>
            </p:nvSpPr>
            <p:spPr bwMode="auto">
              <a:xfrm rot="801385" flipH="1">
                <a:off x="3766" y="3178"/>
                <a:ext cx="95" cy="2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9" name="Line 37"/>
              <p:cNvSpPr>
                <a:spLocks noChangeShapeType="1"/>
              </p:cNvSpPr>
              <p:nvPr/>
            </p:nvSpPr>
            <p:spPr bwMode="auto">
              <a:xfrm rot="801385" flipH="1">
                <a:off x="3622" y="3418"/>
                <a:ext cx="86" cy="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0" name="Line 38"/>
              <p:cNvSpPr>
                <a:spLocks noChangeShapeType="1"/>
              </p:cNvSpPr>
              <p:nvPr/>
            </p:nvSpPr>
            <p:spPr bwMode="auto">
              <a:xfrm flipV="1">
                <a:off x="3889" y="2688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3322" name="Object 1032"/>
            <p:cNvGraphicFramePr>
              <a:graphicFrameLocks noChangeAspect="1"/>
            </p:cNvGraphicFramePr>
            <p:nvPr/>
          </p:nvGraphicFramePr>
          <p:xfrm>
            <a:off x="3703" y="3538"/>
            <a:ext cx="137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2" name="Equation" r:id="rId19" imgW="7299000" imgH="7709040" progId="Equation.3">
                    <p:embed/>
                  </p:oleObj>
                </mc:Choice>
                <mc:Fallback>
                  <p:oleObj name="Equation" r:id="rId19" imgW="7299000" imgH="7709040" progId="Equation.3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3" y="3538"/>
                          <a:ext cx="137" cy="1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1033"/>
            <p:cNvGraphicFramePr>
              <a:graphicFrameLocks noChangeAspect="1"/>
            </p:cNvGraphicFramePr>
            <p:nvPr/>
          </p:nvGraphicFramePr>
          <p:xfrm>
            <a:off x="4800" y="3445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3" name="Equation" r:id="rId21" imgW="304560" imgH="406440" progId="Equation.3">
                    <p:embed/>
                  </p:oleObj>
                </mc:Choice>
                <mc:Fallback>
                  <p:oleObj name="Equation" r:id="rId21" imgW="304560" imgH="406440" progId="Equation.3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445"/>
                          <a:ext cx="144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4" name="Object 1034"/>
            <p:cNvGraphicFramePr>
              <a:graphicFrameLocks noChangeAspect="1"/>
            </p:cNvGraphicFramePr>
            <p:nvPr/>
          </p:nvGraphicFramePr>
          <p:xfrm>
            <a:off x="3951" y="2690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4" name="Equation" r:id="rId23" imgW="6892560" imgH="6896160" progId="Equation.3">
                    <p:embed/>
                  </p:oleObj>
                </mc:Choice>
                <mc:Fallback>
                  <p:oleObj name="Equation" r:id="rId23" imgW="6892560" imgH="6896160" progId="Equation.3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1" y="2690"/>
                          <a:ext cx="129" cy="1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Object 1035"/>
            <p:cNvGraphicFramePr>
              <a:graphicFrameLocks noChangeAspect="1"/>
            </p:cNvGraphicFramePr>
            <p:nvPr/>
          </p:nvGraphicFramePr>
          <p:xfrm>
            <a:off x="3552" y="2889"/>
            <a:ext cx="16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5" name="Equation" r:id="rId25" imgW="8517600" imgH="14211360" progId="Equation.3">
                    <p:embed/>
                  </p:oleObj>
                </mc:Choice>
                <mc:Fallback>
                  <p:oleObj name="Equation" r:id="rId25" imgW="8517600" imgH="14211360" progId="Equation.3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889"/>
                          <a:ext cx="160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5257800" y="304800"/>
            <a:ext cx="1762125" cy="1860550"/>
            <a:chOff x="3312" y="336"/>
            <a:chExt cx="1110" cy="1172"/>
          </a:xfrm>
        </p:grpSpPr>
        <p:graphicFrame>
          <p:nvGraphicFramePr>
            <p:cNvPr id="13317" name="Object 1027"/>
            <p:cNvGraphicFramePr>
              <a:graphicFrameLocks noChangeAspect="1"/>
            </p:cNvGraphicFramePr>
            <p:nvPr/>
          </p:nvGraphicFramePr>
          <p:xfrm>
            <a:off x="3366" y="1250"/>
            <a:ext cx="13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6" name="Equation" r:id="rId27" imgW="291960" imgH="304920" progId="Equation.3">
                    <p:embed/>
                  </p:oleObj>
                </mc:Choice>
                <mc:Fallback>
                  <p:oleObj name="Equation" r:id="rId27" imgW="291960" imgH="304920" progId="Equation.3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6" y="1250"/>
                          <a:ext cx="137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8" name="Object 1028"/>
            <p:cNvGraphicFramePr>
              <a:graphicFrameLocks noChangeAspect="1"/>
            </p:cNvGraphicFramePr>
            <p:nvPr/>
          </p:nvGraphicFramePr>
          <p:xfrm>
            <a:off x="4272" y="1082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7" name="Equation" r:id="rId29" imgW="304560" imgH="406440" progId="Equation.3">
                    <p:embed/>
                  </p:oleObj>
                </mc:Choice>
                <mc:Fallback>
                  <p:oleObj name="Equation" r:id="rId29" imgW="304560" imgH="406440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082"/>
                          <a:ext cx="144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1029"/>
            <p:cNvGraphicFramePr>
              <a:graphicFrameLocks noChangeAspect="1"/>
            </p:cNvGraphicFramePr>
            <p:nvPr/>
          </p:nvGraphicFramePr>
          <p:xfrm>
            <a:off x="3566" y="339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8" name="Equation" r:id="rId31" imgW="279360" imgH="279360" progId="Equation.3">
                    <p:embed/>
                  </p:oleObj>
                </mc:Choice>
                <mc:Fallback>
                  <p:oleObj name="Equation" r:id="rId31" imgW="279360" imgH="279360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6" y="339"/>
                          <a:ext cx="129" cy="1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Object 1030"/>
            <p:cNvGraphicFramePr>
              <a:graphicFrameLocks noChangeAspect="1"/>
            </p:cNvGraphicFramePr>
            <p:nvPr/>
          </p:nvGraphicFramePr>
          <p:xfrm>
            <a:off x="3696" y="1203"/>
            <a:ext cx="17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9" name="公式" r:id="rId33" imgW="4049280" imgH="6896160" progId="Equation.3">
                    <p:embed/>
                  </p:oleObj>
                </mc:Choice>
                <mc:Fallback>
                  <p:oleObj name="公式" r:id="rId33" imgW="4049280" imgH="6896160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203"/>
                          <a:ext cx="178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1031"/>
            <p:cNvGraphicFramePr>
              <a:graphicFrameLocks noChangeAspect="1"/>
            </p:cNvGraphicFramePr>
            <p:nvPr/>
          </p:nvGraphicFramePr>
          <p:xfrm>
            <a:off x="3455" y="483"/>
            <a:ext cx="721" cy="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0" name="BMP 图象" r:id="rId35" imgW="2419048" imgH="2742857" progId="PBrush">
                    <p:embed/>
                  </p:oleObj>
                </mc:Choice>
                <mc:Fallback>
                  <p:oleObj name="BMP 图象" r:id="rId35" imgW="2419048" imgH="2742857" progId="PBrush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5" y="483"/>
                          <a:ext cx="721" cy="7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8" name="Line 49"/>
            <p:cNvSpPr>
              <a:spLocks noChangeShapeType="1"/>
            </p:cNvSpPr>
            <p:nvPr/>
          </p:nvSpPr>
          <p:spPr bwMode="auto">
            <a:xfrm>
              <a:off x="3744" y="102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9" name="Line 50"/>
            <p:cNvSpPr>
              <a:spLocks noChangeShapeType="1"/>
            </p:cNvSpPr>
            <p:nvPr/>
          </p:nvSpPr>
          <p:spPr bwMode="auto">
            <a:xfrm flipV="1">
              <a:off x="3744" y="576"/>
              <a:ext cx="0" cy="4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0" name="Line 51"/>
            <p:cNvSpPr>
              <a:spLocks noChangeShapeType="1"/>
            </p:cNvSpPr>
            <p:nvPr/>
          </p:nvSpPr>
          <p:spPr bwMode="auto">
            <a:xfrm flipV="1">
              <a:off x="3743" y="336"/>
              <a:ext cx="1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1" name="Line 52"/>
            <p:cNvSpPr>
              <a:spLocks noChangeShapeType="1"/>
            </p:cNvSpPr>
            <p:nvPr/>
          </p:nvSpPr>
          <p:spPr bwMode="auto">
            <a:xfrm flipH="1">
              <a:off x="3532" y="1030"/>
              <a:ext cx="212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2" name="Line 53"/>
            <p:cNvSpPr>
              <a:spLocks noChangeShapeType="1"/>
            </p:cNvSpPr>
            <p:nvPr/>
          </p:nvSpPr>
          <p:spPr bwMode="auto">
            <a:xfrm flipH="1">
              <a:off x="3312" y="1144"/>
              <a:ext cx="204" cy="1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3" name="Line 54"/>
            <p:cNvSpPr>
              <a:spLocks noChangeShapeType="1"/>
            </p:cNvSpPr>
            <p:nvPr/>
          </p:nvSpPr>
          <p:spPr bwMode="auto">
            <a:xfrm>
              <a:off x="4150" y="1029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42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3276600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柱面的一般形式</a:t>
            </a:r>
          </a:p>
        </p:txBody>
      </p:sp>
      <p:sp>
        <p:nvSpPr>
          <p:cNvPr id="15416" name="Rectangle 56"/>
          <p:cNvSpPr>
            <a:spLocks noChangeArrowheads="1"/>
          </p:cNvSpPr>
          <p:nvPr/>
        </p:nvSpPr>
        <p:spPr bwMode="auto">
          <a:xfrm>
            <a:off x="3581400" y="1524000"/>
            <a:ext cx="1077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柱面</a:t>
            </a:r>
            <a:r>
              <a:rPr lang="en-US" altLang="zh-CN">
                <a:latin typeface="楷体_GB2312" pitchFamily="49" charset="-122"/>
              </a:rPr>
              <a:t>,</a:t>
            </a:r>
          </a:p>
        </p:txBody>
      </p:sp>
      <p:sp>
        <p:nvSpPr>
          <p:cNvPr id="15417" name="Text Box 57"/>
          <p:cNvSpPr txBox="1">
            <a:spLocks noChangeArrowheads="1"/>
          </p:cNvSpPr>
          <p:nvPr/>
        </p:nvSpPr>
        <p:spPr bwMode="auto">
          <a:xfrm>
            <a:off x="3635375" y="4916488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柱面</a:t>
            </a:r>
            <a:r>
              <a:rPr lang="en-US" altLang="zh-CN">
                <a:latin typeface="楷体_GB2312" pitchFamily="49" charset="-122"/>
              </a:rPr>
              <a:t>,</a:t>
            </a:r>
          </a:p>
        </p:txBody>
      </p:sp>
      <p:sp>
        <p:nvSpPr>
          <p:cNvPr id="15418" name="Text Box 58"/>
          <p:cNvSpPr txBox="1">
            <a:spLocks noChangeArrowheads="1"/>
          </p:cNvSpPr>
          <p:nvPr/>
        </p:nvSpPr>
        <p:spPr bwMode="auto">
          <a:xfrm>
            <a:off x="1524000" y="5424488"/>
            <a:ext cx="251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平行于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ea typeface="仿宋_GB2312" pitchFamily="49" charset="-122"/>
              </a:rPr>
              <a:t>y</a:t>
            </a:r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/>
              <a:t>轴</a:t>
            </a:r>
            <a:r>
              <a:rPr lang="en-US" altLang="zh-CN"/>
              <a:t>;</a:t>
            </a:r>
            <a:endParaRPr lang="en-US" altLang="zh-CN">
              <a:ea typeface="仿宋_GB2312" pitchFamily="49" charset="-122"/>
            </a:endParaRPr>
          </a:p>
        </p:txBody>
      </p:sp>
      <p:sp>
        <p:nvSpPr>
          <p:cNvPr id="15419" name="Text Box 59"/>
          <p:cNvSpPr txBox="1">
            <a:spLocks noChangeArrowheads="1"/>
          </p:cNvSpPr>
          <p:nvPr/>
        </p:nvSpPr>
        <p:spPr bwMode="auto">
          <a:xfrm>
            <a:off x="685800" y="6019800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准线为</a:t>
            </a:r>
            <a:r>
              <a:rPr lang="en-US" altLang="zh-CN" i="1">
                <a:ea typeface="仿宋_GB2312" pitchFamily="49" charset="-122"/>
              </a:rPr>
              <a:t>xoz</a:t>
            </a:r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/>
              <a:t>面上的曲线 </a:t>
            </a:r>
            <a:r>
              <a:rPr lang="en-US" altLang="zh-CN" i="1"/>
              <a:t>l</a:t>
            </a:r>
            <a:r>
              <a:rPr lang="en-US" altLang="zh-CN" baseline="-25000"/>
              <a:t>3</a:t>
            </a:r>
            <a:r>
              <a:rPr lang="en-US" altLang="zh-CN" i="1" baseline="-25000"/>
              <a:t>.</a:t>
            </a:r>
          </a:p>
        </p:txBody>
      </p:sp>
      <p:sp>
        <p:nvSpPr>
          <p:cNvPr id="15420" name="Text Box 60"/>
          <p:cNvSpPr txBox="1">
            <a:spLocks noChangeArrowheads="1"/>
          </p:cNvSpPr>
          <p:nvPr/>
        </p:nvSpPr>
        <p:spPr bwMode="auto">
          <a:xfrm>
            <a:off x="685800" y="54102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母线</a:t>
            </a:r>
          </a:p>
        </p:txBody>
      </p:sp>
      <p:graphicFrame>
        <p:nvGraphicFramePr>
          <p:cNvPr id="40962" name="Object 1026"/>
          <p:cNvGraphicFramePr>
            <a:graphicFrameLocks noChangeAspect="1"/>
          </p:cNvGraphicFramePr>
          <p:nvPr/>
        </p:nvGraphicFramePr>
        <p:xfrm>
          <a:off x="304800" y="4953000"/>
          <a:ext cx="3429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" name="Equation" r:id="rId37" imgW="57261600" imgH="8521560" progId="Equation.3">
                  <p:embed/>
                </p:oleObj>
              </mc:Choice>
              <mc:Fallback>
                <p:oleObj name="Equation" r:id="rId37" imgW="57261600" imgH="852156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953000"/>
                        <a:ext cx="3429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5" grpId="0" autoUpdateAnimBg="0"/>
      <p:bldP spid="15377" grpId="0" autoUpdateAnimBg="0"/>
      <p:bldP spid="15383" grpId="0" autoUpdateAnimBg="0"/>
      <p:bldP spid="15384" grpId="0" autoUpdateAnimBg="0"/>
      <p:bldP spid="15385" grpId="0" autoUpdateAnimBg="0"/>
      <p:bldP spid="15386" grpId="0" autoUpdateAnimBg="0"/>
      <p:bldP spid="15416" grpId="0" autoUpdateAnimBg="0"/>
      <p:bldP spid="15417" grpId="0" autoUpdateAnimBg="0"/>
      <p:bldP spid="15418" grpId="0" autoUpdateAnimBg="0"/>
      <p:bldP spid="15419" grpId="0" autoUpdateAnimBg="0"/>
      <p:bldP spid="1542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2773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由三元二次方程 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85800" y="4572000"/>
            <a:ext cx="6702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适当选取直角坐标系可得它们的标准方程</a:t>
            </a:r>
            <a:r>
              <a:rPr lang="en-US" altLang="zh-CN"/>
              <a:t>.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914400" y="5334000"/>
            <a:ext cx="61960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研究二次曲面特性的基本方法</a:t>
            </a:r>
            <a:r>
              <a:rPr lang="en-US" altLang="zh-CN"/>
              <a:t>: </a:t>
            </a:r>
            <a:r>
              <a:rPr lang="zh-CN" altLang="en-US">
                <a:solidFill>
                  <a:schemeClr val="tx2"/>
                </a:solidFill>
              </a:rPr>
              <a:t>截痕法 </a:t>
            </a:r>
            <a:endParaRPr lang="zh-CN" alt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4953000" y="3276600"/>
            <a:ext cx="2535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其基本类型有</a:t>
            </a:r>
            <a:r>
              <a:rPr lang="en-US" altLang="zh-CN"/>
              <a:t>: 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762000" y="3886200"/>
            <a:ext cx="7327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锥面、椭球面、抛物面、双曲面、柱面共九种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34975" y="3276600"/>
            <a:ext cx="4737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所表示的曲面称为</a:t>
            </a:r>
            <a:r>
              <a:rPr lang="zh-CN" altLang="en-US">
                <a:solidFill>
                  <a:schemeClr val="tx2"/>
                </a:solidFill>
              </a:rPr>
              <a:t>二次曲面</a:t>
            </a:r>
            <a:r>
              <a:rPr lang="en-US" altLang="zh-CN"/>
              <a:t>.  </a:t>
            </a:r>
          </a:p>
        </p:txBody>
      </p:sp>
      <p:graphicFrame>
        <p:nvGraphicFramePr>
          <p:cNvPr id="41984" name="Object 0"/>
          <p:cNvGraphicFramePr>
            <a:graphicFrameLocks noChangeAspect="1"/>
          </p:cNvGraphicFramePr>
          <p:nvPr/>
        </p:nvGraphicFramePr>
        <p:xfrm>
          <a:off x="609600" y="1447800"/>
          <a:ext cx="65532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3" imgW="97068960" imgH="7302600" progId="Equation.3">
                  <p:embed/>
                </p:oleObj>
              </mc:Choice>
              <mc:Fallback>
                <p:oleObj name="Equation" r:id="rId3" imgW="97068960" imgH="7302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47800"/>
                        <a:ext cx="65532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" name="Object 1"/>
          <p:cNvGraphicFramePr>
            <a:graphicFrameLocks noChangeAspect="1"/>
          </p:cNvGraphicFramePr>
          <p:nvPr/>
        </p:nvGraphicFramePr>
        <p:xfrm>
          <a:off x="2057400" y="2057400"/>
          <a:ext cx="31178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5" imgW="45887760" imgH="6489720" progId="Equation.3">
                  <p:embed/>
                </p:oleObj>
              </mc:Choice>
              <mc:Fallback>
                <p:oleObj name="Equation" r:id="rId5" imgW="45887760" imgH="64897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057400"/>
                        <a:ext cx="311785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609600" y="2590800"/>
            <a:ext cx="3635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(</a:t>
            </a:r>
            <a:r>
              <a:rPr lang="zh-CN" altLang="en-US"/>
              <a:t>二次项系数不全为 </a:t>
            </a:r>
            <a:r>
              <a:rPr lang="en-US" altLang="zh-CN"/>
              <a:t>0 )</a:t>
            </a:r>
          </a:p>
        </p:txBody>
      </p:sp>
      <p:sp>
        <p:nvSpPr>
          <p:cNvPr id="14347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3200400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四、二次曲面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  <p:bldP spid="16388" grpId="0" build="p" autoUpdateAnimBg="0"/>
      <p:bldP spid="16391" grpId="0" build="p" autoUpdateAnimBg="0"/>
      <p:bldP spid="16392" grpId="0" build="p" autoUpdateAnimBg="0"/>
      <p:bldP spid="16393" grpId="0" build="p" autoUpdateAnimBg="0"/>
      <p:bldP spid="16394" grpId="0" build="p" autoUpdateAnimBg="0"/>
      <p:bldP spid="1639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2667000" y="533400"/>
          <a:ext cx="235426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3" imgW="32483160" imgH="13398480" progId="Equation.3">
                  <p:embed/>
                </p:oleObj>
              </mc:Choice>
              <mc:Fallback>
                <p:oleObj name="Equation" r:id="rId3" imgW="32483160" imgH="13398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3400"/>
                        <a:ext cx="2354263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33400" y="5486400"/>
            <a:ext cx="7837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在平面 </a:t>
            </a:r>
            <a:r>
              <a:rPr lang="en-US" altLang="zh-CN" i="1"/>
              <a:t>x</a:t>
            </a:r>
            <a:r>
              <a:rPr lang="zh-CN" altLang="en-US"/>
              <a:t>＝</a:t>
            </a:r>
            <a:r>
              <a:rPr lang="en-US" altLang="zh-CN"/>
              <a:t>0 </a:t>
            </a:r>
            <a:r>
              <a:rPr lang="zh-CN" altLang="en-US"/>
              <a:t>或 </a:t>
            </a:r>
            <a:r>
              <a:rPr lang="en-US" altLang="zh-CN" i="1"/>
              <a:t>y</a:t>
            </a:r>
            <a:r>
              <a:rPr lang="zh-CN" altLang="en-US"/>
              <a:t>＝</a:t>
            </a:r>
            <a:r>
              <a:rPr lang="en-US" altLang="zh-CN"/>
              <a:t>0 </a:t>
            </a:r>
            <a:r>
              <a:rPr lang="zh-CN" altLang="en-US"/>
              <a:t>上的截痕为过原点的两直线 </a:t>
            </a:r>
            <a:r>
              <a:rPr lang="en-US" altLang="zh-CN"/>
              <a:t>.</a:t>
            </a:r>
          </a:p>
        </p:txBody>
      </p:sp>
      <p:sp>
        <p:nvSpPr>
          <p:cNvPr id="15366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762000"/>
            <a:ext cx="22860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(1)  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椭圆锥面</a:t>
            </a:r>
          </a:p>
        </p:txBody>
      </p:sp>
      <p:sp>
        <p:nvSpPr>
          <p:cNvPr id="17454" name="Text Box 46"/>
          <p:cNvSpPr txBox="1">
            <a:spLocks noChangeArrowheads="1"/>
          </p:cNvSpPr>
          <p:nvPr/>
        </p:nvSpPr>
        <p:spPr bwMode="auto">
          <a:xfrm>
            <a:off x="457200" y="1600200"/>
            <a:ext cx="5492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用垂直于</a:t>
            </a:r>
            <a:r>
              <a:rPr lang="en-US" altLang="zh-CN" i="1"/>
              <a:t>z </a:t>
            </a:r>
            <a:r>
              <a:rPr lang="zh-CN" altLang="en-US"/>
              <a:t>轴的平面 </a:t>
            </a:r>
            <a:r>
              <a:rPr lang="en-US" altLang="zh-CN" i="1"/>
              <a:t>z </a:t>
            </a:r>
            <a:r>
              <a:rPr lang="en-US" altLang="zh-CN"/>
              <a:t>= </a:t>
            </a:r>
            <a:r>
              <a:rPr lang="en-US" altLang="zh-CN" i="1"/>
              <a:t>t </a:t>
            </a:r>
            <a:r>
              <a:rPr lang="zh-CN" altLang="en-US"/>
              <a:t>去截曲面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7010400" y="1752600"/>
            <a:ext cx="609600" cy="152400"/>
            <a:chOff x="1440" y="2736"/>
            <a:chExt cx="1912" cy="454"/>
          </a:xfrm>
        </p:grpSpPr>
        <p:sp>
          <p:nvSpPr>
            <p:cNvPr id="15390" name="Arc 48"/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T0" fmla="*/ 0 w 43138"/>
                <a:gd name="T1" fmla="*/ 0 h 24006"/>
                <a:gd name="T2" fmla="*/ 0 w 43138"/>
                <a:gd name="T3" fmla="*/ 0 h 24006"/>
                <a:gd name="T4" fmla="*/ 0 w 43138"/>
                <a:gd name="T5" fmla="*/ 0 h 24006"/>
                <a:gd name="T6" fmla="*/ 0 60000 65536"/>
                <a:gd name="T7" fmla="*/ 0 60000 65536"/>
                <a:gd name="T8" fmla="*/ 0 60000 65536"/>
                <a:gd name="T9" fmla="*/ 0 w 43138"/>
                <a:gd name="T10" fmla="*/ 0 h 24006"/>
                <a:gd name="T11" fmla="*/ 43138 w 43138"/>
                <a:gd name="T12" fmla="*/ 24006 h 240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close/>
                </a:path>
              </a:pathLst>
            </a:custGeom>
            <a:noFill/>
            <a:ln w="28575">
              <a:solidFill>
                <a:srgbClr val="00FF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1" name="Arc 49"/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T0" fmla="*/ 0 w 43018"/>
                <a:gd name="T1" fmla="*/ 0 h 23106"/>
                <a:gd name="T2" fmla="*/ 0 w 43018"/>
                <a:gd name="T3" fmla="*/ 0 h 23106"/>
                <a:gd name="T4" fmla="*/ 0 w 43018"/>
                <a:gd name="T5" fmla="*/ 0 h 23106"/>
                <a:gd name="T6" fmla="*/ 0 60000 65536"/>
                <a:gd name="T7" fmla="*/ 0 60000 65536"/>
                <a:gd name="T8" fmla="*/ 0 60000 65536"/>
                <a:gd name="T9" fmla="*/ 0 w 43018"/>
                <a:gd name="T10" fmla="*/ 0 h 23106"/>
                <a:gd name="T11" fmla="*/ 43018 w 43018"/>
                <a:gd name="T12" fmla="*/ 23106 h 23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close/>
                </a:path>
              </a:pathLst>
            </a:custGeom>
            <a:noFill/>
            <a:ln w="28575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6858000" y="1447800"/>
            <a:ext cx="914400" cy="228600"/>
            <a:chOff x="1440" y="2736"/>
            <a:chExt cx="1912" cy="454"/>
          </a:xfrm>
        </p:grpSpPr>
        <p:sp>
          <p:nvSpPr>
            <p:cNvPr id="15388" name="Arc 51"/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T0" fmla="*/ 0 w 43138"/>
                <a:gd name="T1" fmla="*/ 0 h 24006"/>
                <a:gd name="T2" fmla="*/ 0 w 43138"/>
                <a:gd name="T3" fmla="*/ 0 h 24006"/>
                <a:gd name="T4" fmla="*/ 0 w 43138"/>
                <a:gd name="T5" fmla="*/ 0 h 24006"/>
                <a:gd name="T6" fmla="*/ 0 60000 65536"/>
                <a:gd name="T7" fmla="*/ 0 60000 65536"/>
                <a:gd name="T8" fmla="*/ 0 60000 65536"/>
                <a:gd name="T9" fmla="*/ 0 w 43138"/>
                <a:gd name="T10" fmla="*/ 0 h 24006"/>
                <a:gd name="T11" fmla="*/ 43138 w 43138"/>
                <a:gd name="T12" fmla="*/ 24006 h 240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close/>
                </a:path>
              </a:pathLst>
            </a:custGeom>
            <a:noFill/>
            <a:ln w="28575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9" name="Arc 52"/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T0" fmla="*/ 0 w 43018"/>
                <a:gd name="T1" fmla="*/ 0 h 23106"/>
                <a:gd name="T2" fmla="*/ 0 w 43018"/>
                <a:gd name="T3" fmla="*/ 0 h 23106"/>
                <a:gd name="T4" fmla="*/ 0 w 43018"/>
                <a:gd name="T5" fmla="*/ 0 h 23106"/>
                <a:gd name="T6" fmla="*/ 0 60000 65536"/>
                <a:gd name="T7" fmla="*/ 0 60000 65536"/>
                <a:gd name="T8" fmla="*/ 0 60000 65536"/>
                <a:gd name="T9" fmla="*/ 0 w 43018"/>
                <a:gd name="T10" fmla="*/ 0 h 23106"/>
                <a:gd name="T11" fmla="*/ 43018 w 43018"/>
                <a:gd name="T12" fmla="*/ 23106 h 23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close/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71" name="Oval 63"/>
          <p:cNvSpPr>
            <a:spLocks noChangeArrowheads="1"/>
          </p:cNvSpPr>
          <p:nvPr/>
        </p:nvSpPr>
        <p:spPr bwMode="auto">
          <a:xfrm>
            <a:off x="6705600" y="1143000"/>
            <a:ext cx="1235075" cy="293688"/>
          </a:xfrm>
          <a:prstGeom prst="ellips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6705600" y="3124200"/>
            <a:ext cx="1236663" cy="293688"/>
            <a:chOff x="4391" y="2231"/>
            <a:chExt cx="904" cy="325"/>
          </a:xfrm>
        </p:grpSpPr>
        <p:sp>
          <p:nvSpPr>
            <p:cNvPr id="15386" name="Arc 65"/>
            <p:cNvSpPr>
              <a:spLocks/>
            </p:cNvSpPr>
            <p:nvPr/>
          </p:nvSpPr>
          <p:spPr bwMode="auto">
            <a:xfrm>
              <a:off x="4391" y="2231"/>
              <a:ext cx="901" cy="194"/>
            </a:xfrm>
            <a:custGeom>
              <a:avLst/>
              <a:gdLst>
                <a:gd name="T0" fmla="*/ 0 w 43138"/>
                <a:gd name="T1" fmla="*/ 0 h 24006"/>
                <a:gd name="T2" fmla="*/ 0 w 43138"/>
                <a:gd name="T3" fmla="*/ 0 h 24006"/>
                <a:gd name="T4" fmla="*/ 0 w 43138"/>
                <a:gd name="T5" fmla="*/ 0 h 24006"/>
                <a:gd name="T6" fmla="*/ 0 60000 65536"/>
                <a:gd name="T7" fmla="*/ 0 60000 65536"/>
                <a:gd name="T8" fmla="*/ 0 60000 65536"/>
                <a:gd name="T9" fmla="*/ 0 w 43138"/>
                <a:gd name="T10" fmla="*/ 0 h 24006"/>
                <a:gd name="T11" fmla="*/ 43138 w 43138"/>
                <a:gd name="T12" fmla="*/ 24006 h 240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close/>
                </a:path>
              </a:pathLst>
            </a:custGeom>
            <a:noFill/>
            <a:ln w="38100">
              <a:solidFill>
                <a:srgbClr val="00FF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7" name="Arc 66"/>
            <p:cNvSpPr>
              <a:spLocks/>
            </p:cNvSpPr>
            <p:nvPr/>
          </p:nvSpPr>
          <p:spPr bwMode="auto">
            <a:xfrm>
              <a:off x="4394" y="2352"/>
              <a:ext cx="901" cy="204"/>
            </a:xfrm>
            <a:custGeom>
              <a:avLst/>
              <a:gdLst>
                <a:gd name="T0" fmla="*/ 0 w 43200"/>
                <a:gd name="T1" fmla="*/ 0 h 25177"/>
                <a:gd name="T2" fmla="*/ 0 w 43200"/>
                <a:gd name="T3" fmla="*/ 0 h 25177"/>
                <a:gd name="T4" fmla="*/ 0 w 43200"/>
                <a:gd name="T5" fmla="*/ 0 h 2517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5177"/>
                <a:gd name="T11" fmla="*/ 43200 w 43200"/>
                <a:gd name="T12" fmla="*/ 25177 h 251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5177" fill="none" extrusionOk="0">
                  <a:moveTo>
                    <a:pt x="42901" y="0"/>
                  </a:moveTo>
                  <a:cubicBezTo>
                    <a:pt x="43100" y="1182"/>
                    <a:pt x="43200" y="2378"/>
                    <a:pt x="43200" y="3577"/>
                  </a:cubicBezTo>
                  <a:cubicBezTo>
                    <a:pt x="43200" y="15506"/>
                    <a:pt x="33529" y="25177"/>
                    <a:pt x="21600" y="25177"/>
                  </a:cubicBezTo>
                  <a:cubicBezTo>
                    <a:pt x="9670" y="25177"/>
                    <a:pt x="0" y="15506"/>
                    <a:pt x="0" y="3577"/>
                  </a:cubicBezTo>
                  <a:cubicBezTo>
                    <a:pt x="-1" y="3074"/>
                    <a:pt x="17" y="2572"/>
                    <a:pt x="52" y="2070"/>
                  </a:cubicBezTo>
                </a:path>
                <a:path w="43200" h="25177" stroke="0" extrusionOk="0">
                  <a:moveTo>
                    <a:pt x="42901" y="0"/>
                  </a:moveTo>
                  <a:cubicBezTo>
                    <a:pt x="43100" y="1182"/>
                    <a:pt x="43200" y="2378"/>
                    <a:pt x="43200" y="3577"/>
                  </a:cubicBezTo>
                  <a:cubicBezTo>
                    <a:pt x="43200" y="15506"/>
                    <a:pt x="33529" y="25177"/>
                    <a:pt x="21600" y="25177"/>
                  </a:cubicBezTo>
                  <a:cubicBezTo>
                    <a:pt x="9670" y="25177"/>
                    <a:pt x="0" y="15506"/>
                    <a:pt x="0" y="3577"/>
                  </a:cubicBezTo>
                  <a:cubicBezTo>
                    <a:pt x="-1" y="3074"/>
                    <a:pt x="17" y="2572"/>
                    <a:pt x="52" y="2070"/>
                  </a:cubicBezTo>
                  <a:lnTo>
                    <a:pt x="21600" y="3577"/>
                  </a:lnTo>
                  <a:close/>
                </a:path>
              </a:pathLst>
            </a:cu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75" name="Line 67"/>
          <p:cNvSpPr>
            <a:spLocks noChangeShapeType="1"/>
          </p:cNvSpPr>
          <p:nvPr/>
        </p:nvSpPr>
        <p:spPr bwMode="auto">
          <a:xfrm flipH="1">
            <a:off x="6705600" y="1219200"/>
            <a:ext cx="1295400" cy="20574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6" name="Line 68"/>
          <p:cNvSpPr>
            <a:spLocks noChangeShapeType="1"/>
          </p:cNvSpPr>
          <p:nvPr/>
        </p:nvSpPr>
        <p:spPr bwMode="auto">
          <a:xfrm>
            <a:off x="6629400" y="1219200"/>
            <a:ext cx="1371600" cy="20574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9"/>
          <p:cNvGrpSpPr>
            <a:grpSpLocks/>
          </p:cNvGrpSpPr>
          <p:nvPr/>
        </p:nvGrpSpPr>
        <p:grpSpPr bwMode="auto">
          <a:xfrm>
            <a:off x="6477000" y="609600"/>
            <a:ext cx="1981200" cy="3052763"/>
            <a:chOff x="4080" y="384"/>
            <a:chExt cx="1248" cy="1923"/>
          </a:xfrm>
        </p:grpSpPr>
        <p:sp>
          <p:nvSpPr>
            <p:cNvPr id="15378" name="Line 54"/>
            <p:cNvSpPr>
              <a:spLocks noChangeShapeType="1"/>
            </p:cNvSpPr>
            <p:nvPr/>
          </p:nvSpPr>
          <p:spPr bwMode="auto">
            <a:xfrm flipV="1">
              <a:off x="4619" y="512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9" name="Line 56"/>
            <p:cNvSpPr>
              <a:spLocks noChangeShapeType="1"/>
            </p:cNvSpPr>
            <p:nvPr/>
          </p:nvSpPr>
          <p:spPr bwMode="auto">
            <a:xfrm>
              <a:off x="4192" y="1457"/>
              <a:ext cx="9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0" name="Line 57"/>
            <p:cNvSpPr>
              <a:spLocks noChangeShapeType="1"/>
            </p:cNvSpPr>
            <p:nvPr/>
          </p:nvSpPr>
          <p:spPr bwMode="auto">
            <a:xfrm flipH="1">
              <a:off x="4269" y="1170"/>
              <a:ext cx="629" cy="6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Line 58"/>
            <p:cNvSpPr>
              <a:spLocks noChangeShapeType="1"/>
            </p:cNvSpPr>
            <p:nvPr/>
          </p:nvSpPr>
          <p:spPr bwMode="auto">
            <a:xfrm>
              <a:off x="4619" y="2213"/>
              <a:ext cx="0" cy="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Line 59"/>
            <p:cNvSpPr>
              <a:spLocks noChangeShapeType="1"/>
            </p:cNvSpPr>
            <p:nvPr/>
          </p:nvSpPr>
          <p:spPr bwMode="auto">
            <a:xfrm>
              <a:off x="4619" y="913"/>
              <a:ext cx="0" cy="1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4" name="Object 62"/>
            <p:cNvGraphicFramePr>
              <a:graphicFrameLocks noChangeAspect="1"/>
            </p:cNvGraphicFramePr>
            <p:nvPr/>
          </p:nvGraphicFramePr>
          <p:xfrm>
            <a:off x="4659" y="1468"/>
            <a:ext cx="110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8" name="Equation" r:id="rId5" imgW="6892560" imgH="7709040" progId="Equation.3">
                    <p:embed/>
                  </p:oleObj>
                </mc:Choice>
                <mc:Fallback>
                  <p:oleObj name="Equation" r:id="rId5" imgW="6892560" imgH="770904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9" y="1468"/>
                          <a:ext cx="110" cy="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3" name="Text Box 80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i="1"/>
                <a:t>y</a:t>
              </a:r>
            </a:p>
          </p:txBody>
        </p:sp>
        <p:sp>
          <p:nvSpPr>
            <p:cNvPr id="15384" name="Text Box 81"/>
            <p:cNvSpPr txBox="1">
              <a:spLocks noChangeArrowheads="1"/>
            </p:cNvSpPr>
            <p:nvPr/>
          </p:nvSpPr>
          <p:spPr bwMode="auto">
            <a:xfrm>
              <a:off x="4080" y="158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i="1"/>
                <a:t>x</a:t>
              </a:r>
            </a:p>
          </p:txBody>
        </p:sp>
        <p:sp>
          <p:nvSpPr>
            <p:cNvPr id="15385" name="Text Box 82"/>
            <p:cNvSpPr txBox="1">
              <a:spLocks noChangeArrowheads="1"/>
            </p:cNvSpPr>
            <p:nvPr/>
          </p:nvSpPr>
          <p:spPr bwMode="auto">
            <a:xfrm>
              <a:off x="4656" y="38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i="1"/>
                <a:t>z</a:t>
              </a:r>
            </a:p>
          </p:txBody>
        </p:sp>
      </p:grpSp>
      <p:sp>
        <p:nvSpPr>
          <p:cNvPr id="17492" name="Text Box 84"/>
          <p:cNvSpPr txBox="1">
            <a:spLocks noChangeArrowheads="1"/>
          </p:cNvSpPr>
          <p:nvPr/>
        </p:nvSpPr>
        <p:spPr bwMode="auto">
          <a:xfrm>
            <a:off x="381000" y="2133600"/>
            <a:ext cx="4824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当</a:t>
            </a:r>
            <a:r>
              <a:rPr lang="en-US" altLang="zh-CN" i="1"/>
              <a:t>t = </a:t>
            </a:r>
            <a:r>
              <a:rPr lang="en-US" altLang="zh-CN"/>
              <a:t>0 </a:t>
            </a:r>
            <a:r>
              <a:rPr lang="zh-CN" altLang="en-US"/>
              <a:t>时截痕为原点 </a:t>
            </a:r>
            <a:r>
              <a:rPr lang="en-US" altLang="zh-CN"/>
              <a:t>( 0, 0, 0 )</a:t>
            </a:r>
          </a:p>
        </p:txBody>
      </p:sp>
      <p:graphicFrame>
        <p:nvGraphicFramePr>
          <p:cNvPr id="17494" name="Object 86"/>
          <p:cNvGraphicFramePr>
            <a:graphicFrameLocks noChangeAspect="1"/>
          </p:cNvGraphicFramePr>
          <p:nvPr/>
        </p:nvGraphicFramePr>
        <p:xfrm>
          <a:off x="457200" y="2667000"/>
          <a:ext cx="571500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7" imgW="97881480" imgH="26809560" progId="Equation.3">
                  <p:embed/>
                </p:oleObj>
              </mc:Choice>
              <mc:Fallback>
                <p:oleObj name="Equation" r:id="rId7" imgW="97881480" imgH="268095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67000"/>
                        <a:ext cx="5715000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533400" y="4343400"/>
            <a:ext cx="75152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且随着</a:t>
            </a:r>
            <a:r>
              <a:rPr lang="en-US" altLang="zh-CN" i="1"/>
              <a:t>t </a:t>
            </a:r>
            <a:r>
              <a:rPr lang="zh-CN" altLang="en-US"/>
              <a:t>的变化，上式表示长短轴长度比例不变</a:t>
            </a:r>
          </a:p>
          <a:p>
            <a:r>
              <a:rPr lang="zh-CN" altLang="en-US"/>
              <a:t>的椭圆族</a:t>
            </a:r>
            <a:r>
              <a:rPr lang="en-US" altLang="zh-CN"/>
              <a:t>.</a:t>
            </a:r>
          </a:p>
        </p:txBody>
      </p:sp>
      <p:sp>
        <p:nvSpPr>
          <p:cNvPr id="17498" name="Text Box 90"/>
          <p:cNvSpPr txBox="1">
            <a:spLocks noChangeArrowheads="1"/>
          </p:cNvSpPr>
          <p:nvPr/>
        </p:nvSpPr>
        <p:spPr bwMode="auto">
          <a:xfrm>
            <a:off x="7162800" y="2057400"/>
            <a:ext cx="307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FF"/>
                </a:solidFill>
                <a:ea typeface="宋体" pitchFamily="2" charset="-122"/>
                <a:cs typeface="Times New Roman" pitchFamily="18" charset="0"/>
              </a:rPr>
              <a:t>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utoUpdateAnimBg="0"/>
      <p:bldP spid="17454" grpId="0" autoUpdateAnimBg="0"/>
      <p:bldP spid="17471" grpId="0" animBg="1"/>
      <p:bldP spid="17475" grpId="0" animBg="1"/>
      <p:bldP spid="17476" grpId="0" animBg="1"/>
      <p:bldP spid="17492" grpId="0" autoUpdateAnimBg="0"/>
      <p:bldP spid="17495" grpId="0" autoUpdateAnimBg="0"/>
      <p:bldP spid="1749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M15324_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0063" y="2205038"/>
            <a:ext cx="2895600" cy="265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457200" y="2486025"/>
          <a:ext cx="49530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4" imgW="1905000" imgH="812800" progId="Equation.3">
                  <p:embed/>
                </p:oleObj>
              </mc:Choice>
              <mc:Fallback>
                <p:oleObj name="Equation" r:id="rId4" imgW="1905000" imgH="812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86025"/>
                        <a:ext cx="4953000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457200" y="4572000"/>
          <a:ext cx="3733800" cy="197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6" imgW="1562100" imgH="825500" progId="Equation.3">
                  <p:embed/>
                </p:oleObj>
              </mc:Choice>
              <mc:Fallback>
                <p:oleObj name="Equation" r:id="rId6" imgW="1562100" imgH="8255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72000"/>
                        <a:ext cx="3733800" cy="197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7"/>
          <p:cNvGraphicFramePr>
            <a:graphicFrameLocks noChangeAspect="1"/>
          </p:cNvGraphicFramePr>
          <p:nvPr/>
        </p:nvGraphicFramePr>
        <p:xfrm>
          <a:off x="1066800" y="304800"/>
          <a:ext cx="194151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8" imgW="26796600" imgH="13398480" progId="Equation.3">
                  <p:embed/>
                </p:oleObj>
              </mc:Choice>
              <mc:Fallback>
                <p:oleObj name="Equation" r:id="rId8" imgW="26796600" imgH="13398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4800"/>
                        <a:ext cx="1941513" cy="971550"/>
                      </a:xfrm>
                      <a:prstGeom prst="rect">
                        <a:avLst/>
                      </a:prstGeom>
                      <a:solidFill>
                        <a:srgbClr val="006699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457200" y="1371600"/>
            <a:ext cx="419100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/>
              <a:t>   </a:t>
            </a:r>
            <a:r>
              <a:rPr lang="zh-CN" altLang="en-US"/>
              <a:t>用垂直于 </a:t>
            </a:r>
            <a:r>
              <a:rPr lang="en-US" altLang="zh-CN" i="1"/>
              <a:t>y </a:t>
            </a:r>
            <a:r>
              <a:rPr lang="zh-CN" altLang="en-US"/>
              <a:t>轴的平面</a:t>
            </a:r>
          </a:p>
          <a:p>
            <a:pPr>
              <a:lnSpc>
                <a:spcPct val="115000"/>
              </a:lnSpc>
            </a:pPr>
            <a:r>
              <a:rPr lang="zh-CN" altLang="en-US" i="1"/>
              <a:t> </a:t>
            </a:r>
            <a:r>
              <a:rPr lang="en-US" altLang="zh-CN" i="1"/>
              <a:t>y</a:t>
            </a:r>
            <a:r>
              <a:rPr lang="en-US" altLang="zh-CN"/>
              <a:t> = </a:t>
            </a:r>
            <a:r>
              <a:rPr lang="en-US" altLang="zh-CN" i="1"/>
              <a:t>k </a:t>
            </a:r>
            <a:r>
              <a:rPr lang="zh-CN" altLang="en-US"/>
              <a:t>去截曲面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14800" y="304800"/>
            <a:ext cx="4724400" cy="609600"/>
          </a:xfrm>
        </p:spPr>
        <p:txBody>
          <a:bodyPr/>
          <a:lstStyle/>
          <a:p>
            <a:pPr eaLnBrk="1" hangingPunct="1"/>
            <a:r>
              <a:rPr lang="en-US" altLang="zh-CN" sz="3200" b="1" i="1" smtClean="0">
                <a:solidFill>
                  <a:srgbClr val="FFFF00"/>
                </a:solidFill>
                <a:ea typeface="楷体_GB2312" pitchFamily="49" charset="-122"/>
              </a:rPr>
              <a:t>x O y </a:t>
            </a:r>
            <a:r>
              <a:rPr lang="zh-CN" altLang="en-US" sz="3200" b="1" smtClean="0">
                <a:solidFill>
                  <a:srgbClr val="FFFF00"/>
                </a:solidFill>
                <a:ea typeface="楷体_GB2312" pitchFamily="49" charset="-122"/>
              </a:rPr>
              <a:t>平面上的伸缩变形</a:t>
            </a:r>
          </a:p>
        </p:txBody>
      </p:sp>
      <p:grpSp>
        <p:nvGrpSpPr>
          <p:cNvPr id="17414" name="Group 26"/>
          <p:cNvGrpSpPr>
            <a:grpSpLocks/>
          </p:cNvGrpSpPr>
          <p:nvPr/>
        </p:nvGrpSpPr>
        <p:grpSpPr bwMode="auto">
          <a:xfrm>
            <a:off x="381000" y="381000"/>
            <a:ext cx="3333750" cy="3048000"/>
            <a:chOff x="240" y="240"/>
            <a:chExt cx="2100" cy="1920"/>
          </a:xfrm>
        </p:grpSpPr>
        <p:sp>
          <p:nvSpPr>
            <p:cNvPr id="17427" name="Line 4"/>
            <p:cNvSpPr>
              <a:spLocks noChangeShapeType="1"/>
            </p:cNvSpPr>
            <p:nvPr/>
          </p:nvSpPr>
          <p:spPr bwMode="auto">
            <a:xfrm>
              <a:off x="240" y="1392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Line 5"/>
            <p:cNvSpPr>
              <a:spLocks noChangeShapeType="1"/>
            </p:cNvSpPr>
            <p:nvPr/>
          </p:nvSpPr>
          <p:spPr bwMode="auto">
            <a:xfrm flipV="1">
              <a:off x="1152" y="336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Text Box 6"/>
            <p:cNvSpPr txBox="1">
              <a:spLocks noChangeArrowheads="1"/>
            </p:cNvSpPr>
            <p:nvPr/>
          </p:nvSpPr>
          <p:spPr bwMode="auto">
            <a:xfrm>
              <a:off x="2112" y="139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17430" name="Text Box 7"/>
            <p:cNvSpPr txBox="1">
              <a:spLocks noChangeArrowheads="1"/>
            </p:cNvSpPr>
            <p:nvPr/>
          </p:nvSpPr>
          <p:spPr bwMode="auto">
            <a:xfrm>
              <a:off x="1200" y="240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17431" name="Text Box 8"/>
            <p:cNvSpPr txBox="1">
              <a:spLocks noChangeArrowheads="1"/>
            </p:cNvSpPr>
            <p:nvPr/>
          </p:nvSpPr>
          <p:spPr bwMode="auto">
            <a:xfrm>
              <a:off x="912" y="1344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O</a:t>
              </a:r>
            </a:p>
          </p:txBody>
        </p:sp>
      </p:grp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114800" y="1066800"/>
            <a:ext cx="4757738" cy="25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/>
              <a:t>在 </a:t>
            </a:r>
            <a:r>
              <a:rPr lang="en-US" altLang="zh-CN" i="1"/>
              <a:t>xOy </a:t>
            </a:r>
            <a:r>
              <a:rPr lang="zh-CN" altLang="en-US"/>
              <a:t>平面上把点</a:t>
            </a:r>
            <a:r>
              <a:rPr lang="en-US" altLang="zh-CN" i="1"/>
              <a:t>M </a:t>
            </a:r>
            <a:r>
              <a:rPr lang="en-US" altLang="zh-CN"/>
              <a:t>( 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 </a:t>
            </a:r>
            <a:r>
              <a:rPr lang="en-US" altLang="zh-CN"/>
              <a:t>)</a:t>
            </a:r>
          </a:p>
          <a:p>
            <a:pPr>
              <a:lnSpc>
                <a:spcPct val="115000"/>
              </a:lnSpc>
            </a:pPr>
            <a:r>
              <a:rPr lang="zh-CN" altLang="en-US"/>
              <a:t>变为点</a:t>
            </a:r>
            <a:r>
              <a:rPr lang="en-US" altLang="zh-CN" i="1"/>
              <a:t>M</a:t>
            </a:r>
            <a:r>
              <a:rPr lang="en-US" altLang="zh-CN" i="1">
                <a:cs typeface="Times New Roman" pitchFamily="18" charset="0"/>
              </a:rPr>
              <a:t>' </a:t>
            </a:r>
            <a:r>
              <a:rPr lang="en-US" altLang="zh-CN"/>
              <a:t>( 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>
                <a:sym typeface="Symbol" pitchFamily="18" charset="2"/>
              </a:rPr>
              <a:t>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en-US" altLang="zh-CN" i="1">
                <a:sym typeface="Symbol" pitchFamily="18" charset="2"/>
              </a:rPr>
              <a:t>y </a:t>
            </a:r>
            <a:r>
              <a:rPr lang="en-US" altLang="zh-CN">
                <a:sym typeface="Symbol" pitchFamily="18" charset="2"/>
              </a:rPr>
              <a:t>)</a:t>
            </a:r>
            <a:r>
              <a:rPr lang="zh-CN" altLang="en-US">
                <a:sym typeface="Symbol" pitchFamily="18" charset="2"/>
              </a:rPr>
              <a:t>，从而把点</a:t>
            </a:r>
          </a:p>
          <a:p>
            <a:pPr>
              <a:lnSpc>
                <a:spcPct val="115000"/>
              </a:lnSpc>
            </a:pPr>
            <a:r>
              <a:rPr lang="en-US" altLang="zh-CN" i="1">
                <a:sym typeface="Symbol" pitchFamily="18" charset="2"/>
              </a:rPr>
              <a:t>M </a:t>
            </a:r>
            <a:r>
              <a:rPr lang="zh-CN" altLang="en-US">
                <a:sym typeface="Symbol" pitchFamily="18" charset="2"/>
              </a:rPr>
              <a:t>的轨迹</a:t>
            </a:r>
            <a:r>
              <a:rPr lang="en-US" altLang="zh-CN" i="1">
                <a:sym typeface="Symbol" pitchFamily="18" charset="2"/>
              </a:rPr>
              <a:t>C </a:t>
            </a:r>
            <a:r>
              <a:rPr lang="zh-CN" altLang="en-US">
                <a:sym typeface="Symbol" pitchFamily="18" charset="2"/>
              </a:rPr>
              <a:t>变为点</a:t>
            </a:r>
            <a:r>
              <a:rPr lang="en-US" altLang="zh-CN" i="1"/>
              <a:t>M' </a:t>
            </a:r>
            <a:r>
              <a:rPr lang="zh-CN" altLang="en-US"/>
              <a:t>的轨迹</a:t>
            </a:r>
          </a:p>
          <a:p>
            <a:pPr>
              <a:lnSpc>
                <a:spcPct val="115000"/>
              </a:lnSpc>
            </a:pPr>
            <a:r>
              <a:rPr lang="en-US" altLang="zh-CN" i="1"/>
              <a:t>C' </a:t>
            </a:r>
            <a:r>
              <a:rPr lang="zh-CN" altLang="en-US"/>
              <a:t>的过程就 称为把图形</a:t>
            </a:r>
            <a:r>
              <a:rPr lang="en-US" altLang="zh-CN" i="1"/>
              <a:t>C </a:t>
            </a:r>
            <a:r>
              <a:rPr lang="zh-CN" altLang="en-US"/>
              <a:t>沿</a:t>
            </a:r>
          </a:p>
          <a:p>
            <a:pPr>
              <a:lnSpc>
                <a:spcPct val="115000"/>
              </a:lnSpc>
            </a:pPr>
            <a:r>
              <a:rPr lang="en-US" altLang="zh-CN" i="1"/>
              <a:t>y </a:t>
            </a:r>
            <a:r>
              <a:rPr lang="zh-CN" altLang="en-US"/>
              <a:t>轴方向伸缩 </a:t>
            </a:r>
            <a:r>
              <a:rPr lang="zh-CN" altLang="en-US" i="1">
                <a:sym typeface="Symbol" pitchFamily="18" charset="2"/>
              </a:rPr>
              <a:t></a:t>
            </a:r>
            <a:r>
              <a:rPr lang="zh-CN" altLang="en-US">
                <a:sym typeface="Symbol" pitchFamily="18" charset="2"/>
              </a:rPr>
              <a:t> </a:t>
            </a:r>
            <a:r>
              <a:rPr lang="zh-CN" altLang="en-US"/>
              <a:t>倍变成</a:t>
            </a:r>
            <a:r>
              <a:rPr lang="en-US" altLang="zh-CN" i="1"/>
              <a:t>C'</a:t>
            </a:r>
            <a:r>
              <a:rPr lang="en-US" altLang="zh-CN"/>
              <a:t> .</a:t>
            </a:r>
          </a:p>
        </p:txBody>
      </p:sp>
      <p:grpSp>
        <p:nvGrpSpPr>
          <p:cNvPr id="17416" name="Group 25"/>
          <p:cNvGrpSpPr>
            <a:grpSpLocks/>
          </p:cNvGrpSpPr>
          <p:nvPr/>
        </p:nvGrpSpPr>
        <p:grpSpPr bwMode="auto">
          <a:xfrm>
            <a:off x="2438400" y="914400"/>
            <a:ext cx="1600200" cy="1295400"/>
            <a:chOff x="1440" y="576"/>
            <a:chExt cx="1008" cy="816"/>
          </a:xfrm>
        </p:grpSpPr>
        <p:sp>
          <p:nvSpPr>
            <p:cNvPr id="17425" name="Text Box 12"/>
            <p:cNvSpPr txBox="1">
              <a:spLocks noChangeArrowheads="1"/>
            </p:cNvSpPr>
            <p:nvPr/>
          </p:nvSpPr>
          <p:spPr bwMode="auto">
            <a:xfrm>
              <a:off x="1440" y="576"/>
              <a:ext cx="10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宋体" pitchFamily="2" charset="-122"/>
                  <a:cs typeface="Times New Roman" pitchFamily="18" charset="0"/>
                </a:rPr>
                <a:t>• </a:t>
              </a:r>
              <a:r>
                <a:rPr lang="en-US" altLang="zh-CN" i="1">
                  <a:ea typeface="宋体" pitchFamily="2" charset="-122"/>
                  <a:cs typeface="Times New Roman" pitchFamily="18" charset="0"/>
                </a:rPr>
                <a:t>M 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(</a:t>
              </a:r>
              <a:r>
                <a:rPr lang="en-US" altLang="zh-CN" i="1"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, </a:t>
              </a:r>
              <a:r>
                <a:rPr lang="en-US" altLang="zh-CN" i="1">
                  <a:ea typeface="宋体" pitchFamily="2" charset="-122"/>
                  <a:cs typeface="Times New Roman" pitchFamily="18" charset="0"/>
                </a:rPr>
                <a:t>y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)</a:t>
              </a:r>
            </a:p>
          </p:txBody>
        </p:sp>
        <p:sp>
          <p:nvSpPr>
            <p:cNvPr id="17426" name="Line 14"/>
            <p:cNvSpPr>
              <a:spLocks noChangeShapeType="1"/>
            </p:cNvSpPr>
            <p:nvPr/>
          </p:nvSpPr>
          <p:spPr bwMode="auto">
            <a:xfrm>
              <a:off x="1536" y="72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2438400" y="1447800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•</a:t>
            </a:r>
            <a:r>
              <a:rPr lang="en-US" altLang="zh-CN" i="1" dirty="0" smtClean="0">
                <a:ea typeface="宋体" pitchFamily="2" charset="-122"/>
                <a:cs typeface="Times New Roman" pitchFamily="18" charset="0"/>
              </a:rPr>
              <a:t>M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i="1" dirty="0"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1676400" y="685800"/>
            <a:ext cx="685800" cy="1128713"/>
            <a:chOff x="1056" y="432"/>
            <a:chExt cx="432" cy="711"/>
          </a:xfrm>
        </p:grpSpPr>
        <p:sp>
          <p:nvSpPr>
            <p:cNvPr id="17423" name="Text Box 17"/>
            <p:cNvSpPr txBox="1">
              <a:spLocks noChangeArrowheads="1"/>
            </p:cNvSpPr>
            <p:nvPr/>
          </p:nvSpPr>
          <p:spPr bwMode="auto">
            <a:xfrm>
              <a:off x="1056" y="432"/>
              <a:ext cx="4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1"/>
                  </a:solidFill>
                  <a:ea typeface="宋体" pitchFamily="2" charset="-122"/>
                  <a:cs typeface="Times New Roman" pitchFamily="18" charset="0"/>
                </a:rPr>
                <a:t>• </a:t>
              </a:r>
              <a:r>
                <a:rPr lang="en-US" altLang="zh-CN" i="1">
                  <a:solidFill>
                    <a:schemeClr val="accent1"/>
                  </a:solidFill>
                  <a:ea typeface="宋体" pitchFamily="2" charset="-122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7424" name="Text Box 18"/>
            <p:cNvSpPr txBox="1">
              <a:spLocks noChangeArrowheads="1"/>
            </p:cNvSpPr>
            <p:nvPr/>
          </p:nvSpPr>
          <p:spPr bwMode="auto">
            <a:xfrm>
              <a:off x="1056" y="816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accent1"/>
                  </a:solidFill>
                  <a:ea typeface="宋体" pitchFamily="2" charset="-122"/>
                  <a:cs typeface="Times New Roman" pitchFamily="18" charset="0"/>
                </a:rPr>
                <a:t>•</a:t>
              </a:r>
              <a:r>
                <a:rPr lang="en-US" altLang="zh-CN" i="1">
                  <a:solidFill>
                    <a:schemeClr val="accent1"/>
                  </a:solidFill>
                  <a:ea typeface="宋体" pitchFamily="2" charset="-122"/>
                  <a:cs typeface="Times New Roman" pitchFamily="18" charset="0"/>
                </a:rPr>
                <a:t>N'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685800" y="2209800"/>
            <a:ext cx="731838" cy="1052513"/>
            <a:chOff x="432" y="1392"/>
            <a:chExt cx="461" cy="663"/>
          </a:xfrm>
        </p:grpSpPr>
        <p:sp>
          <p:nvSpPr>
            <p:cNvPr id="17420" name="Text Box 19"/>
            <p:cNvSpPr txBox="1">
              <a:spLocks noChangeArrowheads="1"/>
            </p:cNvSpPr>
            <p:nvPr/>
          </p:nvSpPr>
          <p:spPr bwMode="auto">
            <a:xfrm>
              <a:off x="432" y="1728"/>
              <a:ext cx="3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66FF"/>
                  </a:solidFill>
                  <a:ea typeface="宋体" pitchFamily="2" charset="-122"/>
                  <a:cs typeface="Times New Roman" pitchFamily="18" charset="0"/>
                </a:rPr>
                <a:t>• </a:t>
              </a:r>
              <a:r>
                <a:rPr lang="en-US" altLang="zh-CN" i="1">
                  <a:solidFill>
                    <a:srgbClr val="FF66FF"/>
                  </a:solidFill>
                  <a:ea typeface="宋体" pitchFamily="2" charset="-122"/>
                  <a:cs typeface="Times New Roman" pitchFamily="18" charset="0"/>
                </a:rPr>
                <a:t>R</a:t>
              </a:r>
            </a:p>
          </p:txBody>
        </p:sp>
        <p:sp>
          <p:nvSpPr>
            <p:cNvPr id="17421" name="Text Box 20"/>
            <p:cNvSpPr txBox="1">
              <a:spLocks noChangeArrowheads="1"/>
            </p:cNvSpPr>
            <p:nvPr/>
          </p:nvSpPr>
          <p:spPr bwMode="auto">
            <a:xfrm>
              <a:off x="432" y="1440"/>
              <a:ext cx="46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66FF"/>
                  </a:solidFill>
                  <a:ea typeface="宋体" pitchFamily="2" charset="-122"/>
                  <a:cs typeface="Times New Roman" pitchFamily="18" charset="0"/>
                </a:rPr>
                <a:t>• </a:t>
              </a:r>
              <a:r>
                <a:rPr lang="en-US" altLang="zh-CN" i="1">
                  <a:solidFill>
                    <a:srgbClr val="FF66FF"/>
                  </a:solidFill>
                  <a:ea typeface="宋体" pitchFamily="2" charset="-122"/>
                  <a:cs typeface="Times New Roman" pitchFamily="18" charset="0"/>
                </a:rPr>
                <a:t>R</a:t>
              </a:r>
              <a:r>
                <a:rPr lang="en-US" altLang="zh-CN">
                  <a:solidFill>
                    <a:srgbClr val="FF66FF"/>
                  </a:solidFill>
                  <a:ea typeface="宋体" pitchFamily="2" charset="-122"/>
                  <a:cs typeface="Times New Roman" pitchFamily="18" charset="0"/>
                </a:rPr>
                <a:t>'</a:t>
              </a:r>
            </a:p>
          </p:txBody>
        </p:sp>
        <p:sp>
          <p:nvSpPr>
            <p:cNvPr id="17422" name="Line 21"/>
            <p:cNvSpPr>
              <a:spLocks noChangeShapeType="1"/>
            </p:cNvSpPr>
            <p:nvPr/>
          </p:nvSpPr>
          <p:spPr bwMode="auto">
            <a:xfrm flipV="1">
              <a:off x="528" y="1392"/>
              <a:ext cx="0" cy="528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9478" name="Object 22"/>
          <p:cNvGraphicFramePr>
            <a:graphicFrameLocks noChangeAspect="1"/>
          </p:cNvGraphicFramePr>
          <p:nvPr/>
        </p:nvGraphicFramePr>
        <p:xfrm>
          <a:off x="228600" y="3657600"/>
          <a:ext cx="8458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3" imgW="108442800" imgH="13804920" progId="Equation.DSMT4">
                  <p:embed/>
                </p:oleObj>
              </mc:Choice>
              <mc:Fallback>
                <p:oleObj name="Equation" r:id="rId3" imgW="108442800" imgH="138049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657600"/>
                        <a:ext cx="84582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9" name="Object 23"/>
          <p:cNvGraphicFramePr>
            <a:graphicFrameLocks noChangeAspect="1"/>
          </p:cNvGraphicFramePr>
          <p:nvPr/>
        </p:nvGraphicFramePr>
        <p:xfrm>
          <a:off x="5410200" y="4114800"/>
          <a:ext cx="32766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5" imgW="40201200" imgH="6896160" progId="Equation.3">
                  <p:embed/>
                </p:oleObj>
              </mc:Choice>
              <mc:Fallback>
                <p:oleObj name="Equation" r:id="rId5" imgW="40201200" imgH="68961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114800"/>
                        <a:ext cx="32766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0" name="Object 24"/>
          <p:cNvGraphicFramePr>
            <a:graphicFrameLocks noChangeAspect="1"/>
          </p:cNvGraphicFramePr>
          <p:nvPr/>
        </p:nvGraphicFramePr>
        <p:xfrm>
          <a:off x="838200" y="4648200"/>
          <a:ext cx="5689600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7" imgW="77977800" imgH="25184160" progId="Equation.3">
                  <p:embed/>
                </p:oleObj>
              </mc:Choice>
              <mc:Fallback>
                <p:oleObj name="Equation" r:id="rId7" imgW="77977800" imgH="251841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648200"/>
                        <a:ext cx="5689600" cy="183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 autoUpdateAnimBg="0"/>
      <p:bldP spid="1947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304800" y="3886200"/>
            <a:ext cx="5267325" cy="2400300"/>
          </a:xfrm>
          <a:prstGeom prst="rect">
            <a:avLst/>
          </a:prstGeom>
          <a:solidFill>
            <a:srgbClr val="0066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381000" y="304800"/>
            <a:ext cx="3333750" cy="3048000"/>
            <a:chOff x="240" y="192"/>
            <a:chExt cx="2100" cy="1920"/>
          </a:xfrm>
        </p:grpSpPr>
        <p:sp>
          <p:nvSpPr>
            <p:cNvPr id="18460" name="Line 2"/>
            <p:cNvSpPr>
              <a:spLocks noChangeShapeType="1"/>
            </p:cNvSpPr>
            <p:nvPr/>
          </p:nvSpPr>
          <p:spPr bwMode="auto">
            <a:xfrm>
              <a:off x="240" y="1344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Line 3"/>
            <p:cNvSpPr>
              <a:spLocks noChangeShapeType="1"/>
            </p:cNvSpPr>
            <p:nvPr/>
          </p:nvSpPr>
          <p:spPr bwMode="auto">
            <a:xfrm flipV="1">
              <a:off x="1152" y="288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Text Box 4"/>
            <p:cNvSpPr txBox="1">
              <a:spLocks noChangeArrowheads="1"/>
            </p:cNvSpPr>
            <p:nvPr/>
          </p:nvSpPr>
          <p:spPr bwMode="auto">
            <a:xfrm>
              <a:off x="2112" y="134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18463" name="Text Box 5"/>
            <p:cNvSpPr txBox="1">
              <a:spLocks noChangeArrowheads="1"/>
            </p:cNvSpPr>
            <p:nvPr/>
          </p:nvSpPr>
          <p:spPr bwMode="auto">
            <a:xfrm>
              <a:off x="1200" y="192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18464" name="Text Box 6"/>
            <p:cNvSpPr txBox="1">
              <a:spLocks noChangeArrowheads="1"/>
            </p:cNvSpPr>
            <p:nvPr/>
          </p:nvSpPr>
          <p:spPr bwMode="auto">
            <a:xfrm>
              <a:off x="912" y="1296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O</a:t>
              </a:r>
            </a:p>
          </p:txBody>
        </p:sp>
        <p:sp>
          <p:nvSpPr>
            <p:cNvPr id="18465" name="Oval 7"/>
            <p:cNvSpPr>
              <a:spLocks noChangeArrowheads="1"/>
            </p:cNvSpPr>
            <p:nvPr/>
          </p:nvSpPr>
          <p:spPr bwMode="auto">
            <a:xfrm>
              <a:off x="432" y="576"/>
              <a:ext cx="1440" cy="1440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2209800" y="762000"/>
            <a:ext cx="1752600" cy="1295400"/>
            <a:chOff x="4272" y="3216"/>
            <a:chExt cx="1104" cy="816"/>
          </a:xfrm>
        </p:grpSpPr>
        <p:sp>
          <p:nvSpPr>
            <p:cNvPr id="18458" name="Text Box 8"/>
            <p:cNvSpPr txBox="1">
              <a:spLocks noChangeArrowheads="1"/>
            </p:cNvSpPr>
            <p:nvPr/>
          </p:nvSpPr>
          <p:spPr bwMode="auto">
            <a:xfrm>
              <a:off x="4272" y="3216"/>
              <a:ext cx="11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宋体" pitchFamily="2" charset="-122"/>
                  <a:cs typeface="Times New Roman" pitchFamily="18" charset="0"/>
                </a:rPr>
                <a:t>• </a:t>
              </a:r>
              <a:r>
                <a:rPr lang="en-US" altLang="zh-CN" i="1">
                  <a:ea typeface="宋体" pitchFamily="2" charset="-122"/>
                  <a:cs typeface="Times New Roman" pitchFamily="18" charset="0"/>
                </a:rPr>
                <a:t>M 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( </a:t>
              </a:r>
              <a:r>
                <a:rPr lang="en-US" altLang="zh-CN" i="1"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, </a:t>
              </a:r>
              <a:r>
                <a:rPr lang="en-US" altLang="zh-CN" i="1">
                  <a:ea typeface="宋体" pitchFamily="2" charset="-122"/>
                  <a:cs typeface="Times New Roman" pitchFamily="18" charset="0"/>
                </a:rPr>
                <a:t>y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)</a:t>
              </a:r>
            </a:p>
          </p:txBody>
        </p:sp>
        <p:sp>
          <p:nvSpPr>
            <p:cNvPr id="18459" name="Line 10"/>
            <p:cNvSpPr>
              <a:spLocks noChangeShapeType="1"/>
            </p:cNvSpPr>
            <p:nvPr/>
          </p:nvSpPr>
          <p:spPr bwMode="auto">
            <a:xfrm>
              <a:off x="4368" y="336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2209800" y="13716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•</a:t>
            </a:r>
            <a:r>
              <a:rPr lang="en-US" altLang="zh-CN" i="1">
                <a:ea typeface="宋体" pitchFamily="2" charset="-122"/>
                <a:cs typeface="Times New Roman" pitchFamily="18" charset="0"/>
              </a:rPr>
              <a:t>M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'(</a:t>
            </a:r>
            <a:r>
              <a:rPr lang="en-US" altLang="zh-CN" i="1"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i="1">
                <a:ea typeface="宋体" pitchFamily="2" charset="-122"/>
                <a:cs typeface="Times New Roman" pitchFamily="18" charset="0"/>
                <a:sym typeface="Symbol" pitchFamily="18" charset="2"/>
              </a:rPr>
              <a:t>y</a:t>
            </a:r>
            <a:r>
              <a:rPr lang="en-US" altLang="zh-CN">
                <a:ea typeface="宋体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685800" y="1524000"/>
            <a:ext cx="2286000" cy="1219200"/>
          </a:xfrm>
          <a:prstGeom prst="ellips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676400" y="685800"/>
            <a:ext cx="685800" cy="1128713"/>
            <a:chOff x="1056" y="432"/>
            <a:chExt cx="432" cy="711"/>
          </a:xfrm>
        </p:grpSpPr>
        <p:sp>
          <p:nvSpPr>
            <p:cNvPr id="18456" name="Text Box 13"/>
            <p:cNvSpPr txBox="1">
              <a:spLocks noChangeArrowheads="1"/>
            </p:cNvSpPr>
            <p:nvPr/>
          </p:nvSpPr>
          <p:spPr bwMode="auto">
            <a:xfrm>
              <a:off x="1056" y="432"/>
              <a:ext cx="4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ea typeface="宋体" pitchFamily="2" charset="-122"/>
                  <a:cs typeface="Times New Roman" pitchFamily="18" charset="0"/>
                </a:rPr>
                <a:t>• </a:t>
              </a:r>
              <a:r>
                <a:rPr lang="en-US" altLang="zh-CN" i="1">
                  <a:solidFill>
                    <a:schemeClr val="tx2"/>
                  </a:solidFill>
                  <a:ea typeface="宋体" pitchFamily="2" charset="-122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8457" name="Text Box 14"/>
            <p:cNvSpPr txBox="1">
              <a:spLocks noChangeArrowheads="1"/>
            </p:cNvSpPr>
            <p:nvPr/>
          </p:nvSpPr>
          <p:spPr bwMode="auto">
            <a:xfrm>
              <a:off x="1056" y="816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ea typeface="宋体" pitchFamily="2" charset="-122"/>
                  <a:cs typeface="Times New Roman" pitchFamily="18" charset="0"/>
                </a:rPr>
                <a:t>•</a:t>
              </a:r>
              <a:r>
                <a:rPr lang="en-US" altLang="zh-CN" i="1">
                  <a:solidFill>
                    <a:schemeClr val="tx2"/>
                  </a:solidFill>
                  <a:ea typeface="宋体" pitchFamily="2" charset="-122"/>
                  <a:cs typeface="Times New Roman" pitchFamily="18" charset="0"/>
                </a:rPr>
                <a:t>N'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914400" y="2133600"/>
            <a:ext cx="731838" cy="1052513"/>
            <a:chOff x="2448" y="2112"/>
            <a:chExt cx="461" cy="663"/>
          </a:xfrm>
        </p:grpSpPr>
        <p:sp>
          <p:nvSpPr>
            <p:cNvPr id="18453" name="Text Box 15"/>
            <p:cNvSpPr txBox="1">
              <a:spLocks noChangeArrowheads="1"/>
            </p:cNvSpPr>
            <p:nvPr/>
          </p:nvSpPr>
          <p:spPr bwMode="auto">
            <a:xfrm>
              <a:off x="2448" y="2448"/>
              <a:ext cx="3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66FF"/>
                  </a:solidFill>
                  <a:ea typeface="宋体" pitchFamily="2" charset="-122"/>
                  <a:cs typeface="Times New Roman" pitchFamily="18" charset="0"/>
                </a:rPr>
                <a:t>• </a:t>
              </a:r>
              <a:r>
                <a:rPr lang="en-US" altLang="zh-CN" i="1">
                  <a:solidFill>
                    <a:srgbClr val="FF66FF"/>
                  </a:solidFill>
                  <a:ea typeface="宋体" pitchFamily="2" charset="-122"/>
                  <a:cs typeface="Times New Roman" pitchFamily="18" charset="0"/>
                </a:rPr>
                <a:t>R</a:t>
              </a:r>
            </a:p>
          </p:txBody>
        </p:sp>
        <p:sp>
          <p:nvSpPr>
            <p:cNvPr id="18454" name="Text Box 16"/>
            <p:cNvSpPr txBox="1">
              <a:spLocks noChangeArrowheads="1"/>
            </p:cNvSpPr>
            <p:nvPr/>
          </p:nvSpPr>
          <p:spPr bwMode="auto">
            <a:xfrm>
              <a:off x="2448" y="2256"/>
              <a:ext cx="46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66FF"/>
                  </a:solidFill>
                  <a:ea typeface="宋体" pitchFamily="2" charset="-122"/>
                  <a:cs typeface="Times New Roman" pitchFamily="18" charset="0"/>
                </a:rPr>
                <a:t>• </a:t>
              </a:r>
              <a:r>
                <a:rPr lang="en-US" altLang="zh-CN" i="1">
                  <a:solidFill>
                    <a:srgbClr val="FF66FF"/>
                  </a:solidFill>
                  <a:ea typeface="宋体" pitchFamily="2" charset="-122"/>
                  <a:cs typeface="Times New Roman" pitchFamily="18" charset="0"/>
                </a:rPr>
                <a:t>R</a:t>
              </a:r>
              <a:r>
                <a:rPr lang="en-US" altLang="zh-CN">
                  <a:solidFill>
                    <a:srgbClr val="FF66FF"/>
                  </a:solidFill>
                  <a:ea typeface="宋体" pitchFamily="2" charset="-122"/>
                  <a:cs typeface="Times New Roman" pitchFamily="18" charset="0"/>
                </a:rPr>
                <a:t>'</a:t>
              </a:r>
            </a:p>
          </p:txBody>
        </p:sp>
        <p:sp>
          <p:nvSpPr>
            <p:cNvPr id="18455" name="Line 17"/>
            <p:cNvSpPr>
              <a:spLocks noChangeShapeType="1"/>
            </p:cNvSpPr>
            <p:nvPr/>
          </p:nvSpPr>
          <p:spPr bwMode="auto">
            <a:xfrm flipV="1">
              <a:off x="2544" y="2112"/>
              <a:ext cx="0" cy="528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48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0" y="457200"/>
            <a:ext cx="8382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,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5410200" y="4572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把圆</a:t>
            </a:r>
          </a:p>
        </p:txBody>
      </p:sp>
      <p:graphicFrame>
        <p:nvGraphicFramePr>
          <p:cNvPr id="20500" name="Object 20"/>
          <p:cNvGraphicFramePr>
            <a:graphicFrameLocks noChangeAspect="1"/>
          </p:cNvGraphicFramePr>
          <p:nvPr/>
        </p:nvGraphicFramePr>
        <p:xfrm>
          <a:off x="6324600" y="457200"/>
          <a:ext cx="19812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3" imgW="800100" imgH="228600" progId="Equation.3">
                  <p:embed/>
                </p:oleObj>
              </mc:Choice>
              <mc:Fallback>
                <p:oleObj name="Equation" r:id="rId3" imgW="80010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57200"/>
                        <a:ext cx="19812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4343400" y="990600"/>
            <a:ext cx="4419600" cy="965200"/>
            <a:chOff x="2736" y="624"/>
            <a:chExt cx="2784" cy="608"/>
          </a:xfrm>
        </p:grpSpPr>
        <p:sp>
          <p:nvSpPr>
            <p:cNvPr id="18452" name="Text Box 21"/>
            <p:cNvSpPr txBox="1">
              <a:spLocks noChangeArrowheads="1"/>
            </p:cNvSpPr>
            <p:nvPr/>
          </p:nvSpPr>
          <p:spPr bwMode="auto">
            <a:xfrm>
              <a:off x="2736" y="768"/>
              <a:ext cx="27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沿 </a:t>
              </a:r>
              <a:r>
                <a:rPr lang="en-US" altLang="zh-CN" i="1"/>
                <a:t>y </a:t>
              </a:r>
              <a:r>
                <a:rPr lang="zh-CN" altLang="en-US"/>
                <a:t>轴方向伸缩      倍，得</a:t>
              </a:r>
            </a:p>
          </p:txBody>
        </p:sp>
        <p:graphicFrame>
          <p:nvGraphicFramePr>
            <p:cNvPr id="18440" name="Object 22"/>
            <p:cNvGraphicFramePr>
              <a:graphicFrameLocks noChangeAspect="1"/>
            </p:cNvGraphicFramePr>
            <p:nvPr/>
          </p:nvGraphicFramePr>
          <p:xfrm>
            <a:off x="4416" y="624"/>
            <a:ext cx="228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0" name="Equation" r:id="rId5" imgW="152268" imgH="406048" progId="Equation.3">
                    <p:embed/>
                  </p:oleObj>
                </mc:Choice>
                <mc:Fallback>
                  <p:oleObj name="Equation" r:id="rId5" imgW="152268" imgH="406048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624"/>
                          <a:ext cx="228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03" name="Object 23"/>
          <p:cNvGraphicFramePr>
            <a:graphicFrameLocks noChangeAspect="1"/>
          </p:cNvGraphicFramePr>
          <p:nvPr/>
        </p:nvGraphicFramePr>
        <p:xfrm>
          <a:off x="4953000" y="1828800"/>
          <a:ext cx="25082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7" imgW="1092200" imgH="596900" progId="Equation.3">
                  <p:embed/>
                </p:oleObj>
              </mc:Choice>
              <mc:Fallback>
                <p:oleObj name="Equation" r:id="rId7" imgW="1092200" imgH="5969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828800"/>
                        <a:ext cx="250825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5105400" y="3200400"/>
            <a:ext cx="549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即</a:t>
            </a:r>
          </a:p>
        </p:txBody>
      </p:sp>
      <p:graphicFrame>
        <p:nvGraphicFramePr>
          <p:cNvPr id="20505" name="Object 25"/>
          <p:cNvGraphicFramePr>
            <a:graphicFrameLocks noChangeAspect="1"/>
          </p:cNvGraphicFramePr>
          <p:nvPr/>
        </p:nvGraphicFramePr>
        <p:xfrm>
          <a:off x="6324600" y="3200400"/>
          <a:ext cx="2293938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9" imgW="29639880" imgH="13398480" progId="Equation.3">
                  <p:embed/>
                </p:oleObj>
              </mc:Choice>
              <mc:Fallback>
                <p:oleObj name="Equation" r:id="rId9" imgW="29639880" imgH="1339848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200400"/>
                        <a:ext cx="2293938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4"/>
          <p:cNvGraphicFramePr>
            <a:graphicFrameLocks noChangeAspect="1"/>
          </p:cNvGraphicFramePr>
          <p:nvPr/>
        </p:nvGraphicFramePr>
        <p:xfrm>
          <a:off x="500063" y="3929063"/>
          <a:ext cx="40989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公式" r:id="rId11" imgW="1943100" imgH="406400" progId="Equation.3">
                  <p:embed/>
                </p:oleObj>
              </mc:Choice>
              <mc:Fallback>
                <p:oleObj name="公式" r:id="rId11" imgW="1943100" imgH="4064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929063"/>
                        <a:ext cx="4098925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5"/>
          <p:cNvGraphicFramePr>
            <a:graphicFrameLocks noChangeAspect="1"/>
          </p:cNvGraphicFramePr>
          <p:nvPr/>
        </p:nvGraphicFramePr>
        <p:xfrm>
          <a:off x="571500" y="4857750"/>
          <a:ext cx="27860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公式" r:id="rId13" imgW="1218671" imgH="203112" progId="Equation.3">
                  <p:embed/>
                </p:oleObj>
              </mc:Choice>
              <mc:Fallback>
                <p:oleObj name="公式" r:id="rId13" imgW="1218671" imgH="203112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857750"/>
                        <a:ext cx="2786063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500063" y="5286375"/>
          <a:ext cx="496252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公式" r:id="rId15" imgW="2171700" imgH="406400" progId="Equation.3">
                  <p:embed/>
                </p:oleObj>
              </mc:Choice>
              <mc:Fallback>
                <p:oleObj name="公式" r:id="rId15" imgW="2171700" imgH="4064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5286375"/>
                        <a:ext cx="4962525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0" grpId="0" animBg="1"/>
      <p:bldP spid="20491" grpId="0" autoUpdateAnimBg="0"/>
      <p:bldP spid="20492" grpId="0" animBg="1"/>
      <p:bldP spid="20499" grpId="0" autoUpdateAnimBg="0"/>
      <p:bldP spid="2050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502920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/>
              <a:t>　 在空间解析几何中</a:t>
            </a:r>
            <a:r>
              <a:rPr lang="en-US" altLang="zh-CN"/>
              <a:t>,  </a:t>
            </a:r>
            <a:r>
              <a:rPr lang="zh-CN" altLang="en-US"/>
              <a:t>任何</a:t>
            </a:r>
          </a:p>
          <a:p>
            <a:pPr>
              <a:lnSpc>
                <a:spcPct val="115000"/>
              </a:lnSpc>
            </a:pPr>
            <a:r>
              <a:rPr lang="zh-CN" altLang="en-US"/>
              <a:t>曲面都可看作空间点的轨迹 </a:t>
            </a:r>
            <a:r>
              <a:rPr lang="en-US" altLang="zh-CN"/>
              <a:t>.</a:t>
            </a:r>
          </a:p>
        </p:txBody>
      </p:sp>
      <p:grpSp>
        <p:nvGrpSpPr>
          <p:cNvPr id="1033" name="Group 51"/>
          <p:cNvGrpSpPr>
            <a:grpSpLocks/>
          </p:cNvGrpSpPr>
          <p:nvPr/>
        </p:nvGrpSpPr>
        <p:grpSpPr bwMode="auto">
          <a:xfrm>
            <a:off x="5486400" y="533400"/>
            <a:ext cx="2822575" cy="2971800"/>
            <a:chOff x="3456" y="336"/>
            <a:chExt cx="1778" cy="1872"/>
          </a:xfrm>
        </p:grpSpPr>
        <p:sp>
          <p:nvSpPr>
            <p:cNvPr id="1040" name="Line 9"/>
            <p:cNvSpPr>
              <a:spLocks noChangeShapeType="1"/>
            </p:cNvSpPr>
            <p:nvPr/>
          </p:nvSpPr>
          <p:spPr bwMode="auto">
            <a:xfrm flipV="1">
              <a:off x="4176" y="336"/>
              <a:ext cx="0" cy="11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Line 10"/>
            <p:cNvSpPr>
              <a:spLocks noChangeShapeType="1"/>
            </p:cNvSpPr>
            <p:nvPr/>
          </p:nvSpPr>
          <p:spPr bwMode="auto">
            <a:xfrm flipH="1">
              <a:off x="3456" y="1451"/>
              <a:ext cx="72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Line 11"/>
            <p:cNvSpPr>
              <a:spLocks noChangeShapeType="1"/>
            </p:cNvSpPr>
            <p:nvPr/>
          </p:nvSpPr>
          <p:spPr bwMode="auto">
            <a:xfrm>
              <a:off x="4176" y="1451"/>
              <a:ext cx="912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Arc 12"/>
            <p:cNvSpPr>
              <a:spLocks/>
            </p:cNvSpPr>
            <p:nvPr/>
          </p:nvSpPr>
          <p:spPr bwMode="auto">
            <a:xfrm rot="-2968468">
              <a:off x="4372" y="1117"/>
              <a:ext cx="777" cy="486"/>
            </a:xfrm>
            <a:custGeom>
              <a:avLst/>
              <a:gdLst>
                <a:gd name="T0" fmla="*/ 0 w 25758"/>
                <a:gd name="T1" fmla="*/ 0 h 24668"/>
                <a:gd name="T2" fmla="*/ 0 w 25758"/>
                <a:gd name="T3" fmla="*/ 0 h 24668"/>
                <a:gd name="T4" fmla="*/ 0 w 25758"/>
                <a:gd name="T5" fmla="*/ 0 h 24668"/>
                <a:gd name="T6" fmla="*/ 0 60000 65536"/>
                <a:gd name="T7" fmla="*/ 0 60000 65536"/>
                <a:gd name="T8" fmla="*/ 0 60000 65536"/>
                <a:gd name="T9" fmla="*/ 0 w 25758"/>
                <a:gd name="T10" fmla="*/ 0 h 24668"/>
                <a:gd name="T11" fmla="*/ 25758 w 25758"/>
                <a:gd name="T12" fmla="*/ 24668 h 246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758" h="24668" fill="none" extrusionOk="0">
                  <a:moveTo>
                    <a:pt x="-1" y="403"/>
                  </a:moveTo>
                  <a:cubicBezTo>
                    <a:pt x="1369" y="135"/>
                    <a:pt x="2762" y="-1"/>
                    <a:pt x="4158" y="0"/>
                  </a:cubicBezTo>
                  <a:cubicBezTo>
                    <a:pt x="16087" y="0"/>
                    <a:pt x="25758" y="9670"/>
                    <a:pt x="25758" y="21600"/>
                  </a:cubicBezTo>
                  <a:cubicBezTo>
                    <a:pt x="25758" y="22626"/>
                    <a:pt x="25684" y="23651"/>
                    <a:pt x="25539" y="24668"/>
                  </a:cubicBezTo>
                </a:path>
                <a:path w="25758" h="24668" stroke="0" extrusionOk="0">
                  <a:moveTo>
                    <a:pt x="-1" y="403"/>
                  </a:moveTo>
                  <a:cubicBezTo>
                    <a:pt x="1369" y="135"/>
                    <a:pt x="2762" y="-1"/>
                    <a:pt x="4158" y="0"/>
                  </a:cubicBezTo>
                  <a:cubicBezTo>
                    <a:pt x="16087" y="0"/>
                    <a:pt x="25758" y="9670"/>
                    <a:pt x="25758" y="21600"/>
                  </a:cubicBezTo>
                  <a:cubicBezTo>
                    <a:pt x="25758" y="22626"/>
                    <a:pt x="25684" y="23651"/>
                    <a:pt x="25539" y="24668"/>
                  </a:cubicBezTo>
                  <a:lnTo>
                    <a:pt x="4158" y="21600"/>
                  </a:lnTo>
                  <a:close/>
                </a:path>
              </a:pathLst>
            </a:custGeom>
            <a:noFill/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44" name="Group 13"/>
            <p:cNvGrpSpPr>
              <a:grpSpLocks/>
            </p:cNvGrpSpPr>
            <p:nvPr/>
          </p:nvGrpSpPr>
          <p:grpSpPr bwMode="auto">
            <a:xfrm>
              <a:off x="3552" y="540"/>
              <a:ext cx="1565" cy="1157"/>
              <a:chOff x="3360" y="820"/>
              <a:chExt cx="1565" cy="1157"/>
            </a:xfrm>
          </p:grpSpPr>
          <p:sp>
            <p:nvSpPr>
              <p:cNvPr id="1045" name="Arc 14"/>
              <p:cNvSpPr>
                <a:spLocks/>
              </p:cNvSpPr>
              <p:nvPr/>
            </p:nvSpPr>
            <p:spPr bwMode="auto">
              <a:xfrm>
                <a:off x="3360" y="1344"/>
                <a:ext cx="816" cy="429"/>
              </a:xfrm>
              <a:custGeom>
                <a:avLst/>
                <a:gdLst>
                  <a:gd name="T0" fmla="*/ 0 w 21600"/>
                  <a:gd name="T1" fmla="*/ 0 h 27574"/>
                  <a:gd name="T2" fmla="*/ 0 w 21600"/>
                  <a:gd name="T3" fmla="*/ 0 h 27574"/>
                  <a:gd name="T4" fmla="*/ 0 w 21600"/>
                  <a:gd name="T5" fmla="*/ 0 h 275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7574"/>
                  <a:gd name="T11" fmla="*/ 21600 w 21600"/>
                  <a:gd name="T12" fmla="*/ 27574 h 275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7574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620"/>
                      <a:pt x="21316" y="25631"/>
                      <a:pt x="20757" y="27574"/>
                    </a:cubicBezTo>
                  </a:path>
                  <a:path w="21600" h="27574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620"/>
                      <a:pt x="21316" y="25631"/>
                      <a:pt x="20757" y="275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6" name="Arc 15"/>
              <p:cNvSpPr>
                <a:spLocks/>
              </p:cNvSpPr>
              <p:nvPr/>
            </p:nvSpPr>
            <p:spPr bwMode="auto">
              <a:xfrm rot="-2220655">
                <a:off x="3567" y="820"/>
                <a:ext cx="1217" cy="1157"/>
              </a:xfrm>
              <a:custGeom>
                <a:avLst/>
                <a:gdLst>
                  <a:gd name="T0" fmla="*/ 0 w 27877"/>
                  <a:gd name="T1" fmla="*/ 0 h 23646"/>
                  <a:gd name="T2" fmla="*/ 0 w 27877"/>
                  <a:gd name="T3" fmla="*/ 0 h 23646"/>
                  <a:gd name="T4" fmla="*/ 0 w 27877"/>
                  <a:gd name="T5" fmla="*/ 0 h 23646"/>
                  <a:gd name="T6" fmla="*/ 0 60000 65536"/>
                  <a:gd name="T7" fmla="*/ 0 60000 65536"/>
                  <a:gd name="T8" fmla="*/ 0 60000 65536"/>
                  <a:gd name="T9" fmla="*/ 0 w 27877"/>
                  <a:gd name="T10" fmla="*/ 0 h 23646"/>
                  <a:gd name="T11" fmla="*/ 27877 w 27877"/>
                  <a:gd name="T12" fmla="*/ 23646 h 236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877" h="23646" fill="none" extrusionOk="0">
                    <a:moveTo>
                      <a:pt x="0" y="932"/>
                    </a:moveTo>
                    <a:cubicBezTo>
                      <a:pt x="2035" y="314"/>
                      <a:pt x="4150" y="-1"/>
                      <a:pt x="6277" y="0"/>
                    </a:cubicBezTo>
                    <a:cubicBezTo>
                      <a:pt x="18206" y="0"/>
                      <a:pt x="27877" y="9670"/>
                      <a:pt x="27877" y="21600"/>
                    </a:cubicBezTo>
                    <a:cubicBezTo>
                      <a:pt x="27877" y="22283"/>
                      <a:pt x="27844" y="22965"/>
                      <a:pt x="27779" y="23645"/>
                    </a:cubicBezTo>
                  </a:path>
                  <a:path w="27877" h="23646" stroke="0" extrusionOk="0">
                    <a:moveTo>
                      <a:pt x="0" y="932"/>
                    </a:moveTo>
                    <a:cubicBezTo>
                      <a:pt x="2035" y="314"/>
                      <a:pt x="4150" y="-1"/>
                      <a:pt x="6277" y="0"/>
                    </a:cubicBezTo>
                    <a:cubicBezTo>
                      <a:pt x="18206" y="0"/>
                      <a:pt x="27877" y="9670"/>
                      <a:pt x="27877" y="21600"/>
                    </a:cubicBezTo>
                    <a:cubicBezTo>
                      <a:pt x="27877" y="22283"/>
                      <a:pt x="27844" y="22965"/>
                      <a:pt x="27779" y="23645"/>
                    </a:cubicBezTo>
                    <a:lnTo>
                      <a:pt x="6277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7" name="Arc 16"/>
              <p:cNvSpPr>
                <a:spLocks/>
              </p:cNvSpPr>
              <p:nvPr/>
            </p:nvSpPr>
            <p:spPr bwMode="auto">
              <a:xfrm>
                <a:off x="4320" y="1584"/>
                <a:ext cx="144" cy="102"/>
              </a:xfrm>
              <a:custGeom>
                <a:avLst/>
                <a:gdLst>
                  <a:gd name="T0" fmla="*/ 0 w 21600"/>
                  <a:gd name="T1" fmla="*/ 0 h 22844"/>
                  <a:gd name="T2" fmla="*/ 0 w 21600"/>
                  <a:gd name="T3" fmla="*/ 0 h 22844"/>
                  <a:gd name="T4" fmla="*/ 0 w 21600"/>
                  <a:gd name="T5" fmla="*/ 0 h 2284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844"/>
                  <a:gd name="T11" fmla="*/ 21600 w 21600"/>
                  <a:gd name="T12" fmla="*/ 22844 h 228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844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014"/>
                      <a:pt x="21588" y="22429"/>
                      <a:pt x="21564" y="22844"/>
                    </a:cubicBezTo>
                  </a:path>
                  <a:path w="21600" h="22844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014"/>
                      <a:pt x="21588" y="22429"/>
                      <a:pt x="21564" y="2284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" name="Arc 17"/>
              <p:cNvSpPr>
                <a:spLocks/>
              </p:cNvSpPr>
              <p:nvPr/>
            </p:nvSpPr>
            <p:spPr bwMode="auto">
              <a:xfrm rot="-3934579">
                <a:off x="4536" y="1388"/>
                <a:ext cx="384" cy="394"/>
              </a:xfrm>
              <a:custGeom>
                <a:avLst/>
                <a:gdLst>
                  <a:gd name="T0" fmla="*/ 0 w 21600"/>
                  <a:gd name="T1" fmla="*/ 0 h 22182"/>
                  <a:gd name="T2" fmla="*/ 0 w 21600"/>
                  <a:gd name="T3" fmla="*/ 0 h 22182"/>
                  <a:gd name="T4" fmla="*/ 0 w 21600"/>
                  <a:gd name="T5" fmla="*/ 0 h 2218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182"/>
                  <a:gd name="T11" fmla="*/ 21600 w 21600"/>
                  <a:gd name="T12" fmla="*/ 22182 h 221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18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794"/>
                      <a:pt x="21597" y="21988"/>
                      <a:pt x="21592" y="22182"/>
                    </a:cubicBezTo>
                  </a:path>
                  <a:path w="21600" h="2218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794"/>
                      <a:pt x="21597" y="21988"/>
                      <a:pt x="21592" y="2218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026" name="Object 18"/>
            <p:cNvGraphicFramePr>
              <a:graphicFrameLocks noChangeAspect="1"/>
            </p:cNvGraphicFramePr>
            <p:nvPr/>
          </p:nvGraphicFramePr>
          <p:xfrm>
            <a:off x="3552" y="1920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Equation" r:id="rId3" imgW="253890" imgH="241195" progId="Equation.3">
                    <p:embed/>
                  </p:oleObj>
                </mc:Choice>
                <mc:Fallback>
                  <p:oleObj name="Equation" r:id="rId3" imgW="253890" imgH="241195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920"/>
                          <a:ext cx="144" cy="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19"/>
            <p:cNvGraphicFramePr>
              <a:graphicFrameLocks noChangeAspect="1"/>
            </p:cNvGraphicFramePr>
            <p:nvPr/>
          </p:nvGraphicFramePr>
          <p:xfrm>
            <a:off x="5088" y="2027"/>
            <a:ext cx="146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Equation" r:id="rId5" imgW="253780" imgH="317225" progId="Equation.3">
                    <p:embed/>
                  </p:oleObj>
                </mc:Choice>
                <mc:Fallback>
                  <p:oleObj name="Equation" r:id="rId5" imgW="253780" imgH="317225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2027"/>
                          <a:ext cx="146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20"/>
            <p:cNvGraphicFramePr>
              <a:graphicFrameLocks noChangeAspect="1"/>
            </p:cNvGraphicFramePr>
            <p:nvPr/>
          </p:nvGraphicFramePr>
          <p:xfrm>
            <a:off x="4224" y="384"/>
            <a:ext cx="125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" name="Equation" r:id="rId7" imgW="203024" imgH="253780" progId="Equation.3">
                    <p:embed/>
                  </p:oleObj>
                </mc:Choice>
                <mc:Fallback>
                  <p:oleObj name="Equation" r:id="rId7" imgW="203024" imgH="25378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84"/>
                          <a:ext cx="125" cy="1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21"/>
            <p:cNvGraphicFramePr>
              <a:graphicFrameLocks noChangeAspect="1"/>
            </p:cNvGraphicFramePr>
            <p:nvPr/>
          </p:nvGraphicFramePr>
          <p:xfrm>
            <a:off x="4128" y="1547"/>
            <a:ext cx="120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" name="Equation" r:id="rId9" imgW="215713" imgH="241091" progId="Equation.3">
                    <p:embed/>
                  </p:oleObj>
                </mc:Choice>
                <mc:Fallback>
                  <p:oleObj name="Equation" r:id="rId9" imgW="215713" imgH="241091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547"/>
                          <a:ext cx="120" cy="1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22"/>
            <p:cNvGraphicFramePr>
              <a:graphicFrameLocks noChangeAspect="1"/>
            </p:cNvGraphicFramePr>
            <p:nvPr/>
          </p:nvGraphicFramePr>
          <p:xfrm>
            <a:off x="4256" y="910"/>
            <a:ext cx="118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" name="Equation" r:id="rId11" imgW="279279" imgH="317362" progId="Equation.3">
                    <p:embed/>
                  </p:oleObj>
                </mc:Choice>
                <mc:Fallback>
                  <p:oleObj name="Equation" r:id="rId11" imgW="279279" imgH="317362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6" y="910"/>
                          <a:ext cx="118" cy="1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23"/>
            <p:cNvGraphicFramePr>
              <a:graphicFrameLocks noChangeAspect="1"/>
            </p:cNvGraphicFramePr>
            <p:nvPr/>
          </p:nvGraphicFramePr>
          <p:xfrm>
            <a:off x="4368" y="492"/>
            <a:ext cx="864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" name="Equation" r:id="rId13" imgW="1981200" imgH="393700" progId="Equation.3">
                    <p:embed/>
                  </p:oleObj>
                </mc:Choice>
                <mc:Fallback>
                  <p:oleObj name="Equation" r:id="rId13" imgW="1981200" imgH="39370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492"/>
                          <a:ext cx="864" cy="1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18" name="Text Box 46"/>
          <p:cNvSpPr txBox="1">
            <a:spLocks noChangeArrowheads="1"/>
          </p:cNvSpPr>
          <p:nvPr/>
        </p:nvSpPr>
        <p:spPr bwMode="auto">
          <a:xfrm>
            <a:off x="533400" y="2133600"/>
            <a:ext cx="4495800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如果曲面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ea typeface="仿宋_GB2312" pitchFamily="49" charset="-122"/>
              </a:rPr>
              <a:t>S</a:t>
            </a:r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/>
              <a:t>与方程</a:t>
            </a:r>
            <a:r>
              <a:rPr lang="zh-CN" altLang="en-US">
                <a:ea typeface="仿宋_GB2312" pitchFamily="49" charset="-122"/>
              </a:rPr>
              <a:t>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i="1">
                <a:solidFill>
                  <a:schemeClr val="tx2"/>
                </a:solidFill>
                <a:ea typeface="仿宋_GB2312" pitchFamily="49" charset="-122"/>
              </a:rPr>
              <a:t>            </a:t>
            </a:r>
            <a:r>
              <a:rPr lang="en-US" altLang="zh-CN" i="1">
                <a:solidFill>
                  <a:schemeClr val="tx2"/>
                </a:solidFill>
                <a:ea typeface="仿宋_GB2312" pitchFamily="49" charset="-122"/>
              </a:rPr>
              <a:t>F </a:t>
            </a:r>
            <a:r>
              <a:rPr lang="en-US" altLang="zh-CN">
                <a:solidFill>
                  <a:schemeClr val="tx2"/>
                </a:solidFill>
                <a:ea typeface="仿宋_GB2312" pitchFamily="49" charset="-122"/>
              </a:rPr>
              <a:t>( </a:t>
            </a:r>
            <a:r>
              <a:rPr lang="en-US" altLang="zh-CN" i="1">
                <a:solidFill>
                  <a:schemeClr val="tx2"/>
                </a:solidFill>
                <a:ea typeface="仿宋_GB2312" pitchFamily="49" charset="-122"/>
              </a:rPr>
              <a:t>x ,  y , z </a:t>
            </a:r>
            <a:r>
              <a:rPr lang="en-US" altLang="zh-CN">
                <a:solidFill>
                  <a:schemeClr val="tx2"/>
                </a:solidFill>
                <a:ea typeface="仿宋_GB2312" pitchFamily="49" charset="-122"/>
              </a:rPr>
              <a:t>) = 0</a:t>
            </a:r>
            <a:r>
              <a:rPr lang="en-US" altLang="zh-CN">
                <a:ea typeface="仿宋_GB2312" pitchFamily="49" charset="-122"/>
              </a:rPr>
              <a:t>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有下述关系</a:t>
            </a:r>
            <a:r>
              <a:rPr lang="en-US" altLang="zh-CN"/>
              <a:t>:</a:t>
            </a:r>
            <a:endParaRPr lang="en-US" altLang="zh-CN">
              <a:ea typeface="仿宋_GB2312" pitchFamily="49" charset="-122"/>
            </a:endParaRPr>
          </a:p>
        </p:txBody>
      </p:sp>
      <p:sp>
        <p:nvSpPr>
          <p:cNvPr id="3119" name="Text Box 47"/>
          <p:cNvSpPr txBox="1">
            <a:spLocks noChangeArrowheads="1"/>
          </p:cNvSpPr>
          <p:nvPr/>
        </p:nvSpPr>
        <p:spPr bwMode="auto">
          <a:xfrm>
            <a:off x="914400" y="3733800"/>
            <a:ext cx="6899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(1) </a:t>
            </a:r>
            <a:r>
              <a:rPr lang="zh-CN" altLang="en-US"/>
              <a:t>曲面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ea typeface="仿宋_GB2312" pitchFamily="49" charset="-122"/>
              </a:rPr>
              <a:t>S </a:t>
            </a:r>
            <a:r>
              <a:rPr lang="zh-CN" altLang="en-US"/>
              <a:t>上的任意点的坐标都满足此方程</a:t>
            </a:r>
            <a:r>
              <a:rPr lang="en-US" altLang="zh-CN"/>
              <a:t>;</a:t>
            </a:r>
          </a:p>
        </p:txBody>
      </p:sp>
      <p:sp>
        <p:nvSpPr>
          <p:cNvPr id="3120" name="Text Box 48"/>
          <p:cNvSpPr txBox="1">
            <a:spLocks noChangeArrowheads="1"/>
          </p:cNvSpPr>
          <p:nvPr/>
        </p:nvSpPr>
        <p:spPr bwMode="auto">
          <a:xfrm>
            <a:off x="914400" y="4341813"/>
            <a:ext cx="6754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(2) </a:t>
            </a:r>
            <a:r>
              <a:rPr lang="zh-CN" altLang="en-US"/>
              <a:t>满足此方程的点的坐标都在曲面 </a:t>
            </a:r>
            <a:r>
              <a:rPr lang="en-US" altLang="zh-CN" i="1"/>
              <a:t>S </a:t>
            </a:r>
            <a:r>
              <a:rPr lang="zh-CN" altLang="en-US"/>
              <a:t>上，</a:t>
            </a:r>
          </a:p>
        </p:txBody>
      </p:sp>
      <p:sp>
        <p:nvSpPr>
          <p:cNvPr id="3121" name="Text Box 49"/>
          <p:cNvSpPr txBox="1">
            <a:spLocks noChangeArrowheads="1"/>
          </p:cNvSpPr>
          <p:nvPr/>
        </p:nvSpPr>
        <p:spPr bwMode="auto">
          <a:xfrm>
            <a:off x="609600" y="5029200"/>
            <a:ext cx="6334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则 </a:t>
            </a:r>
            <a:r>
              <a:rPr lang="en-US" altLang="zh-CN" i="1">
                <a:ea typeface="仿宋_GB2312" pitchFamily="49" charset="-122"/>
              </a:rPr>
              <a:t>F </a:t>
            </a:r>
            <a:r>
              <a:rPr lang="en-US" altLang="zh-CN">
                <a:ea typeface="仿宋_GB2312" pitchFamily="49" charset="-122"/>
              </a:rPr>
              <a:t>( </a:t>
            </a:r>
            <a:r>
              <a:rPr lang="en-US" altLang="zh-CN" i="1">
                <a:ea typeface="仿宋_GB2312" pitchFamily="49" charset="-122"/>
              </a:rPr>
              <a:t>x , y , z </a:t>
            </a:r>
            <a:r>
              <a:rPr lang="en-US" altLang="zh-CN">
                <a:ea typeface="仿宋_GB2312" pitchFamily="49" charset="-122"/>
              </a:rPr>
              <a:t>) = 0 </a:t>
            </a:r>
            <a:r>
              <a:rPr lang="zh-CN" altLang="en-US">
                <a:latin typeface="楷体_GB2312" pitchFamily="49" charset="-122"/>
              </a:rPr>
              <a:t>叫做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曲面</a:t>
            </a:r>
            <a:r>
              <a:rPr lang="zh-CN" altLang="en-US">
                <a:solidFill>
                  <a:schemeClr val="tx2"/>
                </a:solidFill>
              </a:rPr>
              <a:t> </a:t>
            </a:r>
            <a:r>
              <a:rPr lang="en-US" altLang="zh-CN" i="1">
                <a:solidFill>
                  <a:schemeClr val="tx2"/>
                </a:solidFill>
              </a:rPr>
              <a:t>S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的方程 </a:t>
            </a:r>
            <a:r>
              <a:rPr lang="en-US" altLang="zh-CN">
                <a:ea typeface="仿宋_GB2312" pitchFamily="49" charset="-122"/>
              </a:rPr>
              <a:t>, </a:t>
            </a:r>
          </a:p>
        </p:txBody>
      </p:sp>
      <p:sp>
        <p:nvSpPr>
          <p:cNvPr id="3122" name="Text Box 50"/>
          <p:cNvSpPr txBox="1">
            <a:spLocks noChangeArrowheads="1"/>
          </p:cNvSpPr>
          <p:nvPr/>
        </p:nvSpPr>
        <p:spPr bwMode="auto">
          <a:xfrm>
            <a:off x="609600" y="5641975"/>
            <a:ext cx="6423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曲面 </a:t>
            </a:r>
            <a:r>
              <a:rPr lang="en-US" altLang="zh-CN" i="1">
                <a:ea typeface="仿宋_GB2312" pitchFamily="49" charset="-122"/>
              </a:rPr>
              <a:t>S </a:t>
            </a:r>
            <a:r>
              <a:rPr lang="zh-CN" altLang="en-US"/>
              <a:t>叫做</a:t>
            </a:r>
            <a:r>
              <a:rPr lang="zh-CN" altLang="en-US">
                <a:solidFill>
                  <a:schemeClr val="tx2"/>
                </a:solidFill>
              </a:rPr>
              <a:t>方程 </a:t>
            </a:r>
            <a:r>
              <a:rPr lang="en-US" altLang="zh-CN" i="1">
                <a:solidFill>
                  <a:schemeClr val="tx2"/>
                </a:solidFill>
                <a:ea typeface="仿宋_GB2312" pitchFamily="49" charset="-122"/>
              </a:rPr>
              <a:t>F </a:t>
            </a:r>
            <a:r>
              <a:rPr lang="en-US" altLang="zh-CN">
                <a:solidFill>
                  <a:schemeClr val="tx2"/>
                </a:solidFill>
                <a:ea typeface="仿宋_GB2312" pitchFamily="49" charset="-122"/>
              </a:rPr>
              <a:t>( </a:t>
            </a:r>
            <a:r>
              <a:rPr lang="en-US" altLang="zh-CN" i="1">
                <a:solidFill>
                  <a:schemeClr val="tx2"/>
                </a:solidFill>
                <a:ea typeface="仿宋_GB2312" pitchFamily="49" charset="-122"/>
              </a:rPr>
              <a:t>x , y , z </a:t>
            </a:r>
            <a:r>
              <a:rPr lang="en-US" altLang="zh-CN">
                <a:solidFill>
                  <a:schemeClr val="tx2"/>
                </a:solidFill>
                <a:ea typeface="仿宋_GB2312" pitchFamily="49" charset="-122"/>
              </a:rPr>
              <a:t>) = 0 </a:t>
            </a:r>
            <a:r>
              <a:rPr lang="zh-CN" altLang="en-US">
                <a:solidFill>
                  <a:schemeClr val="tx2"/>
                </a:solidFill>
              </a:rPr>
              <a:t>的图形 </a:t>
            </a:r>
            <a:r>
              <a:rPr lang="en-US" altLang="zh-CN">
                <a:ea typeface="仿宋_GB2312" pitchFamily="49" charset="-122"/>
              </a:rPr>
              <a:t>.</a:t>
            </a:r>
          </a:p>
        </p:txBody>
      </p:sp>
      <p:sp>
        <p:nvSpPr>
          <p:cNvPr id="1039" name="Rectangle 5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3886200" cy="4572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FF00"/>
                </a:solidFill>
                <a:ea typeface="楷体_GB2312" pitchFamily="49" charset="-122"/>
              </a:rPr>
              <a:t>一、曲面方程的概念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118" grpId="0" autoUpdateAnimBg="0"/>
      <p:bldP spid="3119" grpId="0" autoUpdateAnimBg="0"/>
      <p:bldP spid="3120" grpId="0" autoUpdateAnimBg="0"/>
      <p:bldP spid="3121" grpId="0" autoUpdateAnimBg="0"/>
      <p:bldP spid="312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1905000" cy="6096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(2)  </a:t>
            </a:r>
            <a:r>
              <a:rPr lang="zh-CN" altLang="en-US" sz="2800" b="1" smtClean="0">
                <a:ea typeface="楷体_GB2312" pitchFamily="49" charset="-122"/>
              </a:rPr>
              <a:t>椭球面</a:t>
            </a:r>
          </a:p>
        </p:txBody>
      </p:sp>
      <p:graphicFrame>
        <p:nvGraphicFramePr>
          <p:cNvPr id="19458" name="Object 3"/>
          <p:cNvGraphicFramePr>
            <a:graphicFrameLocks/>
          </p:cNvGraphicFramePr>
          <p:nvPr/>
        </p:nvGraphicFramePr>
        <p:xfrm>
          <a:off x="2286000" y="304800"/>
          <a:ext cx="2895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3" imgW="39388680" imgH="13398480" progId="Equation.3">
                  <p:embed/>
                </p:oleObj>
              </mc:Choice>
              <mc:Fallback>
                <p:oleObj name="Equation" r:id="rId3" imgW="39388680" imgH="13398480" progId="Equation.3">
                  <p:embed/>
                  <p:pic>
                    <p:nvPicPr>
                      <p:cNvPr id="0" name="Picture 1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04800"/>
                        <a:ext cx="2895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8" name="Picture 14" descr="M15321_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8625" y="836613"/>
            <a:ext cx="3048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381000" y="1447800"/>
            <a:ext cx="4946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椭球面可看作由如下过程获得</a:t>
            </a:r>
            <a:r>
              <a:rPr lang="en-US" altLang="zh-CN"/>
              <a:t>: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457200" y="2133600"/>
            <a:ext cx="343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将 </a:t>
            </a:r>
            <a:r>
              <a:rPr lang="en-US" altLang="zh-CN" i="1"/>
              <a:t>xOz </a:t>
            </a:r>
            <a:r>
              <a:rPr lang="zh-CN" altLang="en-US"/>
              <a:t>平面上的椭圆</a:t>
            </a:r>
          </a:p>
        </p:txBody>
      </p:sp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1143000" y="2819400"/>
          <a:ext cx="20574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6" imgW="24359400" imgH="13398480" progId="Equation.3">
                  <p:embed/>
                </p:oleObj>
              </mc:Choice>
              <mc:Fallback>
                <p:oleObj name="Equation" r:id="rId6" imgW="24359400" imgH="13398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19400"/>
                        <a:ext cx="20574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381000" y="4114800"/>
            <a:ext cx="4429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绕 </a:t>
            </a:r>
            <a:r>
              <a:rPr lang="en-US" altLang="zh-CN" i="1"/>
              <a:t>z </a:t>
            </a:r>
            <a:r>
              <a:rPr lang="zh-CN" altLang="en-US"/>
              <a:t>轴旋转得到</a:t>
            </a:r>
            <a:r>
              <a:rPr lang="zh-CN" altLang="en-US">
                <a:solidFill>
                  <a:srgbClr val="00FFFF"/>
                </a:solidFill>
              </a:rPr>
              <a:t>旋转椭球面</a:t>
            </a:r>
          </a:p>
        </p:txBody>
      </p:sp>
      <p:graphicFrame>
        <p:nvGraphicFramePr>
          <p:cNvPr id="21523" name="Object 19"/>
          <p:cNvGraphicFramePr>
            <a:graphicFrameLocks noChangeAspect="1"/>
          </p:cNvGraphicFramePr>
          <p:nvPr/>
        </p:nvGraphicFramePr>
        <p:xfrm>
          <a:off x="990600" y="4800600"/>
          <a:ext cx="284638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8" imgW="33701760" imgH="13398480" progId="Equation.3">
                  <p:embed/>
                </p:oleObj>
              </mc:Choice>
              <mc:Fallback>
                <p:oleObj name="Equation" r:id="rId8" imgW="33701760" imgH="133984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00600"/>
                        <a:ext cx="2846388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003800" y="3644900"/>
            <a:ext cx="3384550" cy="1563688"/>
            <a:chOff x="3216" y="1968"/>
            <a:chExt cx="2132" cy="985"/>
          </a:xfrm>
        </p:grpSpPr>
        <p:sp>
          <p:nvSpPr>
            <p:cNvPr id="19469" name="Text Box 20"/>
            <p:cNvSpPr txBox="1">
              <a:spLocks noChangeArrowheads="1"/>
            </p:cNvSpPr>
            <p:nvPr/>
          </p:nvSpPr>
          <p:spPr bwMode="auto">
            <a:xfrm>
              <a:off x="3216" y="1968"/>
              <a:ext cx="2132" cy="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zh-CN" altLang="en-US"/>
                <a:t>再将此旋转椭球面沿</a:t>
              </a:r>
            </a:p>
            <a:p>
              <a:pPr>
                <a:lnSpc>
                  <a:spcPct val="115000"/>
                </a:lnSpc>
              </a:pPr>
              <a:r>
                <a:rPr lang="en-US" altLang="zh-CN" i="1"/>
                <a:t>y</a:t>
              </a:r>
              <a:r>
                <a:rPr lang="en-US" altLang="zh-CN"/>
                <a:t> </a:t>
              </a:r>
              <a:r>
                <a:rPr lang="zh-CN" altLang="en-US"/>
                <a:t>轴方向伸缩     倍得</a:t>
              </a:r>
            </a:p>
            <a:p>
              <a:pPr>
                <a:lnSpc>
                  <a:spcPct val="115000"/>
                </a:lnSpc>
              </a:pPr>
              <a:r>
                <a:rPr lang="zh-CN" altLang="en-US"/>
                <a:t>到椭球面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19461" name="Object 21"/>
            <p:cNvGraphicFramePr>
              <a:graphicFrameLocks noChangeAspect="1"/>
            </p:cNvGraphicFramePr>
            <p:nvPr/>
          </p:nvGraphicFramePr>
          <p:xfrm>
            <a:off x="4560" y="2256"/>
            <a:ext cx="234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1" name="Equation" r:id="rId10" imgW="4861800" imgH="12992040" progId="Equation.3">
                    <p:embed/>
                  </p:oleObj>
                </mc:Choice>
                <mc:Fallback>
                  <p:oleObj name="Equation" r:id="rId10" imgW="4861800" imgH="1299204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256"/>
                          <a:ext cx="234" cy="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4787900" y="5373688"/>
            <a:ext cx="3829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用平行于坐标面的平面</a:t>
            </a:r>
          </a:p>
          <a:p>
            <a:r>
              <a:rPr lang="zh-CN" altLang="en-US"/>
              <a:t>去截椭球面都得到椭圆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9" grpId="0" autoUpdateAnimBg="0"/>
      <p:bldP spid="21520" grpId="0" autoUpdateAnimBg="0"/>
      <p:bldP spid="21522" grpId="0" autoUpdateAnimBg="0"/>
      <p:bldP spid="2152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2362200"/>
            <a:ext cx="518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, </a:t>
            </a:r>
            <a:r>
              <a:rPr lang="en-US" altLang="zh-CN" i="1"/>
              <a:t>c </a:t>
            </a:r>
            <a:r>
              <a:rPr lang="zh-CN" altLang="en-US"/>
              <a:t>全相等时为球面，</a:t>
            </a:r>
          </a:p>
        </p:txBody>
      </p:sp>
      <p:graphicFrame>
        <p:nvGraphicFramePr>
          <p:cNvPr id="20482" name="Object 0"/>
          <p:cNvGraphicFramePr>
            <a:graphicFrameLocks/>
          </p:cNvGraphicFramePr>
          <p:nvPr/>
        </p:nvGraphicFramePr>
        <p:xfrm>
          <a:off x="2895600" y="381000"/>
          <a:ext cx="29718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3" imgW="43857000" imgH="16243200" progId="Equation.3">
                  <p:embed/>
                </p:oleObj>
              </mc:Choice>
              <mc:Fallback>
                <p:oleObj name="Equation" r:id="rId3" imgW="43857000" imgH="16243200" progId="Equation.3">
                  <p:embed/>
                  <p:pic>
                    <p:nvPicPr>
                      <p:cNvPr id="0" name="Picture 1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1000"/>
                        <a:ext cx="2971800" cy="971550"/>
                      </a:xfrm>
                      <a:prstGeom prst="rect">
                        <a:avLst/>
                      </a:prstGeom>
                      <a:solidFill>
                        <a:srgbClr val="006699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" name="Object 1"/>
          <p:cNvGraphicFramePr>
            <a:graphicFrameLocks/>
          </p:cNvGraphicFramePr>
          <p:nvPr/>
        </p:nvGraphicFramePr>
        <p:xfrm>
          <a:off x="4876800" y="4038600"/>
          <a:ext cx="26146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5" imgW="34514280" imgH="13398480" progId="Equation.3">
                  <p:embed/>
                </p:oleObj>
              </mc:Choice>
              <mc:Fallback>
                <p:oleObj name="Equation" r:id="rId5" imgW="34514280" imgH="13398480" progId="Equation.3">
                  <p:embed/>
                  <p:pic>
                    <p:nvPicPr>
                      <p:cNvPr id="0" name="Picture 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038600"/>
                        <a:ext cx="261461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4495800" y="2286000"/>
          <a:ext cx="2743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quation" r:id="rId7" imgW="34514280" imgH="7302600" progId="Equation.3">
                  <p:embed/>
                </p:oleObj>
              </mc:Choice>
              <mc:Fallback>
                <p:oleObj name="Equation" r:id="rId7" imgW="34514280" imgH="7302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286000"/>
                        <a:ext cx="27432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/>
          </p:cNvGraphicFramePr>
          <p:nvPr/>
        </p:nvGraphicFramePr>
        <p:xfrm>
          <a:off x="5562600" y="3048000"/>
          <a:ext cx="2921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Equation" r:id="rId9" imgW="38576160" imgH="13398480" progId="Equation.3">
                  <p:embed/>
                </p:oleObj>
              </mc:Choice>
              <mc:Fallback>
                <p:oleObj name="Equation" r:id="rId9" imgW="38576160" imgH="13398480" progId="Equation.3">
                  <p:embed/>
                  <p:pic>
                    <p:nvPicPr>
                      <p:cNvPr id="0" name="Picture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048000"/>
                        <a:ext cx="29210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533400" y="5257800"/>
            <a:ext cx="815340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/>
              <a:t>     </a:t>
            </a:r>
            <a:r>
              <a:rPr lang="zh-CN" altLang="en-US"/>
              <a:t>在椭球面方程中，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, </a:t>
            </a:r>
            <a:r>
              <a:rPr lang="en-US" altLang="zh-CN" i="1"/>
              <a:t>c </a:t>
            </a:r>
            <a:r>
              <a:rPr lang="zh-CN" altLang="en-US"/>
              <a:t>按大小分别叫做椭球面</a:t>
            </a:r>
          </a:p>
          <a:p>
            <a:pPr>
              <a:lnSpc>
                <a:spcPct val="115000"/>
              </a:lnSpc>
            </a:pPr>
            <a:r>
              <a:rPr lang="zh-CN" altLang="en-US"/>
              <a:t>的长半轴、中半轴和短半轴</a:t>
            </a:r>
            <a:r>
              <a:rPr lang="en-US" altLang="zh-CN"/>
              <a:t>. </a:t>
            </a:r>
          </a:p>
        </p:txBody>
      </p:sp>
      <p:sp>
        <p:nvSpPr>
          <p:cNvPr id="20488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447800"/>
            <a:ext cx="19050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特殊情形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457200" y="3276600"/>
            <a:ext cx="5267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只有两个相等时为旋转椭球面，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533400" y="4343400"/>
            <a:ext cx="420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互不相等时为一般椭球面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6" grpId="0" autoUpdateAnimBg="0"/>
      <p:bldP spid="22538" grpId="0" autoUpdateAnimBg="0"/>
      <p:bldP spid="2253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3048000" y="304800"/>
          <a:ext cx="30480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Equation" r:id="rId3" imgW="39388680" imgH="13398480" progId="Equation.3">
                  <p:embed/>
                </p:oleObj>
              </mc:Choice>
              <mc:Fallback>
                <p:oleObj name="Equation" r:id="rId3" imgW="39388680" imgH="1339848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04800"/>
                        <a:ext cx="3048000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6456363" y="1593850"/>
            <a:ext cx="1450975" cy="2108200"/>
            <a:chOff x="4080" y="720"/>
            <a:chExt cx="914" cy="1328"/>
          </a:xfrm>
        </p:grpSpPr>
        <p:sp>
          <p:nvSpPr>
            <p:cNvPr id="21538" name="Arc 14"/>
            <p:cNvSpPr>
              <a:spLocks/>
            </p:cNvSpPr>
            <p:nvPr/>
          </p:nvSpPr>
          <p:spPr bwMode="auto">
            <a:xfrm rot="10715628">
              <a:off x="4080" y="720"/>
              <a:ext cx="914" cy="193"/>
            </a:xfrm>
            <a:custGeom>
              <a:avLst/>
              <a:gdLst>
                <a:gd name="T0" fmla="*/ 0 w 43197"/>
                <a:gd name="T1" fmla="*/ 0 h 22295"/>
                <a:gd name="T2" fmla="*/ 0 w 43197"/>
                <a:gd name="T3" fmla="*/ 0 h 22295"/>
                <a:gd name="T4" fmla="*/ 0 w 43197"/>
                <a:gd name="T5" fmla="*/ 0 h 22295"/>
                <a:gd name="T6" fmla="*/ 0 60000 65536"/>
                <a:gd name="T7" fmla="*/ 0 60000 65536"/>
                <a:gd name="T8" fmla="*/ 0 60000 65536"/>
                <a:gd name="T9" fmla="*/ 0 w 43197"/>
                <a:gd name="T10" fmla="*/ 0 h 22295"/>
                <a:gd name="T11" fmla="*/ 43197 w 43197"/>
                <a:gd name="T12" fmla="*/ 22295 h 222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7" h="22295" fill="none" extrusionOk="0">
                  <a:moveTo>
                    <a:pt x="43196" y="1070"/>
                  </a:moveTo>
                  <a:cubicBezTo>
                    <a:pt x="42991" y="12851"/>
                    <a:pt x="33382" y="22294"/>
                    <a:pt x="21600" y="22295"/>
                  </a:cubicBezTo>
                  <a:cubicBezTo>
                    <a:pt x="9670" y="22295"/>
                    <a:pt x="0" y="12624"/>
                    <a:pt x="0" y="695"/>
                  </a:cubicBezTo>
                  <a:cubicBezTo>
                    <a:pt x="-1" y="463"/>
                    <a:pt x="3" y="231"/>
                    <a:pt x="11" y="0"/>
                  </a:cubicBezTo>
                </a:path>
                <a:path w="43197" h="22295" stroke="0" extrusionOk="0">
                  <a:moveTo>
                    <a:pt x="43196" y="1070"/>
                  </a:moveTo>
                  <a:cubicBezTo>
                    <a:pt x="42991" y="12851"/>
                    <a:pt x="33382" y="22294"/>
                    <a:pt x="21600" y="22295"/>
                  </a:cubicBezTo>
                  <a:cubicBezTo>
                    <a:pt x="9670" y="22295"/>
                    <a:pt x="0" y="12624"/>
                    <a:pt x="0" y="695"/>
                  </a:cubicBezTo>
                  <a:cubicBezTo>
                    <a:pt x="-1" y="463"/>
                    <a:pt x="3" y="231"/>
                    <a:pt x="11" y="0"/>
                  </a:cubicBezTo>
                  <a:lnTo>
                    <a:pt x="21600" y="695"/>
                  </a:lnTo>
                  <a:close/>
                </a:path>
              </a:pathLst>
            </a:cu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9" name="Arc 16"/>
            <p:cNvSpPr>
              <a:spLocks/>
            </p:cNvSpPr>
            <p:nvPr/>
          </p:nvSpPr>
          <p:spPr bwMode="auto">
            <a:xfrm rot="10715628">
              <a:off x="4080" y="1872"/>
              <a:ext cx="912" cy="176"/>
            </a:xfrm>
            <a:custGeom>
              <a:avLst/>
              <a:gdLst>
                <a:gd name="T0" fmla="*/ 0 w 43197"/>
                <a:gd name="T1" fmla="*/ 0 h 22295"/>
                <a:gd name="T2" fmla="*/ 0 w 43197"/>
                <a:gd name="T3" fmla="*/ 0 h 22295"/>
                <a:gd name="T4" fmla="*/ 0 w 43197"/>
                <a:gd name="T5" fmla="*/ 0 h 22295"/>
                <a:gd name="T6" fmla="*/ 0 60000 65536"/>
                <a:gd name="T7" fmla="*/ 0 60000 65536"/>
                <a:gd name="T8" fmla="*/ 0 60000 65536"/>
                <a:gd name="T9" fmla="*/ 0 w 43197"/>
                <a:gd name="T10" fmla="*/ 0 h 22295"/>
                <a:gd name="T11" fmla="*/ 43197 w 43197"/>
                <a:gd name="T12" fmla="*/ 22295 h 222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7" h="22295" fill="none" extrusionOk="0">
                  <a:moveTo>
                    <a:pt x="43196" y="1070"/>
                  </a:moveTo>
                  <a:cubicBezTo>
                    <a:pt x="42991" y="12851"/>
                    <a:pt x="33382" y="22294"/>
                    <a:pt x="21600" y="22295"/>
                  </a:cubicBezTo>
                  <a:cubicBezTo>
                    <a:pt x="9670" y="22295"/>
                    <a:pt x="0" y="12624"/>
                    <a:pt x="0" y="695"/>
                  </a:cubicBezTo>
                  <a:cubicBezTo>
                    <a:pt x="-1" y="463"/>
                    <a:pt x="3" y="231"/>
                    <a:pt x="11" y="0"/>
                  </a:cubicBezTo>
                </a:path>
                <a:path w="43197" h="22295" stroke="0" extrusionOk="0">
                  <a:moveTo>
                    <a:pt x="43196" y="1070"/>
                  </a:moveTo>
                  <a:cubicBezTo>
                    <a:pt x="42991" y="12851"/>
                    <a:pt x="33382" y="22294"/>
                    <a:pt x="21600" y="22295"/>
                  </a:cubicBezTo>
                  <a:cubicBezTo>
                    <a:pt x="9670" y="22295"/>
                    <a:pt x="0" y="12624"/>
                    <a:pt x="0" y="695"/>
                  </a:cubicBezTo>
                  <a:cubicBezTo>
                    <a:pt x="-1" y="463"/>
                    <a:pt x="3" y="231"/>
                    <a:pt x="11" y="0"/>
                  </a:cubicBezTo>
                  <a:lnTo>
                    <a:pt x="21600" y="695"/>
                  </a:lnTo>
                  <a:close/>
                </a:path>
              </a:pathLst>
            </a:custGeom>
            <a:noFill/>
            <a:ln w="38100">
              <a:solidFill>
                <a:srgbClr val="00FF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6380163" y="1898650"/>
            <a:ext cx="1600200" cy="2105025"/>
            <a:chOff x="2784" y="1488"/>
            <a:chExt cx="1008" cy="1326"/>
          </a:xfrm>
        </p:grpSpPr>
        <p:sp>
          <p:nvSpPr>
            <p:cNvPr id="21534" name="Arc 13"/>
            <p:cNvSpPr>
              <a:spLocks/>
            </p:cNvSpPr>
            <p:nvPr/>
          </p:nvSpPr>
          <p:spPr bwMode="auto">
            <a:xfrm>
              <a:off x="2832" y="1488"/>
              <a:ext cx="940" cy="174"/>
            </a:xfrm>
            <a:custGeom>
              <a:avLst/>
              <a:gdLst>
                <a:gd name="T0" fmla="*/ 0 w 43195"/>
                <a:gd name="T1" fmla="*/ 0 h 21844"/>
                <a:gd name="T2" fmla="*/ 0 w 43195"/>
                <a:gd name="T3" fmla="*/ 0 h 21844"/>
                <a:gd name="T4" fmla="*/ 0 w 43195"/>
                <a:gd name="T5" fmla="*/ 0 h 21844"/>
                <a:gd name="T6" fmla="*/ 0 60000 65536"/>
                <a:gd name="T7" fmla="*/ 0 60000 65536"/>
                <a:gd name="T8" fmla="*/ 0 60000 65536"/>
                <a:gd name="T9" fmla="*/ 0 w 43195"/>
                <a:gd name="T10" fmla="*/ 0 h 21844"/>
                <a:gd name="T11" fmla="*/ 43195 w 43195"/>
                <a:gd name="T12" fmla="*/ 21844 h 218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5" h="21844" fill="none" extrusionOk="0">
                  <a:moveTo>
                    <a:pt x="43193" y="0"/>
                  </a:moveTo>
                  <a:cubicBezTo>
                    <a:pt x="43194" y="81"/>
                    <a:pt x="43195" y="162"/>
                    <a:pt x="43195" y="244"/>
                  </a:cubicBezTo>
                  <a:cubicBezTo>
                    <a:pt x="43195" y="12173"/>
                    <a:pt x="33524" y="21844"/>
                    <a:pt x="21595" y="21844"/>
                  </a:cubicBezTo>
                  <a:cubicBezTo>
                    <a:pt x="9850" y="21844"/>
                    <a:pt x="257" y="12459"/>
                    <a:pt x="0" y="717"/>
                  </a:cubicBezTo>
                </a:path>
                <a:path w="43195" h="21844" stroke="0" extrusionOk="0">
                  <a:moveTo>
                    <a:pt x="43193" y="0"/>
                  </a:moveTo>
                  <a:cubicBezTo>
                    <a:pt x="43194" y="81"/>
                    <a:pt x="43195" y="162"/>
                    <a:pt x="43195" y="244"/>
                  </a:cubicBezTo>
                  <a:cubicBezTo>
                    <a:pt x="43195" y="12173"/>
                    <a:pt x="33524" y="21844"/>
                    <a:pt x="21595" y="21844"/>
                  </a:cubicBezTo>
                  <a:cubicBezTo>
                    <a:pt x="9850" y="21844"/>
                    <a:pt x="257" y="12459"/>
                    <a:pt x="0" y="717"/>
                  </a:cubicBezTo>
                  <a:lnTo>
                    <a:pt x="21595" y="244"/>
                  </a:lnTo>
                  <a:close/>
                </a:path>
              </a:pathLst>
            </a:cu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5" name="Arc 15"/>
            <p:cNvSpPr>
              <a:spLocks/>
            </p:cNvSpPr>
            <p:nvPr/>
          </p:nvSpPr>
          <p:spPr bwMode="auto">
            <a:xfrm>
              <a:off x="2832" y="2640"/>
              <a:ext cx="940" cy="174"/>
            </a:xfrm>
            <a:custGeom>
              <a:avLst/>
              <a:gdLst>
                <a:gd name="T0" fmla="*/ 0 w 43195"/>
                <a:gd name="T1" fmla="*/ 0 h 21844"/>
                <a:gd name="T2" fmla="*/ 0 w 43195"/>
                <a:gd name="T3" fmla="*/ 0 h 21844"/>
                <a:gd name="T4" fmla="*/ 0 w 43195"/>
                <a:gd name="T5" fmla="*/ 0 h 21844"/>
                <a:gd name="T6" fmla="*/ 0 60000 65536"/>
                <a:gd name="T7" fmla="*/ 0 60000 65536"/>
                <a:gd name="T8" fmla="*/ 0 60000 65536"/>
                <a:gd name="T9" fmla="*/ 0 w 43195"/>
                <a:gd name="T10" fmla="*/ 0 h 21844"/>
                <a:gd name="T11" fmla="*/ 43195 w 43195"/>
                <a:gd name="T12" fmla="*/ 21844 h 218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5" h="21844" fill="none" extrusionOk="0">
                  <a:moveTo>
                    <a:pt x="43193" y="0"/>
                  </a:moveTo>
                  <a:cubicBezTo>
                    <a:pt x="43194" y="81"/>
                    <a:pt x="43195" y="162"/>
                    <a:pt x="43195" y="244"/>
                  </a:cubicBezTo>
                  <a:cubicBezTo>
                    <a:pt x="43195" y="12173"/>
                    <a:pt x="33524" y="21844"/>
                    <a:pt x="21595" y="21844"/>
                  </a:cubicBezTo>
                  <a:cubicBezTo>
                    <a:pt x="9850" y="21844"/>
                    <a:pt x="257" y="12459"/>
                    <a:pt x="0" y="717"/>
                  </a:cubicBezTo>
                </a:path>
                <a:path w="43195" h="21844" stroke="0" extrusionOk="0">
                  <a:moveTo>
                    <a:pt x="43193" y="0"/>
                  </a:moveTo>
                  <a:cubicBezTo>
                    <a:pt x="43194" y="81"/>
                    <a:pt x="43195" y="162"/>
                    <a:pt x="43195" y="244"/>
                  </a:cubicBezTo>
                  <a:cubicBezTo>
                    <a:pt x="43195" y="12173"/>
                    <a:pt x="33524" y="21844"/>
                    <a:pt x="21595" y="21844"/>
                  </a:cubicBezTo>
                  <a:cubicBezTo>
                    <a:pt x="9850" y="21844"/>
                    <a:pt x="257" y="12459"/>
                    <a:pt x="0" y="717"/>
                  </a:cubicBezTo>
                  <a:lnTo>
                    <a:pt x="21595" y="244"/>
                  </a:lnTo>
                  <a:close/>
                </a:path>
              </a:pathLst>
            </a:cu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6" name="Arc 19"/>
            <p:cNvSpPr>
              <a:spLocks/>
            </p:cNvSpPr>
            <p:nvPr/>
          </p:nvSpPr>
          <p:spPr bwMode="auto">
            <a:xfrm flipH="1">
              <a:off x="3648" y="1536"/>
              <a:ext cx="144" cy="1139"/>
            </a:xfrm>
            <a:custGeom>
              <a:avLst/>
              <a:gdLst>
                <a:gd name="T0" fmla="*/ 0 w 21600"/>
                <a:gd name="T1" fmla="*/ 0 h 42288"/>
                <a:gd name="T2" fmla="*/ 0 w 21600"/>
                <a:gd name="T3" fmla="*/ 0 h 42288"/>
                <a:gd name="T4" fmla="*/ 0 w 21600"/>
                <a:gd name="T5" fmla="*/ 0 h 4228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288"/>
                <a:gd name="T11" fmla="*/ 21600 w 21600"/>
                <a:gd name="T12" fmla="*/ 42288 h 42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288" fill="none" extrusionOk="0">
                  <a:moveTo>
                    <a:pt x="4625" y="-1"/>
                  </a:moveTo>
                  <a:cubicBezTo>
                    <a:pt x="14536" y="2172"/>
                    <a:pt x="21600" y="10951"/>
                    <a:pt x="21600" y="21099"/>
                  </a:cubicBezTo>
                  <a:cubicBezTo>
                    <a:pt x="21600" y="31412"/>
                    <a:pt x="14309" y="40286"/>
                    <a:pt x="4192" y="42288"/>
                  </a:cubicBezTo>
                </a:path>
                <a:path w="21600" h="42288" stroke="0" extrusionOk="0">
                  <a:moveTo>
                    <a:pt x="4625" y="-1"/>
                  </a:moveTo>
                  <a:cubicBezTo>
                    <a:pt x="14536" y="2172"/>
                    <a:pt x="21600" y="10951"/>
                    <a:pt x="21600" y="21099"/>
                  </a:cubicBezTo>
                  <a:cubicBezTo>
                    <a:pt x="21600" y="31412"/>
                    <a:pt x="14309" y="40286"/>
                    <a:pt x="4192" y="42288"/>
                  </a:cubicBezTo>
                  <a:lnTo>
                    <a:pt x="0" y="21099"/>
                  </a:lnTo>
                  <a:close/>
                </a:path>
              </a:pathLst>
            </a:cu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7" name="Arc 20"/>
            <p:cNvSpPr>
              <a:spLocks/>
            </p:cNvSpPr>
            <p:nvPr/>
          </p:nvSpPr>
          <p:spPr bwMode="auto">
            <a:xfrm flipH="1">
              <a:off x="2784" y="1488"/>
              <a:ext cx="143" cy="1134"/>
            </a:xfrm>
            <a:custGeom>
              <a:avLst/>
              <a:gdLst>
                <a:gd name="T0" fmla="*/ 0 w 21600"/>
                <a:gd name="T1" fmla="*/ 0 h 42130"/>
                <a:gd name="T2" fmla="*/ 0 w 21600"/>
                <a:gd name="T3" fmla="*/ 0 h 42130"/>
                <a:gd name="T4" fmla="*/ 0 w 21600"/>
                <a:gd name="T5" fmla="*/ 0 h 421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130"/>
                <a:gd name="T11" fmla="*/ 21600 w 21600"/>
                <a:gd name="T12" fmla="*/ 42130 h 421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130" fill="none" extrusionOk="0">
                  <a:moveTo>
                    <a:pt x="15585" y="42129"/>
                  </a:moveTo>
                  <a:cubicBezTo>
                    <a:pt x="6352" y="39452"/>
                    <a:pt x="0" y="30996"/>
                    <a:pt x="0" y="21384"/>
                  </a:cubicBezTo>
                  <a:cubicBezTo>
                    <a:pt x="-1" y="10632"/>
                    <a:pt x="7907" y="1517"/>
                    <a:pt x="18551" y="0"/>
                  </a:cubicBezTo>
                </a:path>
                <a:path w="21600" h="42130" stroke="0" extrusionOk="0">
                  <a:moveTo>
                    <a:pt x="15585" y="42129"/>
                  </a:moveTo>
                  <a:cubicBezTo>
                    <a:pt x="6352" y="39452"/>
                    <a:pt x="0" y="30996"/>
                    <a:pt x="0" y="21384"/>
                  </a:cubicBezTo>
                  <a:cubicBezTo>
                    <a:pt x="-1" y="10632"/>
                    <a:pt x="7907" y="1517"/>
                    <a:pt x="18551" y="0"/>
                  </a:cubicBezTo>
                  <a:lnTo>
                    <a:pt x="21600" y="21384"/>
                  </a:lnTo>
                  <a:close/>
                </a:path>
              </a:pathLst>
            </a:cu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6837363" y="1593850"/>
            <a:ext cx="685800" cy="2362200"/>
            <a:chOff x="4368" y="624"/>
            <a:chExt cx="432" cy="1488"/>
          </a:xfrm>
        </p:grpSpPr>
        <p:sp>
          <p:nvSpPr>
            <p:cNvPr id="21532" name="Line 23"/>
            <p:cNvSpPr>
              <a:spLocks noChangeShapeType="1"/>
            </p:cNvSpPr>
            <p:nvPr/>
          </p:nvSpPr>
          <p:spPr bwMode="auto">
            <a:xfrm flipV="1">
              <a:off x="4368" y="624"/>
              <a:ext cx="432" cy="33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3" name="Line 24"/>
            <p:cNvSpPr>
              <a:spLocks noChangeShapeType="1"/>
            </p:cNvSpPr>
            <p:nvPr/>
          </p:nvSpPr>
          <p:spPr bwMode="auto">
            <a:xfrm flipV="1">
              <a:off x="4368" y="1824"/>
              <a:ext cx="432" cy="28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17" name="Rectangle 27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2514600" cy="6096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(3) </a:t>
            </a:r>
            <a:r>
              <a:rPr lang="zh-CN" altLang="en-US" sz="2800" b="1" smtClean="0">
                <a:ea typeface="楷体_GB2312" pitchFamily="49" charset="-122"/>
              </a:rPr>
              <a:t>单叶双曲面</a:t>
            </a:r>
          </a:p>
        </p:txBody>
      </p:sp>
      <p:sp>
        <p:nvSpPr>
          <p:cNvPr id="23581" name="Text Box 29"/>
          <p:cNvSpPr txBox="1">
            <a:spLocks noChangeArrowheads="1"/>
          </p:cNvSpPr>
          <p:nvPr/>
        </p:nvSpPr>
        <p:spPr bwMode="auto">
          <a:xfrm>
            <a:off x="381000" y="1447800"/>
            <a:ext cx="5661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单叶双曲面可看作由如下过程获得</a:t>
            </a:r>
            <a:r>
              <a:rPr lang="en-US" altLang="zh-CN"/>
              <a:t>:</a:t>
            </a:r>
          </a:p>
        </p:txBody>
      </p:sp>
      <p:sp>
        <p:nvSpPr>
          <p:cNvPr id="23582" name="Text Box 30"/>
          <p:cNvSpPr txBox="1">
            <a:spLocks noChangeArrowheads="1"/>
          </p:cNvSpPr>
          <p:nvPr/>
        </p:nvSpPr>
        <p:spPr bwMode="auto">
          <a:xfrm>
            <a:off x="457200" y="2133600"/>
            <a:ext cx="3792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将 </a:t>
            </a:r>
            <a:r>
              <a:rPr lang="en-US" altLang="zh-CN" i="1"/>
              <a:t>xOz </a:t>
            </a:r>
            <a:r>
              <a:rPr lang="zh-CN" altLang="en-US"/>
              <a:t>平面上的双曲线</a:t>
            </a:r>
          </a:p>
        </p:txBody>
      </p:sp>
      <p:graphicFrame>
        <p:nvGraphicFramePr>
          <p:cNvPr id="23583" name="Object 31"/>
          <p:cNvGraphicFramePr>
            <a:graphicFrameLocks noChangeAspect="1"/>
          </p:cNvGraphicFramePr>
          <p:nvPr/>
        </p:nvGraphicFramePr>
        <p:xfrm>
          <a:off x="1143000" y="2819400"/>
          <a:ext cx="20574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Equation" r:id="rId5" imgW="24359400" imgH="13398480" progId="Equation.3">
                  <p:embed/>
                </p:oleObj>
              </mc:Choice>
              <mc:Fallback>
                <p:oleObj name="Equation" r:id="rId5" imgW="24359400" imgH="1339848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19400"/>
                        <a:ext cx="20574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457200" y="4114800"/>
            <a:ext cx="358140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/>
              <a:t>绕 </a:t>
            </a:r>
            <a:r>
              <a:rPr lang="en-US" altLang="zh-CN" i="1"/>
              <a:t>z </a:t>
            </a:r>
            <a:r>
              <a:rPr lang="zh-CN" altLang="en-US"/>
              <a:t>轴旋转得到 </a:t>
            </a:r>
            <a:r>
              <a:rPr lang="zh-CN" altLang="en-US">
                <a:solidFill>
                  <a:srgbClr val="00FFFF"/>
                </a:solidFill>
              </a:rPr>
              <a:t>旋转单叶双曲面</a:t>
            </a:r>
          </a:p>
        </p:txBody>
      </p:sp>
      <p:graphicFrame>
        <p:nvGraphicFramePr>
          <p:cNvPr id="23585" name="Object 33"/>
          <p:cNvGraphicFramePr>
            <a:graphicFrameLocks noChangeAspect="1"/>
          </p:cNvGraphicFramePr>
          <p:nvPr/>
        </p:nvGraphicFramePr>
        <p:xfrm>
          <a:off x="990600" y="5257800"/>
          <a:ext cx="284638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Equation" r:id="rId7" imgW="33701760" imgH="13398480" progId="Equation.3">
                  <p:embed/>
                </p:oleObj>
              </mc:Choice>
              <mc:Fallback>
                <p:oleObj name="Equation" r:id="rId7" imgW="33701760" imgH="1339848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257800"/>
                        <a:ext cx="2846388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4800600" y="4267200"/>
            <a:ext cx="4113213" cy="1563688"/>
            <a:chOff x="2880" y="2352"/>
            <a:chExt cx="2591" cy="985"/>
          </a:xfrm>
        </p:grpSpPr>
        <p:sp>
          <p:nvSpPr>
            <p:cNvPr id="21531" name="Text Box 34"/>
            <p:cNvSpPr txBox="1">
              <a:spLocks noChangeArrowheads="1"/>
            </p:cNvSpPr>
            <p:nvPr/>
          </p:nvSpPr>
          <p:spPr bwMode="auto">
            <a:xfrm>
              <a:off x="2880" y="2352"/>
              <a:ext cx="2591" cy="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zh-CN" altLang="en-US"/>
                <a:t>再将此旋转单叶双曲面沿</a:t>
              </a:r>
            </a:p>
            <a:p>
              <a:pPr>
                <a:lnSpc>
                  <a:spcPct val="115000"/>
                </a:lnSpc>
              </a:pPr>
              <a:r>
                <a:rPr lang="en-US" altLang="zh-CN" i="1"/>
                <a:t>y</a:t>
              </a:r>
              <a:r>
                <a:rPr lang="en-US" altLang="zh-CN"/>
                <a:t> </a:t>
              </a:r>
              <a:r>
                <a:rPr lang="zh-CN" altLang="en-US"/>
                <a:t>轴方向伸缩     倍得到单</a:t>
              </a:r>
            </a:p>
            <a:p>
              <a:pPr>
                <a:lnSpc>
                  <a:spcPct val="115000"/>
                </a:lnSpc>
              </a:pPr>
              <a:r>
                <a:rPr lang="zh-CN" altLang="en-US"/>
                <a:t>叶双曲面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21513" name="Object 35"/>
            <p:cNvGraphicFramePr>
              <a:graphicFrameLocks noChangeAspect="1"/>
            </p:cNvGraphicFramePr>
            <p:nvPr/>
          </p:nvGraphicFramePr>
          <p:xfrm>
            <a:off x="4224" y="2592"/>
            <a:ext cx="234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9" name="Equation" r:id="rId9" imgW="190440" imgH="533520" progId="Equation.3">
                    <p:embed/>
                  </p:oleObj>
                </mc:Choice>
                <mc:Fallback>
                  <p:oleObj name="Equation" r:id="rId9" imgW="190440" imgH="53352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592"/>
                          <a:ext cx="234" cy="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6227763" y="908050"/>
            <a:ext cx="2379662" cy="3060700"/>
            <a:chOff x="3984" y="192"/>
            <a:chExt cx="1499" cy="1928"/>
          </a:xfrm>
        </p:grpSpPr>
        <p:sp>
          <p:nvSpPr>
            <p:cNvPr id="21523" name="Line 6"/>
            <p:cNvSpPr>
              <a:spLocks noChangeShapeType="1"/>
            </p:cNvSpPr>
            <p:nvPr/>
          </p:nvSpPr>
          <p:spPr bwMode="auto">
            <a:xfrm flipV="1">
              <a:off x="4560" y="240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4" name="Line 7"/>
            <p:cNvSpPr>
              <a:spLocks noChangeShapeType="1"/>
            </p:cNvSpPr>
            <p:nvPr/>
          </p:nvSpPr>
          <p:spPr bwMode="auto">
            <a:xfrm flipH="1">
              <a:off x="3984" y="1419"/>
              <a:ext cx="552" cy="4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5" name="Line 8"/>
            <p:cNvSpPr>
              <a:spLocks noChangeShapeType="1"/>
            </p:cNvSpPr>
            <p:nvPr/>
          </p:nvSpPr>
          <p:spPr bwMode="auto">
            <a:xfrm rot="-2072812">
              <a:off x="4970" y="1252"/>
              <a:ext cx="455" cy="3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09" name="Object 9"/>
            <p:cNvGraphicFramePr>
              <a:graphicFrameLocks noChangeAspect="1"/>
            </p:cNvGraphicFramePr>
            <p:nvPr/>
          </p:nvGraphicFramePr>
          <p:xfrm>
            <a:off x="3984" y="1872"/>
            <a:ext cx="192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0" name="Equation" r:id="rId11" imgW="139700" imgH="139700" progId="Equation.3">
                    <p:embed/>
                  </p:oleObj>
                </mc:Choice>
                <mc:Fallback>
                  <p:oleObj name="Equation" r:id="rId11" imgW="139700" imgH="13970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872"/>
                          <a:ext cx="192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0" name="Object 10"/>
            <p:cNvGraphicFramePr>
              <a:graphicFrameLocks noChangeAspect="1"/>
            </p:cNvGraphicFramePr>
            <p:nvPr/>
          </p:nvGraphicFramePr>
          <p:xfrm>
            <a:off x="5328" y="1440"/>
            <a:ext cx="15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1" name="Equation" r:id="rId13" imgW="253780" imgH="317225" progId="Equation.3">
                    <p:embed/>
                  </p:oleObj>
                </mc:Choice>
                <mc:Fallback>
                  <p:oleObj name="Equation" r:id="rId13" imgW="253780" imgH="317225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440"/>
                          <a:ext cx="155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1" name="Object 11"/>
            <p:cNvGraphicFramePr>
              <a:graphicFrameLocks noChangeAspect="1"/>
            </p:cNvGraphicFramePr>
            <p:nvPr/>
          </p:nvGraphicFramePr>
          <p:xfrm>
            <a:off x="4368" y="192"/>
            <a:ext cx="15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2" name="Equation" r:id="rId15" imgW="114201" imgH="139579" progId="Equation.3">
                    <p:embed/>
                  </p:oleObj>
                </mc:Choice>
                <mc:Fallback>
                  <p:oleObj name="Equation" r:id="rId15" imgW="114201" imgH="139579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92"/>
                          <a:ext cx="157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2" name="Object 12"/>
            <p:cNvGraphicFramePr>
              <a:graphicFrameLocks noChangeAspect="1"/>
            </p:cNvGraphicFramePr>
            <p:nvPr/>
          </p:nvGraphicFramePr>
          <p:xfrm>
            <a:off x="4608" y="1488"/>
            <a:ext cx="92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3" name="Equation" r:id="rId17" imgW="215713" imgH="241091" progId="Equation.3">
                    <p:embed/>
                  </p:oleObj>
                </mc:Choice>
                <mc:Fallback>
                  <p:oleObj name="Equation" r:id="rId17" imgW="215713" imgH="241091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488"/>
                          <a:ext cx="92" cy="1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6" name="Arc 21"/>
            <p:cNvSpPr>
              <a:spLocks/>
            </p:cNvSpPr>
            <p:nvPr/>
          </p:nvSpPr>
          <p:spPr bwMode="auto">
            <a:xfrm flipH="1">
              <a:off x="4320" y="960"/>
              <a:ext cx="56" cy="1160"/>
            </a:xfrm>
            <a:custGeom>
              <a:avLst/>
              <a:gdLst>
                <a:gd name="T0" fmla="*/ 0 w 21600"/>
                <a:gd name="T1" fmla="*/ 0 h 42130"/>
                <a:gd name="T2" fmla="*/ 0 w 21600"/>
                <a:gd name="T3" fmla="*/ 0 h 42130"/>
                <a:gd name="T4" fmla="*/ 0 w 21600"/>
                <a:gd name="T5" fmla="*/ 0 h 421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130"/>
                <a:gd name="T11" fmla="*/ 21600 w 21600"/>
                <a:gd name="T12" fmla="*/ 42130 h 421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130" fill="none" extrusionOk="0">
                  <a:moveTo>
                    <a:pt x="15585" y="42129"/>
                  </a:moveTo>
                  <a:cubicBezTo>
                    <a:pt x="6352" y="39452"/>
                    <a:pt x="0" y="30996"/>
                    <a:pt x="0" y="21384"/>
                  </a:cubicBezTo>
                  <a:cubicBezTo>
                    <a:pt x="-1" y="10632"/>
                    <a:pt x="7907" y="1517"/>
                    <a:pt x="18551" y="0"/>
                  </a:cubicBezTo>
                </a:path>
                <a:path w="21600" h="42130" stroke="0" extrusionOk="0">
                  <a:moveTo>
                    <a:pt x="15585" y="42129"/>
                  </a:moveTo>
                  <a:cubicBezTo>
                    <a:pt x="6352" y="39452"/>
                    <a:pt x="0" y="30996"/>
                    <a:pt x="0" y="21384"/>
                  </a:cubicBezTo>
                  <a:cubicBezTo>
                    <a:pt x="-1" y="10632"/>
                    <a:pt x="7907" y="1517"/>
                    <a:pt x="18551" y="0"/>
                  </a:cubicBezTo>
                  <a:lnTo>
                    <a:pt x="21600" y="21384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FF66FF"/>
                </a:solidFill>
              </a:endParaRPr>
            </a:p>
          </p:txBody>
        </p:sp>
        <p:sp>
          <p:nvSpPr>
            <p:cNvPr id="21527" name="Arc 22"/>
            <p:cNvSpPr>
              <a:spLocks/>
            </p:cNvSpPr>
            <p:nvPr/>
          </p:nvSpPr>
          <p:spPr bwMode="auto">
            <a:xfrm rot="21454949" flipH="1">
              <a:off x="4704" y="624"/>
              <a:ext cx="96" cy="1197"/>
            </a:xfrm>
            <a:custGeom>
              <a:avLst/>
              <a:gdLst>
                <a:gd name="T0" fmla="*/ 0 w 21600"/>
                <a:gd name="T1" fmla="*/ 0 h 42039"/>
                <a:gd name="T2" fmla="*/ 0 w 21600"/>
                <a:gd name="T3" fmla="*/ 0 h 42039"/>
                <a:gd name="T4" fmla="*/ 0 w 21600"/>
                <a:gd name="T5" fmla="*/ 0 h 4203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039"/>
                <a:gd name="T11" fmla="*/ 21600 w 21600"/>
                <a:gd name="T12" fmla="*/ 42039 h 42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039" fill="none" extrusionOk="0">
                  <a:moveTo>
                    <a:pt x="5243" y="0"/>
                  </a:moveTo>
                  <a:cubicBezTo>
                    <a:pt x="14857" y="2406"/>
                    <a:pt x="21600" y="11044"/>
                    <a:pt x="21600" y="20954"/>
                  </a:cubicBezTo>
                  <a:cubicBezTo>
                    <a:pt x="21600" y="31076"/>
                    <a:pt x="14570" y="39841"/>
                    <a:pt x="4688" y="42038"/>
                  </a:cubicBezTo>
                </a:path>
                <a:path w="21600" h="42039" stroke="0" extrusionOk="0">
                  <a:moveTo>
                    <a:pt x="5243" y="0"/>
                  </a:moveTo>
                  <a:cubicBezTo>
                    <a:pt x="14857" y="2406"/>
                    <a:pt x="21600" y="11044"/>
                    <a:pt x="21600" y="20954"/>
                  </a:cubicBezTo>
                  <a:cubicBezTo>
                    <a:pt x="21600" y="31076"/>
                    <a:pt x="14570" y="39841"/>
                    <a:pt x="4688" y="42038"/>
                  </a:cubicBezTo>
                  <a:lnTo>
                    <a:pt x="0" y="20954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FF66FF"/>
                </a:solidFill>
              </a:endParaRPr>
            </a:p>
          </p:txBody>
        </p:sp>
        <p:sp>
          <p:nvSpPr>
            <p:cNvPr id="21528" name="Line 25"/>
            <p:cNvSpPr>
              <a:spLocks noChangeShapeType="1"/>
            </p:cNvSpPr>
            <p:nvPr/>
          </p:nvSpPr>
          <p:spPr bwMode="auto">
            <a:xfrm>
              <a:off x="4560" y="864"/>
              <a:ext cx="0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9" name="Line 26"/>
            <p:cNvSpPr>
              <a:spLocks noChangeShapeType="1"/>
            </p:cNvSpPr>
            <p:nvPr/>
          </p:nvSpPr>
          <p:spPr bwMode="auto">
            <a:xfrm>
              <a:off x="4536" y="1421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0" name="Line 38"/>
            <p:cNvSpPr>
              <a:spLocks noChangeShapeType="1"/>
            </p:cNvSpPr>
            <p:nvPr/>
          </p:nvSpPr>
          <p:spPr bwMode="auto">
            <a:xfrm flipV="1">
              <a:off x="4512" y="1008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1" grpId="0" autoUpdateAnimBg="0"/>
      <p:bldP spid="23582" grpId="0" autoUpdateAnimBg="0"/>
      <p:bldP spid="2358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M15323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3657600"/>
            <a:ext cx="29527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09600" y="1927225"/>
            <a:ext cx="48990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用垂直于坐标轴的平面 </a:t>
            </a:r>
            <a:r>
              <a:rPr lang="en-US" altLang="zh-CN" i="1"/>
              <a:t>z = t</a:t>
            </a:r>
          </a:p>
          <a:p>
            <a:r>
              <a:rPr lang="zh-CN" altLang="en-US"/>
              <a:t>去截曲面</a:t>
            </a:r>
            <a:r>
              <a:rPr lang="en-US" altLang="zh-CN"/>
              <a:t>, </a:t>
            </a:r>
            <a:r>
              <a:rPr lang="zh-CN" altLang="en-US"/>
              <a:t>截痕为该平面上的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553200" y="2133600"/>
            <a:ext cx="1069975" cy="423863"/>
            <a:chOff x="1104" y="2448"/>
            <a:chExt cx="674" cy="267"/>
          </a:xfrm>
        </p:grpSpPr>
        <p:sp>
          <p:nvSpPr>
            <p:cNvPr id="22558" name="Arc 16"/>
            <p:cNvSpPr>
              <a:spLocks/>
            </p:cNvSpPr>
            <p:nvPr/>
          </p:nvSpPr>
          <p:spPr bwMode="auto">
            <a:xfrm>
              <a:off x="1104" y="2592"/>
              <a:ext cx="674" cy="123"/>
            </a:xfrm>
            <a:custGeom>
              <a:avLst/>
              <a:gdLst>
                <a:gd name="T0" fmla="*/ 0 w 43195"/>
                <a:gd name="T1" fmla="*/ 0 h 21844"/>
                <a:gd name="T2" fmla="*/ 0 w 43195"/>
                <a:gd name="T3" fmla="*/ 0 h 21844"/>
                <a:gd name="T4" fmla="*/ 0 w 43195"/>
                <a:gd name="T5" fmla="*/ 0 h 21844"/>
                <a:gd name="T6" fmla="*/ 0 60000 65536"/>
                <a:gd name="T7" fmla="*/ 0 60000 65536"/>
                <a:gd name="T8" fmla="*/ 0 60000 65536"/>
                <a:gd name="T9" fmla="*/ 0 w 43195"/>
                <a:gd name="T10" fmla="*/ 0 h 21844"/>
                <a:gd name="T11" fmla="*/ 43195 w 43195"/>
                <a:gd name="T12" fmla="*/ 21844 h 218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5" h="21844" fill="none" extrusionOk="0">
                  <a:moveTo>
                    <a:pt x="43193" y="0"/>
                  </a:moveTo>
                  <a:cubicBezTo>
                    <a:pt x="43194" y="81"/>
                    <a:pt x="43195" y="162"/>
                    <a:pt x="43195" y="244"/>
                  </a:cubicBezTo>
                  <a:cubicBezTo>
                    <a:pt x="43195" y="12173"/>
                    <a:pt x="33524" y="21844"/>
                    <a:pt x="21595" y="21844"/>
                  </a:cubicBezTo>
                  <a:cubicBezTo>
                    <a:pt x="9850" y="21844"/>
                    <a:pt x="257" y="12459"/>
                    <a:pt x="0" y="717"/>
                  </a:cubicBezTo>
                </a:path>
                <a:path w="43195" h="21844" stroke="0" extrusionOk="0">
                  <a:moveTo>
                    <a:pt x="43193" y="0"/>
                  </a:moveTo>
                  <a:cubicBezTo>
                    <a:pt x="43194" y="81"/>
                    <a:pt x="43195" y="162"/>
                    <a:pt x="43195" y="244"/>
                  </a:cubicBezTo>
                  <a:cubicBezTo>
                    <a:pt x="43195" y="12173"/>
                    <a:pt x="33524" y="21844"/>
                    <a:pt x="21595" y="21844"/>
                  </a:cubicBezTo>
                  <a:cubicBezTo>
                    <a:pt x="9850" y="21844"/>
                    <a:pt x="257" y="12459"/>
                    <a:pt x="0" y="717"/>
                  </a:cubicBezTo>
                  <a:lnTo>
                    <a:pt x="21595" y="244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9" name="Arc 17"/>
            <p:cNvSpPr>
              <a:spLocks/>
            </p:cNvSpPr>
            <p:nvPr/>
          </p:nvSpPr>
          <p:spPr bwMode="auto">
            <a:xfrm rot="10715628">
              <a:off x="1104" y="2448"/>
              <a:ext cx="673" cy="145"/>
            </a:xfrm>
            <a:custGeom>
              <a:avLst/>
              <a:gdLst>
                <a:gd name="T0" fmla="*/ 0 w 43197"/>
                <a:gd name="T1" fmla="*/ 0 h 30740"/>
                <a:gd name="T2" fmla="*/ 0 w 43197"/>
                <a:gd name="T3" fmla="*/ 0 h 30740"/>
                <a:gd name="T4" fmla="*/ 0 w 43197"/>
                <a:gd name="T5" fmla="*/ 0 h 30740"/>
                <a:gd name="T6" fmla="*/ 0 60000 65536"/>
                <a:gd name="T7" fmla="*/ 0 60000 65536"/>
                <a:gd name="T8" fmla="*/ 0 60000 65536"/>
                <a:gd name="T9" fmla="*/ 0 w 43197"/>
                <a:gd name="T10" fmla="*/ 0 h 30740"/>
                <a:gd name="T11" fmla="*/ 43197 w 43197"/>
                <a:gd name="T12" fmla="*/ 30740 h 307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7" h="30740" fill="none" extrusionOk="0">
                  <a:moveTo>
                    <a:pt x="43196" y="9515"/>
                  </a:moveTo>
                  <a:cubicBezTo>
                    <a:pt x="42991" y="21296"/>
                    <a:pt x="33382" y="30739"/>
                    <a:pt x="21600" y="30740"/>
                  </a:cubicBezTo>
                  <a:cubicBezTo>
                    <a:pt x="9670" y="30740"/>
                    <a:pt x="0" y="21069"/>
                    <a:pt x="0" y="9140"/>
                  </a:cubicBezTo>
                  <a:cubicBezTo>
                    <a:pt x="-1" y="5981"/>
                    <a:pt x="692" y="2861"/>
                    <a:pt x="2029" y="0"/>
                  </a:cubicBezTo>
                </a:path>
                <a:path w="43197" h="30740" stroke="0" extrusionOk="0">
                  <a:moveTo>
                    <a:pt x="43196" y="9515"/>
                  </a:moveTo>
                  <a:cubicBezTo>
                    <a:pt x="42991" y="21296"/>
                    <a:pt x="33382" y="30739"/>
                    <a:pt x="21600" y="30740"/>
                  </a:cubicBezTo>
                  <a:cubicBezTo>
                    <a:pt x="9670" y="30740"/>
                    <a:pt x="0" y="21069"/>
                    <a:pt x="0" y="9140"/>
                  </a:cubicBezTo>
                  <a:cubicBezTo>
                    <a:pt x="-1" y="5981"/>
                    <a:pt x="692" y="2861"/>
                    <a:pt x="2029" y="0"/>
                  </a:cubicBezTo>
                  <a:lnTo>
                    <a:pt x="21600" y="914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705600" y="1066800"/>
            <a:ext cx="762000" cy="2298700"/>
            <a:chOff x="2544" y="288"/>
            <a:chExt cx="480" cy="1448"/>
          </a:xfrm>
        </p:grpSpPr>
        <p:sp>
          <p:nvSpPr>
            <p:cNvPr id="22554" name="Arc 20"/>
            <p:cNvSpPr>
              <a:spLocks/>
            </p:cNvSpPr>
            <p:nvPr/>
          </p:nvSpPr>
          <p:spPr bwMode="auto">
            <a:xfrm flipH="1">
              <a:off x="2544" y="576"/>
              <a:ext cx="56" cy="1160"/>
            </a:xfrm>
            <a:custGeom>
              <a:avLst/>
              <a:gdLst>
                <a:gd name="T0" fmla="*/ 0 w 21600"/>
                <a:gd name="T1" fmla="*/ 0 h 42130"/>
                <a:gd name="T2" fmla="*/ 0 w 21600"/>
                <a:gd name="T3" fmla="*/ 0 h 42130"/>
                <a:gd name="T4" fmla="*/ 0 w 21600"/>
                <a:gd name="T5" fmla="*/ 0 h 421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130"/>
                <a:gd name="T11" fmla="*/ 21600 w 21600"/>
                <a:gd name="T12" fmla="*/ 42130 h 421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130" fill="none" extrusionOk="0">
                  <a:moveTo>
                    <a:pt x="15585" y="42129"/>
                  </a:moveTo>
                  <a:cubicBezTo>
                    <a:pt x="6352" y="39452"/>
                    <a:pt x="0" y="30996"/>
                    <a:pt x="0" y="21384"/>
                  </a:cubicBezTo>
                  <a:cubicBezTo>
                    <a:pt x="-1" y="10632"/>
                    <a:pt x="7907" y="1517"/>
                    <a:pt x="18551" y="0"/>
                  </a:cubicBezTo>
                </a:path>
                <a:path w="21600" h="42130" stroke="0" extrusionOk="0">
                  <a:moveTo>
                    <a:pt x="15585" y="42129"/>
                  </a:moveTo>
                  <a:cubicBezTo>
                    <a:pt x="6352" y="39452"/>
                    <a:pt x="0" y="30996"/>
                    <a:pt x="0" y="21384"/>
                  </a:cubicBezTo>
                  <a:cubicBezTo>
                    <a:pt x="-1" y="10632"/>
                    <a:pt x="7907" y="1517"/>
                    <a:pt x="18551" y="0"/>
                  </a:cubicBezTo>
                  <a:lnTo>
                    <a:pt x="21600" y="21384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5" name="Arc 21"/>
            <p:cNvSpPr>
              <a:spLocks/>
            </p:cNvSpPr>
            <p:nvPr/>
          </p:nvSpPr>
          <p:spPr bwMode="auto">
            <a:xfrm rot="21454949" flipH="1">
              <a:off x="2928" y="288"/>
              <a:ext cx="96" cy="1197"/>
            </a:xfrm>
            <a:custGeom>
              <a:avLst/>
              <a:gdLst>
                <a:gd name="T0" fmla="*/ 0 w 21600"/>
                <a:gd name="T1" fmla="*/ 0 h 42039"/>
                <a:gd name="T2" fmla="*/ 0 w 21600"/>
                <a:gd name="T3" fmla="*/ 0 h 42039"/>
                <a:gd name="T4" fmla="*/ 0 w 21600"/>
                <a:gd name="T5" fmla="*/ 0 h 4203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039"/>
                <a:gd name="T11" fmla="*/ 21600 w 21600"/>
                <a:gd name="T12" fmla="*/ 42039 h 42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039" fill="none" extrusionOk="0">
                  <a:moveTo>
                    <a:pt x="5243" y="0"/>
                  </a:moveTo>
                  <a:cubicBezTo>
                    <a:pt x="14857" y="2406"/>
                    <a:pt x="21600" y="11044"/>
                    <a:pt x="21600" y="20954"/>
                  </a:cubicBezTo>
                  <a:cubicBezTo>
                    <a:pt x="21600" y="31076"/>
                    <a:pt x="14570" y="39841"/>
                    <a:pt x="4688" y="42038"/>
                  </a:cubicBezTo>
                </a:path>
                <a:path w="21600" h="42039" stroke="0" extrusionOk="0">
                  <a:moveTo>
                    <a:pt x="5243" y="0"/>
                  </a:moveTo>
                  <a:cubicBezTo>
                    <a:pt x="14857" y="2406"/>
                    <a:pt x="21600" y="11044"/>
                    <a:pt x="21600" y="20954"/>
                  </a:cubicBezTo>
                  <a:cubicBezTo>
                    <a:pt x="21600" y="31076"/>
                    <a:pt x="14570" y="39841"/>
                    <a:pt x="4688" y="42038"/>
                  </a:cubicBezTo>
                  <a:lnTo>
                    <a:pt x="0" y="20954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6" name="Line 22"/>
            <p:cNvSpPr>
              <a:spLocks noChangeShapeType="1"/>
            </p:cNvSpPr>
            <p:nvPr/>
          </p:nvSpPr>
          <p:spPr bwMode="auto">
            <a:xfrm flipV="1">
              <a:off x="2592" y="288"/>
              <a:ext cx="384" cy="28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Line 23"/>
            <p:cNvSpPr>
              <a:spLocks noChangeShapeType="1"/>
            </p:cNvSpPr>
            <p:nvPr/>
          </p:nvSpPr>
          <p:spPr bwMode="auto">
            <a:xfrm flipV="1">
              <a:off x="2592" y="1440"/>
              <a:ext cx="384" cy="28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41" name="Group 36"/>
          <p:cNvGrpSpPr>
            <a:grpSpLocks/>
          </p:cNvGrpSpPr>
          <p:nvPr/>
        </p:nvGrpSpPr>
        <p:grpSpPr bwMode="auto">
          <a:xfrm>
            <a:off x="5943600" y="228600"/>
            <a:ext cx="2760663" cy="3230563"/>
            <a:chOff x="2736" y="192"/>
            <a:chExt cx="1739" cy="2035"/>
          </a:xfrm>
        </p:grpSpPr>
        <p:sp>
          <p:nvSpPr>
            <p:cNvPr id="22543" name="Line 5"/>
            <p:cNvSpPr>
              <a:spLocks noChangeShapeType="1"/>
            </p:cNvSpPr>
            <p:nvPr/>
          </p:nvSpPr>
          <p:spPr bwMode="auto">
            <a:xfrm flipV="1">
              <a:off x="3432" y="251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Line 6"/>
            <p:cNvSpPr>
              <a:spLocks noChangeShapeType="1"/>
            </p:cNvSpPr>
            <p:nvPr/>
          </p:nvSpPr>
          <p:spPr bwMode="auto">
            <a:xfrm flipH="1">
              <a:off x="2760" y="1515"/>
              <a:ext cx="672" cy="4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Line 7"/>
            <p:cNvSpPr>
              <a:spLocks noChangeShapeType="1"/>
            </p:cNvSpPr>
            <p:nvPr/>
          </p:nvSpPr>
          <p:spPr bwMode="auto">
            <a:xfrm rot="-2072812">
              <a:off x="3846" y="1308"/>
              <a:ext cx="624" cy="4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33" name="Object 3"/>
            <p:cNvGraphicFramePr>
              <a:graphicFrameLocks noChangeAspect="1"/>
            </p:cNvGraphicFramePr>
            <p:nvPr/>
          </p:nvGraphicFramePr>
          <p:xfrm>
            <a:off x="2736" y="2038"/>
            <a:ext cx="192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5" name="Equation" r:id="rId4" imgW="139700" imgH="139700" progId="Equation.3">
                    <p:embed/>
                  </p:oleObj>
                </mc:Choice>
                <mc:Fallback>
                  <p:oleObj name="Equation" r:id="rId4" imgW="139700" imgH="1397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038"/>
                          <a:ext cx="192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4" name="Object 4"/>
            <p:cNvGraphicFramePr>
              <a:graphicFrameLocks noChangeAspect="1"/>
            </p:cNvGraphicFramePr>
            <p:nvPr/>
          </p:nvGraphicFramePr>
          <p:xfrm>
            <a:off x="4320" y="1584"/>
            <a:ext cx="15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6" name="Equation" r:id="rId6" imgW="253780" imgH="317225" progId="Equation.3">
                    <p:embed/>
                  </p:oleObj>
                </mc:Choice>
                <mc:Fallback>
                  <p:oleObj name="Equation" r:id="rId6" imgW="253780" imgH="317225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584"/>
                          <a:ext cx="155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5" name="Object 5"/>
            <p:cNvGraphicFramePr>
              <a:graphicFrameLocks noChangeAspect="1"/>
            </p:cNvGraphicFramePr>
            <p:nvPr/>
          </p:nvGraphicFramePr>
          <p:xfrm>
            <a:off x="3281" y="192"/>
            <a:ext cx="15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7" name="Equation" r:id="rId8" imgW="114201" imgH="139579" progId="Equation.3">
                    <p:embed/>
                  </p:oleObj>
                </mc:Choice>
                <mc:Fallback>
                  <p:oleObj name="Equation" r:id="rId8" imgW="114201" imgH="139579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1" y="192"/>
                          <a:ext cx="157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6" name="Object 6"/>
            <p:cNvGraphicFramePr>
              <a:graphicFrameLocks noChangeAspect="1"/>
            </p:cNvGraphicFramePr>
            <p:nvPr/>
          </p:nvGraphicFramePr>
          <p:xfrm>
            <a:off x="3408" y="1536"/>
            <a:ext cx="92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8" name="Equation" r:id="rId10" imgW="215713" imgH="241091" progId="Equation.3">
                    <p:embed/>
                  </p:oleObj>
                </mc:Choice>
                <mc:Fallback>
                  <p:oleObj name="Equation" r:id="rId10" imgW="215713" imgH="241091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536"/>
                          <a:ext cx="92" cy="1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6" name="Arc 12"/>
            <p:cNvSpPr>
              <a:spLocks/>
            </p:cNvSpPr>
            <p:nvPr/>
          </p:nvSpPr>
          <p:spPr bwMode="auto">
            <a:xfrm>
              <a:off x="2952" y="845"/>
              <a:ext cx="940" cy="174"/>
            </a:xfrm>
            <a:custGeom>
              <a:avLst/>
              <a:gdLst>
                <a:gd name="T0" fmla="*/ 0 w 43195"/>
                <a:gd name="T1" fmla="*/ 0 h 21844"/>
                <a:gd name="T2" fmla="*/ 0 w 43195"/>
                <a:gd name="T3" fmla="*/ 0 h 21844"/>
                <a:gd name="T4" fmla="*/ 0 w 43195"/>
                <a:gd name="T5" fmla="*/ 0 h 21844"/>
                <a:gd name="T6" fmla="*/ 0 60000 65536"/>
                <a:gd name="T7" fmla="*/ 0 60000 65536"/>
                <a:gd name="T8" fmla="*/ 0 60000 65536"/>
                <a:gd name="T9" fmla="*/ 0 w 43195"/>
                <a:gd name="T10" fmla="*/ 0 h 21844"/>
                <a:gd name="T11" fmla="*/ 43195 w 43195"/>
                <a:gd name="T12" fmla="*/ 21844 h 218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5" h="21844" fill="none" extrusionOk="0">
                  <a:moveTo>
                    <a:pt x="43193" y="0"/>
                  </a:moveTo>
                  <a:cubicBezTo>
                    <a:pt x="43194" y="81"/>
                    <a:pt x="43195" y="162"/>
                    <a:pt x="43195" y="244"/>
                  </a:cubicBezTo>
                  <a:cubicBezTo>
                    <a:pt x="43195" y="12173"/>
                    <a:pt x="33524" y="21844"/>
                    <a:pt x="21595" y="21844"/>
                  </a:cubicBezTo>
                  <a:cubicBezTo>
                    <a:pt x="9850" y="21844"/>
                    <a:pt x="257" y="12459"/>
                    <a:pt x="0" y="717"/>
                  </a:cubicBezTo>
                </a:path>
                <a:path w="43195" h="21844" stroke="0" extrusionOk="0">
                  <a:moveTo>
                    <a:pt x="43193" y="0"/>
                  </a:moveTo>
                  <a:cubicBezTo>
                    <a:pt x="43194" y="81"/>
                    <a:pt x="43195" y="162"/>
                    <a:pt x="43195" y="244"/>
                  </a:cubicBezTo>
                  <a:cubicBezTo>
                    <a:pt x="43195" y="12173"/>
                    <a:pt x="33524" y="21844"/>
                    <a:pt x="21595" y="21844"/>
                  </a:cubicBezTo>
                  <a:cubicBezTo>
                    <a:pt x="9850" y="21844"/>
                    <a:pt x="257" y="12459"/>
                    <a:pt x="0" y="717"/>
                  </a:cubicBezTo>
                  <a:lnTo>
                    <a:pt x="21595" y="244"/>
                  </a:lnTo>
                  <a:close/>
                </a:path>
              </a:pathLst>
            </a:cu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Arc 13"/>
            <p:cNvSpPr>
              <a:spLocks/>
            </p:cNvSpPr>
            <p:nvPr/>
          </p:nvSpPr>
          <p:spPr bwMode="auto">
            <a:xfrm rot="10715628">
              <a:off x="2952" y="701"/>
              <a:ext cx="942" cy="176"/>
            </a:xfrm>
            <a:custGeom>
              <a:avLst/>
              <a:gdLst>
                <a:gd name="T0" fmla="*/ 0 w 43197"/>
                <a:gd name="T1" fmla="*/ 0 h 22295"/>
                <a:gd name="T2" fmla="*/ 0 w 43197"/>
                <a:gd name="T3" fmla="*/ 0 h 22295"/>
                <a:gd name="T4" fmla="*/ 0 w 43197"/>
                <a:gd name="T5" fmla="*/ 0 h 22295"/>
                <a:gd name="T6" fmla="*/ 0 60000 65536"/>
                <a:gd name="T7" fmla="*/ 0 60000 65536"/>
                <a:gd name="T8" fmla="*/ 0 60000 65536"/>
                <a:gd name="T9" fmla="*/ 0 w 43197"/>
                <a:gd name="T10" fmla="*/ 0 h 22295"/>
                <a:gd name="T11" fmla="*/ 43197 w 43197"/>
                <a:gd name="T12" fmla="*/ 22295 h 222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7" h="22295" fill="none" extrusionOk="0">
                  <a:moveTo>
                    <a:pt x="43196" y="1070"/>
                  </a:moveTo>
                  <a:cubicBezTo>
                    <a:pt x="42991" y="12851"/>
                    <a:pt x="33382" y="22294"/>
                    <a:pt x="21600" y="22295"/>
                  </a:cubicBezTo>
                  <a:cubicBezTo>
                    <a:pt x="9670" y="22295"/>
                    <a:pt x="0" y="12624"/>
                    <a:pt x="0" y="695"/>
                  </a:cubicBezTo>
                  <a:cubicBezTo>
                    <a:pt x="-1" y="463"/>
                    <a:pt x="3" y="231"/>
                    <a:pt x="11" y="0"/>
                  </a:cubicBezTo>
                </a:path>
                <a:path w="43197" h="22295" stroke="0" extrusionOk="0">
                  <a:moveTo>
                    <a:pt x="43196" y="1070"/>
                  </a:moveTo>
                  <a:cubicBezTo>
                    <a:pt x="42991" y="12851"/>
                    <a:pt x="33382" y="22294"/>
                    <a:pt x="21600" y="22295"/>
                  </a:cubicBezTo>
                  <a:cubicBezTo>
                    <a:pt x="9670" y="22295"/>
                    <a:pt x="0" y="12624"/>
                    <a:pt x="0" y="695"/>
                  </a:cubicBezTo>
                  <a:cubicBezTo>
                    <a:pt x="-1" y="463"/>
                    <a:pt x="3" y="231"/>
                    <a:pt x="11" y="0"/>
                  </a:cubicBezTo>
                  <a:lnTo>
                    <a:pt x="21600" y="695"/>
                  </a:lnTo>
                  <a:close/>
                </a:path>
              </a:pathLst>
            </a:cu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8" name="Arc 14"/>
            <p:cNvSpPr>
              <a:spLocks/>
            </p:cNvSpPr>
            <p:nvPr/>
          </p:nvSpPr>
          <p:spPr bwMode="auto">
            <a:xfrm>
              <a:off x="2962" y="2027"/>
              <a:ext cx="940" cy="174"/>
            </a:xfrm>
            <a:custGeom>
              <a:avLst/>
              <a:gdLst>
                <a:gd name="T0" fmla="*/ 0 w 43195"/>
                <a:gd name="T1" fmla="*/ 0 h 21844"/>
                <a:gd name="T2" fmla="*/ 0 w 43195"/>
                <a:gd name="T3" fmla="*/ 0 h 21844"/>
                <a:gd name="T4" fmla="*/ 0 w 43195"/>
                <a:gd name="T5" fmla="*/ 0 h 21844"/>
                <a:gd name="T6" fmla="*/ 0 60000 65536"/>
                <a:gd name="T7" fmla="*/ 0 60000 65536"/>
                <a:gd name="T8" fmla="*/ 0 60000 65536"/>
                <a:gd name="T9" fmla="*/ 0 w 43195"/>
                <a:gd name="T10" fmla="*/ 0 h 21844"/>
                <a:gd name="T11" fmla="*/ 43195 w 43195"/>
                <a:gd name="T12" fmla="*/ 21844 h 218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5" h="21844" fill="none" extrusionOk="0">
                  <a:moveTo>
                    <a:pt x="43193" y="0"/>
                  </a:moveTo>
                  <a:cubicBezTo>
                    <a:pt x="43194" y="81"/>
                    <a:pt x="43195" y="162"/>
                    <a:pt x="43195" y="244"/>
                  </a:cubicBezTo>
                  <a:cubicBezTo>
                    <a:pt x="43195" y="12173"/>
                    <a:pt x="33524" y="21844"/>
                    <a:pt x="21595" y="21844"/>
                  </a:cubicBezTo>
                  <a:cubicBezTo>
                    <a:pt x="9850" y="21844"/>
                    <a:pt x="257" y="12459"/>
                    <a:pt x="0" y="717"/>
                  </a:cubicBezTo>
                </a:path>
                <a:path w="43195" h="21844" stroke="0" extrusionOk="0">
                  <a:moveTo>
                    <a:pt x="43193" y="0"/>
                  </a:moveTo>
                  <a:cubicBezTo>
                    <a:pt x="43194" y="81"/>
                    <a:pt x="43195" y="162"/>
                    <a:pt x="43195" y="244"/>
                  </a:cubicBezTo>
                  <a:cubicBezTo>
                    <a:pt x="43195" y="12173"/>
                    <a:pt x="33524" y="21844"/>
                    <a:pt x="21595" y="21844"/>
                  </a:cubicBezTo>
                  <a:cubicBezTo>
                    <a:pt x="9850" y="21844"/>
                    <a:pt x="257" y="12459"/>
                    <a:pt x="0" y="717"/>
                  </a:cubicBezTo>
                  <a:lnTo>
                    <a:pt x="21595" y="244"/>
                  </a:lnTo>
                  <a:close/>
                </a:path>
              </a:pathLst>
            </a:cu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9" name="Arc 15"/>
            <p:cNvSpPr>
              <a:spLocks/>
            </p:cNvSpPr>
            <p:nvPr/>
          </p:nvSpPr>
          <p:spPr bwMode="auto">
            <a:xfrm rot="10715628">
              <a:off x="2962" y="1883"/>
              <a:ext cx="942" cy="176"/>
            </a:xfrm>
            <a:custGeom>
              <a:avLst/>
              <a:gdLst>
                <a:gd name="T0" fmla="*/ 0 w 43197"/>
                <a:gd name="T1" fmla="*/ 0 h 22295"/>
                <a:gd name="T2" fmla="*/ 0 w 43197"/>
                <a:gd name="T3" fmla="*/ 0 h 22295"/>
                <a:gd name="T4" fmla="*/ 0 w 43197"/>
                <a:gd name="T5" fmla="*/ 0 h 22295"/>
                <a:gd name="T6" fmla="*/ 0 60000 65536"/>
                <a:gd name="T7" fmla="*/ 0 60000 65536"/>
                <a:gd name="T8" fmla="*/ 0 60000 65536"/>
                <a:gd name="T9" fmla="*/ 0 w 43197"/>
                <a:gd name="T10" fmla="*/ 0 h 22295"/>
                <a:gd name="T11" fmla="*/ 43197 w 43197"/>
                <a:gd name="T12" fmla="*/ 22295 h 222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7" h="22295" fill="none" extrusionOk="0">
                  <a:moveTo>
                    <a:pt x="43196" y="1070"/>
                  </a:moveTo>
                  <a:cubicBezTo>
                    <a:pt x="42991" y="12851"/>
                    <a:pt x="33382" y="22294"/>
                    <a:pt x="21600" y="22295"/>
                  </a:cubicBezTo>
                  <a:cubicBezTo>
                    <a:pt x="9670" y="22295"/>
                    <a:pt x="0" y="12624"/>
                    <a:pt x="0" y="695"/>
                  </a:cubicBezTo>
                  <a:cubicBezTo>
                    <a:pt x="-1" y="463"/>
                    <a:pt x="3" y="231"/>
                    <a:pt x="11" y="0"/>
                  </a:cubicBezTo>
                </a:path>
                <a:path w="43197" h="22295" stroke="0" extrusionOk="0">
                  <a:moveTo>
                    <a:pt x="43196" y="1070"/>
                  </a:moveTo>
                  <a:cubicBezTo>
                    <a:pt x="42991" y="12851"/>
                    <a:pt x="33382" y="22294"/>
                    <a:pt x="21600" y="22295"/>
                  </a:cubicBezTo>
                  <a:cubicBezTo>
                    <a:pt x="9670" y="22295"/>
                    <a:pt x="0" y="12624"/>
                    <a:pt x="0" y="695"/>
                  </a:cubicBezTo>
                  <a:cubicBezTo>
                    <a:pt x="-1" y="463"/>
                    <a:pt x="3" y="231"/>
                    <a:pt x="11" y="0"/>
                  </a:cubicBezTo>
                  <a:lnTo>
                    <a:pt x="21600" y="695"/>
                  </a:lnTo>
                  <a:close/>
                </a:path>
              </a:pathLst>
            </a:custGeom>
            <a:noFill/>
            <a:ln w="38100">
              <a:solidFill>
                <a:srgbClr val="00FF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0" name="Arc 18"/>
            <p:cNvSpPr>
              <a:spLocks/>
            </p:cNvSpPr>
            <p:nvPr/>
          </p:nvSpPr>
          <p:spPr bwMode="auto">
            <a:xfrm flipH="1">
              <a:off x="3768" y="896"/>
              <a:ext cx="144" cy="1139"/>
            </a:xfrm>
            <a:custGeom>
              <a:avLst/>
              <a:gdLst>
                <a:gd name="T0" fmla="*/ 0 w 21600"/>
                <a:gd name="T1" fmla="*/ 0 h 42288"/>
                <a:gd name="T2" fmla="*/ 0 w 21600"/>
                <a:gd name="T3" fmla="*/ 0 h 42288"/>
                <a:gd name="T4" fmla="*/ 0 w 21600"/>
                <a:gd name="T5" fmla="*/ 0 h 4228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288"/>
                <a:gd name="T11" fmla="*/ 21600 w 21600"/>
                <a:gd name="T12" fmla="*/ 42288 h 42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288" fill="none" extrusionOk="0">
                  <a:moveTo>
                    <a:pt x="4625" y="-1"/>
                  </a:moveTo>
                  <a:cubicBezTo>
                    <a:pt x="14536" y="2172"/>
                    <a:pt x="21600" y="10951"/>
                    <a:pt x="21600" y="21099"/>
                  </a:cubicBezTo>
                  <a:cubicBezTo>
                    <a:pt x="21600" y="31412"/>
                    <a:pt x="14309" y="40286"/>
                    <a:pt x="4192" y="42288"/>
                  </a:cubicBezTo>
                </a:path>
                <a:path w="21600" h="42288" stroke="0" extrusionOk="0">
                  <a:moveTo>
                    <a:pt x="4625" y="-1"/>
                  </a:moveTo>
                  <a:cubicBezTo>
                    <a:pt x="14536" y="2172"/>
                    <a:pt x="21600" y="10951"/>
                    <a:pt x="21600" y="21099"/>
                  </a:cubicBezTo>
                  <a:cubicBezTo>
                    <a:pt x="21600" y="31412"/>
                    <a:pt x="14309" y="40286"/>
                    <a:pt x="4192" y="42288"/>
                  </a:cubicBezTo>
                  <a:lnTo>
                    <a:pt x="0" y="21099"/>
                  </a:lnTo>
                  <a:close/>
                </a:path>
              </a:pathLst>
            </a:cu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1" name="Arc 19"/>
            <p:cNvSpPr>
              <a:spLocks/>
            </p:cNvSpPr>
            <p:nvPr/>
          </p:nvSpPr>
          <p:spPr bwMode="auto">
            <a:xfrm flipH="1">
              <a:off x="2943" y="899"/>
              <a:ext cx="143" cy="1134"/>
            </a:xfrm>
            <a:custGeom>
              <a:avLst/>
              <a:gdLst>
                <a:gd name="T0" fmla="*/ 0 w 21600"/>
                <a:gd name="T1" fmla="*/ 0 h 42130"/>
                <a:gd name="T2" fmla="*/ 0 w 21600"/>
                <a:gd name="T3" fmla="*/ 0 h 42130"/>
                <a:gd name="T4" fmla="*/ 0 w 21600"/>
                <a:gd name="T5" fmla="*/ 0 h 421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130"/>
                <a:gd name="T11" fmla="*/ 21600 w 21600"/>
                <a:gd name="T12" fmla="*/ 42130 h 421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130" fill="none" extrusionOk="0">
                  <a:moveTo>
                    <a:pt x="15585" y="42129"/>
                  </a:moveTo>
                  <a:cubicBezTo>
                    <a:pt x="6352" y="39452"/>
                    <a:pt x="0" y="30996"/>
                    <a:pt x="0" y="21384"/>
                  </a:cubicBezTo>
                  <a:cubicBezTo>
                    <a:pt x="-1" y="10632"/>
                    <a:pt x="7907" y="1517"/>
                    <a:pt x="18551" y="0"/>
                  </a:cubicBezTo>
                </a:path>
                <a:path w="21600" h="42130" stroke="0" extrusionOk="0">
                  <a:moveTo>
                    <a:pt x="15585" y="42129"/>
                  </a:moveTo>
                  <a:cubicBezTo>
                    <a:pt x="6352" y="39452"/>
                    <a:pt x="0" y="30996"/>
                    <a:pt x="0" y="21384"/>
                  </a:cubicBezTo>
                  <a:cubicBezTo>
                    <a:pt x="-1" y="10632"/>
                    <a:pt x="7907" y="1517"/>
                    <a:pt x="18551" y="0"/>
                  </a:cubicBezTo>
                  <a:lnTo>
                    <a:pt x="21600" y="21384"/>
                  </a:lnTo>
                  <a:close/>
                </a:path>
              </a:pathLst>
            </a:cu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2" name="Line 24"/>
            <p:cNvSpPr>
              <a:spLocks noChangeShapeType="1"/>
            </p:cNvSpPr>
            <p:nvPr/>
          </p:nvSpPr>
          <p:spPr bwMode="auto">
            <a:xfrm>
              <a:off x="3432" y="875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Line 25"/>
            <p:cNvSpPr>
              <a:spLocks noChangeShapeType="1"/>
            </p:cNvSpPr>
            <p:nvPr/>
          </p:nvSpPr>
          <p:spPr bwMode="auto">
            <a:xfrm>
              <a:off x="3432" y="1517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2530" name="Object 0"/>
          <p:cNvGraphicFramePr>
            <a:graphicFrameLocks noChangeAspect="1"/>
          </p:cNvGraphicFramePr>
          <p:nvPr/>
        </p:nvGraphicFramePr>
        <p:xfrm>
          <a:off x="762000" y="381000"/>
          <a:ext cx="30480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Equation" r:id="rId12" imgW="1624680" imgH="546120" progId="Equation.3">
                  <p:embed/>
                </p:oleObj>
              </mc:Choice>
              <mc:Fallback>
                <p:oleObj name="Equation" r:id="rId12" imgW="1624680" imgH="54612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"/>
                        <a:ext cx="3048000" cy="1036638"/>
                      </a:xfrm>
                      <a:prstGeom prst="rect">
                        <a:avLst/>
                      </a:prstGeom>
                      <a:solidFill>
                        <a:srgbClr val="006699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" name="Object 1"/>
          <p:cNvGraphicFramePr>
            <a:graphicFrameLocks noChangeAspect="1"/>
          </p:cNvGraphicFramePr>
          <p:nvPr/>
        </p:nvGraphicFramePr>
        <p:xfrm>
          <a:off x="990600" y="3057525"/>
          <a:ext cx="35814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Equation" r:id="rId14" imgW="45887760" imgH="13398480" progId="Equation.3">
                  <p:embed/>
                </p:oleObj>
              </mc:Choice>
              <mc:Fallback>
                <p:oleObj name="Equation" r:id="rId14" imgW="45887760" imgH="1339848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57525"/>
                        <a:ext cx="3581400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609600" y="4267200"/>
            <a:ext cx="4648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用垂直于坐标轴的平面 </a:t>
            </a:r>
            <a:r>
              <a:rPr lang="en-US" altLang="zh-CN" i="1"/>
              <a:t>y = k</a:t>
            </a:r>
          </a:p>
          <a:p>
            <a:r>
              <a:rPr lang="zh-CN" altLang="en-US"/>
              <a:t>去截曲面截痕为该平面上的</a:t>
            </a: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762000" y="5373688"/>
          <a:ext cx="4170363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16" imgW="51168600" imgH="13398480" progId="Equation.3">
                  <p:embed/>
                </p:oleObj>
              </mc:Choice>
              <mc:Fallback>
                <p:oleObj name="Equation" r:id="rId16" imgW="51168600" imgH="133984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73688"/>
                        <a:ext cx="4170363" cy="109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  <p:bldP spid="2460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28194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(4) </a:t>
            </a:r>
            <a:r>
              <a:rPr lang="zh-CN" altLang="en-US" sz="2800" b="1" smtClean="0">
                <a:ea typeface="楷体_GB2312" pitchFamily="49" charset="-122"/>
              </a:rPr>
              <a:t>双叶双曲面</a:t>
            </a:r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2971800" y="304800"/>
          <a:ext cx="297180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Equation" r:id="rId3" imgW="38170080" imgH="13398480" progId="Equation.3">
                  <p:embed/>
                </p:oleObj>
              </mc:Choice>
              <mc:Fallback>
                <p:oleObj name="Equation" r:id="rId3" imgW="38170080" imgH="1339848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4800"/>
                        <a:ext cx="2971800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81000" y="1447800"/>
            <a:ext cx="5661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双叶双曲面可看作由如下过程获得</a:t>
            </a:r>
            <a:r>
              <a:rPr lang="en-US" altLang="zh-CN"/>
              <a:t>: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57200" y="2133600"/>
            <a:ext cx="3792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将 </a:t>
            </a:r>
            <a:r>
              <a:rPr lang="en-US" altLang="zh-CN" i="1"/>
              <a:t>xOz </a:t>
            </a:r>
            <a:r>
              <a:rPr lang="zh-CN" altLang="en-US"/>
              <a:t>平面上的双曲线</a:t>
            </a:r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1143000" y="2819400"/>
          <a:ext cx="20574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Equation" r:id="rId5" imgW="1002960" imgH="546120" progId="Equation.3">
                  <p:embed/>
                </p:oleObj>
              </mc:Choice>
              <mc:Fallback>
                <p:oleObj name="Equation" r:id="rId5" imgW="1002960" imgH="54612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19400"/>
                        <a:ext cx="20574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33400" y="4114800"/>
            <a:ext cx="358140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/>
              <a:t>绕 </a:t>
            </a:r>
            <a:r>
              <a:rPr lang="en-US" altLang="zh-CN" i="1"/>
              <a:t>x </a:t>
            </a:r>
            <a:r>
              <a:rPr lang="zh-CN" altLang="en-US"/>
              <a:t>轴旋转得到 </a:t>
            </a:r>
            <a:r>
              <a:rPr lang="zh-CN" altLang="en-US">
                <a:solidFill>
                  <a:srgbClr val="00FFFF"/>
                </a:solidFill>
              </a:rPr>
              <a:t>旋转双叶双曲面</a:t>
            </a:r>
          </a:p>
        </p:txBody>
      </p:sp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990600" y="5257800"/>
          <a:ext cx="284638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Equation" r:id="rId7" imgW="33701760" imgH="13398480" progId="Equation.3">
                  <p:embed/>
                </p:oleObj>
              </mc:Choice>
              <mc:Fallback>
                <p:oleObj name="Equation" r:id="rId7" imgW="33701760" imgH="1339848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257800"/>
                        <a:ext cx="2846388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221163" y="4748213"/>
            <a:ext cx="4095750" cy="1563687"/>
            <a:chOff x="2832" y="2640"/>
            <a:chExt cx="2580" cy="985"/>
          </a:xfrm>
        </p:grpSpPr>
        <p:sp>
          <p:nvSpPr>
            <p:cNvPr id="23584" name="Text Box 11"/>
            <p:cNvSpPr txBox="1">
              <a:spLocks noChangeArrowheads="1"/>
            </p:cNvSpPr>
            <p:nvPr/>
          </p:nvSpPr>
          <p:spPr bwMode="auto">
            <a:xfrm>
              <a:off x="2832" y="2640"/>
              <a:ext cx="2580" cy="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zh-CN" altLang="en-US"/>
                <a:t>再将此旋转双叶双曲面沿</a:t>
              </a:r>
            </a:p>
            <a:p>
              <a:pPr>
                <a:lnSpc>
                  <a:spcPct val="115000"/>
                </a:lnSpc>
              </a:pPr>
              <a:r>
                <a:rPr lang="en-US" altLang="zh-CN" i="1"/>
                <a:t>y</a:t>
              </a:r>
              <a:r>
                <a:rPr lang="en-US" altLang="zh-CN"/>
                <a:t> </a:t>
              </a:r>
              <a:r>
                <a:rPr lang="zh-CN" altLang="en-US"/>
                <a:t>轴方向伸缩     倍得到双</a:t>
              </a:r>
            </a:p>
            <a:p>
              <a:pPr>
                <a:lnSpc>
                  <a:spcPct val="115000"/>
                </a:lnSpc>
              </a:pPr>
              <a:r>
                <a:rPr lang="zh-CN" altLang="en-US"/>
                <a:t>叶双曲面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23561" name="Object 12"/>
            <p:cNvGraphicFramePr>
              <a:graphicFrameLocks noChangeAspect="1"/>
            </p:cNvGraphicFramePr>
            <p:nvPr/>
          </p:nvGraphicFramePr>
          <p:xfrm>
            <a:off x="4176" y="2880"/>
            <a:ext cx="234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7" name="Equation" r:id="rId9" imgW="4861800" imgH="12992040" progId="Equation.3">
                    <p:embed/>
                  </p:oleObj>
                </mc:Choice>
                <mc:Fallback>
                  <p:oleObj name="Equation" r:id="rId9" imgW="4861800" imgH="1299204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880"/>
                          <a:ext cx="234" cy="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9"/>
          <p:cNvGrpSpPr>
            <a:grpSpLocks/>
          </p:cNvGrpSpPr>
          <p:nvPr/>
        </p:nvGrpSpPr>
        <p:grpSpPr bwMode="auto">
          <a:xfrm rot="5400000" flipH="1">
            <a:off x="4629151" y="3121025"/>
            <a:ext cx="1524000" cy="358775"/>
            <a:chOff x="4391" y="2231"/>
            <a:chExt cx="904" cy="325"/>
          </a:xfrm>
        </p:grpSpPr>
        <p:sp>
          <p:nvSpPr>
            <p:cNvPr id="23582" name="Arc 50"/>
            <p:cNvSpPr>
              <a:spLocks/>
            </p:cNvSpPr>
            <p:nvPr/>
          </p:nvSpPr>
          <p:spPr bwMode="auto">
            <a:xfrm>
              <a:off x="4391" y="2231"/>
              <a:ext cx="901" cy="194"/>
            </a:xfrm>
            <a:custGeom>
              <a:avLst/>
              <a:gdLst>
                <a:gd name="T0" fmla="*/ 0 w 43138"/>
                <a:gd name="T1" fmla="*/ 0 h 24006"/>
                <a:gd name="T2" fmla="*/ 0 w 43138"/>
                <a:gd name="T3" fmla="*/ 0 h 24006"/>
                <a:gd name="T4" fmla="*/ 0 w 43138"/>
                <a:gd name="T5" fmla="*/ 0 h 24006"/>
                <a:gd name="T6" fmla="*/ 0 60000 65536"/>
                <a:gd name="T7" fmla="*/ 0 60000 65536"/>
                <a:gd name="T8" fmla="*/ 0 60000 65536"/>
                <a:gd name="T9" fmla="*/ 0 w 43138"/>
                <a:gd name="T10" fmla="*/ 0 h 24006"/>
                <a:gd name="T11" fmla="*/ 43138 w 43138"/>
                <a:gd name="T12" fmla="*/ 24006 h 240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close/>
                </a:path>
              </a:pathLst>
            </a:cu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Arc 51"/>
            <p:cNvSpPr>
              <a:spLocks/>
            </p:cNvSpPr>
            <p:nvPr/>
          </p:nvSpPr>
          <p:spPr bwMode="auto">
            <a:xfrm>
              <a:off x="4394" y="2352"/>
              <a:ext cx="901" cy="204"/>
            </a:xfrm>
            <a:custGeom>
              <a:avLst/>
              <a:gdLst>
                <a:gd name="T0" fmla="*/ 0 w 43200"/>
                <a:gd name="T1" fmla="*/ 0 h 25177"/>
                <a:gd name="T2" fmla="*/ 0 w 43200"/>
                <a:gd name="T3" fmla="*/ 0 h 25177"/>
                <a:gd name="T4" fmla="*/ 0 w 43200"/>
                <a:gd name="T5" fmla="*/ 0 h 2517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5177"/>
                <a:gd name="T11" fmla="*/ 43200 w 43200"/>
                <a:gd name="T12" fmla="*/ 25177 h 251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5177" fill="none" extrusionOk="0">
                  <a:moveTo>
                    <a:pt x="42901" y="0"/>
                  </a:moveTo>
                  <a:cubicBezTo>
                    <a:pt x="43100" y="1182"/>
                    <a:pt x="43200" y="2378"/>
                    <a:pt x="43200" y="3577"/>
                  </a:cubicBezTo>
                  <a:cubicBezTo>
                    <a:pt x="43200" y="15506"/>
                    <a:pt x="33529" y="25177"/>
                    <a:pt x="21600" y="25177"/>
                  </a:cubicBezTo>
                  <a:cubicBezTo>
                    <a:pt x="9670" y="25177"/>
                    <a:pt x="0" y="15506"/>
                    <a:pt x="0" y="3577"/>
                  </a:cubicBezTo>
                  <a:cubicBezTo>
                    <a:pt x="-1" y="3074"/>
                    <a:pt x="17" y="2572"/>
                    <a:pt x="52" y="2070"/>
                  </a:cubicBezTo>
                </a:path>
                <a:path w="43200" h="25177" stroke="0" extrusionOk="0">
                  <a:moveTo>
                    <a:pt x="42901" y="0"/>
                  </a:moveTo>
                  <a:cubicBezTo>
                    <a:pt x="43100" y="1182"/>
                    <a:pt x="43200" y="2378"/>
                    <a:pt x="43200" y="3577"/>
                  </a:cubicBezTo>
                  <a:cubicBezTo>
                    <a:pt x="43200" y="15506"/>
                    <a:pt x="33529" y="25177"/>
                    <a:pt x="21600" y="25177"/>
                  </a:cubicBezTo>
                  <a:cubicBezTo>
                    <a:pt x="9670" y="25177"/>
                    <a:pt x="0" y="15506"/>
                    <a:pt x="0" y="3577"/>
                  </a:cubicBezTo>
                  <a:cubicBezTo>
                    <a:pt x="-1" y="3074"/>
                    <a:pt x="17" y="2572"/>
                    <a:pt x="52" y="2070"/>
                  </a:cubicBezTo>
                  <a:lnTo>
                    <a:pt x="21600" y="3577"/>
                  </a:lnTo>
                  <a:close/>
                </a:path>
              </a:pathLst>
            </a:cu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5364163" y="2538413"/>
            <a:ext cx="2679700" cy="1525587"/>
            <a:chOff x="3552" y="1296"/>
            <a:chExt cx="1688" cy="961"/>
          </a:xfrm>
        </p:grpSpPr>
        <p:sp>
          <p:nvSpPr>
            <p:cNvPr id="23580" name="Freeform 52"/>
            <p:cNvSpPr>
              <a:spLocks/>
            </p:cNvSpPr>
            <p:nvPr/>
          </p:nvSpPr>
          <p:spPr bwMode="auto">
            <a:xfrm rot="-5400000">
              <a:off x="4467" y="1485"/>
              <a:ext cx="961" cy="584"/>
            </a:xfrm>
            <a:custGeom>
              <a:avLst/>
              <a:gdLst>
                <a:gd name="T0" fmla="*/ 0 w 960"/>
                <a:gd name="T1" fmla="*/ 600 h 576"/>
                <a:gd name="T2" fmla="*/ 483 w 960"/>
                <a:gd name="T3" fmla="*/ 0 h 576"/>
                <a:gd name="T4" fmla="*/ 963 w 960"/>
                <a:gd name="T5" fmla="*/ 600 h 576"/>
                <a:gd name="T6" fmla="*/ 0 60000 65536"/>
                <a:gd name="T7" fmla="*/ 0 60000 65536"/>
                <a:gd name="T8" fmla="*/ 0 60000 65536"/>
                <a:gd name="T9" fmla="*/ 0 w 960"/>
                <a:gd name="T10" fmla="*/ 0 h 576"/>
                <a:gd name="T11" fmla="*/ 960 w 96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576">
                  <a:moveTo>
                    <a:pt x="0" y="576"/>
                  </a:moveTo>
                  <a:cubicBezTo>
                    <a:pt x="160" y="288"/>
                    <a:pt x="320" y="0"/>
                    <a:pt x="480" y="0"/>
                  </a:cubicBezTo>
                  <a:cubicBezTo>
                    <a:pt x="640" y="0"/>
                    <a:pt x="800" y="288"/>
                    <a:pt x="960" y="576"/>
                  </a:cubicBezTo>
                </a:path>
              </a:pathLst>
            </a:cu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Freeform 53"/>
            <p:cNvSpPr>
              <a:spLocks/>
            </p:cNvSpPr>
            <p:nvPr/>
          </p:nvSpPr>
          <p:spPr bwMode="auto">
            <a:xfrm rot="-5400000" flipH="1" flipV="1">
              <a:off x="3358" y="1490"/>
              <a:ext cx="961" cy="573"/>
            </a:xfrm>
            <a:custGeom>
              <a:avLst/>
              <a:gdLst>
                <a:gd name="T0" fmla="*/ 0 w 960"/>
                <a:gd name="T1" fmla="*/ 567 h 576"/>
                <a:gd name="T2" fmla="*/ 483 w 960"/>
                <a:gd name="T3" fmla="*/ 0 h 576"/>
                <a:gd name="T4" fmla="*/ 963 w 960"/>
                <a:gd name="T5" fmla="*/ 567 h 576"/>
                <a:gd name="T6" fmla="*/ 0 60000 65536"/>
                <a:gd name="T7" fmla="*/ 0 60000 65536"/>
                <a:gd name="T8" fmla="*/ 0 60000 65536"/>
                <a:gd name="T9" fmla="*/ 0 w 960"/>
                <a:gd name="T10" fmla="*/ 0 h 576"/>
                <a:gd name="T11" fmla="*/ 960 w 96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576">
                  <a:moveTo>
                    <a:pt x="0" y="576"/>
                  </a:moveTo>
                  <a:cubicBezTo>
                    <a:pt x="160" y="288"/>
                    <a:pt x="320" y="0"/>
                    <a:pt x="480" y="0"/>
                  </a:cubicBezTo>
                  <a:cubicBezTo>
                    <a:pt x="640" y="0"/>
                    <a:pt x="800" y="288"/>
                    <a:pt x="960" y="576"/>
                  </a:cubicBezTo>
                </a:path>
              </a:pathLst>
            </a:cu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5364163" y="1700213"/>
            <a:ext cx="3221037" cy="2743200"/>
            <a:chOff x="3552" y="768"/>
            <a:chExt cx="2029" cy="1728"/>
          </a:xfrm>
        </p:grpSpPr>
        <p:sp>
          <p:nvSpPr>
            <p:cNvPr id="23576" name="Line 80"/>
            <p:cNvSpPr>
              <a:spLocks noChangeShapeType="1"/>
            </p:cNvSpPr>
            <p:nvPr/>
          </p:nvSpPr>
          <p:spPr bwMode="auto">
            <a:xfrm flipV="1">
              <a:off x="4366" y="768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Line 82"/>
            <p:cNvSpPr>
              <a:spLocks noChangeShapeType="1"/>
            </p:cNvSpPr>
            <p:nvPr/>
          </p:nvSpPr>
          <p:spPr bwMode="auto">
            <a:xfrm rot="-2072812">
              <a:off x="3552" y="1104"/>
              <a:ext cx="1968" cy="134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57" name="Object 83"/>
            <p:cNvGraphicFramePr>
              <a:graphicFrameLocks noChangeAspect="1"/>
            </p:cNvGraphicFramePr>
            <p:nvPr/>
          </p:nvGraphicFramePr>
          <p:xfrm>
            <a:off x="5376" y="1824"/>
            <a:ext cx="205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8" name="Equation" r:id="rId11" imgW="139700" imgH="139700" progId="Equation.3">
                    <p:embed/>
                  </p:oleObj>
                </mc:Choice>
                <mc:Fallback>
                  <p:oleObj name="Equation" r:id="rId11" imgW="139700" imgH="13970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1824"/>
                          <a:ext cx="205" cy="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8" name="Object 84"/>
            <p:cNvGraphicFramePr>
              <a:graphicFrameLocks noChangeAspect="1"/>
            </p:cNvGraphicFramePr>
            <p:nvPr/>
          </p:nvGraphicFramePr>
          <p:xfrm>
            <a:off x="5088" y="864"/>
            <a:ext cx="15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9" name="Equation" r:id="rId13" imgW="253780" imgH="317225" progId="Equation.3">
                    <p:embed/>
                  </p:oleObj>
                </mc:Choice>
                <mc:Fallback>
                  <p:oleObj name="Equation" r:id="rId13" imgW="253780" imgH="317225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864"/>
                          <a:ext cx="155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9" name="Object 85"/>
            <p:cNvGraphicFramePr>
              <a:graphicFrameLocks noChangeAspect="1"/>
            </p:cNvGraphicFramePr>
            <p:nvPr/>
          </p:nvGraphicFramePr>
          <p:xfrm>
            <a:off x="4411" y="768"/>
            <a:ext cx="131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0" name="Equation" r:id="rId15" imgW="203024" imgH="253780" progId="Equation.3">
                    <p:embed/>
                  </p:oleObj>
                </mc:Choice>
                <mc:Fallback>
                  <p:oleObj name="Equation" r:id="rId15" imgW="203024" imgH="25378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1" y="768"/>
                          <a:ext cx="131" cy="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0" name="Object 86"/>
            <p:cNvGraphicFramePr>
              <a:graphicFrameLocks noChangeAspect="1"/>
            </p:cNvGraphicFramePr>
            <p:nvPr/>
          </p:nvGraphicFramePr>
          <p:xfrm>
            <a:off x="4354" y="1783"/>
            <a:ext cx="92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1" name="Equation" r:id="rId17" imgW="215713" imgH="241091" progId="Equation.3">
                    <p:embed/>
                  </p:oleObj>
                </mc:Choice>
                <mc:Fallback>
                  <p:oleObj name="Equation" r:id="rId17" imgW="215713" imgH="241091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4" y="1783"/>
                          <a:ext cx="92" cy="1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8" name="Line 87"/>
            <p:cNvSpPr>
              <a:spLocks noChangeShapeType="1"/>
            </p:cNvSpPr>
            <p:nvPr/>
          </p:nvSpPr>
          <p:spPr bwMode="auto">
            <a:xfrm flipV="1">
              <a:off x="4368" y="1008"/>
              <a:ext cx="67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Line 88"/>
            <p:cNvSpPr>
              <a:spLocks noChangeShapeType="1"/>
            </p:cNvSpPr>
            <p:nvPr/>
          </p:nvSpPr>
          <p:spPr bwMode="auto">
            <a:xfrm flipH="1">
              <a:off x="3696" y="1776"/>
              <a:ext cx="67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95"/>
          <p:cNvGrpSpPr>
            <a:grpSpLocks/>
          </p:cNvGrpSpPr>
          <p:nvPr/>
        </p:nvGrpSpPr>
        <p:grpSpPr bwMode="auto">
          <a:xfrm>
            <a:off x="7802563" y="2538413"/>
            <a:ext cx="441325" cy="1522412"/>
            <a:chOff x="4800" y="3072"/>
            <a:chExt cx="278" cy="959"/>
          </a:xfrm>
        </p:grpSpPr>
        <p:sp>
          <p:nvSpPr>
            <p:cNvPr id="23573" name="Oval 48"/>
            <p:cNvSpPr>
              <a:spLocks noChangeArrowheads="1"/>
            </p:cNvSpPr>
            <p:nvPr/>
          </p:nvSpPr>
          <p:spPr bwMode="auto">
            <a:xfrm rot="-5400000">
              <a:off x="4459" y="3413"/>
              <a:ext cx="959" cy="278"/>
            </a:xfrm>
            <a:prstGeom prst="ellips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Line 90"/>
            <p:cNvSpPr>
              <a:spLocks noChangeShapeType="1"/>
            </p:cNvSpPr>
            <p:nvPr/>
          </p:nvSpPr>
          <p:spPr bwMode="auto">
            <a:xfrm flipH="1">
              <a:off x="4800" y="340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Line 91"/>
            <p:cNvSpPr>
              <a:spLocks noChangeShapeType="1"/>
            </p:cNvSpPr>
            <p:nvPr/>
          </p:nvSpPr>
          <p:spPr bwMode="auto">
            <a:xfrm>
              <a:off x="4944" y="307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92" name="Line 92"/>
          <p:cNvSpPr>
            <a:spLocks noChangeShapeType="1"/>
          </p:cNvSpPr>
          <p:nvPr/>
        </p:nvSpPr>
        <p:spPr bwMode="auto">
          <a:xfrm>
            <a:off x="5440363" y="3300413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96" name="Line 96"/>
          <p:cNvSpPr>
            <a:spLocks noChangeShapeType="1"/>
          </p:cNvSpPr>
          <p:nvPr/>
        </p:nvSpPr>
        <p:spPr bwMode="auto">
          <a:xfrm>
            <a:off x="7192963" y="3300413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utoUpdateAnimBg="0"/>
      <p:bldP spid="25606" grpId="0" autoUpdateAnimBg="0"/>
      <p:bldP spid="25608" grpId="0" autoUpdateAnimBg="0"/>
      <p:bldP spid="25692" grpId="0" animBg="1"/>
      <p:bldP spid="2569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371600" y="533400"/>
          <a:ext cx="297180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3" imgW="1573920" imgH="546120" progId="Equation.3">
                  <p:embed/>
                </p:oleObj>
              </mc:Choice>
              <mc:Fallback>
                <p:oleObj name="Equation" r:id="rId3" imgW="1573920" imgH="54612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33400"/>
                        <a:ext cx="2971800" cy="1042988"/>
                      </a:xfrm>
                      <a:prstGeom prst="rect">
                        <a:avLst/>
                      </a:prstGeom>
                      <a:solidFill>
                        <a:srgbClr val="006699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95288" y="1916113"/>
            <a:ext cx="48244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用垂直于坐标轴的平面 </a:t>
            </a:r>
            <a:r>
              <a:rPr lang="en-US" altLang="zh-CN" i="1"/>
              <a:t>z = t</a:t>
            </a:r>
          </a:p>
          <a:p>
            <a:r>
              <a:rPr lang="zh-CN" altLang="en-US"/>
              <a:t>去截曲面</a:t>
            </a:r>
            <a:r>
              <a:rPr lang="en-US" altLang="zh-CN"/>
              <a:t>,  </a:t>
            </a:r>
            <a:r>
              <a:rPr lang="zh-CN" altLang="en-US"/>
              <a:t>截痕为该平面上的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692150" y="2990850"/>
          <a:ext cx="39560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5" imgW="51168600" imgH="13398480" progId="Equation.3">
                  <p:embed/>
                </p:oleObj>
              </mc:Choice>
              <mc:Fallback>
                <p:oleObj name="Equation" r:id="rId5" imgW="51168600" imgH="1339848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2990850"/>
                        <a:ext cx="3956050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09600" y="4267200"/>
            <a:ext cx="4648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用垂直于坐标轴的平面 </a:t>
            </a:r>
            <a:r>
              <a:rPr lang="en-US" altLang="zh-CN" i="1"/>
              <a:t>x = k</a:t>
            </a:r>
          </a:p>
          <a:p>
            <a:r>
              <a:rPr lang="zh-CN" altLang="en-US"/>
              <a:t>去截曲面截痕为该平面上的</a:t>
            </a: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1001713" y="5435600"/>
          <a:ext cx="349408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Equation" r:id="rId7" imgW="45481680" imgH="13398480" progId="Equation.3">
                  <p:embed/>
                </p:oleObj>
              </mc:Choice>
              <mc:Fallback>
                <p:oleObj name="Equation" r:id="rId7" imgW="45481680" imgH="1339848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5435600"/>
                        <a:ext cx="3494087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7" name="Group 59"/>
          <p:cNvGrpSpPr>
            <a:grpSpLocks/>
          </p:cNvGrpSpPr>
          <p:nvPr/>
        </p:nvGrpSpPr>
        <p:grpSpPr bwMode="auto">
          <a:xfrm>
            <a:off x="5435600" y="1052513"/>
            <a:ext cx="3373438" cy="2743200"/>
            <a:chOff x="3360" y="192"/>
            <a:chExt cx="2125" cy="1728"/>
          </a:xfrm>
        </p:grpSpPr>
        <p:grpSp>
          <p:nvGrpSpPr>
            <p:cNvPr id="24598" name="Group 16"/>
            <p:cNvGrpSpPr>
              <a:grpSpLocks/>
            </p:cNvGrpSpPr>
            <p:nvPr/>
          </p:nvGrpSpPr>
          <p:grpSpPr bwMode="auto">
            <a:xfrm rot="5400000" flipH="1">
              <a:off x="2993" y="1087"/>
              <a:ext cx="960" cy="226"/>
              <a:chOff x="4391" y="2231"/>
              <a:chExt cx="904" cy="325"/>
            </a:xfrm>
          </p:grpSpPr>
          <p:sp>
            <p:nvSpPr>
              <p:cNvPr id="24613" name="Arc 17"/>
              <p:cNvSpPr>
                <a:spLocks/>
              </p:cNvSpPr>
              <p:nvPr/>
            </p:nvSpPr>
            <p:spPr bwMode="auto">
              <a:xfrm>
                <a:off x="4391" y="2231"/>
                <a:ext cx="901" cy="194"/>
              </a:xfrm>
              <a:custGeom>
                <a:avLst/>
                <a:gdLst>
                  <a:gd name="T0" fmla="*/ 0 w 43138"/>
                  <a:gd name="T1" fmla="*/ 0 h 24006"/>
                  <a:gd name="T2" fmla="*/ 0 w 43138"/>
                  <a:gd name="T3" fmla="*/ 0 h 24006"/>
                  <a:gd name="T4" fmla="*/ 0 w 43138"/>
                  <a:gd name="T5" fmla="*/ 0 h 24006"/>
                  <a:gd name="T6" fmla="*/ 0 60000 65536"/>
                  <a:gd name="T7" fmla="*/ 0 60000 65536"/>
                  <a:gd name="T8" fmla="*/ 0 60000 65536"/>
                  <a:gd name="T9" fmla="*/ 0 w 43138"/>
                  <a:gd name="T10" fmla="*/ 0 h 24006"/>
                  <a:gd name="T11" fmla="*/ 43138 w 43138"/>
                  <a:gd name="T12" fmla="*/ 24006 h 240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38" h="24006" fill="none" extrusionOk="0">
                    <a:moveTo>
                      <a:pt x="-1" y="19964"/>
                    </a:moveTo>
                    <a:cubicBezTo>
                      <a:pt x="854" y="8702"/>
                      <a:pt x="10242" y="-1"/>
                      <a:pt x="21538" y="0"/>
                    </a:cubicBezTo>
                    <a:cubicBezTo>
                      <a:pt x="33467" y="0"/>
                      <a:pt x="43138" y="9670"/>
                      <a:pt x="43138" y="21600"/>
                    </a:cubicBezTo>
                    <a:cubicBezTo>
                      <a:pt x="43138" y="22403"/>
                      <a:pt x="43093" y="23207"/>
                      <a:pt x="43003" y="24005"/>
                    </a:cubicBezTo>
                  </a:path>
                  <a:path w="43138" h="24006" stroke="0" extrusionOk="0">
                    <a:moveTo>
                      <a:pt x="-1" y="19964"/>
                    </a:moveTo>
                    <a:cubicBezTo>
                      <a:pt x="854" y="8702"/>
                      <a:pt x="10242" y="-1"/>
                      <a:pt x="21538" y="0"/>
                    </a:cubicBezTo>
                    <a:cubicBezTo>
                      <a:pt x="33467" y="0"/>
                      <a:pt x="43138" y="9670"/>
                      <a:pt x="43138" y="21600"/>
                    </a:cubicBezTo>
                    <a:cubicBezTo>
                      <a:pt x="43138" y="22403"/>
                      <a:pt x="43093" y="23207"/>
                      <a:pt x="43003" y="24005"/>
                    </a:cubicBezTo>
                    <a:lnTo>
                      <a:pt x="21538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FF66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4" name="Arc 18"/>
              <p:cNvSpPr>
                <a:spLocks/>
              </p:cNvSpPr>
              <p:nvPr/>
            </p:nvSpPr>
            <p:spPr bwMode="auto">
              <a:xfrm>
                <a:off x="4394" y="2352"/>
                <a:ext cx="901" cy="204"/>
              </a:xfrm>
              <a:custGeom>
                <a:avLst/>
                <a:gdLst>
                  <a:gd name="T0" fmla="*/ 0 w 43200"/>
                  <a:gd name="T1" fmla="*/ 0 h 25177"/>
                  <a:gd name="T2" fmla="*/ 0 w 43200"/>
                  <a:gd name="T3" fmla="*/ 0 h 25177"/>
                  <a:gd name="T4" fmla="*/ 0 w 43200"/>
                  <a:gd name="T5" fmla="*/ 0 h 2517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5177"/>
                  <a:gd name="T11" fmla="*/ 43200 w 43200"/>
                  <a:gd name="T12" fmla="*/ 25177 h 251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5177" fill="none" extrusionOk="0">
                    <a:moveTo>
                      <a:pt x="42901" y="0"/>
                    </a:moveTo>
                    <a:cubicBezTo>
                      <a:pt x="43100" y="1182"/>
                      <a:pt x="43200" y="2378"/>
                      <a:pt x="43200" y="3577"/>
                    </a:cubicBezTo>
                    <a:cubicBezTo>
                      <a:pt x="43200" y="15506"/>
                      <a:pt x="33529" y="25177"/>
                      <a:pt x="21600" y="25177"/>
                    </a:cubicBezTo>
                    <a:cubicBezTo>
                      <a:pt x="9670" y="25177"/>
                      <a:pt x="0" y="15506"/>
                      <a:pt x="0" y="3577"/>
                    </a:cubicBezTo>
                    <a:cubicBezTo>
                      <a:pt x="-1" y="3074"/>
                      <a:pt x="17" y="2572"/>
                      <a:pt x="52" y="2070"/>
                    </a:cubicBezTo>
                  </a:path>
                  <a:path w="43200" h="25177" stroke="0" extrusionOk="0">
                    <a:moveTo>
                      <a:pt x="42901" y="0"/>
                    </a:moveTo>
                    <a:cubicBezTo>
                      <a:pt x="43100" y="1182"/>
                      <a:pt x="43200" y="2378"/>
                      <a:pt x="43200" y="3577"/>
                    </a:cubicBezTo>
                    <a:cubicBezTo>
                      <a:pt x="43200" y="15506"/>
                      <a:pt x="33529" y="25177"/>
                      <a:pt x="21600" y="25177"/>
                    </a:cubicBezTo>
                    <a:cubicBezTo>
                      <a:pt x="9670" y="25177"/>
                      <a:pt x="0" y="15506"/>
                      <a:pt x="0" y="3577"/>
                    </a:cubicBezTo>
                    <a:cubicBezTo>
                      <a:pt x="-1" y="3074"/>
                      <a:pt x="17" y="2572"/>
                      <a:pt x="52" y="2070"/>
                    </a:cubicBezTo>
                    <a:lnTo>
                      <a:pt x="21600" y="3577"/>
                    </a:lnTo>
                    <a:close/>
                  </a:path>
                </a:pathLst>
              </a:cu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599" name="Group 19"/>
            <p:cNvGrpSpPr>
              <a:grpSpLocks/>
            </p:cNvGrpSpPr>
            <p:nvPr/>
          </p:nvGrpSpPr>
          <p:grpSpPr bwMode="auto">
            <a:xfrm>
              <a:off x="3456" y="720"/>
              <a:ext cx="1688" cy="961"/>
              <a:chOff x="3552" y="1296"/>
              <a:chExt cx="1688" cy="961"/>
            </a:xfrm>
          </p:grpSpPr>
          <p:sp>
            <p:nvSpPr>
              <p:cNvPr id="24611" name="Freeform 20"/>
              <p:cNvSpPr>
                <a:spLocks/>
              </p:cNvSpPr>
              <p:nvPr/>
            </p:nvSpPr>
            <p:spPr bwMode="auto">
              <a:xfrm rot="-5400000">
                <a:off x="4467" y="1485"/>
                <a:ext cx="961" cy="584"/>
              </a:xfrm>
              <a:custGeom>
                <a:avLst/>
                <a:gdLst>
                  <a:gd name="T0" fmla="*/ 0 w 960"/>
                  <a:gd name="T1" fmla="*/ 600 h 576"/>
                  <a:gd name="T2" fmla="*/ 483 w 960"/>
                  <a:gd name="T3" fmla="*/ 0 h 576"/>
                  <a:gd name="T4" fmla="*/ 963 w 960"/>
                  <a:gd name="T5" fmla="*/ 600 h 576"/>
                  <a:gd name="T6" fmla="*/ 0 60000 65536"/>
                  <a:gd name="T7" fmla="*/ 0 60000 65536"/>
                  <a:gd name="T8" fmla="*/ 0 60000 65536"/>
                  <a:gd name="T9" fmla="*/ 0 w 960"/>
                  <a:gd name="T10" fmla="*/ 0 h 576"/>
                  <a:gd name="T11" fmla="*/ 960 w 960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0" h="576">
                    <a:moveTo>
                      <a:pt x="0" y="576"/>
                    </a:moveTo>
                    <a:cubicBezTo>
                      <a:pt x="160" y="288"/>
                      <a:pt x="320" y="0"/>
                      <a:pt x="480" y="0"/>
                    </a:cubicBezTo>
                    <a:cubicBezTo>
                      <a:pt x="640" y="0"/>
                      <a:pt x="800" y="288"/>
                      <a:pt x="960" y="576"/>
                    </a:cubicBezTo>
                  </a:path>
                </a:pathLst>
              </a:custGeom>
              <a:noFill/>
              <a:ln w="3810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2" name="Freeform 21"/>
              <p:cNvSpPr>
                <a:spLocks/>
              </p:cNvSpPr>
              <p:nvPr/>
            </p:nvSpPr>
            <p:spPr bwMode="auto">
              <a:xfrm rot="-5400000" flipH="1" flipV="1">
                <a:off x="3358" y="1490"/>
                <a:ext cx="961" cy="573"/>
              </a:xfrm>
              <a:custGeom>
                <a:avLst/>
                <a:gdLst>
                  <a:gd name="T0" fmla="*/ 0 w 960"/>
                  <a:gd name="T1" fmla="*/ 567 h 576"/>
                  <a:gd name="T2" fmla="*/ 483 w 960"/>
                  <a:gd name="T3" fmla="*/ 0 h 576"/>
                  <a:gd name="T4" fmla="*/ 963 w 960"/>
                  <a:gd name="T5" fmla="*/ 567 h 576"/>
                  <a:gd name="T6" fmla="*/ 0 60000 65536"/>
                  <a:gd name="T7" fmla="*/ 0 60000 65536"/>
                  <a:gd name="T8" fmla="*/ 0 60000 65536"/>
                  <a:gd name="T9" fmla="*/ 0 w 960"/>
                  <a:gd name="T10" fmla="*/ 0 h 576"/>
                  <a:gd name="T11" fmla="*/ 960 w 960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0" h="576">
                    <a:moveTo>
                      <a:pt x="0" y="576"/>
                    </a:moveTo>
                    <a:cubicBezTo>
                      <a:pt x="160" y="288"/>
                      <a:pt x="320" y="0"/>
                      <a:pt x="480" y="0"/>
                    </a:cubicBezTo>
                    <a:cubicBezTo>
                      <a:pt x="640" y="0"/>
                      <a:pt x="800" y="288"/>
                      <a:pt x="960" y="576"/>
                    </a:cubicBezTo>
                  </a:path>
                </a:pathLst>
              </a:custGeom>
              <a:noFill/>
              <a:ln w="3810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600" name="Group 22"/>
            <p:cNvGrpSpPr>
              <a:grpSpLocks/>
            </p:cNvGrpSpPr>
            <p:nvPr/>
          </p:nvGrpSpPr>
          <p:grpSpPr bwMode="auto">
            <a:xfrm>
              <a:off x="3456" y="192"/>
              <a:ext cx="2029" cy="1728"/>
              <a:chOff x="3552" y="768"/>
              <a:chExt cx="2029" cy="1728"/>
            </a:xfrm>
          </p:grpSpPr>
          <p:sp>
            <p:nvSpPr>
              <p:cNvPr id="24607" name="Line 23"/>
              <p:cNvSpPr>
                <a:spLocks noChangeShapeType="1"/>
              </p:cNvSpPr>
              <p:nvPr/>
            </p:nvSpPr>
            <p:spPr bwMode="auto">
              <a:xfrm flipV="1">
                <a:off x="4366" y="768"/>
                <a:ext cx="0" cy="1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8" name="Line 24"/>
              <p:cNvSpPr>
                <a:spLocks noChangeShapeType="1"/>
              </p:cNvSpPr>
              <p:nvPr/>
            </p:nvSpPr>
            <p:spPr bwMode="auto">
              <a:xfrm rot="-2072812">
                <a:off x="3552" y="1104"/>
                <a:ext cx="1968" cy="134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stealth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4581" name="Object 25"/>
              <p:cNvGraphicFramePr>
                <a:graphicFrameLocks noChangeAspect="1"/>
              </p:cNvGraphicFramePr>
              <p:nvPr/>
            </p:nvGraphicFramePr>
            <p:xfrm>
              <a:off x="5376" y="1824"/>
              <a:ext cx="205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16" name="Equation" r:id="rId9" imgW="139700" imgH="139700" progId="Equation.3">
                      <p:embed/>
                    </p:oleObj>
                  </mc:Choice>
                  <mc:Fallback>
                    <p:oleObj name="Equation" r:id="rId9" imgW="139700" imgH="139700" progId="Equation.3">
                      <p:embed/>
                      <p:pic>
                        <p:nvPicPr>
                          <p:cNvPr id="0" name="Picture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6" y="1824"/>
                            <a:ext cx="205" cy="20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82" name="Object 26"/>
              <p:cNvGraphicFramePr>
                <a:graphicFrameLocks noChangeAspect="1"/>
              </p:cNvGraphicFramePr>
              <p:nvPr/>
            </p:nvGraphicFramePr>
            <p:xfrm>
              <a:off x="5088" y="864"/>
              <a:ext cx="155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17" name="Equation" r:id="rId11" imgW="253780" imgH="317225" progId="Equation.3">
                      <p:embed/>
                    </p:oleObj>
                  </mc:Choice>
                  <mc:Fallback>
                    <p:oleObj name="Equation" r:id="rId11" imgW="253780" imgH="317225" progId="Equation.3">
                      <p:embed/>
                      <p:pic>
                        <p:nvPicPr>
                          <p:cNvPr id="0" name="Picture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864"/>
                            <a:ext cx="155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83" name="Object 27"/>
              <p:cNvGraphicFramePr>
                <a:graphicFrameLocks noChangeAspect="1"/>
              </p:cNvGraphicFramePr>
              <p:nvPr/>
            </p:nvGraphicFramePr>
            <p:xfrm>
              <a:off x="4411" y="768"/>
              <a:ext cx="131" cy="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18" name="Equation" r:id="rId13" imgW="203024" imgH="253780" progId="Equation.3">
                      <p:embed/>
                    </p:oleObj>
                  </mc:Choice>
                  <mc:Fallback>
                    <p:oleObj name="Equation" r:id="rId13" imgW="203024" imgH="253780" progId="Equation.3">
                      <p:embed/>
                      <p:pic>
                        <p:nvPicPr>
                          <p:cNvPr id="0" name="Picture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1" y="768"/>
                            <a:ext cx="131" cy="1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84" name="Object 28"/>
              <p:cNvGraphicFramePr>
                <a:graphicFrameLocks noChangeAspect="1"/>
              </p:cNvGraphicFramePr>
              <p:nvPr/>
            </p:nvGraphicFramePr>
            <p:xfrm>
              <a:off x="4354" y="1783"/>
              <a:ext cx="92" cy="1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19" name="Equation" r:id="rId15" imgW="215713" imgH="241091" progId="Equation.3">
                      <p:embed/>
                    </p:oleObj>
                  </mc:Choice>
                  <mc:Fallback>
                    <p:oleObj name="Equation" r:id="rId15" imgW="215713" imgH="241091" progId="Equation.3">
                      <p:embed/>
                      <p:pic>
                        <p:nvPicPr>
                          <p:cNvPr id="0" name="Picture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4" y="1783"/>
                            <a:ext cx="92" cy="10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09" name="Line 29"/>
              <p:cNvSpPr>
                <a:spLocks noChangeShapeType="1"/>
              </p:cNvSpPr>
              <p:nvPr/>
            </p:nvSpPr>
            <p:spPr bwMode="auto">
              <a:xfrm flipV="1">
                <a:off x="4368" y="1008"/>
                <a:ext cx="672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0" name="Line 30"/>
              <p:cNvSpPr>
                <a:spLocks noChangeShapeType="1"/>
              </p:cNvSpPr>
              <p:nvPr/>
            </p:nvSpPr>
            <p:spPr bwMode="auto">
              <a:xfrm flipH="1">
                <a:off x="3696" y="1776"/>
                <a:ext cx="672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601" name="Group 31"/>
            <p:cNvGrpSpPr>
              <a:grpSpLocks/>
            </p:cNvGrpSpPr>
            <p:nvPr/>
          </p:nvGrpSpPr>
          <p:grpSpPr bwMode="auto">
            <a:xfrm>
              <a:off x="4992" y="720"/>
              <a:ext cx="278" cy="959"/>
              <a:chOff x="4800" y="3072"/>
              <a:chExt cx="278" cy="959"/>
            </a:xfrm>
          </p:grpSpPr>
          <p:sp>
            <p:nvSpPr>
              <p:cNvPr id="24604" name="Oval 32"/>
              <p:cNvSpPr>
                <a:spLocks noChangeArrowheads="1"/>
              </p:cNvSpPr>
              <p:nvPr/>
            </p:nvSpPr>
            <p:spPr bwMode="auto">
              <a:xfrm rot="-5400000">
                <a:off x="4459" y="3413"/>
                <a:ext cx="959" cy="278"/>
              </a:xfrm>
              <a:prstGeom prst="ellips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5" name="Line 33"/>
              <p:cNvSpPr>
                <a:spLocks noChangeShapeType="1"/>
              </p:cNvSpPr>
              <p:nvPr/>
            </p:nvSpPr>
            <p:spPr bwMode="auto">
              <a:xfrm flipH="1">
                <a:off x="4800" y="3408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6" name="Line 34"/>
              <p:cNvSpPr>
                <a:spLocks noChangeShapeType="1"/>
              </p:cNvSpPr>
              <p:nvPr/>
            </p:nvSpPr>
            <p:spPr bwMode="auto">
              <a:xfrm>
                <a:off x="4944" y="3072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02" name="Line 35"/>
            <p:cNvSpPr>
              <a:spLocks noChangeShapeType="1"/>
            </p:cNvSpPr>
            <p:nvPr/>
          </p:nvSpPr>
          <p:spPr bwMode="auto">
            <a:xfrm>
              <a:off x="3504" y="120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3" name="Line 36"/>
            <p:cNvSpPr>
              <a:spLocks noChangeShapeType="1"/>
            </p:cNvSpPr>
            <p:nvPr/>
          </p:nvSpPr>
          <p:spPr bwMode="auto">
            <a:xfrm>
              <a:off x="4608" y="120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5435600" y="2195513"/>
            <a:ext cx="904875" cy="381000"/>
            <a:chOff x="3840" y="3168"/>
            <a:chExt cx="570" cy="240"/>
          </a:xfrm>
        </p:grpSpPr>
        <p:sp>
          <p:nvSpPr>
            <p:cNvPr id="24595" name="Line 49"/>
            <p:cNvSpPr>
              <a:spLocks noChangeShapeType="1"/>
            </p:cNvSpPr>
            <p:nvPr/>
          </p:nvSpPr>
          <p:spPr bwMode="auto">
            <a:xfrm flipH="1">
              <a:off x="3840" y="3168"/>
              <a:ext cx="192" cy="192"/>
            </a:xfrm>
            <a:prstGeom prst="line">
              <a:avLst/>
            </a:prstGeom>
            <a:noFill/>
            <a:ln w="19050">
              <a:solidFill>
                <a:srgbClr val="FF66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Freeform 50"/>
            <p:cNvSpPr>
              <a:spLocks/>
            </p:cNvSpPr>
            <p:nvPr/>
          </p:nvSpPr>
          <p:spPr bwMode="auto">
            <a:xfrm rot="765179">
              <a:off x="3840" y="3215"/>
              <a:ext cx="570" cy="193"/>
            </a:xfrm>
            <a:custGeom>
              <a:avLst/>
              <a:gdLst>
                <a:gd name="T0" fmla="*/ 356 w 464"/>
                <a:gd name="T1" fmla="*/ 0 h 192"/>
                <a:gd name="T2" fmla="*/ 801 w 464"/>
                <a:gd name="T3" fmla="*/ 48 h 192"/>
                <a:gd name="T4" fmla="*/ 0 w 464"/>
                <a:gd name="T5" fmla="*/ 195 h 192"/>
                <a:gd name="T6" fmla="*/ 0 60000 65536"/>
                <a:gd name="T7" fmla="*/ 0 60000 65536"/>
                <a:gd name="T8" fmla="*/ 0 60000 65536"/>
                <a:gd name="T9" fmla="*/ 0 w 464"/>
                <a:gd name="T10" fmla="*/ 0 h 192"/>
                <a:gd name="T11" fmla="*/ 464 w 46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4" h="192">
                  <a:moveTo>
                    <a:pt x="192" y="0"/>
                  </a:moveTo>
                  <a:cubicBezTo>
                    <a:pt x="328" y="8"/>
                    <a:pt x="464" y="16"/>
                    <a:pt x="432" y="48"/>
                  </a:cubicBezTo>
                  <a:cubicBezTo>
                    <a:pt x="400" y="80"/>
                    <a:pt x="200" y="136"/>
                    <a:pt x="0" y="192"/>
                  </a:cubicBezTo>
                </a:path>
              </a:pathLst>
            </a:custGeom>
            <a:noFill/>
            <a:ln w="19050">
              <a:solidFill>
                <a:srgbClr val="FF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51"/>
            <p:cNvSpPr>
              <a:spLocks noChangeShapeType="1"/>
            </p:cNvSpPr>
            <p:nvPr/>
          </p:nvSpPr>
          <p:spPr bwMode="auto">
            <a:xfrm>
              <a:off x="3984" y="3168"/>
              <a:ext cx="144" cy="48"/>
            </a:xfrm>
            <a:prstGeom prst="line">
              <a:avLst/>
            </a:prstGeom>
            <a:noFill/>
            <a:ln w="19050">
              <a:solidFill>
                <a:srgbClr val="FF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 flipH="1" flipV="1">
            <a:off x="7493000" y="2195513"/>
            <a:ext cx="904875" cy="381000"/>
            <a:chOff x="3360" y="912"/>
            <a:chExt cx="570" cy="240"/>
          </a:xfrm>
        </p:grpSpPr>
        <p:sp>
          <p:nvSpPr>
            <p:cNvPr id="24592" name="Line 54"/>
            <p:cNvSpPr>
              <a:spLocks noChangeShapeType="1"/>
            </p:cNvSpPr>
            <p:nvPr/>
          </p:nvSpPr>
          <p:spPr bwMode="auto">
            <a:xfrm flipH="1">
              <a:off x="3360" y="912"/>
              <a:ext cx="192" cy="192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Freeform 55"/>
            <p:cNvSpPr>
              <a:spLocks/>
            </p:cNvSpPr>
            <p:nvPr/>
          </p:nvSpPr>
          <p:spPr bwMode="auto">
            <a:xfrm rot="765179">
              <a:off x="3360" y="959"/>
              <a:ext cx="570" cy="193"/>
            </a:xfrm>
            <a:custGeom>
              <a:avLst/>
              <a:gdLst>
                <a:gd name="T0" fmla="*/ 356 w 464"/>
                <a:gd name="T1" fmla="*/ 0 h 192"/>
                <a:gd name="T2" fmla="*/ 801 w 464"/>
                <a:gd name="T3" fmla="*/ 48 h 192"/>
                <a:gd name="T4" fmla="*/ 0 w 464"/>
                <a:gd name="T5" fmla="*/ 195 h 192"/>
                <a:gd name="T6" fmla="*/ 0 60000 65536"/>
                <a:gd name="T7" fmla="*/ 0 60000 65536"/>
                <a:gd name="T8" fmla="*/ 0 60000 65536"/>
                <a:gd name="T9" fmla="*/ 0 w 464"/>
                <a:gd name="T10" fmla="*/ 0 h 192"/>
                <a:gd name="T11" fmla="*/ 464 w 46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4" h="192">
                  <a:moveTo>
                    <a:pt x="192" y="0"/>
                  </a:moveTo>
                  <a:cubicBezTo>
                    <a:pt x="328" y="8"/>
                    <a:pt x="464" y="16"/>
                    <a:pt x="432" y="48"/>
                  </a:cubicBezTo>
                  <a:cubicBezTo>
                    <a:pt x="400" y="80"/>
                    <a:pt x="200" y="136"/>
                    <a:pt x="0" y="192"/>
                  </a:cubicBezTo>
                </a:path>
              </a:pathLst>
            </a:custGeom>
            <a:noFill/>
            <a:ln w="28575">
              <a:solidFill>
                <a:srgbClr val="FF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Line 56"/>
            <p:cNvSpPr>
              <a:spLocks noChangeShapeType="1"/>
            </p:cNvSpPr>
            <p:nvPr/>
          </p:nvSpPr>
          <p:spPr bwMode="auto">
            <a:xfrm>
              <a:off x="3504" y="912"/>
              <a:ext cx="144" cy="48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84" name="Oval 60"/>
          <p:cNvSpPr>
            <a:spLocks noChangeArrowheads="1"/>
          </p:cNvSpPr>
          <p:nvPr/>
        </p:nvSpPr>
        <p:spPr bwMode="auto">
          <a:xfrm>
            <a:off x="7645400" y="2195513"/>
            <a:ext cx="304800" cy="9144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6685" name="Picture 61" descr="M15323_a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580063" y="4149725"/>
            <a:ext cx="2717800" cy="198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29" grpId="0" autoUpdateAnimBg="0"/>
      <p:bldP spid="2668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26670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(5) </a:t>
            </a:r>
            <a:r>
              <a:rPr lang="zh-CN" altLang="en-US" sz="2800" b="1" smtClean="0">
                <a:ea typeface="楷体_GB2312" pitchFamily="49" charset="-122"/>
              </a:rPr>
              <a:t>椭圆抛物面</a:t>
            </a:r>
          </a:p>
        </p:txBody>
      </p:sp>
      <p:graphicFrame>
        <p:nvGraphicFramePr>
          <p:cNvPr id="25602" name="Object 0"/>
          <p:cNvGraphicFramePr>
            <a:graphicFrameLocks noChangeAspect="1"/>
          </p:cNvGraphicFramePr>
          <p:nvPr/>
        </p:nvGraphicFramePr>
        <p:xfrm>
          <a:off x="3048000" y="304800"/>
          <a:ext cx="22860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2" name="Equation" r:id="rId3" imgW="28827360" imgH="13398480" progId="Equation.3">
                  <p:embed/>
                </p:oleObj>
              </mc:Choice>
              <mc:Fallback>
                <p:oleObj name="Equation" r:id="rId3" imgW="28827360" imgH="1339848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04800"/>
                        <a:ext cx="2286000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81000" y="1447800"/>
            <a:ext cx="5661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椭圆抛物面可看作由如下过程获得</a:t>
            </a:r>
            <a:r>
              <a:rPr lang="en-US" altLang="zh-CN"/>
              <a:t>: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57200" y="2133600"/>
            <a:ext cx="3792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将 </a:t>
            </a:r>
            <a:r>
              <a:rPr lang="en-US" altLang="zh-CN" i="1"/>
              <a:t>xOz </a:t>
            </a:r>
            <a:r>
              <a:rPr lang="zh-CN" altLang="en-US"/>
              <a:t>平面上的抛物线</a:t>
            </a:r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1536700" y="2819400"/>
          <a:ext cx="126841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name="Equation" r:id="rId5" imgW="15016680" imgH="13398480" progId="Equation.3">
                  <p:embed/>
                </p:oleObj>
              </mc:Choice>
              <mc:Fallback>
                <p:oleObj name="Equation" r:id="rId5" imgW="15016680" imgH="1339848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2819400"/>
                        <a:ext cx="1268413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81000" y="4114800"/>
            <a:ext cx="4429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绕 </a:t>
            </a:r>
            <a:r>
              <a:rPr lang="en-US" altLang="zh-CN" i="1"/>
              <a:t>z </a:t>
            </a:r>
            <a:r>
              <a:rPr lang="zh-CN" altLang="en-US"/>
              <a:t>轴旋转得到</a:t>
            </a:r>
            <a:r>
              <a:rPr lang="zh-CN" altLang="en-US">
                <a:solidFill>
                  <a:srgbClr val="00FFFF"/>
                </a:solidFill>
              </a:rPr>
              <a:t>旋转抛物面</a:t>
            </a: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384300" y="4800600"/>
          <a:ext cx="20574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Equation" r:id="rId7" imgW="24359400" imgH="13398480" progId="Equation.3">
                  <p:embed/>
                </p:oleObj>
              </mc:Choice>
              <mc:Fallback>
                <p:oleObj name="Equation" r:id="rId7" imgW="24359400" imgH="1339848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4800600"/>
                        <a:ext cx="20574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6099175" y="1509713"/>
            <a:ext cx="2309813" cy="2262187"/>
            <a:chOff x="3792" y="528"/>
            <a:chExt cx="1455" cy="1425"/>
          </a:xfrm>
        </p:grpSpPr>
        <p:sp>
          <p:nvSpPr>
            <p:cNvPr id="25624" name="Freeform 12"/>
            <p:cNvSpPr>
              <a:spLocks/>
            </p:cNvSpPr>
            <p:nvPr/>
          </p:nvSpPr>
          <p:spPr bwMode="auto">
            <a:xfrm flipH="1" flipV="1">
              <a:off x="4320" y="528"/>
              <a:ext cx="548" cy="402"/>
            </a:xfrm>
            <a:custGeom>
              <a:avLst/>
              <a:gdLst>
                <a:gd name="T0" fmla="*/ 435 w 615"/>
                <a:gd name="T1" fmla="*/ 0 h 489"/>
                <a:gd name="T2" fmla="*/ 0 w 615"/>
                <a:gd name="T3" fmla="*/ 271 h 489"/>
                <a:gd name="T4" fmla="*/ 0 60000 65536"/>
                <a:gd name="T5" fmla="*/ 0 60000 65536"/>
                <a:gd name="T6" fmla="*/ 0 w 615"/>
                <a:gd name="T7" fmla="*/ 0 h 489"/>
                <a:gd name="T8" fmla="*/ 615 w 615"/>
                <a:gd name="T9" fmla="*/ 489 h 4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5" h="489">
                  <a:moveTo>
                    <a:pt x="615" y="0"/>
                  </a:moveTo>
                  <a:lnTo>
                    <a:pt x="0" y="489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25" name="Group 31"/>
            <p:cNvGrpSpPr>
              <a:grpSpLocks/>
            </p:cNvGrpSpPr>
            <p:nvPr/>
          </p:nvGrpSpPr>
          <p:grpSpPr bwMode="auto">
            <a:xfrm>
              <a:off x="3792" y="528"/>
              <a:ext cx="1455" cy="1425"/>
              <a:chOff x="912" y="2064"/>
              <a:chExt cx="1455" cy="1425"/>
            </a:xfrm>
          </p:grpSpPr>
          <p:sp>
            <p:nvSpPr>
              <p:cNvPr id="25626" name="Oval 14"/>
              <p:cNvSpPr>
                <a:spLocks noChangeArrowheads="1"/>
              </p:cNvSpPr>
              <p:nvPr/>
            </p:nvSpPr>
            <p:spPr bwMode="auto">
              <a:xfrm flipH="1" flipV="1">
                <a:off x="912" y="2064"/>
                <a:ext cx="1455" cy="434"/>
              </a:xfrm>
              <a:prstGeom prst="ellipse">
                <a:avLst/>
              </a:prstGeom>
              <a:noFill/>
              <a:ln w="3810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7" name="Freeform 15"/>
              <p:cNvSpPr>
                <a:spLocks/>
              </p:cNvSpPr>
              <p:nvPr/>
            </p:nvSpPr>
            <p:spPr bwMode="auto">
              <a:xfrm flipH="1" flipV="1">
                <a:off x="912" y="2304"/>
                <a:ext cx="1455" cy="1185"/>
              </a:xfrm>
              <a:custGeom>
                <a:avLst/>
                <a:gdLst>
                  <a:gd name="T0" fmla="*/ 0 w 1632"/>
                  <a:gd name="T1" fmla="*/ 802 h 1440"/>
                  <a:gd name="T2" fmla="*/ 579 w 1632"/>
                  <a:gd name="T3" fmla="*/ 0 h 1440"/>
                  <a:gd name="T4" fmla="*/ 1156 w 1632"/>
                  <a:gd name="T5" fmla="*/ 802 h 1440"/>
                  <a:gd name="T6" fmla="*/ 0 60000 65536"/>
                  <a:gd name="T7" fmla="*/ 0 60000 65536"/>
                  <a:gd name="T8" fmla="*/ 0 60000 65536"/>
                  <a:gd name="T9" fmla="*/ 0 w 1632"/>
                  <a:gd name="T10" fmla="*/ 0 h 1440"/>
                  <a:gd name="T11" fmla="*/ 1632 w 1632"/>
                  <a:gd name="T12" fmla="*/ 1440 h 14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32" h="1440">
                    <a:moveTo>
                      <a:pt x="0" y="1440"/>
                    </a:moveTo>
                    <a:cubicBezTo>
                      <a:pt x="272" y="720"/>
                      <a:pt x="544" y="0"/>
                      <a:pt x="816" y="0"/>
                    </a:cubicBezTo>
                    <a:cubicBezTo>
                      <a:pt x="1088" y="0"/>
                      <a:pt x="1496" y="1200"/>
                      <a:pt x="1632" y="1440"/>
                    </a:cubicBezTo>
                  </a:path>
                </a:pathLst>
              </a:custGeom>
              <a:noFill/>
              <a:ln w="3810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5148263" y="4508500"/>
            <a:ext cx="3521075" cy="1708150"/>
            <a:chOff x="3264" y="2569"/>
            <a:chExt cx="2218" cy="1076"/>
          </a:xfrm>
        </p:grpSpPr>
        <p:sp>
          <p:nvSpPr>
            <p:cNvPr id="25623" name="Text Box 27"/>
            <p:cNvSpPr txBox="1">
              <a:spLocks noChangeArrowheads="1"/>
            </p:cNvSpPr>
            <p:nvPr/>
          </p:nvSpPr>
          <p:spPr bwMode="auto">
            <a:xfrm>
              <a:off x="3264" y="2569"/>
              <a:ext cx="2218" cy="1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/>
                <a:t>再将此旋转抛物面沿</a:t>
              </a:r>
            </a:p>
            <a:p>
              <a:pPr>
                <a:lnSpc>
                  <a:spcPct val="125000"/>
                </a:lnSpc>
              </a:pPr>
              <a:r>
                <a:rPr lang="en-US" altLang="zh-CN" i="1"/>
                <a:t>y</a:t>
              </a:r>
              <a:r>
                <a:rPr lang="en-US" altLang="zh-CN"/>
                <a:t> </a:t>
              </a:r>
              <a:r>
                <a:rPr lang="zh-CN" altLang="en-US"/>
                <a:t>轴方向伸缩     倍得</a:t>
              </a:r>
            </a:p>
            <a:p>
              <a:pPr>
                <a:lnSpc>
                  <a:spcPct val="125000"/>
                </a:lnSpc>
              </a:pPr>
              <a:r>
                <a:rPr lang="zh-CN" altLang="en-US"/>
                <a:t>到椭圆抛物面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25609" name="Object 7"/>
            <p:cNvGraphicFramePr>
              <a:graphicFrameLocks noChangeAspect="1"/>
            </p:cNvGraphicFramePr>
            <p:nvPr/>
          </p:nvGraphicFramePr>
          <p:xfrm>
            <a:off x="4656" y="2880"/>
            <a:ext cx="21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5" name="Equation" r:id="rId9" imgW="190440" imgH="533520" progId="Equation.3">
                    <p:embed/>
                  </p:oleObj>
                </mc:Choice>
                <mc:Fallback>
                  <p:oleObj name="Equation" r:id="rId9" imgW="190440" imgH="53352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880"/>
                          <a:ext cx="216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372225" y="1052513"/>
            <a:ext cx="2336800" cy="3368675"/>
            <a:chOff x="3964" y="240"/>
            <a:chExt cx="1472" cy="2122"/>
          </a:xfrm>
        </p:grpSpPr>
        <p:sp>
          <p:nvSpPr>
            <p:cNvPr id="25617" name="Line 11"/>
            <p:cNvSpPr>
              <a:spLocks noChangeShapeType="1"/>
            </p:cNvSpPr>
            <p:nvPr/>
          </p:nvSpPr>
          <p:spPr bwMode="auto">
            <a:xfrm flipH="1" flipV="1">
              <a:off x="4492" y="1952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8" name="Freeform 16"/>
            <p:cNvSpPr>
              <a:spLocks/>
            </p:cNvSpPr>
            <p:nvPr/>
          </p:nvSpPr>
          <p:spPr bwMode="auto">
            <a:xfrm flipH="1" flipV="1">
              <a:off x="4272" y="576"/>
              <a:ext cx="543" cy="1439"/>
            </a:xfrm>
            <a:custGeom>
              <a:avLst/>
              <a:gdLst>
                <a:gd name="T0" fmla="*/ 0 w 609"/>
                <a:gd name="T1" fmla="*/ 974 h 1749"/>
                <a:gd name="T2" fmla="*/ 215 w 609"/>
                <a:gd name="T3" fmla="*/ 47 h 1749"/>
                <a:gd name="T4" fmla="*/ 432 w 609"/>
                <a:gd name="T5" fmla="*/ 692 h 1749"/>
                <a:gd name="T6" fmla="*/ 0 60000 65536"/>
                <a:gd name="T7" fmla="*/ 0 60000 65536"/>
                <a:gd name="T8" fmla="*/ 0 60000 65536"/>
                <a:gd name="T9" fmla="*/ 0 w 609"/>
                <a:gd name="T10" fmla="*/ 0 h 1749"/>
                <a:gd name="T11" fmla="*/ 609 w 609"/>
                <a:gd name="T12" fmla="*/ 1749 h 17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9" h="1749">
                  <a:moveTo>
                    <a:pt x="0" y="1749"/>
                  </a:moveTo>
                  <a:cubicBezTo>
                    <a:pt x="50" y="1472"/>
                    <a:pt x="202" y="168"/>
                    <a:pt x="303" y="84"/>
                  </a:cubicBezTo>
                  <a:cubicBezTo>
                    <a:pt x="404" y="0"/>
                    <a:pt x="545" y="1001"/>
                    <a:pt x="609" y="1242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9" name="Line 20"/>
            <p:cNvSpPr>
              <a:spLocks noChangeShapeType="1"/>
            </p:cNvSpPr>
            <p:nvPr/>
          </p:nvSpPr>
          <p:spPr bwMode="auto">
            <a:xfrm flipH="1" flipV="1">
              <a:off x="4512" y="576"/>
              <a:ext cx="0" cy="13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0" name="Line 21"/>
            <p:cNvSpPr>
              <a:spLocks noChangeShapeType="1"/>
            </p:cNvSpPr>
            <p:nvPr/>
          </p:nvSpPr>
          <p:spPr bwMode="auto">
            <a:xfrm flipH="1" flipV="1">
              <a:off x="4520" y="2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05" name="Object 3"/>
            <p:cNvGraphicFramePr>
              <a:graphicFrameLocks noChangeAspect="1"/>
            </p:cNvGraphicFramePr>
            <p:nvPr/>
          </p:nvGraphicFramePr>
          <p:xfrm>
            <a:off x="4060" y="2240"/>
            <a:ext cx="128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6" name="Equation" r:id="rId11" imgW="253890" imgH="241195" progId="Equation.3">
                    <p:embed/>
                  </p:oleObj>
                </mc:Choice>
                <mc:Fallback>
                  <p:oleObj name="Equation" r:id="rId11" imgW="253890" imgH="241195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2240"/>
                          <a:ext cx="128" cy="1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1" name="Line 23"/>
            <p:cNvSpPr>
              <a:spLocks noChangeShapeType="1"/>
            </p:cNvSpPr>
            <p:nvPr/>
          </p:nvSpPr>
          <p:spPr bwMode="auto">
            <a:xfrm flipH="1">
              <a:off x="3964" y="1952"/>
              <a:ext cx="528" cy="3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06" name="Object 4"/>
            <p:cNvGraphicFramePr>
              <a:graphicFrameLocks noChangeAspect="1"/>
            </p:cNvGraphicFramePr>
            <p:nvPr/>
          </p:nvGraphicFramePr>
          <p:xfrm>
            <a:off x="5308" y="1981"/>
            <a:ext cx="128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7" name="Equation" r:id="rId13" imgW="253780" imgH="317225" progId="Equation.3">
                    <p:embed/>
                  </p:oleObj>
                </mc:Choice>
                <mc:Fallback>
                  <p:oleObj name="Equation" r:id="rId13" imgW="253780" imgH="317225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8" y="1981"/>
                          <a:ext cx="128" cy="1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7" name="Object 5"/>
            <p:cNvGraphicFramePr>
              <a:graphicFrameLocks noChangeAspect="1"/>
            </p:cNvGraphicFramePr>
            <p:nvPr/>
          </p:nvGraphicFramePr>
          <p:xfrm>
            <a:off x="4549" y="2019"/>
            <a:ext cx="109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8" name="Equation" r:id="rId15" imgW="215713" imgH="241091" progId="Equation.3">
                    <p:embed/>
                  </p:oleObj>
                </mc:Choice>
                <mc:Fallback>
                  <p:oleObj name="Equation" r:id="rId15" imgW="215713" imgH="241091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9" y="2019"/>
                          <a:ext cx="109" cy="1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8" name="Object 6"/>
            <p:cNvGraphicFramePr>
              <a:graphicFrameLocks noChangeAspect="1"/>
            </p:cNvGraphicFramePr>
            <p:nvPr/>
          </p:nvGraphicFramePr>
          <p:xfrm>
            <a:off x="4601" y="240"/>
            <a:ext cx="102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9" name="Equation" r:id="rId17" imgW="6486480" imgH="8115480" progId="Equation.3">
                    <p:embed/>
                  </p:oleObj>
                </mc:Choice>
                <mc:Fallback>
                  <p:oleObj name="Equation" r:id="rId17" imgW="6486480" imgH="811548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1" y="240"/>
                          <a:ext cx="102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2" name="Line 29"/>
            <p:cNvSpPr>
              <a:spLocks noChangeShapeType="1"/>
            </p:cNvSpPr>
            <p:nvPr/>
          </p:nvSpPr>
          <p:spPr bwMode="auto">
            <a:xfrm flipV="1">
              <a:off x="4560" y="158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utoUpdateAnimBg="0"/>
      <p:bldP spid="27654" grpId="0" autoUpdateAnimBg="0"/>
      <p:bldP spid="2765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2" name="Oval 10"/>
          <p:cNvSpPr>
            <a:spLocks noChangeArrowheads="1"/>
          </p:cNvSpPr>
          <p:nvPr/>
        </p:nvSpPr>
        <p:spPr bwMode="auto">
          <a:xfrm flipH="1" flipV="1">
            <a:off x="6477000" y="1905000"/>
            <a:ext cx="14478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7239000" y="990600"/>
            <a:ext cx="722313" cy="1692275"/>
            <a:chOff x="2400" y="336"/>
            <a:chExt cx="455" cy="1066"/>
          </a:xfrm>
        </p:grpSpPr>
        <p:sp>
          <p:nvSpPr>
            <p:cNvPr id="26648" name="Freeform 9"/>
            <p:cNvSpPr>
              <a:spLocks/>
            </p:cNvSpPr>
            <p:nvPr/>
          </p:nvSpPr>
          <p:spPr bwMode="auto">
            <a:xfrm>
              <a:off x="2400" y="336"/>
              <a:ext cx="455" cy="1066"/>
            </a:xfrm>
            <a:custGeom>
              <a:avLst/>
              <a:gdLst>
                <a:gd name="T0" fmla="*/ 362 w 510"/>
                <a:gd name="T1" fmla="*/ 0 h 1296"/>
                <a:gd name="T2" fmla="*/ 213 w 510"/>
                <a:gd name="T3" fmla="*/ 681 h 1296"/>
                <a:gd name="T4" fmla="*/ 0 w 510"/>
                <a:gd name="T5" fmla="*/ 241 h 1296"/>
                <a:gd name="T6" fmla="*/ 0 60000 65536"/>
                <a:gd name="T7" fmla="*/ 0 60000 65536"/>
                <a:gd name="T8" fmla="*/ 0 60000 65536"/>
                <a:gd name="T9" fmla="*/ 0 w 510"/>
                <a:gd name="T10" fmla="*/ 0 h 1296"/>
                <a:gd name="T11" fmla="*/ 510 w 510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0" h="1296">
                  <a:moveTo>
                    <a:pt x="510" y="0"/>
                  </a:moveTo>
                  <a:cubicBezTo>
                    <a:pt x="475" y="204"/>
                    <a:pt x="385" y="1152"/>
                    <a:pt x="300" y="1224"/>
                  </a:cubicBezTo>
                  <a:cubicBezTo>
                    <a:pt x="215" y="1296"/>
                    <a:pt x="62" y="598"/>
                    <a:pt x="0" y="433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9" name="Freeform 8"/>
            <p:cNvSpPr>
              <a:spLocks/>
            </p:cNvSpPr>
            <p:nvPr/>
          </p:nvSpPr>
          <p:spPr bwMode="auto">
            <a:xfrm>
              <a:off x="2400" y="336"/>
              <a:ext cx="455" cy="361"/>
            </a:xfrm>
            <a:custGeom>
              <a:avLst/>
              <a:gdLst>
                <a:gd name="T0" fmla="*/ 0 w 510"/>
                <a:gd name="T1" fmla="*/ 244 h 439"/>
                <a:gd name="T2" fmla="*/ 362 w 510"/>
                <a:gd name="T3" fmla="*/ 0 h 439"/>
                <a:gd name="T4" fmla="*/ 0 60000 65536"/>
                <a:gd name="T5" fmla="*/ 0 60000 65536"/>
                <a:gd name="T6" fmla="*/ 0 w 510"/>
                <a:gd name="T7" fmla="*/ 0 h 439"/>
                <a:gd name="T8" fmla="*/ 510 w 510"/>
                <a:gd name="T9" fmla="*/ 439 h 43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439">
                  <a:moveTo>
                    <a:pt x="0" y="439"/>
                  </a:moveTo>
                  <a:lnTo>
                    <a:pt x="51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635" name="Group 27"/>
          <p:cNvGrpSpPr>
            <a:grpSpLocks/>
          </p:cNvGrpSpPr>
          <p:nvPr/>
        </p:nvGrpSpPr>
        <p:grpSpPr bwMode="auto">
          <a:xfrm>
            <a:off x="6019800" y="381000"/>
            <a:ext cx="2609850" cy="3368675"/>
            <a:chOff x="3792" y="240"/>
            <a:chExt cx="1644" cy="2122"/>
          </a:xfrm>
        </p:grpSpPr>
        <p:sp>
          <p:nvSpPr>
            <p:cNvPr id="26639" name="Line 2"/>
            <p:cNvSpPr>
              <a:spLocks noChangeShapeType="1"/>
            </p:cNvSpPr>
            <p:nvPr/>
          </p:nvSpPr>
          <p:spPr bwMode="auto">
            <a:xfrm flipH="1" flipV="1">
              <a:off x="4492" y="1952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0" name="Freeform 3"/>
            <p:cNvSpPr>
              <a:spLocks/>
            </p:cNvSpPr>
            <p:nvPr/>
          </p:nvSpPr>
          <p:spPr bwMode="auto">
            <a:xfrm flipH="1" flipV="1">
              <a:off x="4239" y="580"/>
              <a:ext cx="548" cy="402"/>
            </a:xfrm>
            <a:custGeom>
              <a:avLst/>
              <a:gdLst>
                <a:gd name="T0" fmla="*/ 435 w 615"/>
                <a:gd name="T1" fmla="*/ 0 h 489"/>
                <a:gd name="T2" fmla="*/ 0 w 615"/>
                <a:gd name="T3" fmla="*/ 271 h 489"/>
                <a:gd name="T4" fmla="*/ 0 60000 65536"/>
                <a:gd name="T5" fmla="*/ 0 60000 65536"/>
                <a:gd name="T6" fmla="*/ 0 w 615"/>
                <a:gd name="T7" fmla="*/ 0 h 489"/>
                <a:gd name="T8" fmla="*/ 615 w 615"/>
                <a:gd name="T9" fmla="*/ 489 h 4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5" h="489">
                  <a:moveTo>
                    <a:pt x="615" y="0"/>
                  </a:moveTo>
                  <a:lnTo>
                    <a:pt x="0" y="489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1" name="Line 4"/>
            <p:cNvSpPr>
              <a:spLocks noChangeShapeType="1"/>
            </p:cNvSpPr>
            <p:nvPr/>
          </p:nvSpPr>
          <p:spPr bwMode="auto">
            <a:xfrm flipH="1" flipV="1">
              <a:off x="3792" y="767"/>
              <a:ext cx="14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2" name="Oval 5"/>
            <p:cNvSpPr>
              <a:spLocks noChangeArrowheads="1"/>
            </p:cNvSpPr>
            <p:nvPr/>
          </p:nvSpPr>
          <p:spPr bwMode="auto">
            <a:xfrm flipH="1" flipV="1">
              <a:off x="3792" y="560"/>
              <a:ext cx="1455" cy="434"/>
            </a:xfrm>
            <a:prstGeom prst="ellips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3" name="Freeform 6"/>
            <p:cNvSpPr>
              <a:spLocks/>
            </p:cNvSpPr>
            <p:nvPr/>
          </p:nvSpPr>
          <p:spPr bwMode="auto">
            <a:xfrm flipH="1" flipV="1">
              <a:off x="3792" y="757"/>
              <a:ext cx="1455" cy="1185"/>
            </a:xfrm>
            <a:custGeom>
              <a:avLst/>
              <a:gdLst>
                <a:gd name="T0" fmla="*/ 0 w 1632"/>
                <a:gd name="T1" fmla="*/ 802 h 1440"/>
                <a:gd name="T2" fmla="*/ 579 w 1632"/>
                <a:gd name="T3" fmla="*/ 0 h 1440"/>
                <a:gd name="T4" fmla="*/ 1156 w 1632"/>
                <a:gd name="T5" fmla="*/ 802 h 1440"/>
                <a:gd name="T6" fmla="*/ 0 60000 65536"/>
                <a:gd name="T7" fmla="*/ 0 60000 65536"/>
                <a:gd name="T8" fmla="*/ 0 60000 65536"/>
                <a:gd name="T9" fmla="*/ 0 w 1632"/>
                <a:gd name="T10" fmla="*/ 0 h 1440"/>
                <a:gd name="T11" fmla="*/ 1632 w 1632"/>
                <a:gd name="T12" fmla="*/ 1440 h 1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2" h="1440">
                  <a:moveTo>
                    <a:pt x="0" y="1440"/>
                  </a:moveTo>
                  <a:cubicBezTo>
                    <a:pt x="272" y="720"/>
                    <a:pt x="544" y="0"/>
                    <a:pt x="816" y="0"/>
                  </a:cubicBezTo>
                  <a:cubicBezTo>
                    <a:pt x="1088" y="0"/>
                    <a:pt x="1496" y="1200"/>
                    <a:pt x="1632" y="1440"/>
                  </a:cubicBezTo>
                </a:path>
              </a:pathLst>
            </a:cu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4" name="Freeform 7"/>
            <p:cNvSpPr>
              <a:spLocks/>
            </p:cNvSpPr>
            <p:nvPr/>
          </p:nvSpPr>
          <p:spPr bwMode="auto">
            <a:xfrm flipH="1" flipV="1">
              <a:off x="4247" y="572"/>
              <a:ext cx="543" cy="1439"/>
            </a:xfrm>
            <a:custGeom>
              <a:avLst/>
              <a:gdLst>
                <a:gd name="T0" fmla="*/ 0 w 609"/>
                <a:gd name="T1" fmla="*/ 974 h 1749"/>
                <a:gd name="T2" fmla="*/ 215 w 609"/>
                <a:gd name="T3" fmla="*/ 47 h 1749"/>
                <a:gd name="T4" fmla="*/ 432 w 609"/>
                <a:gd name="T5" fmla="*/ 692 h 1749"/>
                <a:gd name="T6" fmla="*/ 0 60000 65536"/>
                <a:gd name="T7" fmla="*/ 0 60000 65536"/>
                <a:gd name="T8" fmla="*/ 0 60000 65536"/>
                <a:gd name="T9" fmla="*/ 0 w 609"/>
                <a:gd name="T10" fmla="*/ 0 h 1749"/>
                <a:gd name="T11" fmla="*/ 609 w 609"/>
                <a:gd name="T12" fmla="*/ 1749 h 17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9" h="1749">
                  <a:moveTo>
                    <a:pt x="0" y="1749"/>
                  </a:moveTo>
                  <a:cubicBezTo>
                    <a:pt x="50" y="1472"/>
                    <a:pt x="202" y="168"/>
                    <a:pt x="303" y="84"/>
                  </a:cubicBezTo>
                  <a:cubicBezTo>
                    <a:pt x="404" y="0"/>
                    <a:pt x="545" y="1001"/>
                    <a:pt x="609" y="1242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5" name="Line 11"/>
            <p:cNvSpPr>
              <a:spLocks noChangeShapeType="1"/>
            </p:cNvSpPr>
            <p:nvPr/>
          </p:nvSpPr>
          <p:spPr bwMode="auto">
            <a:xfrm flipH="1" flipV="1">
              <a:off x="4520" y="560"/>
              <a:ext cx="0" cy="13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6" name="Line 12"/>
            <p:cNvSpPr>
              <a:spLocks noChangeShapeType="1"/>
            </p:cNvSpPr>
            <p:nvPr/>
          </p:nvSpPr>
          <p:spPr bwMode="auto">
            <a:xfrm flipH="1" flipV="1">
              <a:off x="4520" y="2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29" name="Object 13"/>
            <p:cNvGraphicFramePr>
              <a:graphicFrameLocks noChangeAspect="1"/>
            </p:cNvGraphicFramePr>
            <p:nvPr/>
          </p:nvGraphicFramePr>
          <p:xfrm>
            <a:off x="4060" y="2240"/>
            <a:ext cx="128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1" name="Equation" r:id="rId3" imgW="253890" imgH="241195" progId="Equation.3">
                    <p:embed/>
                  </p:oleObj>
                </mc:Choice>
                <mc:Fallback>
                  <p:oleObj name="Equation" r:id="rId3" imgW="253890" imgH="241195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2240"/>
                          <a:ext cx="128" cy="1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7" name="Line 14"/>
            <p:cNvSpPr>
              <a:spLocks noChangeShapeType="1"/>
            </p:cNvSpPr>
            <p:nvPr/>
          </p:nvSpPr>
          <p:spPr bwMode="auto">
            <a:xfrm flipH="1">
              <a:off x="3964" y="1952"/>
              <a:ext cx="528" cy="3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630" name="Object 15"/>
            <p:cNvGraphicFramePr>
              <a:graphicFrameLocks noChangeAspect="1"/>
            </p:cNvGraphicFramePr>
            <p:nvPr/>
          </p:nvGraphicFramePr>
          <p:xfrm>
            <a:off x="5308" y="1981"/>
            <a:ext cx="128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2" name="Equation" r:id="rId5" imgW="253780" imgH="317225" progId="Equation.3">
                    <p:embed/>
                  </p:oleObj>
                </mc:Choice>
                <mc:Fallback>
                  <p:oleObj name="Equation" r:id="rId5" imgW="253780" imgH="317225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8" y="1981"/>
                          <a:ext cx="128" cy="1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1" name="Object 16"/>
            <p:cNvGraphicFramePr>
              <a:graphicFrameLocks noChangeAspect="1"/>
            </p:cNvGraphicFramePr>
            <p:nvPr/>
          </p:nvGraphicFramePr>
          <p:xfrm>
            <a:off x="4549" y="2019"/>
            <a:ext cx="109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3" name="Equation" r:id="rId7" imgW="215713" imgH="241091" progId="Equation.3">
                    <p:embed/>
                  </p:oleObj>
                </mc:Choice>
                <mc:Fallback>
                  <p:oleObj name="Equation" r:id="rId7" imgW="215713" imgH="241091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9" y="2019"/>
                          <a:ext cx="109" cy="1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2" name="Object 17"/>
            <p:cNvGraphicFramePr>
              <a:graphicFrameLocks noChangeAspect="1"/>
            </p:cNvGraphicFramePr>
            <p:nvPr/>
          </p:nvGraphicFramePr>
          <p:xfrm>
            <a:off x="4601" y="240"/>
            <a:ext cx="102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4" name="Equation" r:id="rId9" imgW="253800" imgH="330120" progId="Equation.3">
                    <p:embed/>
                  </p:oleObj>
                </mc:Choice>
                <mc:Fallback>
                  <p:oleObj name="Equation" r:id="rId9" imgW="253800" imgH="33012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1" y="240"/>
                          <a:ext cx="102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26" name="Object 18"/>
          <p:cNvGraphicFramePr>
            <a:graphicFrameLocks noChangeAspect="1"/>
          </p:cNvGraphicFramePr>
          <p:nvPr/>
        </p:nvGraphicFramePr>
        <p:xfrm>
          <a:off x="1143000" y="381000"/>
          <a:ext cx="22860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Equation" r:id="rId11" imgW="1193040" imgH="546120" progId="Equation.3">
                  <p:embed/>
                </p:oleObj>
              </mc:Choice>
              <mc:Fallback>
                <p:oleObj name="Equation" r:id="rId11" imgW="1193040" imgH="54612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"/>
                        <a:ext cx="2286000" cy="1063625"/>
                      </a:xfrm>
                      <a:prstGeom prst="rect">
                        <a:avLst/>
                      </a:prstGeom>
                      <a:solidFill>
                        <a:srgbClr val="006699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609600" y="1927225"/>
            <a:ext cx="4826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用垂直于坐标轴的平面 </a:t>
            </a:r>
            <a:r>
              <a:rPr lang="en-US" altLang="zh-CN" i="1"/>
              <a:t>z = t</a:t>
            </a:r>
          </a:p>
          <a:p>
            <a:r>
              <a:rPr lang="zh-CN" altLang="en-US"/>
              <a:t>去截曲面</a:t>
            </a:r>
            <a:r>
              <a:rPr lang="en-US" altLang="zh-CN"/>
              <a:t>, </a:t>
            </a:r>
            <a:r>
              <a:rPr lang="zh-CN" altLang="en-US"/>
              <a:t>截痕为该平面上的</a:t>
            </a:r>
          </a:p>
        </p:txBody>
      </p:sp>
      <p:graphicFrame>
        <p:nvGraphicFramePr>
          <p:cNvPr id="28692" name="Object 20"/>
          <p:cNvGraphicFramePr>
            <a:graphicFrameLocks noChangeAspect="1"/>
          </p:cNvGraphicFramePr>
          <p:nvPr/>
        </p:nvGraphicFramePr>
        <p:xfrm>
          <a:off x="1273175" y="2990850"/>
          <a:ext cx="27940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Equation" r:id="rId13" imgW="36138960" imgH="13398480" progId="Equation.3">
                  <p:embed/>
                </p:oleObj>
              </mc:Choice>
              <mc:Fallback>
                <p:oleObj name="Equation" r:id="rId13" imgW="36138960" imgH="1339848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2990850"/>
                        <a:ext cx="2794000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609600" y="4267200"/>
            <a:ext cx="4826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用垂直于坐标轴的平面 </a:t>
            </a:r>
            <a:r>
              <a:rPr lang="en-US" altLang="zh-CN" i="1"/>
              <a:t>y = k</a:t>
            </a:r>
          </a:p>
          <a:p>
            <a:r>
              <a:rPr lang="zh-CN" altLang="en-US"/>
              <a:t>去截曲面</a:t>
            </a:r>
            <a:r>
              <a:rPr lang="en-US" altLang="zh-CN"/>
              <a:t>, </a:t>
            </a:r>
            <a:r>
              <a:rPr lang="zh-CN" altLang="en-US"/>
              <a:t>截痕为该平面上的</a:t>
            </a:r>
          </a:p>
        </p:txBody>
      </p:sp>
      <p:graphicFrame>
        <p:nvGraphicFramePr>
          <p:cNvPr id="28694" name="Object 22"/>
          <p:cNvGraphicFramePr>
            <a:graphicFrameLocks noChangeAspect="1"/>
          </p:cNvGraphicFramePr>
          <p:nvPr/>
        </p:nvGraphicFramePr>
        <p:xfrm>
          <a:off x="1143000" y="5435600"/>
          <a:ext cx="3213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Equation" r:id="rId15" imgW="41825880" imgH="13398480" progId="Equation.3">
                  <p:embed/>
                </p:oleObj>
              </mc:Choice>
              <mc:Fallback>
                <p:oleObj name="Equation" r:id="rId15" imgW="41825880" imgH="133984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35600"/>
                        <a:ext cx="32131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95" name="Picture 23" descr="M15322_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019800" y="3886200"/>
            <a:ext cx="2667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2" grpId="0" animBg="1"/>
      <p:bldP spid="28691" grpId="0" autoUpdateAnimBg="0"/>
      <p:bldP spid="2869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26670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(6) </a:t>
            </a:r>
            <a:r>
              <a:rPr lang="zh-CN" altLang="en-US" sz="2800" b="1" smtClean="0">
                <a:ea typeface="楷体_GB2312" pitchFamily="49" charset="-122"/>
              </a:rPr>
              <a:t>双曲抛物面</a:t>
            </a:r>
          </a:p>
        </p:txBody>
      </p:sp>
      <p:graphicFrame>
        <p:nvGraphicFramePr>
          <p:cNvPr id="27650" name="Object 3"/>
          <p:cNvGraphicFramePr>
            <a:graphicFrameLocks noChangeAspect="1"/>
          </p:cNvGraphicFramePr>
          <p:nvPr/>
        </p:nvGraphicFramePr>
        <p:xfrm>
          <a:off x="4343400" y="304800"/>
          <a:ext cx="20574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0" name="Equation" r:id="rId3" imgW="27608760" imgH="13398480" progId="Equation.3">
                  <p:embed/>
                </p:oleObj>
              </mc:Choice>
              <mc:Fallback>
                <p:oleObj name="Equation" r:id="rId3" imgW="27608760" imgH="1339848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04800"/>
                        <a:ext cx="205740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304800" y="3810000"/>
            <a:ext cx="4233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用平面 </a:t>
            </a:r>
            <a:r>
              <a:rPr lang="en-US" altLang="zh-CN" i="1"/>
              <a:t>x = t </a:t>
            </a:r>
            <a:r>
              <a:rPr lang="zh-CN" altLang="en-US"/>
              <a:t>截曲面得截痕</a:t>
            </a:r>
          </a:p>
        </p:txBody>
      </p:sp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4419600" y="3581400"/>
          <a:ext cx="4419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name="Equation" r:id="rId5" imgW="53605800" imgH="13398480" progId="Equation.3">
                  <p:embed/>
                </p:oleObj>
              </mc:Choice>
              <mc:Fallback>
                <p:oleObj name="Equation" r:id="rId5" imgW="53605800" imgH="1339848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581400"/>
                        <a:ext cx="44196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381000" y="4495800"/>
            <a:ext cx="447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此抛物线开口向下，顶点为</a:t>
            </a:r>
          </a:p>
        </p:txBody>
      </p:sp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4800600" y="4267200"/>
          <a:ext cx="14478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" name="Equation" r:id="rId7" imgW="18672480" imgH="13398480" progId="Equation.3">
                  <p:embed/>
                </p:oleObj>
              </mc:Choice>
              <mc:Fallback>
                <p:oleObj name="Equation" r:id="rId7" imgW="18672480" imgH="1339848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267200"/>
                        <a:ext cx="1447800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250825" y="5084763"/>
            <a:ext cx="8534400" cy="1457325"/>
            <a:chOff x="158" y="3203"/>
            <a:chExt cx="5376" cy="918"/>
          </a:xfrm>
        </p:grpSpPr>
        <p:sp>
          <p:nvSpPr>
            <p:cNvPr id="27687" name="Text Box 13"/>
            <p:cNvSpPr txBox="1">
              <a:spLocks noChangeArrowheads="1"/>
            </p:cNvSpPr>
            <p:nvPr/>
          </p:nvSpPr>
          <p:spPr bwMode="auto">
            <a:xfrm>
              <a:off x="158" y="3203"/>
              <a:ext cx="5376" cy="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/>
                <a:t>抛物线形状不变，只作位置平移，各截痕抛物线的顶</a:t>
              </a:r>
            </a:p>
            <a:p>
              <a:pPr>
                <a:lnSpc>
                  <a:spcPct val="145000"/>
                </a:lnSpc>
              </a:pPr>
              <a:r>
                <a:rPr lang="zh-CN" altLang="en-US"/>
                <a:t>点在平面 </a:t>
              </a:r>
              <a:r>
                <a:rPr lang="en-US" altLang="zh-CN" i="1"/>
                <a:t>y </a:t>
              </a:r>
              <a:r>
                <a:rPr lang="en-US" altLang="zh-CN"/>
                <a:t>= 0</a:t>
              </a:r>
              <a:r>
                <a:rPr lang="zh-CN" altLang="en-US"/>
                <a:t>中的抛物线              上滑动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27657" name="Object 14"/>
            <p:cNvGraphicFramePr>
              <a:graphicFrameLocks noChangeAspect="1"/>
            </p:cNvGraphicFramePr>
            <p:nvPr/>
          </p:nvGraphicFramePr>
          <p:xfrm>
            <a:off x="2789" y="3521"/>
            <a:ext cx="672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3" name="公式" r:id="rId9" imgW="15016680" imgH="13398480" progId="Equation.3">
                    <p:embed/>
                  </p:oleObj>
                </mc:Choice>
                <mc:Fallback>
                  <p:oleObj name="公式" r:id="rId9" imgW="15016680" imgH="1339848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3521"/>
                          <a:ext cx="672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876800" y="1676400"/>
            <a:ext cx="533400" cy="1676400"/>
            <a:chOff x="4800" y="432"/>
            <a:chExt cx="336" cy="1056"/>
          </a:xfrm>
        </p:grpSpPr>
        <p:sp>
          <p:nvSpPr>
            <p:cNvPr id="27685" name="Line 61"/>
            <p:cNvSpPr>
              <a:spLocks noChangeShapeType="1"/>
            </p:cNvSpPr>
            <p:nvPr/>
          </p:nvSpPr>
          <p:spPr bwMode="auto">
            <a:xfrm flipH="1">
              <a:off x="4800" y="1104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6" name="Freeform 62"/>
            <p:cNvSpPr>
              <a:spLocks/>
            </p:cNvSpPr>
            <p:nvPr/>
          </p:nvSpPr>
          <p:spPr bwMode="auto">
            <a:xfrm>
              <a:off x="4800" y="432"/>
              <a:ext cx="336" cy="1032"/>
            </a:xfrm>
            <a:custGeom>
              <a:avLst/>
              <a:gdLst>
                <a:gd name="T0" fmla="*/ 0 w 336"/>
                <a:gd name="T1" fmla="*/ 679 h 1272"/>
                <a:gd name="T2" fmla="*/ 192 w 336"/>
                <a:gd name="T3" fmla="*/ 38 h 1272"/>
                <a:gd name="T4" fmla="*/ 336 w 336"/>
                <a:gd name="T5" fmla="*/ 449 h 1272"/>
                <a:gd name="T6" fmla="*/ 0 60000 65536"/>
                <a:gd name="T7" fmla="*/ 0 60000 65536"/>
                <a:gd name="T8" fmla="*/ 0 60000 65536"/>
                <a:gd name="T9" fmla="*/ 0 w 336"/>
                <a:gd name="T10" fmla="*/ 0 h 1272"/>
                <a:gd name="T11" fmla="*/ 336 w 336"/>
                <a:gd name="T12" fmla="*/ 1272 h 12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272">
                  <a:moveTo>
                    <a:pt x="0" y="1272"/>
                  </a:moveTo>
                  <a:cubicBezTo>
                    <a:pt x="68" y="708"/>
                    <a:pt x="136" y="144"/>
                    <a:pt x="192" y="72"/>
                  </a:cubicBezTo>
                  <a:cubicBezTo>
                    <a:pt x="248" y="0"/>
                    <a:pt x="292" y="420"/>
                    <a:pt x="336" y="840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61" name="Text Box 65"/>
          <p:cNvSpPr txBox="1">
            <a:spLocks noChangeArrowheads="1"/>
          </p:cNvSpPr>
          <p:nvPr/>
        </p:nvSpPr>
        <p:spPr bwMode="auto">
          <a:xfrm>
            <a:off x="6308725" y="4562475"/>
            <a:ext cx="2157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当</a:t>
            </a:r>
            <a:r>
              <a:rPr lang="en-US" altLang="zh-CN" i="1"/>
              <a:t>t </a:t>
            </a:r>
            <a:r>
              <a:rPr lang="zh-CN" altLang="en-US"/>
              <a:t>变化时，</a:t>
            </a:r>
          </a:p>
        </p:txBody>
      </p:sp>
      <p:grpSp>
        <p:nvGrpSpPr>
          <p:cNvPr id="27664" name="Group 71"/>
          <p:cNvGrpSpPr>
            <a:grpSpLocks/>
          </p:cNvGrpSpPr>
          <p:nvPr/>
        </p:nvGrpSpPr>
        <p:grpSpPr bwMode="auto">
          <a:xfrm>
            <a:off x="1524000" y="914400"/>
            <a:ext cx="5257800" cy="2590800"/>
            <a:chOff x="912" y="576"/>
            <a:chExt cx="3312" cy="1632"/>
          </a:xfrm>
        </p:grpSpPr>
        <p:sp>
          <p:nvSpPr>
            <p:cNvPr id="27667" name="Line 40"/>
            <p:cNvSpPr>
              <a:spLocks noChangeShapeType="1"/>
            </p:cNvSpPr>
            <p:nvPr/>
          </p:nvSpPr>
          <p:spPr bwMode="auto">
            <a:xfrm>
              <a:off x="3565" y="1636"/>
              <a:ext cx="61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8" name="Line 41"/>
            <p:cNvSpPr>
              <a:spLocks noChangeShapeType="1"/>
            </p:cNvSpPr>
            <p:nvPr/>
          </p:nvSpPr>
          <p:spPr bwMode="auto">
            <a:xfrm flipV="1">
              <a:off x="2561" y="874"/>
              <a:ext cx="1" cy="1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Line 42"/>
            <p:cNvSpPr>
              <a:spLocks noChangeShapeType="1"/>
            </p:cNvSpPr>
            <p:nvPr/>
          </p:nvSpPr>
          <p:spPr bwMode="auto">
            <a:xfrm flipH="1">
              <a:off x="2544" y="1139"/>
              <a:ext cx="394" cy="49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0" name="Freeform 43"/>
            <p:cNvSpPr>
              <a:spLocks/>
            </p:cNvSpPr>
            <p:nvPr/>
          </p:nvSpPr>
          <p:spPr bwMode="auto">
            <a:xfrm>
              <a:off x="1109" y="713"/>
              <a:ext cx="469" cy="447"/>
            </a:xfrm>
            <a:custGeom>
              <a:avLst/>
              <a:gdLst>
                <a:gd name="T0" fmla="*/ 190 w 628"/>
                <a:gd name="T1" fmla="*/ 0 h 648"/>
                <a:gd name="T2" fmla="*/ 230 w 628"/>
                <a:gd name="T3" fmla="*/ 140 h 648"/>
                <a:gd name="T4" fmla="*/ 0 w 628"/>
                <a:gd name="T5" fmla="*/ 212 h 648"/>
                <a:gd name="T6" fmla="*/ 0 60000 65536"/>
                <a:gd name="T7" fmla="*/ 0 60000 65536"/>
                <a:gd name="T8" fmla="*/ 0 60000 65536"/>
                <a:gd name="T9" fmla="*/ 0 w 628"/>
                <a:gd name="T10" fmla="*/ 0 h 648"/>
                <a:gd name="T11" fmla="*/ 628 w 628"/>
                <a:gd name="T12" fmla="*/ 648 h 6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8" h="648">
                  <a:moveTo>
                    <a:pt x="456" y="0"/>
                  </a:moveTo>
                  <a:cubicBezTo>
                    <a:pt x="472" y="72"/>
                    <a:pt x="628" y="318"/>
                    <a:pt x="552" y="426"/>
                  </a:cubicBezTo>
                  <a:cubicBezTo>
                    <a:pt x="476" y="534"/>
                    <a:pt x="115" y="602"/>
                    <a:pt x="0" y="648"/>
                  </a:cubicBezTo>
                </a:path>
              </a:pathLst>
            </a:cu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1" name="Line 44"/>
            <p:cNvSpPr>
              <a:spLocks noChangeShapeType="1"/>
            </p:cNvSpPr>
            <p:nvPr/>
          </p:nvSpPr>
          <p:spPr bwMode="auto">
            <a:xfrm flipH="1">
              <a:off x="984" y="1139"/>
              <a:ext cx="139" cy="1027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2" name="Freeform 45"/>
            <p:cNvSpPr>
              <a:spLocks/>
            </p:cNvSpPr>
            <p:nvPr/>
          </p:nvSpPr>
          <p:spPr bwMode="auto">
            <a:xfrm>
              <a:off x="984" y="2028"/>
              <a:ext cx="2438" cy="171"/>
            </a:xfrm>
            <a:custGeom>
              <a:avLst/>
              <a:gdLst>
                <a:gd name="T0" fmla="*/ 0 w 3264"/>
                <a:gd name="T1" fmla="*/ 66 h 248"/>
                <a:gd name="T2" fmla="*/ 720 w 3264"/>
                <a:gd name="T3" fmla="*/ 3 h 248"/>
                <a:gd name="T4" fmla="*/ 1360 w 3264"/>
                <a:gd name="T5" fmla="*/ 81 h 248"/>
                <a:gd name="T6" fmla="*/ 0 60000 65536"/>
                <a:gd name="T7" fmla="*/ 0 60000 65536"/>
                <a:gd name="T8" fmla="*/ 0 60000 65536"/>
                <a:gd name="T9" fmla="*/ 0 w 3264"/>
                <a:gd name="T10" fmla="*/ 0 h 248"/>
                <a:gd name="T11" fmla="*/ 3264 w 3264"/>
                <a:gd name="T12" fmla="*/ 248 h 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64" h="248">
                  <a:moveTo>
                    <a:pt x="0" y="200"/>
                  </a:moveTo>
                  <a:cubicBezTo>
                    <a:pt x="592" y="100"/>
                    <a:pt x="1184" y="0"/>
                    <a:pt x="1728" y="8"/>
                  </a:cubicBezTo>
                  <a:cubicBezTo>
                    <a:pt x="2272" y="16"/>
                    <a:pt x="3008" y="208"/>
                    <a:pt x="3264" y="248"/>
                  </a:cubicBezTo>
                </a:path>
              </a:pathLst>
            </a:cu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3" name="Freeform 46"/>
            <p:cNvSpPr>
              <a:spLocks/>
            </p:cNvSpPr>
            <p:nvPr/>
          </p:nvSpPr>
          <p:spPr bwMode="auto">
            <a:xfrm>
              <a:off x="3422" y="1168"/>
              <a:ext cx="274" cy="1031"/>
            </a:xfrm>
            <a:custGeom>
              <a:avLst/>
              <a:gdLst>
                <a:gd name="T0" fmla="*/ 0 w 366"/>
                <a:gd name="T1" fmla="*/ 491 h 1494"/>
                <a:gd name="T2" fmla="*/ 153 w 366"/>
                <a:gd name="T3" fmla="*/ 0 h 1494"/>
                <a:gd name="T4" fmla="*/ 0 60000 65536"/>
                <a:gd name="T5" fmla="*/ 0 60000 65536"/>
                <a:gd name="T6" fmla="*/ 0 w 366"/>
                <a:gd name="T7" fmla="*/ 0 h 1494"/>
                <a:gd name="T8" fmla="*/ 366 w 366"/>
                <a:gd name="T9" fmla="*/ 1494 h 14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494">
                  <a:moveTo>
                    <a:pt x="0" y="1494"/>
                  </a:moveTo>
                  <a:lnTo>
                    <a:pt x="366" y="0"/>
                  </a:lnTo>
                </a:path>
              </a:pathLst>
            </a:cu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4" name="Freeform 47"/>
            <p:cNvSpPr>
              <a:spLocks/>
            </p:cNvSpPr>
            <p:nvPr/>
          </p:nvSpPr>
          <p:spPr bwMode="auto">
            <a:xfrm>
              <a:off x="3337" y="576"/>
              <a:ext cx="694" cy="600"/>
            </a:xfrm>
            <a:custGeom>
              <a:avLst/>
              <a:gdLst>
                <a:gd name="T0" fmla="*/ 202 w 930"/>
                <a:gd name="T1" fmla="*/ 286 h 870"/>
                <a:gd name="T2" fmla="*/ 31 w 930"/>
                <a:gd name="T3" fmla="*/ 140 h 870"/>
                <a:gd name="T4" fmla="*/ 387 w 930"/>
                <a:gd name="T5" fmla="*/ 0 h 870"/>
                <a:gd name="T6" fmla="*/ 0 60000 65536"/>
                <a:gd name="T7" fmla="*/ 0 60000 65536"/>
                <a:gd name="T8" fmla="*/ 0 60000 65536"/>
                <a:gd name="T9" fmla="*/ 0 w 930"/>
                <a:gd name="T10" fmla="*/ 0 h 870"/>
                <a:gd name="T11" fmla="*/ 930 w 930"/>
                <a:gd name="T12" fmla="*/ 870 h 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0" h="870">
                  <a:moveTo>
                    <a:pt x="486" y="870"/>
                  </a:moveTo>
                  <a:cubicBezTo>
                    <a:pt x="417" y="795"/>
                    <a:pt x="0" y="573"/>
                    <a:pt x="74" y="428"/>
                  </a:cubicBezTo>
                  <a:cubicBezTo>
                    <a:pt x="148" y="283"/>
                    <a:pt x="787" y="71"/>
                    <a:pt x="930" y="0"/>
                  </a:cubicBezTo>
                </a:path>
              </a:pathLst>
            </a:cu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5" name="Line 48"/>
            <p:cNvSpPr>
              <a:spLocks noChangeShapeType="1"/>
            </p:cNvSpPr>
            <p:nvPr/>
          </p:nvSpPr>
          <p:spPr bwMode="auto">
            <a:xfrm flipH="1">
              <a:off x="1306" y="709"/>
              <a:ext cx="144" cy="86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6" name="Freeform 49"/>
            <p:cNvSpPr>
              <a:spLocks/>
            </p:cNvSpPr>
            <p:nvPr/>
          </p:nvSpPr>
          <p:spPr bwMode="auto">
            <a:xfrm>
              <a:off x="1306" y="1570"/>
              <a:ext cx="2690" cy="232"/>
            </a:xfrm>
            <a:custGeom>
              <a:avLst/>
              <a:gdLst>
                <a:gd name="T0" fmla="*/ 0 w 3600"/>
                <a:gd name="T1" fmla="*/ 0 h 336"/>
                <a:gd name="T2" fmla="*/ 701 w 3600"/>
                <a:gd name="T3" fmla="*/ 95 h 336"/>
                <a:gd name="T4" fmla="*/ 1502 w 3600"/>
                <a:gd name="T5" fmla="*/ 95 h 336"/>
                <a:gd name="T6" fmla="*/ 0 60000 65536"/>
                <a:gd name="T7" fmla="*/ 0 60000 65536"/>
                <a:gd name="T8" fmla="*/ 0 60000 65536"/>
                <a:gd name="T9" fmla="*/ 0 w 3600"/>
                <a:gd name="T10" fmla="*/ 0 h 336"/>
                <a:gd name="T11" fmla="*/ 3600 w 3600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0" h="336">
                  <a:moveTo>
                    <a:pt x="0" y="0"/>
                  </a:moveTo>
                  <a:cubicBezTo>
                    <a:pt x="540" y="120"/>
                    <a:pt x="1080" y="240"/>
                    <a:pt x="1680" y="288"/>
                  </a:cubicBezTo>
                  <a:cubicBezTo>
                    <a:pt x="2280" y="336"/>
                    <a:pt x="3280" y="296"/>
                    <a:pt x="3600" y="288"/>
                  </a:cubicBezTo>
                </a:path>
              </a:pathLst>
            </a:custGeom>
            <a:noFill/>
            <a:ln w="38100">
              <a:solidFill>
                <a:srgbClr val="00FF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7" name="Freeform 50"/>
            <p:cNvSpPr>
              <a:spLocks/>
            </p:cNvSpPr>
            <p:nvPr/>
          </p:nvSpPr>
          <p:spPr bwMode="auto">
            <a:xfrm>
              <a:off x="1536" y="864"/>
              <a:ext cx="1872" cy="762"/>
            </a:xfrm>
            <a:custGeom>
              <a:avLst/>
              <a:gdLst>
                <a:gd name="T0" fmla="*/ 0 w 2496"/>
                <a:gd name="T1" fmla="*/ 0 h 720"/>
                <a:gd name="T2" fmla="*/ 587 w 2496"/>
                <a:gd name="T3" fmla="*/ 853 h 720"/>
                <a:gd name="T4" fmla="*/ 1053 w 2496"/>
                <a:gd name="T5" fmla="*/ 0 h 720"/>
                <a:gd name="T6" fmla="*/ 0 60000 65536"/>
                <a:gd name="T7" fmla="*/ 0 60000 65536"/>
                <a:gd name="T8" fmla="*/ 0 60000 65536"/>
                <a:gd name="T9" fmla="*/ 0 w 2496"/>
                <a:gd name="T10" fmla="*/ 0 h 720"/>
                <a:gd name="T11" fmla="*/ 2496 w 2496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6" h="720">
                  <a:moveTo>
                    <a:pt x="0" y="0"/>
                  </a:moveTo>
                  <a:cubicBezTo>
                    <a:pt x="488" y="360"/>
                    <a:pt x="976" y="720"/>
                    <a:pt x="1392" y="720"/>
                  </a:cubicBezTo>
                  <a:cubicBezTo>
                    <a:pt x="1808" y="720"/>
                    <a:pt x="2312" y="120"/>
                    <a:pt x="2496" y="0"/>
                  </a:cubicBezTo>
                </a:path>
              </a:pathLst>
            </a:cu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8" name="Line 51"/>
            <p:cNvSpPr>
              <a:spLocks noChangeShapeType="1"/>
            </p:cNvSpPr>
            <p:nvPr/>
          </p:nvSpPr>
          <p:spPr bwMode="auto">
            <a:xfrm>
              <a:off x="2561" y="1639"/>
              <a:ext cx="968" cy="129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9" name="Line 52"/>
            <p:cNvSpPr>
              <a:spLocks noChangeShapeType="1"/>
            </p:cNvSpPr>
            <p:nvPr/>
          </p:nvSpPr>
          <p:spPr bwMode="auto">
            <a:xfrm flipH="1">
              <a:off x="1020" y="1636"/>
              <a:ext cx="1541" cy="23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0" name="Line 53"/>
            <p:cNvSpPr>
              <a:spLocks noChangeShapeType="1"/>
            </p:cNvSpPr>
            <p:nvPr/>
          </p:nvSpPr>
          <p:spPr bwMode="auto">
            <a:xfrm flipH="1">
              <a:off x="912" y="1636"/>
              <a:ext cx="265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1" name="Freeform 54"/>
            <p:cNvSpPr>
              <a:spLocks/>
            </p:cNvSpPr>
            <p:nvPr/>
          </p:nvSpPr>
          <p:spPr bwMode="auto">
            <a:xfrm>
              <a:off x="2561" y="1392"/>
              <a:ext cx="1448" cy="244"/>
            </a:xfrm>
            <a:custGeom>
              <a:avLst/>
              <a:gdLst>
                <a:gd name="T0" fmla="*/ 0 w 1938"/>
                <a:gd name="T1" fmla="*/ 116 h 354"/>
                <a:gd name="T2" fmla="*/ 808 w 1938"/>
                <a:gd name="T3" fmla="*/ 0 h 354"/>
                <a:gd name="T4" fmla="*/ 0 60000 65536"/>
                <a:gd name="T5" fmla="*/ 0 60000 65536"/>
                <a:gd name="T6" fmla="*/ 0 w 1938"/>
                <a:gd name="T7" fmla="*/ 0 h 354"/>
                <a:gd name="T8" fmla="*/ 1938 w 1938"/>
                <a:gd name="T9" fmla="*/ 354 h 35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38" h="354">
                  <a:moveTo>
                    <a:pt x="0" y="354"/>
                  </a:moveTo>
                  <a:lnTo>
                    <a:pt x="1938" y="0"/>
                  </a:lnTo>
                </a:path>
              </a:pathLst>
            </a:custGeom>
            <a:noFill/>
            <a:ln w="28575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2" name="Freeform 55"/>
            <p:cNvSpPr>
              <a:spLocks/>
            </p:cNvSpPr>
            <p:nvPr/>
          </p:nvSpPr>
          <p:spPr bwMode="auto">
            <a:xfrm>
              <a:off x="1324" y="1446"/>
              <a:ext cx="1237" cy="190"/>
            </a:xfrm>
            <a:custGeom>
              <a:avLst/>
              <a:gdLst>
                <a:gd name="T0" fmla="*/ 690 w 1656"/>
                <a:gd name="T1" fmla="*/ 90 h 276"/>
                <a:gd name="T2" fmla="*/ 0 w 1656"/>
                <a:gd name="T3" fmla="*/ 0 h 276"/>
                <a:gd name="T4" fmla="*/ 0 60000 65536"/>
                <a:gd name="T5" fmla="*/ 0 60000 65536"/>
                <a:gd name="T6" fmla="*/ 0 w 1656"/>
                <a:gd name="T7" fmla="*/ 0 h 276"/>
                <a:gd name="T8" fmla="*/ 1656 w 1656"/>
                <a:gd name="T9" fmla="*/ 276 h 2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6" h="276">
                  <a:moveTo>
                    <a:pt x="1656" y="276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3" name="Line 56"/>
            <p:cNvSpPr>
              <a:spLocks noChangeShapeType="1"/>
            </p:cNvSpPr>
            <p:nvPr/>
          </p:nvSpPr>
          <p:spPr bwMode="auto">
            <a:xfrm flipH="1">
              <a:off x="3996" y="576"/>
              <a:ext cx="35" cy="119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53" name="Object 57"/>
            <p:cNvGraphicFramePr>
              <a:graphicFrameLocks noChangeAspect="1"/>
            </p:cNvGraphicFramePr>
            <p:nvPr/>
          </p:nvGraphicFramePr>
          <p:xfrm>
            <a:off x="4080" y="1728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4" name="Equation" r:id="rId11" imgW="253890" imgH="241195" progId="Equation.3">
                    <p:embed/>
                  </p:oleObj>
                </mc:Choice>
                <mc:Fallback>
                  <p:oleObj name="Equation" r:id="rId11" imgW="253890" imgH="241195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728"/>
                          <a:ext cx="144" cy="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4" name="Object 58"/>
            <p:cNvGraphicFramePr>
              <a:graphicFrameLocks noChangeAspect="1"/>
            </p:cNvGraphicFramePr>
            <p:nvPr/>
          </p:nvGraphicFramePr>
          <p:xfrm>
            <a:off x="2976" y="912"/>
            <a:ext cx="144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5" name="Equation" r:id="rId13" imgW="253780" imgH="317225" progId="Equation.3">
                    <p:embed/>
                  </p:oleObj>
                </mc:Choice>
                <mc:Fallback>
                  <p:oleObj name="Equation" r:id="rId13" imgW="253780" imgH="317225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912"/>
                          <a:ext cx="144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5" name="Object 59"/>
            <p:cNvGraphicFramePr>
              <a:graphicFrameLocks noChangeAspect="1"/>
            </p:cNvGraphicFramePr>
            <p:nvPr/>
          </p:nvGraphicFramePr>
          <p:xfrm>
            <a:off x="2624" y="882"/>
            <a:ext cx="115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6" name="Equation" r:id="rId15" imgW="203024" imgH="253780" progId="Equation.3">
                    <p:embed/>
                  </p:oleObj>
                </mc:Choice>
                <mc:Fallback>
                  <p:oleObj name="Equation" r:id="rId15" imgW="203024" imgH="25378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4" y="882"/>
                          <a:ext cx="115" cy="1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6" name="Object 60"/>
            <p:cNvGraphicFramePr>
              <a:graphicFrameLocks noChangeAspect="1"/>
            </p:cNvGraphicFramePr>
            <p:nvPr/>
          </p:nvGraphicFramePr>
          <p:xfrm>
            <a:off x="2573" y="1659"/>
            <a:ext cx="122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7" name="Equation" r:id="rId17" imgW="215713" imgH="241091" progId="Equation.3">
                    <p:embed/>
                  </p:oleObj>
                </mc:Choice>
                <mc:Fallback>
                  <p:oleObj name="Equation" r:id="rId17" imgW="215713" imgH="241091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3" y="1659"/>
                          <a:ext cx="122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84" name="Line 70"/>
            <p:cNvSpPr>
              <a:spLocks noChangeShapeType="1"/>
            </p:cNvSpPr>
            <p:nvPr/>
          </p:nvSpPr>
          <p:spPr bwMode="auto">
            <a:xfrm flipH="1">
              <a:off x="2064" y="1632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60" name="Freeform 64"/>
          <p:cNvSpPr>
            <a:spLocks/>
          </p:cNvSpPr>
          <p:nvPr/>
        </p:nvSpPr>
        <p:spPr bwMode="auto">
          <a:xfrm>
            <a:off x="2514600" y="1371600"/>
            <a:ext cx="2959100" cy="1209675"/>
          </a:xfrm>
          <a:custGeom>
            <a:avLst/>
            <a:gdLst>
              <a:gd name="T0" fmla="*/ 0 w 2496"/>
              <a:gd name="T1" fmla="*/ 0 h 720"/>
              <a:gd name="T2" fmla="*/ 2147483647 w 2496"/>
              <a:gd name="T3" fmla="*/ 2147483647 h 720"/>
              <a:gd name="T4" fmla="*/ 2147483647 w 2496"/>
              <a:gd name="T5" fmla="*/ 0 h 720"/>
              <a:gd name="T6" fmla="*/ 0 60000 65536"/>
              <a:gd name="T7" fmla="*/ 0 60000 65536"/>
              <a:gd name="T8" fmla="*/ 0 60000 65536"/>
              <a:gd name="T9" fmla="*/ 0 w 2496"/>
              <a:gd name="T10" fmla="*/ 0 h 720"/>
              <a:gd name="T11" fmla="*/ 2496 w 2496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6" h="720">
                <a:moveTo>
                  <a:pt x="0" y="0"/>
                </a:moveTo>
                <a:cubicBezTo>
                  <a:pt x="488" y="360"/>
                  <a:pt x="976" y="720"/>
                  <a:pt x="1392" y="720"/>
                </a:cubicBezTo>
                <a:cubicBezTo>
                  <a:pt x="1808" y="720"/>
                  <a:pt x="2312" y="120"/>
                  <a:pt x="2496" y="0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6" name="Text Box 72"/>
          <p:cNvSpPr txBox="1">
            <a:spLocks noChangeArrowheads="1"/>
          </p:cNvSpPr>
          <p:nvPr/>
        </p:nvSpPr>
        <p:spPr bwMode="auto">
          <a:xfrm>
            <a:off x="2895600" y="457200"/>
            <a:ext cx="1493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(</a:t>
            </a:r>
            <a:r>
              <a:rPr lang="zh-CN" altLang="en-US">
                <a:solidFill>
                  <a:schemeClr val="tx2"/>
                </a:solidFill>
              </a:rPr>
              <a:t>马鞍面</a:t>
            </a:r>
            <a:r>
              <a:rPr lang="en-US" altLang="zh-CN">
                <a:solidFill>
                  <a:schemeClr val="tx2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 autoUpdateAnimBg="0"/>
      <p:bldP spid="29707" grpId="0" autoUpdateAnimBg="0"/>
      <p:bldP spid="29761" grpId="0" autoUpdateAnimBg="0"/>
      <p:bldP spid="2976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M15322_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352800"/>
            <a:ext cx="3657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681" name="Group 60"/>
          <p:cNvGrpSpPr>
            <a:grpSpLocks/>
          </p:cNvGrpSpPr>
          <p:nvPr/>
        </p:nvGrpSpPr>
        <p:grpSpPr bwMode="auto">
          <a:xfrm>
            <a:off x="323850" y="549275"/>
            <a:ext cx="5257800" cy="2590800"/>
            <a:chOff x="960" y="384"/>
            <a:chExt cx="3312" cy="1632"/>
          </a:xfrm>
        </p:grpSpPr>
        <p:grpSp>
          <p:nvGrpSpPr>
            <p:cNvPr id="28689" name="Group 33"/>
            <p:cNvGrpSpPr>
              <a:grpSpLocks/>
            </p:cNvGrpSpPr>
            <p:nvPr/>
          </p:nvGrpSpPr>
          <p:grpSpPr bwMode="auto">
            <a:xfrm>
              <a:off x="3072" y="864"/>
              <a:ext cx="336" cy="1056"/>
              <a:chOff x="4800" y="432"/>
              <a:chExt cx="336" cy="1056"/>
            </a:xfrm>
          </p:grpSpPr>
          <p:sp>
            <p:nvSpPr>
              <p:cNvPr id="28710" name="Line 34"/>
              <p:cNvSpPr>
                <a:spLocks noChangeShapeType="1"/>
              </p:cNvSpPr>
              <p:nvPr/>
            </p:nvSpPr>
            <p:spPr bwMode="auto">
              <a:xfrm flipH="1">
                <a:off x="4800" y="1104"/>
                <a:ext cx="33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1" name="Freeform 35"/>
              <p:cNvSpPr>
                <a:spLocks/>
              </p:cNvSpPr>
              <p:nvPr/>
            </p:nvSpPr>
            <p:spPr bwMode="auto">
              <a:xfrm>
                <a:off x="4800" y="432"/>
                <a:ext cx="336" cy="1032"/>
              </a:xfrm>
              <a:custGeom>
                <a:avLst/>
                <a:gdLst>
                  <a:gd name="T0" fmla="*/ 0 w 336"/>
                  <a:gd name="T1" fmla="*/ 679 h 1272"/>
                  <a:gd name="T2" fmla="*/ 192 w 336"/>
                  <a:gd name="T3" fmla="*/ 38 h 1272"/>
                  <a:gd name="T4" fmla="*/ 336 w 336"/>
                  <a:gd name="T5" fmla="*/ 449 h 1272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272"/>
                  <a:gd name="T11" fmla="*/ 336 w 336"/>
                  <a:gd name="T12" fmla="*/ 1272 h 12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272">
                    <a:moveTo>
                      <a:pt x="0" y="1272"/>
                    </a:moveTo>
                    <a:cubicBezTo>
                      <a:pt x="68" y="708"/>
                      <a:pt x="136" y="144"/>
                      <a:pt x="192" y="72"/>
                    </a:cubicBezTo>
                    <a:cubicBezTo>
                      <a:pt x="248" y="0"/>
                      <a:pt x="292" y="420"/>
                      <a:pt x="336" y="840"/>
                    </a:cubicBezTo>
                  </a:path>
                </a:pathLst>
              </a:cu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690" name="Group 36"/>
            <p:cNvGrpSpPr>
              <a:grpSpLocks/>
            </p:cNvGrpSpPr>
            <p:nvPr/>
          </p:nvGrpSpPr>
          <p:grpSpPr bwMode="auto">
            <a:xfrm>
              <a:off x="960" y="384"/>
              <a:ext cx="3312" cy="1632"/>
              <a:chOff x="912" y="576"/>
              <a:chExt cx="3312" cy="1632"/>
            </a:xfrm>
          </p:grpSpPr>
          <p:sp>
            <p:nvSpPr>
              <p:cNvPr id="28692" name="Line 37"/>
              <p:cNvSpPr>
                <a:spLocks noChangeShapeType="1"/>
              </p:cNvSpPr>
              <p:nvPr/>
            </p:nvSpPr>
            <p:spPr bwMode="auto">
              <a:xfrm>
                <a:off x="3565" y="1636"/>
                <a:ext cx="610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3" name="Line 38"/>
              <p:cNvSpPr>
                <a:spLocks noChangeShapeType="1"/>
              </p:cNvSpPr>
              <p:nvPr/>
            </p:nvSpPr>
            <p:spPr bwMode="auto">
              <a:xfrm flipV="1">
                <a:off x="2561" y="874"/>
                <a:ext cx="1" cy="12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4" name="Line 39"/>
              <p:cNvSpPr>
                <a:spLocks noChangeShapeType="1"/>
              </p:cNvSpPr>
              <p:nvPr/>
            </p:nvSpPr>
            <p:spPr bwMode="auto">
              <a:xfrm flipH="1">
                <a:off x="2544" y="1139"/>
                <a:ext cx="394" cy="493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"/>
                <a:round/>
                <a:headEnd type="triangle" w="med" len="med"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5" name="Freeform 40"/>
              <p:cNvSpPr>
                <a:spLocks/>
              </p:cNvSpPr>
              <p:nvPr/>
            </p:nvSpPr>
            <p:spPr bwMode="auto">
              <a:xfrm>
                <a:off x="1109" y="713"/>
                <a:ext cx="469" cy="447"/>
              </a:xfrm>
              <a:custGeom>
                <a:avLst/>
                <a:gdLst>
                  <a:gd name="T0" fmla="*/ 190 w 628"/>
                  <a:gd name="T1" fmla="*/ 0 h 648"/>
                  <a:gd name="T2" fmla="*/ 230 w 628"/>
                  <a:gd name="T3" fmla="*/ 140 h 648"/>
                  <a:gd name="T4" fmla="*/ 0 w 628"/>
                  <a:gd name="T5" fmla="*/ 212 h 648"/>
                  <a:gd name="T6" fmla="*/ 0 60000 65536"/>
                  <a:gd name="T7" fmla="*/ 0 60000 65536"/>
                  <a:gd name="T8" fmla="*/ 0 60000 65536"/>
                  <a:gd name="T9" fmla="*/ 0 w 628"/>
                  <a:gd name="T10" fmla="*/ 0 h 648"/>
                  <a:gd name="T11" fmla="*/ 628 w 628"/>
                  <a:gd name="T12" fmla="*/ 648 h 6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8" h="648">
                    <a:moveTo>
                      <a:pt x="456" y="0"/>
                    </a:moveTo>
                    <a:cubicBezTo>
                      <a:pt x="472" y="72"/>
                      <a:pt x="628" y="318"/>
                      <a:pt x="552" y="426"/>
                    </a:cubicBezTo>
                    <a:cubicBezTo>
                      <a:pt x="476" y="534"/>
                      <a:pt x="115" y="602"/>
                      <a:pt x="0" y="648"/>
                    </a:cubicBezTo>
                  </a:path>
                </a:pathLst>
              </a:custGeom>
              <a:noFill/>
              <a:ln w="3810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6" name="Line 41"/>
              <p:cNvSpPr>
                <a:spLocks noChangeShapeType="1"/>
              </p:cNvSpPr>
              <p:nvPr/>
            </p:nvSpPr>
            <p:spPr bwMode="auto">
              <a:xfrm flipH="1">
                <a:off x="984" y="1139"/>
                <a:ext cx="139" cy="1027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7" name="Freeform 42"/>
              <p:cNvSpPr>
                <a:spLocks/>
              </p:cNvSpPr>
              <p:nvPr/>
            </p:nvSpPr>
            <p:spPr bwMode="auto">
              <a:xfrm>
                <a:off x="984" y="2028"/>
                <a:ext cx="2438" cy="171"/>
              </a:xfrm>
              <a:custGeom>
                <a:avLst/>
                <a:gdLst>
                  <a:gd name="T0" fmla="*/ 0 w 3264"/>
                  <a:gd name="T1" fmla="*/ 66 h 248"/>
                  <a:gd name="T2" fmla="*/ 720 w 3264"/>
                  <a:gd name="T3" fmla="*/ 3 h 248"/>
                  <a:gd name="T4" fmla="*/ 1360 w 3264"/>
                  <a:gd name="T5" fmla="*/ 81 h 248"/>
                  <a:gd name="T6" fmla="*/ 0 60000 65536"/>
                  <a:gd name="T7" fmla="*/ 0 60000 65536"/>
                  <a:gd name="T8" fmla="*/ 0 60000 65536"/>
                  <a:gd name="T9" fmla="*/ 0 w 3264"/>
                  <a:gd name="T10" fmla="*/ 0 h 248"/>
                  <a:gd name="T11" fmla="*/ 3264 w 3264"/>
                  <a:gd name="T12" fmla="*/ 248 h 2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64" h="248">
                    <a:moveTo>
                      <a:pt x="0" y="200"/>
                    </a:moveTo>
                    <a:cubicBezTo>
                      <a:pt x="592" y="100"/>
                      <a:pt x="1184" y="0"/>
                      <a:pt x="1728" y="8"/>
                    </a:cubicBezTo>
                    <a:cubicBezTo>
                      <a:pt x="2272" y="16"/>
                      <a:pt x="3008" y="208"/>
                      <a:pt x="3264" y="248"/>
                    </a:cubicBezTo>
                  </a:path>
                </a:pathLst>
              </a:custGeom>
              <a:noFill/>
              <a:ln w="3810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8" name="Freeform 43"/>
              <p:cNvSpPr>
                <a:spLocks/>
              </p:cNvSpPr>
              <p:nvPr/>
            </p:nvSpPr>
            <p:spPr bwMode="auto">
              <a:xfrm>
                <a:off x="3422" y="1168"/>
                <a:ext cx="274" cy="1031"/>
              </a:xfrm>
              <a:custGeom>
                <a:avLst/>
                <a:gdLst>
                  <a:gd name="T0" fmla="*/ 0 w 366"/>
                  <a:gd name="T1" fmla="*/ 491 h 1494"/>
                  <a:gd name="T2" fmla="*/ 153 w 366"/>
                  <a:gd name="T3" fmla="*/ 0 h 1494"/>
                  <a:gd name="T4" fmla="*/ 0 60000 65536"/>
                  <a:gd name="T5" fmla="*/ 0 60000 65536"/>
                  <a:gd name="T6" fmla="*/ 0 w 366"/>
                  <a:gd name="T7" fmla="*/ 0 h 1494"/>
                  <a:gd name="T8" fmla="*/ 366 w 366"/>
                  <a:gd name="T9" fmla="*/ 1494 h 149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6" h="1494">
                    <a:moveTo>
                      <a:pt x="0" y="1494"/>
                    </a:moveTo>
                    <a:lnTo>
                      <a:pt x="366" y="0"/>
                    </a:lnTo>
                  </a:path>
                </a:pathLst>
              </a:custGeom>
              <a:noFill/>
              <a:ln w="3810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9" name="Freeform 44"/>
              <p:cNvSpPr>
                <a:spLocks/>
              </p:cNvSpPr>
              <p:nvPr/>
            </p:nvSpPr>
            <p:spPr bwMode="auto">
              <a:xfrm>
                <a:off x="3337" y="576"/>
                <a:ext cx="694" cy="600"/>
              </a:xfrm>
              <a:custGeom>
                <a:avLst/>
                <a:gdLst>
                  <a:gd name="T0" fmla="*/ 202 w 930"/>
                  <a:gd name="T1" fmla="*/ 286 h 870"/>
                  <a:gd name="T2" fmla="*/ 31 w 930"/>
                  <a:gd name="T3" fmla="*/ 140 h 870"/>
                  <a:gd name="T4" fmla="*/ 387 w 930"/>
                  <a:gd name="T5" fmla="*/ 0 h 870"/>
                  <a:gd name="T6" fmla="*/ 0 60000 65536"/>
                  <a:gd name="T7" fmla="*/ 0 60000 65536"/>
                  <a:gd name="T8" fmla="*/ 0 60000 65536"/>
                  <a:gd name="T9" fmla="*/ 0 w 930"/>
                  <a:gd name="T10" fmla="*/ 0 h 870"/>
                  <a:gd name="T11" fmla="*/ 930 w 930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0" h="870">
                    <a:moveTo>
                      <a:pt x="486" y="870"/>
                    </a:moveTo>
                    <a:cubicBezTo>
                      <a:pt x="417" y="795"/>
                      <a:pt x="0" y="573"/>
                      <a:pt x="74" y="428"/>
                    </a:cubicBezTo>
                    <a:cubicBezTo>
                      <a:pt x="148" y="283"/>
                      <a:pt x="787" y="71"/>
                      <a:pt x="930" y="0"/>
                    </a:cubicBezTo>
                  </a:path>
                </a:pathLst>
              </a:custGeom>
              <a:noFill/>
              <a:ln w="3810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0" name="Line 45"/>
              <p:cNvSpPr>
                <a:spLocks noChangeShapeType="1"/>
              </p:cNvSpPr>
              <p:nvPr/>
            </p:nvSpPr>
            <p:spPr bwMode="auto">
              <a:xfrm flipH="1">
                <a:off x="1306" y="709"/>
                <a:ext cx="144" cy="861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1" name="Freeform 46"/>
              <p:cNvSpPr>
                <a:spLocks/>
              </p:cNvSpPr>
              <p:nvPr/>
            </p:nvSpPr>
            <p:spPr bwMode="auto">
              <a:xfrm>
                <a:off x="1306" y="1570"/>
                <a:ext cx="2690" cy="232"/>
              </a:xfrm>
              <a:custGeom>
                <a:avLst/>
                <a:gdLst>
                  <a:gd name="T0" fmla="*/ 0 w 3600"/>
                  <a:gd name="T1" fmla="*/ 0 h 336"/>
                  <a:gd name="T2" fmla="*/ 701 w 3600"/>
                  <a:gd name="T3" fmla="*/ 95 h 336"/>
                  <a:gd name="T4" fmla="*/ 1502 w 3600"/>
                  <a:gd name="T5" fmla="*/ 95 h 336"/>
                  <a:gd name="T6" fmla="*/ 0 60000 65536"/>
                  <a:gd name="T7" fmla="*/ 0 60000 65536"/>
                  <a:gd name="T8" fmla="*/ 0 60000 65536"/>
                  <a:gd name="T9" fmla="*/ 0 w 3600"/>
                  <a:gd name="T10" fmla="*/ 0 h 336"/>
                  <a:gd name="T11" fmla="*/ 3600 w 3600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00" h="336">
                    <a:moveTo>
                      <a:pt x="0" y="0"/>
                    </a:moveTo>
                    <a:cubicBezTo>
                      <a:pt x="540" y="120"/>
                      <a:pt x="1080" y="240"/>
                      <a:pt x="1680" y="288"/>
                    </a:cubicBezTo>
                    <a:cubicBezTo>
                      <a:pt x="2280" y="336"/>
                      <a:pt x="3280" y="296"/>
                      <a:pt x="3600" y="288"/>
                    </a:cubicBezTo>
                  </a:path>
                </a:pathLst>
              </a:custGeom>
              <a:noFill/>
              <a:ln w="38100">
                <a:solidFill>
                  <a:srgbClr val="00FFFF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2" name="Freeform 47"/>
              <p:cNvSpPr>
                <a:spLocks/>
              </p:cNvSpPr>
              <p:nvPr/>
            </p:nvSpPr>
            <p:spPr bwMode="auto">
              <a:xfrm>
                <a:off x="1536" y="864"/>
                <a:ext cx="1872" cy="762"/>
              </a:xfrm>
              <a:custGeom>
                <a:avLst/>
                <a:gdLst>
                  <a:gd name="T0" fmla="*/ 0 w 2496"/>
                  <a:gd name="T1" fmla="*/ 0 h 720"/>
                  <a:gd name="T2" fmla="*/ 587 w 2496"/>
                  <a:gd name="T3" fmla="*/ 853 h 720"/>
                  <a:gd name="T4" fmla="*/ 1053 w 2496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2496"/>
                  <a:gd name="T10" fmla="*/ 0 h 720"/>
                  <a:gd name="T11" fmla="*/ 2496 w 2496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96" h="720">
                    <a:moveTo>
                      <a:pt x="0" y="0"/>
                    </a:moveTo>
                    <a:cubicBezTo>
                      <a:pt x="488" y="360"/>
                      <a:pt x="976" y="720"/>
                      <a:pt x="1392" y="720"/>
                    </a:cubicBezTo>
                    <a:cubicBezTo>
                      <a:pt x="1808" y="720"/>
                      <a:pt x="2312" y="120"/>
                      <a:pt x="2496" y="0"/>
                    </a:cubicBezTo>
                  </a:path>
                </a:pathLst>
              </a:custGeom>
              <a:noFill/>
              <a:ln w="3810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3" name="Line 48"/>
              <p:cNvSpPr>
                <a:spLocks noChangeShapeType="1"/>
              </p:cNvSpPr>
              <p:nvPr/>
            </p:nvSpPr>
            <p:spPr bwMode="auto">
              <a:xfrm>
                <a:off x="2561" y="1639"/>
                <a:ext cx="968" cy="129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4" name="Line 49"/>
              <p:cNvSpPr>
                <a:spLocks noChangeShapeType="1"/>
              </p:cNvSpPr>
              <p:nvPr/>
            </p:nvSpPr>
            <p:spPr bwMode="auto">
              <a:xfrm flipH="1">
                <a:off x="1020" y="1636"/>
                <a:ext cx="1541" cy="232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5" name="Line 50"/>
              <p:cNvSpPr>
                <a:spLocks noChangeShapeType="1"/>
              </p:cNvSpPr>
              <p:nvPr/>
            </p:nvSpPr>
            <p:spPr bwMode="auto">
              <a:xfrm flipH="1">
                <a:off x="912" y="1636"/>
                <a:ext cx="2653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6" name="Freeform 51"/>
              <p:cNvSpPr>
                <a:spLocks/>
              </p:cNvSpPr>
              <p:nvPr/>
            </p:nvSpPr>
            <p:spPr bwMode="auto">
              <a:xfrm>
                <a:off x="2561" y="1392"/>
                <a:ext cx="1448" cy="244"/>
              </a:xfrm>
              <a:custGeom>
                <a:avLst/>
                <a:gdLst>
                  <a:gd name="T0" fmla="*/ 0 w 1938"/>
                  <a:gd name="T1" fmla="*/ 116 h 354"/>
                  <a:gd name="T2" fmla="*/ 808 w 1938"/>
                  <a:gd name="T3" fmla="*/ 0 h 354"/>
                  <a:gd name="T4" fmla="*/ 0 60000 65536"/>
                  <a:gd name="T5" fmla="*/ 0 60000 65536"/>
                  <a:gd name="T6" fmla="*/ 0 w 1938"/>
                  <a:gd name="T7" fmla="*/ 0 h 354"/>
                  <a:gd name="T8" fmla="*/ 1938 w 1938"/>
                  <a:gd name="T9" fmla="*/ 354 h 35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38" h="354">
                    <a:moveTo>
                      <a:pt x="0" y="354"/>
                    </a:moveTo>
                    <a:lnTo>
                      <a:pt x="1938" y="0"/>
                    </a:lnTo>
                  </a:path>
                </a:pathLst>
              </a:custGeom>
              <a:noFill/>
              <a:ln w="28575">
                <a:solidFill>
                  <a:srgbClr val="FF00FF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7" name="Freeform 52"/>
              <p:cNvSpPr>
                <a:spLocks/>
              </p:cNvSpPr>
              <p:nvPr/>
            </p:nvSpPr>
            <p:spPr bwMode="auto">
              <a:xfrm>
                <a:off x="1324" y="1446"/>
                <a:ext cx="1237" cy="190"/>
              </a:xfrm>
              <a:custGeom>
                <a:avLst/>
                <a:gdLst>
                  <a:gd name="T0" fmla="*/ 690 w 1656"/>
                  <a:gd name="T1" fmla="*/ 90 h 276"/>
                  <a:gd name="T2" fmla="*/ 0 w 1656"/>
                  <a:gd name="T3" fmla="*/ 0 h 276"/>
                  <a:gd name="T4" fmla="*/ 0 60000 65536"/>
                  <a:gd name="T5" fmla="*/ 0 60000 65536"/>
                  <a:gd name="T6" fmla="*/ 0 w 1656"/>
                  <a:gd name="T7" fmla="*/ 0 h 276"/>
                  <a:gd name="T8" fmla="*/ 1656 w 1656"/>
                  <a:gd name="T9" fmla="*/ 276 h 27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56" h="276">
                    <a:moveTo>
                      <a:pt x="1656" y="276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FF00FF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8" name="Line 53"/>
              <p:cNvSpPr>
                <a:spLocks noChangeShapeType="1"/>
              </p:cNvSpPr>
              <p:nvPr/>
            </p:nvSpPr>
            <p:spPr bwMode="auto">
              <a:xfrm flipH="1">
                <a:off x="3996" y="576"/>
                <a:ext cx="35" cy="1192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8676" name="Object 54"/>
              <p:cNvGraphicFramePr>
                <a:graphicFrameLocks noChangeAspect="1"/>
              </p:cNvGraphicFramePr>
              <p:nvPr/>
            </p:nvGraphicFramePr>
            <p:xfrm>
              <a:off x="4080" y="1728"/>
              <a:ext cx="144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04" name="Equation" r:id="rId4" imgW="253890" imgH="241195" progId="Equation.3">
                      <p:embed/>
                    </p:oleObj>
                  </mc:Choice>
                  <mc:Fallback>
                    <p:oleObj name="Equation" r:id="rId4" imgW="253890" imgH="241195" progId="Equation.3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728"/>
                            <a:ext cx="144" cy="1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77" name="Object 55"/>
              <p:cNvGraphicFramePr>
                <a:graphicFrameLocks noChangeAspect="1"/>
              </p:cNvGraphicFramePr>
              <p:nvPr/>
            </p:nvGraphicFramePr>
            <p:xfrm>
              <a:off x="2976" y="912"/>
              <a:ext cx="144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05" name="Equation" r:id="rId6" imgW="253780" imgH="317225" progId="Equation.3">
                      <p:embed/>
                    </p:oleObj>
                  </mc:Choice>
                  <mc:Fallback>
                    <p:oleObj name="Equation" r:id="rId6" imgW="253780" imgH="317225" progId="Equation.3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912"/>
                            <a:ext cx="144" cy="18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78" name="Object 56"/>
              <p:cNvGraphicFramePr>
                <a:graphicFrameLocks noChangeAspect="1"/>
              </p:cNvGraphicFramePr>
              <p:nvPr/>
            </p:nvGraphicFramePr>
            <p:xfrm>
              <a:off x="2624" y="882"/>
              <a:ext cx="115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06" name="Equation" r:id="rId8" imgW="203024" imgH="253780" progId="Equation.3">
                      <p:embed/>
                    </p:oleObj>
                  </mc:Choice>
                  <mc:Fallback>
                    <p:oleObj name="Equation" r:id="rId8" imgW="203024" imgH="253780" progId="Equation.3">
                      <p:embed/>
                      <p:pic>
                        <p:nvPicPr>
                          <p:cNvPr id="0" name="Picture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4" y="882"/>
                            <a:ext cx="115" cy="14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79" name="Object 57"/>
              <p:cNvGraphicFramePr>
                <a:graphicFrameLocks noChangeAspect="1"/>
              </p:cNvGraphicFramePr>
              <p:nvPr/>
            </p:nvGraphicFramePr>
            <p:xfrm>
              <a:off x="2573" y="1659"/>
              <a:ext cx="122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07" name="Equation" r:id="rId10" imgW="215713" imgH="241091" progId="Equation.3">
                      <p:embed/>
                    </p:oleObj>
                  </mc:Choice>
                  <mc:Fallback>
                    <p:oleObj name="Equation" r:id="rId10" imgW="215713" imgH="241091" progId="Equation.3">
                      <p:embed/>
                      <p:pic>
                        <p:nvPicPr>
                          <p:cNvPr id="0" name="Picture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73" y="1659"/>
                            <a:ext cx="122" cy="1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709" name="Line 58"/>
              <p:cNvSpPr>
                <a:spLocks noChangeShapeType="1"/>
              </p:cNvSpPr>
              <p:nvPr/>
            </p:nvSpPr>
            <p:spPr bwMode="auto">
              <a:xfrm flipH="1">
                <a:off x="2064" y="1632"/>
                <a:ext cx="48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691" name="Freeform 59"/>
            <p:cNvSpPr>
              <a:spLocks/>
            </p:cNvSpPr>
            <p:nvPr/>
          </p:nvSpPr>
          <p:spPr bwMode="auto">
            <a:xfrm>
              <a:off x="1584" y="672"/>
              <a:ext cx="1864" cy="762"/>
            </a:xfrm>
            <a:custGeom>
              <a:avLst/>
              <a:gdLst>
                <a:gd name="T0" fmla="*/ 0 w 2496"/>
                <a:gd name="T1" fmla="*/ 0 h 720"/>
                <a:gd name="T2" fmla="*/ 580 w 2496"/>
                <a:gd name="T3" fmla="*/ 853 h 720"/>
                <a:gd name="T4" fmla="*/ 1040 w 2496"/>
                <a:gd name="T5" fmla="*/ 0 h 720"/>
                <a:gd name="T6" fmla="*/ 0 60000 65536"/>
                <a:gd name="T7" fmla="*/ 0 60000 65536"/>
                <a:gd name="T8" fmla="*/ 0 60000 65536"/>
                <a:gd name="T9" fmla="*/ 0 w 2496"/>
                <a:gd name="T10" fmla="*/ 0 h 720"/>
                <a:gd name="T11" fmla="*/ 2496 w 2496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6" h="720">
                  <a:moveTo>
                    <a:pt x="0" y="0"/>
                  </a:moveTo>
                  <a:cubicBezTo>
                    <a:pt x="488" y="360"/>
                    <a:pt x="976" y="720"/>
                    <a:pt x="1392" y="720"/>
                  </a:cubicBezTo>
                  <a:cubicBezTo>
                    <a:pt x="1808" y="720"/>
                    <a:pt x="2312" y="120"/>
                    <a:pt x="2496" y="0"/>
                  </a:cubicBezTo>
                </a:path>
              </a:pathLst>
            </a:custGeom>
            <a:noFill/>
            <a:ln w="381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81" name="Text Box 61"/>
          <p:cNvSpPr txBox="1">
            <a:spLocks noChangeArrowheads="1"/>
          </p:cNvSpPr>
          <p:nvPr/>
        </p:nvSpPr>
        <p:spPr bwMode="auto">
          <a:xfrm>
            <a:off x="304800" y="3810000"/>
            <a:ext cx="419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用平面 </a:t>
            </a:r>
            <a:r>
              <a:rPr lang="en-US" altLang="zh-CN" i="1"/>
              <a:t>z = t </a:t>
            </a:r>
            <a:r>
              <a:rPr lang="zh-CN" altLang="en-US"/>
              <a:t>截曲面得截痕</a:t>
            </a:r>
          </a:p>
        </p:txBody>
      </p:sp>
      <p:graphicFrame>
        <p:nvGraphicFramePr>
          <p:cNvPr id="30782" name="Object 62"/>
          <p:cNvGraphicFramePr>
            <a:graphicFrameLocks noChangeAspect="1"/>
          </p:cNvGraphicFramePr>
          <p:nvPr/>
        </p:nvGraphicFramePr>
        <p:xfrm>
          <a:off x="609600" y="4643438"/>
          <a:ext cx="32004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Equation" r:id="rId12" imgW="41419800" imgH="13398480" progId="Equation.3">
                  <p:embed/>
                </p:oleObj>
              </mc:Choice>
              <mc:Fallback>
                <p:oleObj name="Equation" r:id="rId12" imgW="41419800" imgH="1339848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643438"/>
                        <a:ext cx="3200400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552450" y="1387475"/>
            <a:ext cx="1536700" cy="685800"/>
            <a:chOff x="1104" y="720"/>
            <a:chExt cx="968" cy="432"/>
          </a:xfrm>
        </p:grpSpPr>
        <p:sp>
          <p:nvSpPr>
            <p:cNvPr id="28687" name="Line 64"/>
            <p:cNvSpPr>
              <a:spLocks noChangeShapeType="1"/>
            </p:cNvSpPr>
            <p:nvPr/>
          </p:nvSpPr>
          <p:spPr bwMode="auto">
            <a:xfrm flipH="1">
              <a:off x="1104" y="768"/>
              <a:ext cx="304" cy="37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8" name="Freeform 71"/>
            <p:cNvSpPr>
              <a:spLocks/>
            </p:cNvSpPr>
            <p:nvPr/>
          </p:nvSpPr>
          <p:spPr bwMode="auto">
            <a:xfrm>
              <a:off x="1104" y="720"/>
              <a:ext cx="968" cy="432"/>
            </a:xfrm>
            <a:custGeom>
              <a:avLst/>
              <a:gdLst>
                <a:gd name="T0" fmla="*/ 336 w 968"/>
                <a:gd name="T1" fmla="*/ 0 h 432"/>
                <a:gd name="T2" fmla="*/ 912 w 968"/>
                <a:gd name="T3" fmla="*/ 240 h 432"/>
                <a:gd name="T4" fmla="*/ 0 w 968"/>
                <a:gd name="T5" fmla="*/ 432 h 432"/>
                <a:gd name="T6" fmla="*/ 0 60000 65536"/>
                <a:gd name="T7" fmla="*/ 0 60000 65536"/>
                <a:gd name="T8" fmla="*/ 0 60000 65536"/>
                <a:gd name="T9" fmla="*/ 0 w 968"/>
                <a:gd name="T10" fmla="*/ 0 h 432"/>
                <a:gd name="T11" fmla="*/ 968 w 968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8" h="432">
                  <a:moveTo>
                    <a:pt x="336" y="0"/>
                  </a:moveTo>
                  <a:cubicBezTo>
                    <a:pt x="652" y="84"/>
                    <a:pt x="968" y="168"/>
                    <a:pt x="912" y="240"/>
                  </a:cubicBezTo>
                  <a:cubicBezTo>
                    <a:pt x="856" y="312"/>
                    <a:pt x="428" y="372"/>
                    <a:pt x="0" y="432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75"/>
          <p:cNvGrpSpPr>
            <a:grpSpLocks/>
          </p:cNvGrpSpPr>
          <p:nvPr/>
        </p:nvGrpSpPr>
        <p:grpSpPr bwMode="auto">
          <a:xfrm>
            <a:off x="3600450" y="1463675"/>
            <a:ext cx="1676400" cy="685800"/>
            <a:chOff x="3024" y="768"/>
            <a:chExt cx="1056" cy="432"/>
          </a:xfrm>
        </p:grpSpPr>
        <p:sp>
          <p:nvSpPr>
            <p:cNvPr id="28685" name="Freeform 72"/>
            <p:cNvSpPr>
              <a:spLocks/>
            </p:cNvSpPr>
            <p:nvPr/>
          </p:nvSpPr>
          <p:spPr bwMode="auto">
            <a:xfrm flipH="1" flipV="1">
              <a:off x="3024" y="768"/>
              <a:ext cx="1008" cy="432"/>
            </a:xfrm>
            <a:custGeom>
              <a:avLst/>
              <a:gdLst>
                <a:gd name="T0" fmla="*/ 379 w 968"/>
                <a:gd name="T1" fmla="*/ 0 h 432"/>
                <a:gd name="T2" fmla="*/ 1030 w 968"/>
                <a:gd name="T3" fmla="*/ 240 h 432"/>
                <a:gd name="T4" fmla="*/ 0 w 968"/>
                <a:gd name="T5" fmla="*/ 432 h 432"/>
                <a:gd name="T6" fmla="*/ 0 60000 65536"/>
                <a:gd name="T7" fmla="*/ 0 60000 65536"/>
                <a:gd name="T8" fmla="*/ 0 60000 65536"/>
                <a:gd name="T9" fmla="*/ 0 w 968"/>
                <a:gd name="T10" fmla="*/ 0 h 432"/>
                <a:gd name="T11" fmla="*/ 968 w 968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8" h="432">
                  <a:moveTo>
                    <a:pt x="336" y="0"/>
                  </a:moveTo>
                  <a:cubicBezTo>
                    <a:pt x="652" y="84"/>
                    <a:pt x="968" y="168"/>
                    <a:pt x="912" y="240"/>
                  </a:cubicBezTo>
                  <a:cubicBezTo>
                    <a:pt x="856" y="312"/>
                    <a:pt x="428" y="372"/>
                    <a:pt x="0" y="432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6" name="Line 73"/>
            <p:cNvSpPr>
              <a:spLocks noChangeShapeType="1"/>
            </p:cNvSpPr>
            <p:nvPr/>
          </p:nvSpPr>
          <p:spPr bwMode="auto">
            <a:xfrm flipH="1">
              <a:off x="3648" y="768"/>
              <a:ext cx="432" cy="43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8675" name="Object 76"/>
          <p:cNvGraphicFramePr>
            <a:graphicFrameLocks noChangeAspect="1"/>
          </p:cNvGraphicFramePr>
          <p:nvPr/>
        </p:nvGraphicFramePr>
        <p:xfrm>
          <a:off x="6227763" y="1628775"/>
          <a:ext cx="20574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Equation" r:id="rId14" imgW="1142280" imgH="546120" progId="Equation.3">
                  <p:embed/>
                </p:oleObj>
              </mc:Choice>
              <mc:Fallback>
                <p:oleObj name="Equation" r:id="rId14" imgW="1142280" imgH="54612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628775"/>
                        <a:ext cx="2057400" cy="996950"/>
                      </a:xfrm>
                      <a:prstGeom prst="rect">
                        <a:avLst/>
                      </a:prstGeom>
                      <a:solidFill>
                        <a:srgbClr val="006699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57200" y="4800600"/>
          <a:ext cx="80772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3" imgW="4064000" imgH="279400" progId="Equation.3">
                  <p:embed/>
                </p:oleObj>
              </mc:Choice>
              <mc:Fallback>
                <p:oleObj name="Equation" r:id="rId3" imgW="4064000" imgH="2794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807720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609600" y="457200"/>
          <a:ext cx="80772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5" imgW="4152900" imgH="533400" progId="Equation.3">
                  <p:embed/>
                </p:oleObj>
              </mc:Choice>
              <mc:Fallback>
                <p:oleObj name="Equation" r:id="rId5" imgW="4152900" imgH="5334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200"/>
                        <a:ext cx="8077200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371600" y="1828800"/>
          <a:ext cx="40211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7" imgW="2132674" imgH="266584" progId="Equation.3">
                  <p:embed/>
                </p:oleObj>
              </mc:Choice>
              <mc:Fallback>
                <p:oleObj name="Equation" r:id="rId7" imgW="2132674" imgH="266584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28800"/>
                        <a:ext cx="4021138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609600" y="2590800"/>
          <a:ext cx="6413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公式" r:id="rId9" imgW="6413500" imgH="558800" progId="Equation.3">
                  <p:embed/>
                </p:oleObj>
              </mc:Choice>
              <mc:Fallback>
                <p:oleObj name="公式" r:id="rId9" imgW="6413500" imgH="558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90800"/>
                        <a:ext cx="64135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533400" y="3352800"/>
          <a:ext cx="7785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公式" r:id="rId11" imgW="7785100" imgH="508000" progId="Equation.3">
                  <p:embed/>
                </p:oleObj>
              </mc:Choice>
              <mc:Fallback>
                <p:oleObj name="公式" r:id="rId11" imgW="7785100" imgH="5080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352800"/>
                        <a:ext cx="77851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533400" y="9906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381000" y="17526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382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500063" y="4000500"/>
          <a:ext cx="800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公式" r:id="rId13" imgW="3378200" imgH="241300" progId="Equation.3">
                  <p:embed/>
                </p:oleObj>
              </mc:Choice>
              <mc:Fallback>
                <p:oleObj name="公式" r:id="rId13" imgW="3378200" imgH="2413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4000500"/>
                        <a:ext cx="8001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22860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(7) </a:t>
            </a:r>
            <a:r>
              <a:rPr lang="zh-CN" altLang="en-US" sz="2800" b="1" smtClean="0">
                <a:ea typeface="楷体_GB2312" pitchFamily="49" charset="-122"/>
              </a:rPr>
              <a:t>椭圆柱面</a:t>
            </a:r>
          </a:p>
        </p:txBody>
      </p:sp>
      <p:graphicFrame>
        <p:nvGraphicFramePr>
          <p:cNvPr id="29698" name="Object 0"/>
          <p:cNvGraphicFramePr>
            <a:graphicFrameLocks noChangeAspect="1"/>
          </p:cNvGraphicFramePr>
          <p:nvPr/>
        </p:nvGraphicFramePr>
        <p:xfrm>
          <a:off x="2667000" y="762000"/>
          <a:ext cx="19812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Equation" r:id="rId3" imgW="24765480" imgH="13398480" progId="Equation.3">
                  <p:embed/>
                </p:oleObj>
              </mc:Choice>
              <mc:Fallback>
                <p:oleObj name="Equation" r:id="rId3" imgW="24765480" imgH="13398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762000"/>
                        <a:ext cx="1981200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457200" y="2590800"/>
            <a:ext cx="2286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>
                <a:solidFill>
                  <a:schemeClr val="tx2"/>
                </a:solidFill>
              </a:rPr>
              <a:t>(8) </a:t>
            </a:r>
            <a:r>
              <a:rPr lang="zh-CN" altLang="en-US">
                <a:solidFill>
                  <a:schemeClr val="tx2"/>
                </a:solidFill>
              </a:rPr>
              <a:t>抛物柱面</a:t>
            </a:r>
          </a:p>
        </p:txBody>
      </p:sp>
      <p:graphicFrame>
        <p:nvGraphicFramePr>
          <p:cNvPr id="29699" name="Object 1"/>
          <p:cNvGraphicFramePr>
            <a:graphicFrameLocks noChangeAspect="1"/>
          </p:cNvGraphicFramePr>
          <p:nvPr/>
        </p:nvGraphicFramePr>
        <p:xfrm>
          <a:off x="2743200" y="2590800"/>
          <a:ext cx="14478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Equation" r:id="rId5" imgW="17453880" imgH="7302600" progId="Equation.3">
                  <p:embed/>
                </p:oleObj>
              </mc:Choice>
              <mc:Fallback>
                <p:oleObj name="Equation" r:id="rId5" imgW="17453880" imgH="7302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590800"/>
                        <a:ext cx="144780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57200" y="3962400"/>
            <a:ext cx="2286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>
                <a:solidFill>
                  <a:schemeClr val="tx2"/>
                </a:solidFill>
              </a:rPr>
              <a:t>(9) </a:t>
            </a:r>
            <a:r>
              <a:rPr lang="zh-CN" altLang="en-US">
                <a:solidFill>
                  <a:schemeClr val="tx2"/>
                </a:solidFill>
              </a:rPr>
              <a:t>双曲柱面</a:t>
            </a:r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/>
        </p:nvGraphicFramePr>
        <p:xfrm>
          <a:off x="2743200" y="3733800"/>
          <a:ext cx="19812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Equation" r:id="rId7" imgW="24765480" imgH="13398480" progId="Equation.3">
                  <p:embed/>
                </p:oleObj>
              </mc:Choice>
              <mc:Fallback>
                <p:oleObj name="Equation" r:id="rId7" imgW="24765480" imgH="13398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733800"/>
                        <a:ext cx="1981200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304800"/>
            <a:ext cx="1524000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6600"/>
                </a:solidFill>
                <a:ea typeface="楷体_GB2312" pitchFamily="49" charset="-122"/>
              </a:rPr>
              <a:t>小结</a:t>
            </a:r>
          </a:p>
        </p:txBody>
      </p:sp>
      <p:sp>
        <p:nvSpPr>
          <p:cNvPr id="30727" name="Rectangle 5"/>
          <p:cNvSpPr>
            <a:spLocks noChangeArrowheads="1"/>
          </p:cNvSpPr>
          <p:nvPr/>
        </p:nvSpPr>
        <p:spPr bwMode="auto">
          <a:xfrm>
            <a:off x="409575" y="3224213"/>
            <a:ext cx="1905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/>
              <a:t>(2) </a:t>
            </a:r>
            <a:r>
              <a:rPr lang="zh-CN" altLang="en-US"/>
              <a:t>椭球面</a:t>
            </a:r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409575" y="1928813"/>
            <a:ext cx="2438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/>
              <a:t>(1)  </a:t>
            </a:r>
            <a:r>
              <a:rPr lang="zh-CN" altLang="en-US"/>
              <a:t>椭圆锥面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409575" y="42910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/>
              <a:t>(3) </a:t>
            </a:r>
            <a:r>
              <a:rPr lang="zh-CN" altLang="en-US"/>
              <a:t>单叶双曲面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409575" y="5434013"/>
            <a:ext cx="251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/>
              <a:t>(4) </a:t>
            </a:r>
            <a:r>
              <a:rPr lang="zh-CN" altLang="en-US"/>
              <a:t>双叶双曲面</a:t>
            </a:r>
          </a:p>
        </p:txBody>
      </p:sp>
      <p:sp>
        <p:nvSpPr>
          <p:cNvPr id="30731" name="AutoShape 17"/>
          <p:cNvSpPr>
            <a:spLocks/>
          </p:cNvSpPr>
          <p:nvPr/>
        </p:nvSpPr>
        <p:spPr bwMode="auto">
          <a:xfrm>
            <a:off x="6048375" y="3300413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2" name="Text Box 18"/>
          <p:cNvSpPr txBox="1">
            <a:spLocks noChangeArrowheads="1"/>
          </p:cNvSpPr>
          <p:nvPr/>
        </p:nvSpPr>
        <p:spPr bwMode="auto">
          <a:xfrm>
            <a:off x="6642100" y="4205288"/>
            <a:ext cx="1790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右端项为</a:t>
            </a:r>
            <a:r>
              <a:rPr lang="en-US" altLang="zh-CN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0733" name="Text Box 19"/>
          <p:cNvSpPr txBox="1">
            <a:spLocks noChangeArrowheads="1"/>
          </p:cNvSpPr>
          <p:nvPr/>
        </p:nvSpPr>
        <p:spPr bwMode="auto">
          <a:xfrm>
            <a:off x="5803900" y="1973263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二次齐次</a:t>
            </a:r>
          </a:p>
        </p:txBody>
      </p:sp>
      <p:sp>
        <p:nvSpPr>
          <p:cNvPr id="30734" name="Text Box 20"/>
          <p:cNvSpPr txBox="1">
            <a:spLocks noChangeArrowheads="1"/>
          </p:cNvSpPr>
          <p:nvPr/>
        </p:nvSpPr>
        <p:spPr bwMode="auto">
          <a:xfrm>
            <a:off x="376238" y="1000125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一、九类曲面</a:t>
            </a:r>
          </a:p>
        </p:txBody>
      </p:sp>
      <p:graphicFrame>
        <p:nvGraphicFramePr>
          <p:cNvPr id="30722" name="Object 15"/>
          <p:cNvGraphicFramePr>
            <a:graphicFrameLocks noChangeAspect="1"/>
          </p:cNvGraphicFramePr>
          <p:nvPr/>
        </p:nvGraphicFramePr>
        <p:xfrm>
          <a:off x="2714625" y="1785938"/>
          <a:ext cx="17859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公式" r:id="rId3" imgW="838200" imgH="419100" progId="Equation.3">
                  <p:embed/>
                </p:oleObj>
              </mc:Choice>
              <mc:Fallback>
                <p:oleObj name="公式" r:id="rId3" imgW="838200" imgH="4191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1785938"/>
                        <a:ext cx="1785938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15"/>
          <p:cNvGraphicFramePr>
            <a:graphicFrameLocks noChangeAspect="1"/>
          </p:cNvGraphicFramePr>
          <p:nvPr/>
        </p:nvGraphicFramePr>
        <p:xfrm>
          <a:off x="2286000" y="3071813"/>
          <a:ext cx="26241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公式" r:id="rId5" imgW="1231366" imgH="418918" progId="Equation.3">
                  <p:embed/>
                </p:oleObj>
              </mc:Choice>
              <mc:Fallback>
                <p:oleObj name="公式" r:id="rId5" imgW="1231366" imgH="418918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071813"/>
                        <a:ext cx="2624138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15"/>
          <p:cNvGraphicFramePr>
            <a:graphicFrameLocks noChangeAspect="1"/>
          </p:cNvGraphicFramePr>
          <p:nvPr/>
        </p:nvGraphicFramePr>
        <p:xfrm>
          <a:off x="2857500" y="4143375"/>
          <a:ext cx="246221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公式" r:id="rId7" imgW="1155700" imgH="419100" progId="Equation.3">
                  <p:embed/>
                </p:oleObj>
              </mc:Choice>
              <mc:Fallback>
                <p:oleObj name="公式" r:id="rId7" imgW="1155700" imgH="4191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143375"/>
                        <a:ext cx="2462213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15"/>
          <p:cNvGraphicFramePr>
            <a:graphicFrameLocks noChangeAspect="1"/>
          </p:cNvGraphicFramePr>
          <p:nvPr/>
        </p:nvGraphicFramePr>
        <p:xfrm>
          <a:off x="2928938" y="5214938"/>
          <a:ext cx="254476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公式" r:id="rId9" imgW="1193800" imgH="419100" progId="Equation.3">
                  <p:embed/>
                </p:oleObj>
              </mc:Choice>
              <mc:Fallback>
                <p:oleObj name="公式" r:id="rId9" imgW="1193800" imgH="4191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5214938"/>
                        <a:ext cx="2544762" cy="89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Rectangle 2"/>
          <p:cNvSpPr>
            <a:spLocks noChangeArrowheads="1"/>
          </p:cNvSpPr>
          <p:nvPr/>
        </p:nvSpPr>
        <p:spPr bwMode="auto">
          <a:xfrm>
            <a:off x="533400" y="3352800"/>
            <a:ext cx="2286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/>
              <a:t>(7) </a:t>
            </a:r>
            <a:r>
              <a:rPr lang="zh-CN" altLang="en-US"/>
              <a:t>椭圆柱面</a:t>
            </a:r>
          </a:p>
        </p:txBody>
      </p:sp>
      <p:sp>
        <p:nvSpPr>
          <p:cNvPr id="31752" name="Rectangle 4"/>
          <p:cNvSpPr>
            <a:spLocks noChangeArrowheads="1"/>
          </p:cNvSpPr>
          <p:nvPr/>
        </p:nvSpPr>
        <p:spPr bwMode="auto">
          <a:xfrm>
            <a:off x="533400" y="4419600"/>
            <a:ext cx="2286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/>
              <a:t>(8) </a:t>
            </a:r>
            <a:r>
              <a:rPr lang="zh-CN" altLang="en-US"/>
              <a:t>抛物柱面</a:t>
            </a:r>
          </a:p>
        </p:txBody>
      </p:sp>
      <p:sp>
        <p:nvSpPr>
          <p:cNvPr id="31753" name="Rectangle 6"/>
          <p:cNvSpPr>
            <a:spLocks noChangeArrowheads="1"/>
          </p:cNvSpPr>
          <p:nvPr/>
        </p:nvSpPr>
        <p:spPr bwMode="auto">
          <a:xfrm>
            <a:off x="533400" y="5410200"/>
            <a:ext cx="2286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/>
              <a:t>(9) </a:t>
            </a:r>
            <a:r>
              <a:rPr lang="zh-CN" altLang="en-US"/>
              <a:t>双曲柱面</a:t>
            </a:r>
          </a:p>
        </p:txBody>
      </p:sp>
      <p:sp>
        <p:nvSpPr>
          <p:cNvPr id="31754" name="AutoShape 8"/>
          <p:cNvSpPr>
            <a:spLocks/>
          </p:cNvSpPr>
          <p:nvPr/>
        </p:nvSpPr>
        <p:spPr bwMode="auto">
          <a:xfrm>
            <a:off x="4800600" y="3581400"/>
            <a:ext cx="609600" cy="2209800"/>
          </a:xfrm>
          <a:prstGeom prst="rightBrace">
            <a:avLst>
              <a:gd name="adj1" fmla="val 3020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5" name="Text Box 9"/>
          <p:cNvSpPr txBox="1">
            <a:spLocks noChangeArrowheads="1"/>
          </p:cNvSpPr>
          <p:nvPr/>
        </p:nvSpPr>
        <p:spPr bwMode="auto">
          <a:xfrm>
            <a:off x="5715000" y="4343400"/>
            <a:ext cx="16922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缺变量</a:t>
            </a:r>
            <a:r>
              <a:rPr lang="en-US" altLang="zh-CN" i="1">
                <a:solidFill>
                  <a:schemeClr val="tx2"/>
                </a:solidFill>
              </a:rPr>
              <a:t>z</a:t>
            </a:r>
          </a:p>
          <a:p>
            <a:r>
              <a:rPr lang="zh-CN" altLang="en-US">
                <a:solidFill>
                  <a:schemeClr val="tx2"/>
                </a:solidFill>
              </a:rPr>
              <a:t>柱面</a:t>
            </a:r>
          </a:p>
        </p:txBody>
      </p:sp>
      <p:sp>
        <p:nvSpPr>
          <p:cNvPr id="31756" name="Rectangle 10"/>
          <p:cNvSpPr>
            <a:spLocks noChangeArrowheads="1"/>
          </p:cNvSpPr>
          <p:nvPr/>
        </p:nvSpPr>
        <p:spPr bwMode="auto">
          <a:xfrm>
            <a:off x="533400" y="914400"/>
            <a:ext cx="266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/>
              <a:t>(5) </a:t>
            </a:r>
            <a:r>
              <a:rPr lang="zh-CN" altLang="en-US"/>
              <a:t>椭圆抛物面</a:t>
            </a:r>
          </a:p>
        </p:txBody>
      </p:sp>
      <p:sp>
        <p:nvSpPr>
          <p:cNvPr id="31757" name="Rectangle 12"/>
          <p:cNvSpPr>
            <a:spLocks noChangeArrowheads="1"/>
          </p:cNvSpPr>
          <p:nvPr/>
        </p:nvSpPr>
        <p:spPr bwMode="auto">
          <a:xfrm>
            <a:off x="533400" y="1905000"/>
            <a:ext cx="3886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/>
              <a:t>(6) </a:t>
            </a:r>
            <a:r>
              <a:rPr lang="zh-CN" altLang="en-US"/>
              <a:t>双曲抛物面</a:t>
            </a:r>
            <a:r>
              <a:rPr lang="en-US" altLang="zh-CN"/>
              <a:t>(</a:t>
            </a:r>
            <a:r>
              <a:rPr lang="zh-CN" altLang="en-US"/>
              <a:t>马鞍面</a:t>
            </a:r>
            <a:r>
              <a:rPr lang="en-US" altLang="zh-CN"/>
              <a:t>)</a:t>
            </a:r>
          </a:p>
        </p:txBody>
      </p:sp>
      <p:sp>
        <p:nvSpPr>
          <p:cNvPr id="31758" name="AutoShape 15"/>
          <p:cNvSpPr>
            <a:spLocks/>
          </p:cNvSpPr>
          <p:nvPr/>
        </p:nvSpPr>
        <p:spPr bwMode="auto">
          <a:xfrm>
            <a:off x="6477000" y="838200"/>
            <a:ext cx="381000" cy="1371600"/>
          </a:xfrm>
          <a:prstGeom prst="rightBrace">
            <a:avLst>
              <a:gd name="adj1" fmla="val 3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6934200" y="1219200"/>
            <a:ext cx="1839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变量</a:t>
            </a:r>
            <a:r>
              <a:rPr lang="en-US" altLang="zh-CN" i="1">
                <a:solidFill>
                  <a:schemeClr val="tx2"/>
                </a:solidFill>
              </a:rPr>
              <a:t>z </a:t>
            </a:r>
            <a:r>
              <a:rPr lang="zh-CN" altLang="en-US">
                <a:solidFill>
                  <a:schemeClr val="tx2"/>
                </a:solidFill>
              </a:rPr>
              <a:t>一次</a:t>
            </a:r>
          </a:p>
        </p:txBody>
      </p:sp>
      <p:graphicFrame>
        <p:nvGraphicFramePr>
          <p:cNvPr id="31746" name="Object 16"/>
          <p:cNvGraphicFramePr>
            <a:graphicFrameLocks noChangeAspect="1"/>
          </p:cNvGraphicFramePr>
          <p:nvPr/>
        </p:nvGraphicFramePr>
        <p:xfrm>
          <a:off x="3214688" y="642938"/>
          <a:ext cx="199866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公式" r:id="rId3" imgW="901309" imgH="418918" progId="Equation.3">
                  <p:embed/>
                </p:oleObj>
              </mc:Choice>
              <mc:Fallback>
                <p:oleObj name="公式" r:id="rId3" imgW="901309" imgH="418918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642938"/>
                        <a:ext cx="1998662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16"/>
          <p:cNvGraphicFramePr>
            <a:graphicFrameLocks noChangeAspect="1"/>
          </p:cNvGraphicFramePr>
          <p:nvPr/>
        </p:nvGraphicFramePr>
        <p:xfrm>
          <a:off x="4357688" y="1714500"/>
          <a:ext cx="199866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公式" r:id="rId5" imgW="901309" imgH="418918" progId="Equation.3">
                  <p:embed/>
                </p:oleObj>
              </mc:Choice>
              <mc:Fallback>
                <p:oleObj name="公式" r:id="rId5" imgW="901309" imgH="418918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1714500"/>
                        <a:ext cx="1998662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16"/>
          <p:cNvGraphicFramePr>
            <a:graphicFrameLocks noChangeAspect="1"/>
          </p:cNvGraphicFramePr>
          <p:nvPr/>
        </p:nvGraphicFramePr>
        <p:xfrm>
          <a:off x="2714625" y="3143250"/>
          <a:ext cx="19716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公式" r:id="rId7" imgW="889000" imgH="419100" progId="Equation.3">
                  <p:embed/>
                </p:oleObj>
              </mc:Choice>
              <mc:Fallback>
                <p:oleObj name="公式" r:id="rId7" imgW="889000" imgH="4191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3143250"/>
                        <a:ext cx="1971675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16"/>
          <p:cNvGraphicFramePr>
            <a:graphicFrameLocks noChangeAspect="1"/>
          </p:cNvGraphicFramePr>
          <p:nvPr/>
        </p:nvGraphicFramePr>
        <p:xfrm>
          <a:off x="2786063" y="4429125"/>
          <a:ext cx="12112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公式" r:id="rId9" imgW="545863" imgH="228501" progId="Equation.3">
                  <p:embed/>
                </p:oleObj>
              </mc:Choice>
              <mc:Fallback>
                <p:oleObj name="公式" r:id="rId9" imgW="545863" imgH="228501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429125"/>
                        <a:ext cx="1211262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16"/>
          <p:cNvGraphicFramePr>
            <a:graphicFrameLocks noChangeAspect="1"/>
          </p:cNvGraphicFramePr>
          <p:nvPr/>
        </p:nvGraphicFramePr>
        <p:xfrm>
          <a:off x="2714625" y="5214938"/>
          <a:ext cx="171767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公式" r:id="rId11" imgW="774364" imgH="418918" progId="Equation.3">
                  <p:embed/>
                </p:oleObj>
              </mc:Choice>
              <mc:Fallback>
                <p:oleObj name="公式" r:id="rId11" imgW="774364" imgH="418918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5214938"/>
                        <a:ext cx="1717675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7621588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平面曲线</a:t>
            </a:r>
            <a:r>
              <a:rPr lang="en-US" altLang="zh-CN" i="1"/>
              <a:t>C </a:t>
            </a:r>
            <a:r>
              <a:rPr lang="zh-CN" altLang="en-US"/>
              <a:t>绕同平面的定轴旋转后所得旋转曲面</a:t>
            </a:r>
          </a:p>
          <a:p>
            <a:pPr>
              <a:lnSpc>
                <a:spcPct val="120000"/>
              </a:lnSpc>
            </a:pPr>
            <a:r>
              <a:rPr lang="zh-CN" altLang="en-US"/>
              <a:t>的方程求法</a:t>
            </a:r>
            <a:r>
              <a:rPr lang="en-US" altLang="zh-CN"/>
              <a:t>.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685800" y="2743200"/>
            <a:ext cx="411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给定 </a:t>
            </a:r>
            <a:r>
              <a:rPr lang="en-US" altLang="zh-CN" i="1">
                <a:ea typeface="仿宋_GB2312" pitchFamily="49" charset="-122"/>
              </a:rPr>
              <a:t>yOz</a:t>
            </a:r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/>
              <a:t>面上曲线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ea typeface="仿宋_GB2312" pitchFamily="49" charset="-122"/>
              </a:rPr>
              <a:t>C </a:t>
            </a:r>
            <a:r>
              <a:rPr lang="en-US" altLang="zh-CN">
                <a:ea typeface="仿宋_GB2312" pitchFamily="49" charset="-122"/>
              </a:rPr>
              <a:t>: </a:t>
            </a:r>
            <a:endParaRPr lang="en-US" altLang="zh-CN">
              <a:ea typeface="宋体" pitchFamily="2" charset="-122"/>
            </a:endParaRPr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4343400" y="2819400"/>
          <a:ext cx="17208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Equation" r:id="rId3" imgW="28827360" imgH="7709040" progId="Equation.3">
                  <p:embed/>
                </p:oleObj>
              </mc:Choice>
              <mc:Fallback>
                <p:oleObj name="Equation" r:id="rId3" imgW="28827360" imgH="7709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819400"/>
                        <a:ext cx="17208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822325" y="3571875"/>
            <a:ext cx="4071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它绕 </a:t>
            </a:r>
            <a:r>
              <a:rPr lang="en-US" altLang="zh-CN" i="1"/>
              <a:t>z </a:t>
            </a:r>
            <a:r>
              <a:rPr lang="zh-CN" altLang="en-US"/>
              <a:t>轴旋转得旋转曲面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838200" y="4495800"/>
            <a:ext cx="4090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它绕 </a:t>
            </a:r>
            <a:r>
              <a:rPr lang="en-US" altLang="zh-CN" i="1"/>
              <a:t>y </a:t>
            </a:r>
            <a:r>
              <a:rPr lang="zh-CN" altLang="en-US"/>
              <a:t>轴旋转得旋转曲面</a:t>
            </a:r>
          </a:p>
        </p:txBody>
      </p:sp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4876800" y="3452813"/>
          <a:ext cx="30480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Equation" r:id="rId5" imgW="41825880" imgH="8928000" progId="Equation.3">
                  <p:embed/>
                </p:oleObj>
              </mc:Choice>
              <mc:Fallback>
                <p:oleObj name="Equation" r:id="rId5" imgW="41825880" imgH="8928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452813"/>
                        <a:ext cx="304800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4818063" y="4495800"/>
          <a:ext cx="30892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Equation" r:id="rId7" imgW="42638400" imgH="8521560" progId="Equation.3">
                  <p:embed/>
                </p:oleObj>
              </mc:Choice>
              <mc:Fallback>
                <p:oleObj name="Equation" r:id="rId7" imgW="42638400" imgH="85215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063" y="4495800"/>
                        <a:ext cx="308927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49022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二、求旋转曲面的方程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  <p:bldP spid="35845" grpId="0" autoUpdateAnimBg="0"/>
      <p:bldP spid="35847" grpId="0" autoUpdateAnimBg="0"/>
      <p:bldP spid="3584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3200400" y="352425"/>
            <a:ext cx="201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6600"/>
                </a:solidFill>
              </a:rPr>
              <a:t>课堂练习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457200" y="1219200"/>
          <a:ext cx="75438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Equation" r:id="rId3" imgW="4165600" imgH="279400" progId="Equation.3">
                  <p:embed/>
                </p:oleObj>
              </mc:Choice>
              <mc:Fallback>
                <p:oleObj name="Equation" r:id="rId3" imgW="4165600" imgH="279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754380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381000" y="2057400"/>
          <a:ext cx="7467600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Equation" r:id="rId5" imgW="3670300" imgH="812800" progId="Equation.3">
                  <p:embed/>
                </p:oleObj>
              </mc:Choice>
              <mc:Fallback>
                <p:oleObj name="Equation" r:id="rId5" imgW="3670300" imgH="812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57400"/>
                        <a:ext cx="7467600" cy="1535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5867400" y="11430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旋转抛物面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133600" y="3048000"/>
            <a:ext cx="857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 i="1">
                <a:solidFill>
                  <a:schemeClr val="tx2"/>
                </a:solidFill>
              </a:rPr>
              <a:t>z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>
                <a:solidFill>
                  <a:schemeClr val="tx2"/>
                </a:solidFill>
              </a:rPr>
              <a:t>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utoUpdateAnimBg="0"/>
      <p:bldP spid="3789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52800" y="981075"/>
            <a:ext cx="2082800" cy="792163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FF6600"/>
                </a:solidFill>
                <a:ea typeface="楷体_GB2312" pitchFamily="49" charset="-122"/>
              </a:rPr>
              <a:t>作业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23850" y="1700213"/>
            <a:ext cx="8305800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dirty="0"/>
              <a:t>  </a:t>
            </a:r>
            <a:r>
              <a:rPr lang="en-US" altLang="zh-CN" sz="5400" dirty="0" smtClean="0"/>
              <a:t>P</a:t>
            </a:r>
            <a:r>
              <a:rPr lang="en-US" altLang="zh-CN" dirty="0" smtClean="0"/>
              <a:t>45  </a:t>
            </a:r>
            <a:r>
              <a:rPr lang="en-US" altLang="zh-CN" sz="5400" dirty="0" smtClean="0"/>
              <a:t>     </a:t>
            </a:r>
            <a:endParaRPr lang="en-US" altLang="zh-CN" sz="5400" dirty="0"/>
          </a:p>
          <a:p>
            <a:endParaRPr lang="en-US" altLang="zh-CN" dirty="0"/>
          </a:p>
          <a:p>
            <a:r>
              <a:rPr lang="en-US" altLang="zh-CN" sz="5400" dirty="0" smtClean="0"/>
              <a:t>           2              </a:t>
            </a:r>
            <a:r>
              <a:rPr lang="en-US" altLang="zh-CN" sz="5400" dirty="0"/>
              <a:t>5</a:t>
            </a:r>
          </a:p>
          <a:p>
            <a:r>
              <a:rPr lang="en-US" altLang="zh-CN" sz="5400" dirty="0"/>
              <a:t>     </a:t>
            </a:r>
          </a:p>
          <a:p>
            <a:r>
              <a:rPr lang="en-US" altLang="zh-CN" sz="5400" dirty="0"/>
              <a:t>           7</a:t>
            </a:r>
            <a:r>
              <a:rPr lang="en-US" altLang="zh-CN" sz="2400" dirty="0"/>
              <a:t>                    </a:t>
            </a:r>
            <a:r>
              <a:rPr lang="en-US" altLang="zh-CN" sz="2400" dirty="0" smtClean="0"/>
              <a:t>        </a:t>
            </a:r>
            <a:r>
              <a:rPr lang="en-US" altLang="zh-CN" sz="5400" dirty="0"/>
              <a:t>10/</a:t>
            </a:r>
            <a:r>
              <a:rPr lang="en-US" altLang="zh-CN" dirty="0"/>
              <a:t>(2)(3)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1905000" cy="6096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ea typeface="楷体_GB2312" pitchFamily="49" charset="-122"/>
              </a:rPr>
              <a:t>思考题</a:t>
            </a:r>
            <a:r>
              <a:rPr lang="en-US" altLang="zh-CN" sz="3600" b="1" smtClean="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34818" name="Object 4"/>
          <p:cNvGraphicFramePr>
            <a:graphicFrameLocks noChangeAspect="1"/>
          </p:cNvGraphicFramePr>
          <p:nvPr/>
        </p:nvGraphicFramePr>
        <p:xfrm>
          <a:off x="250825" y="1484313"/>
          <a:ext cx="8642350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公式" r:id="rId3" imgW="108442800" imgH="16243200" progId="Equation.3">
                  <p:embed/>
                </p:oleObj>
              </mc:Choice>
              <mc:Fallback>
                <p:oleObj name="公式" r:id="rId3" imgW="108442800" imgH="16243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84313"/>
                        <a:ext cx="8642350" cy="1227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5"/>
          <p:cNvGraphicFramePr>
            <a:graphicFrameLocks noChangeAspect="1"/>
          </p:cNvGraphicFramePr>
          <p:nvPr/>
        </p:nvGraphicFramePr>
        <p:xfrm>
          <a:off x="257175" y="3000375"/>
          <a:ext cx="8743950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Equation" r:id="rId5" imgW="108036360" imgH="22339440" progId="Equation.DSMT4">
                  <p:embed/>
                </p:oleObj>
              </mc:Choice>
              <mc:Fallback>
                <p:oleObj name="Equation" r:id="rId5" imgW="108036360" imgH="223394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3000375"/>
                        <a:ext cx="8743950" cy="172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33400" y="457200"/>
          <a:ext cx="83058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3" imgW="4406900" imgH="520700" progId="Equation.3">
                  <p:embed/>
                </p:oleObj>
              </mc:Choice>
              <mc:Fallback>
                <p:oleObj name="Equation" r:id="rId3" imgW="4406900" imgH="5207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"/>
                        <a:ext cx="8305800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928662" y="2571744"/>
          <a:ext cx="65532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5" imgW="3429000" imgH="266700" progId="Equation.3">
                  <p:embed/>
                </p:oleObj>
              </mc:Choice>
              <mc:Fallback>
                <p:oleObj name="Equation" r:id="rId5" imgW="3429000" imgH="2667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571744"/>
                        <a:ext cx="6553200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786050" y="3143248"/>
          <a:ext cx="23780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7" imgW="1218671" imgH="241195" progId="Equation.3">
                  <p:embed/>
                </p:oleObj>
              </mc:Choice>
              <mc:Fallback>
                <p:oleObj name="Equation" r:id="rId7" imgW="1218671" imgH="241195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3143248"/>
                        <a:ext cx="237807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571472" y="3714752"/>
          <a:ext cx="5892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公式" r:id="rId9" imgW="5892800" imgH="520700" progId="Equation.3">
                  <p:embed/>
                </p:oleObj>
              </mc:Choice>
              <mc:Fallback>
                <p:oleObj name="公式" r:id="rId9" imgW="5892800" imgH="5207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3714752"/>
                        <a:ext cx="5892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3000364" y="4286256"/>
          <a:ext cx="46418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11" imgW="2527300" imgH="330200" progId="Equation.3">
                  <p:embed/>
                </p:oleObj>
              </mc:Choice>
              <mc:Fallback>
                <p:oleObj name="Equation" r:id="rId11" imgW="2527300" imgH="330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4286256"/>
                        <a:ext cx="464185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500034" y="5214950"/>
          <a:ext cx="530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公式" r:id="rId13" imgW="5308600" imgH="431800" progId="Equation.3">
                  <p:embed/>
                </p:oleObj>
              </mc:Choice>
              <mc:Fallback>
                <p:oleObj name="公式" r:id="rId13" imgW="5308600" imgH="4318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5214950"/>
                        <a:ext cx="5308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533400" y="1614488"/>
            <a:ext cx="942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解：</a:t>
            </a:r>
          </a:p>
        </p:txBody>
      </p:sp>
      <p:sp>
        <p:nvSpPr>
          <p:cNvPr id="3081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382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1371600" y="1524000"/>
            <a:ext cx="731520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/>
              <a:t>由题意知，</a:t>
            </a:r>
            <a:r>
              <a:rPr lang="en-US" altLang="zh-CN" i="1"/>
              <a:t>AB </a:t>
            </a:r>
            <a:r>
              <a:rPr lang="zh-CN" altLang="en-US"/>
              <a:t>的垂直平分面即为到 </a:t>
            </a:r>
            <a:r>
              <a:rPr lang="en-US" altLang="zh-CN" i="1"/>
              <a:t>A, B</a:t>
            </a:r>
            <a:r>
              <a:rPr lang="zh-CN" altLang="en-US"/>
              <a:t>两点</a:t>
            </a:r>
          </a:p>
          <a:p>
            <a:pPr>
              <a:lnSpc>
                <a:spcPct val="115000"/>
              </a:lnSpc>
            </a:pPr>
            <a:r>
              <a:rPr lang="zh-CN" altLang="en-US"/>
              <a:t>距离相等的点的轨迹</a:t>
            </a:r>
            <a:r>
              <a:rPr lang="en-US" altLang="zh-CN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3194" y="5832508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还有其它解法吗？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 autoUpdateAnimBg="0"/>
      <p:bldP spid="5132" grpId="0" autoUpdateAnimBg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990600" y="381000"/>
          <a:ext cx="78486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3" imgW="4025900" imgH="279400" progId="Equation.3">
                  <p:embed/>
                </p:oleObj>
              </mc:Choice>
              <mc:Fallback>
                <p:oleObj name="Equation" r:id="rId3" imgW="4025900" imgH="279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1000"/>
                        <a:ext cx="78486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47813" y="1196975"/>
            <a:ext cx="57610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通过配方</a:t>
            </a:r>
            <a:r>
              <a:rPr lang="en-US" altLang="zh-CN"/>
              <a:t>, </a:t>
            </a:r>
            <a:r>
              <a:rPr lang="zh-CN" altLang="en-US"/>
              <a:t>原方程可以改写成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2209800" y="1981200"/>
          <a:ext cx="39751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5" imgW="2108200" imgH="279400" progId="Equation.3">
                  <p:embed/>
                </p:oleObj>
              </mc:Choice>
              <mc:Fallback>
                <p:oleObj name="Equation" r:id="rId5" imgW="2108200" imgH="279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39751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468313" y="2636838"/>
          <a:ext cx="78486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公式" r:id="rId7" imgW="3276600" imgH="469900" progId="Equation.3">
                  <p:embed/>
                </p:oleObj>
              </mc:Choice>
              <mc:Fallback>
                <p:oleObj name="公式" r:id="rId7" imgW="3276600" imgH="4699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36838"/>
                        <a:ext cx="7848600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611188" y="1196975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7620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3.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457200" y="39624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说明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:</a:t>
            </a:r>
            <a:endParaRPr lang="en-US" altLang="zh-CN">
              <a:solidFill>
                <a:srgbClr val="FF6600"/>
              </a:solidFill>
              <a:latin typeface="楷体_GB2312" pitchFamily="49" charset="-122"/>
            </a:endParaRP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1714500" y="4000500"/>
            <a:ext cx="571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如下形式的三元二次方程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>
                <a:solidFill>
                  <a:schemeClr val="tx2"/>
                </a:solidFill>
                <a:ea typeface="仿宋_GB2312" pitchFamily="49" charset="-122"/>
              </a:rPr>
              <a:t>( </a:t>
            </a:r>
            <a:r>
              <a:rPr lang="en-US" altLang="zh-CN" i="1">
                <a:solidFill>
                  <a:schemeClr val="tx2"/>
                </a:solidFill>
                <a:ea typeface="仿宋_GB2312" pitchFamily="49" charset="-122"/>
              </a:rPr>
              <a:t>A</a:t>
            </a:r>
            <a:r>
              <a:rPr lang="en-US" altLang="zh-CN" i="1">
                <a:solidFill>
                  <a:schemeClr val="tx2"/>
                </a:solidFill>
                <a:ea typeface="宋体" pitchFamily="2" charset="-122"/>
              </a:rPr>
              <a:t>≠ </a:t>
            </a: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0 )</a:t>
            </a:r>
            <a:endParaRPr lang="en-US" altLang="zh-CN">
              <a:solidFill>
                <a:schemeClr val="tx2"/>
              </a:solidFill>
              <a:ea typeface="仿宋_GB2312" pitchFamily="49" charset="-122"/>
            </a:endParaRP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81000" y="5240338"/>
            <a:ext cx="480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都可通过配方研究它的图形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4876800" y="522605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其图形可能是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1828800" y="58435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一个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球面</a:t>
            </a:r>
            <a:endParaRPr lang="zh-CN" altLang="en-US"/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3317875" y="5835650"/>
            <a:ext cx="216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楷体_GB2312" pitchFamily="49" charset="-122"/>
              </a:rPr>
              <a:t>, </a:t>
            </a:r>
            <a:r>
              <a:rPr lang="zh-CN" altLang="en-US">
                <a:latin typeface="楷体_GB2312" pitchFamily="49" charset="-122"/>
              </a:rPr>
              <a:t>或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点</a:t>
            </a:r>
            <a:endParaRPr lang="zh-CN" altLang="en-US"/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4483100" y="5835650"/>
            <a:ext cx="2151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楷体_GB2312" pitchFamily="49" charset="-122"/>
              </a:rPr>
              <a:t>, </a:t>
            </a:r>
            <a:r>
              <a:rPr lang="zh-CN" altLang="en-US">
                <a:latin typeface="楷体_GB2312" pitchFamily="49" charset="-122"/>
              </a:rPr>
              <a:t>或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虚轨迹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16" name="Object 17"/>
          <p:cNvGraphicFramePr>
            <a:graphicFrameLocks noChangeAspect="1"/>
          </p:cNvGraphicFramePr>
          <p:nvPr/>
        </p:nvGraphicFramePr>
        <p:xfrm>
          <a:off x="1071563" y="4643438"/>
          <a:ext cx="58070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公式" r:id="rId9" imgW="2654300" imgH="228600" progId="Equation.3">
                  <p:embed/>
                </p:oleObj>
              </mc:Choice>
              <mc:Fallback>
                <p:oleObj name="公式" r:id="rId9" imgW="265430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643438"/>
                        <a:ext cx="5807075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  <p:bldP spid="6151" grpId="0" autoUpdateAnimBg="0"/>
      <p:bldP spid="6153" grpId="0" autoUpdateAnimBg="0"/>
      <p:bldP spid="6154" grpId="0" autoUpdateAnimBg="0"/>
      <p:bldP spid="6155" grpId="0" autoUpdateAnimBg="0"/>
      <p:bldP spid="6156" grpId="0" autoUpdateAnimBg="0"/>
      <p:bldP spid="6158" grpId="0" build="p" autoUpdateAnimBg="0"/>
      <p:bldP spid="6159" grpId="0" build="p" autoUpdateAnimBg="0"/>
      <p:bldP spid="616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 flipH="1" flipV="1">
            <a:off x="7391400" y="2738438"/>
            <a:ext cx="0" cy="2900362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0" y="1219200"/>
            <a:ext cx="769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一条</a:t>
            </a:r>
            <a:r>
              <a:rPr lang="zh-CN" altLang="en-US">
                <a:solidFill>
                  <a:srgbClr val="FFFF00"/>
                </a:solidFill>
                <a:latin typeface="楷体_GB2312" pitchFamily="49" charset="-122"/>
              </a:rPr>
              <a:t>平面曲线</a:t>
            </a:r>
            <a:r>
              <a:rPr lang="zh-CN" altLang="en-US">
                <a:latin typeface="楷体_GB2312" pitchFamily="49" charset="-122"/>
              </a:rPr>
              <a:t>绕其平面上一条</a:t>
            </a:r>
            <a:r>
              <a:rPr lang="zh-CN" altLang="en-US">
                <a:solidFill>
                  <a:srgbClr val="00FFFF"/>
                </a:solidFill>
                <a:latin typeface="楷体_GB2312" pitchFamily="49" charset="-122"/>
              </a:rPr>
              <a:t>定直线</a:t>
            </a:r>
            <a:r>
              <a:rPr lang="zh-CN" altLang="en-US">
                <a:latin typeface="楷体_GB2312" pitchFamily="49" charset="-122"/>
              </a:rPr>
              <a:t>旋转一周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33400" y="1752600"/>
            <a:ext cx="464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所形成的曲面叫做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旋转曲面</a:t>
            </a:r>
            <a:r>
              <a:rPr lang="en-US" altLang="zh-CN">
                <a:latin typeface="楷体_GB2312" pitchFamily="49" charset="-122"/>
              </a:rPr>
              <a:t>.</a:t>
            </a:r>
            <a:endParaRPr lang="en-US" altLang="zh-CN">
              <a:solidFill>
                <a:schemeClr val="accent1"/>
              </a:solidFill>
              <a:latin typeface="楷体_GB2312" pitchFamily="49" charset="-122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5105400" y="1752600"/>
            <a:ext cx="373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该定直线称为</a:t>
            </a:r>
            <a:r>
              <a:rPr lang="zh-CN" altLang="en-US">
                <a:solidFill>
                  <a:srgbClr val="00FFFF"/>
                </a:solidFill>
                <a:latin typeface="楷体_GB2312" pitchFamily="49" charset="-122"/>
              </a:rPr>
              <a:t>旋转轴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593725" y="3367088"/>
            <a:ext cx="1076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例如</a:t>
            </a:r>
            <a:r>
              <a:rPr lang="en-US" altLang="zh-CN"/>
              <a:t>, </a:t>
            </a:r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3657600" y="3124200"/>
          <a:ext cx="14001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BMP 图象" r:id="rId3" imgW="1400000" imgH="1000000" progId="PBrush">
                  <p:embed/>
                </p:oleObj>
              </mc:Choice>
              <mc:Fallback>
                <p:oleObj name="BMP 图象" r:id="rId3" imgW="1400000" imgH="1000000" progId="PBrush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124200"/>
                        <a:ext cx="14001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2286000" y="3048000"/>
          <a:ext cx="10953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BMP 图象" r:id="rId5" imgW="1095528" imgH="1152381" progId="PBrush">
                  <p:embed/>
                </p:oleObj>
              </mc:Choice>
              <mc:Fallback>
                <p:oleObj name="BMP 图象" r:id="rId5" imgW="1095528" imgH="1152381" progId="PBrush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048000"/>
                        <a:ext cx="10953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3733800" y="4267200"/>
          <a:ext cx="12668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BMP 图象" r:id="rId7" imgW="1267002" imgH="1724266" progId="PBrush">
                  <p:embed/>
                </p:oleObj>
              </mc:Choice>
              <mc:Fallback>
                <p:oleObj name="BMP 图象" r:id="rId7" imgW="1267002" imgH="1724266" progId="PBrush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267200"/>
                        <a:ext cx="1266825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2209800" y="4343400"/>
          <a:ext cx="1304925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BMP 图象" r:id="rId9" imgW="1305107" imgH="1514686" progId="PBrush">
                  <p:embed/>
                </p:oleObj>
              </mc:Choice>
              <mc:Fallback>
                <p:oleObj name="BMP 图象" r:id="rId9" imgW="1305107" imgH="1514686" progId="PBrush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343400"/>
                        <a:ext cx="1304925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Freeform 14"/>
          <p:cNvSpPr>
            <a:spLocks/>
          </p:cNvSpPr>
          <p:nvPr/>
        </p:nvSpPr>
        <p:spPr bwMode="auto">
          <a:xfrm>
            <a:off x="7797800" y="3276600"/>
            <a:ext cx="508000" cy="1828800"/>
          </a:xfrm>
          <a:custGeom>
            <a:avLst/>
            <a:gdLst>
              <a:gd name="T0" fmla="*/ 2147483647 w 320"/>
              <a:gd name="T1" fmla="*/ 0 h 1152"/>
              <a:gd name="T2" fmla="*/ 2147483647 w 320"/>
              <a:gd name="T3" fmla="*/ 2147483647 h 1152"/>
              <a:gd name="T4" fmla="*/ 2147483647 w 320"/>
              <a:gd name="T5" fmla="*/ 2147483647 h 1152"/>
              <a:gd name="T6" fmla="*/ 0 60000 65536"/>
              <a:gd name="T7" fmla="*/ 0 60000 65536"/>
              <a:gd name="T8" fmla="*/ 0 60000 65536"/>
              <a:gd name="T9" fmla="*/ 0 w 320"/>
              <a:gd name="T10" fmla="*/ 0 h 1152"/>
              <a:gd name="T11" fmla="*/ 320 w 320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1152">
                <a:moveTo>
                  <a:pt x="128" y="0"/>
                </a:moveTo>
                <a:cubicBezTo>
                  <a:pt x="64" y="192"/>
                  <a:pt x="0" y="384"/>
                  <a:pt x="32" y="576"/>
                </a:cubicBezTo>
                <a:cubicBezTo>
                  <a:pt x="64" y="768"/>
                  <a:pt x="192" y="960"/>
                  <a:pt x="320" y="1152"/>
                </a:cubicBezTo>
              </a:path>
            </a:pathLst>
          </a:cu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83" name="Freeform 15"/>
          <p:cNvSpPr>
            <a:spLocks/>
          </p:cNvSpPr>
          <p:nvPr/>
        </p:nvSpPr>
        <p:spPr bwMode="auto">
          <a:xfrm flipH="1">
            <a:off x="6477000" y="3276600"/>
            <a:ext cx="508000" cy="1828800"/>
          </a:xfrm>
          <a:custGeom>
            <a:avLst/>
            <a:gdLst>
              <a:gd name="T0" fmla="*/ 2147483647 w 320"/>
              <a:gd name="T1" fmla="*/ 0 h 1152"/>
              <a:gd name="T2" fmla="*/ 2147483647 w 320"/>
              <a:gd name="T3" fmla="*/ 2147483647 h 1152"/>
              <a:gd name="T4" fmla="*/ 2147483647 w 320"/>
              <a:gd name="T5" fmla="*/ 2147483647 h 1152"/>
              <a:gd name="T6" fmla="*/ 0 60000 65536"/>
              <a:gd name="T7" fmla="*/ 0 60000 65536"/>
              <a:gd name="T8" fmla="*/ 0 60000 65536"/>
              <a:gd name="T9" fmla="*/ 0 w 320"/>
              <a:gd name="T10" fmla="*/ 0 h 1152"/>
              <a:gd name="T11" fmla="*/ 320 w 320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1152">
                <a:moveTo>
                  <a:pt x="128" y="0"/>
                </a:moveTo>
                <a:cubicBezTo>
                  <a:pt x="64" y="192"/>
                  <a:pt x="0" y="384"/>
                  <a:pt x="32" y="576"/>
                </a:cubicBezTo>
                <a:cubicBezTo>
                  <a:pt x="64" y="768"/>
                  <a:pt x="192" y="960"/>
                  <a:pt x="320" y="1152"/>
                </a:cubicBezTo>
              </a:path>
            </a:pathLst>
          </a:cu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478588" y="3127375"/>
            <a:ext cx="1828800" cy="1979613"/>
            <a:chOff x="4081" y="1970"/>
            <a:chExt cx="1152" cy="1247"/>
          </a:xfrm>
        </p:grpSpPr>
        <p:sp>
          <p:nvSpPr>
            <p:cNvPr id="5142" name="Arc 17"/>
            <p:cNvSpPr>
              <a:spLocks/>
            </p:cNvSpPr>
            <p:nvPr/>
          </p:nvSpPr>
          <p:spPr bwMode="auto">
            <a:xfrm>
              <a:off x="4081" y="3072"/>
              <a:ext cx="1152" cy="145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Arc 18"/>
            <p:cNvSpPr>
              <a:spLocks/>
            </p:cNvSpPr>
            <p:nvPr/>
          </p:nvSpPr>
          <p:spPr bwMode="auto">
            <a:xfrm>
              <a:off x="4279" y="1970"/>
              <a:ext cx="761" cy="96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Arc 19"/>
            <p:cNvSpPr>
              <a:spLocks/>
            </p:cNvSpPr>
            <p:nvPr/>
          </p:nvSpPr>
          <p:spPr bwMode="auto">
            <a:xfrm>
              <a:off x="4367" y="2543"/>
              <a:ext cx="577" cy="73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477000" y="3271838"/>
            <a:ext cx="1828800" cy="2062162"/>
            <a:chOff x="4080" y="2061"/>
            <a:chExt cx="1152" cy="1299"/>
          </a:xfrm>
        </p:grpSpPr>
        <p:grpSp>
          <p:nvGrpSpPr>
            <p:cNvPr id="5137" name="Group 21"/>
            <p:cNvGrpSpPr>
              <a:grpSpLocks/>
            </p:cNvGrpSpPr>
            <p:nvPr/>
          </p:nvGrpSpPr>
          <p:grpSpPr bwMode="auto">
            <a:xfrm>
              <a:off x="4080" y="2064"/>
              <a:ext cx="1152" cy="1296"/>
              <a:chOff x="3984" y="2064"/>
              <a:chExt cx="1152" cy="1296"/>
            </a:xfrm>
          </p:grpSpPr>
          <p:sp>
            <p:nvSpPr>
              <p:cNvPr id="5139" name="Arc 22"/>
              <p:cNvSpPr>
                <a:spLocks/>
              </p:cNvSpPr>
              <p:nvPr/>
            </p:nvSpPr>
            <p:spPr bwMode="auto">
              <a:xfrm flipV="1">
                <a:off x="3984" y="3215"/>
                <a:ext cx="1152" cy="145"/>
              </a:xfrm>
              <a:custGeom>
                <a:avLst/>
                <a:gdLst>
                  <a:gd name="T0" fmla="*/ 0 w 43193"/>
                  <a:gd name="T1" fmla="*/ 0 h 21600"/>
                  <a:gd name="T2" fmla="*/ 0 w 43193"/>
                  <a:gd name="T3" fmla="*/ 0 h 21600"/>
                  <a:gd name="T4" fmla="*/ 0 w 4319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3"/>
                  <a:gd name="T10" fmla="*/ 0 h 21600"/>
                  <a:gd name="T11" fmla="*/ 43193 w 4319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3" h="21600" fill="none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0" name="Arc 23"/>
              <p:cNvSpPr>
                <a:spLocks/>
              </p:cNvSpPr>
              <p:nvPr/>
            </p:nvSpPr>
            <p:spPr bwMode="auto">
              <a:xfrm flipV="1">
                <a:off x="4270" y="2615"/>
                <a:ext cx="577" cy="73"/>
              </a:xfrm>
              <a:custGeom>
                <a:avLst/>
                <a:gdLst>
                  <a:gd name="T0" fmla="*/ 0 w 43193"/>
                  <a:gd name="T1" fmla="*/ 0 h 21600"/>
                  <a:gd name="T2" fmla="*/ 0 w 43193"/>
                  <a:gd name="T3" fmla="*/ 0 h 21600"/>
                  <a:gd name="T4" fmla="*/ 0 w 4319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3"/>
                  <a:gd name="T10" fmla="*/ 0 h 21600"/>
                  <a:gd name="T11" fmla="*/ 43193 w 4319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3" h="21600" fill="none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1" name="Arc 24"/>
              <p:cNvSpPr>
                <a:spLocks/>
              </p:cNvSpPr>
              <p:nvPr/>
            </p:nvSpPr>
            <p:spPr bwMode="auto">
              <a:xfrm flipV="1">
                <a:off x="4182" y="2064"/>
                <a:ext cx="761" cy="96"/>
              </a:xfrm>
              <a:custGeom>
                <a:avLst/>
                <a:gdLst>
                  <a:gd name="T0" fmla="*/ 0 w 43193"/>
                  <a:gd name="T1" fmla="*/ 0 h 21600"/>
                  <a:gd name="T2" fmla="*/ 0 w 43193"/>
                  <a:gd name="T3" fmla="*/ 0 h 21600"/>
                  <a:gd name="T4" fmla="*/ 0 w 4319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3"/>
                  <a:gd name="T10" fmla="*/ 0 h 21600"/>
                  <a:gd name="T11" fmla="*/ 43193 w 4319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3" h="21600" fill="none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38" name="Line 25"/>
            <p:cNvSpPr>
              <a:spLocks noChangeShapeType="1"/>
            </p:cNvSpPr>
            <p:nvPr/>
          </p:nvSpPr>
          <p:spPr bwMode="auto">
            <a:xfrm flipH="1" flipV="1">
              <a:off x="4656" y="2061"/>
              <a:ext cx="0" cy="1299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5" name="Rectangle 27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28956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二、旋转曲面</a:t>
            </a:r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533400" y="2286000"/>
            <a:ext cx="3487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原平面曲线称为</a:t>
            </a:r>
            <a:r>
              <a:rPr lang="zh-CN" altLang="en-US">
                <a:solidFill>
                  <a:srgbClr val="FFFF00"/>
                </a:solidFill>
              </a:rPr>
              <a:t>母线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utoUpdateAnimBg="0"/>
      <p:bldP spid="7174" grpId="0" autoUpdateAnimBg="0"/>
      <p:bldP spid="7175" grpId="0" autoUpdateAnimBg="0"/>
      <p:bldP spid="7177" grpId="0" build="p" autoUpdateAnimBg="0"/>
      <p:bldP spid="7182" grpId="0" animBg="1"/>
      <p:bldP spid="7183" grpId="0" animBg="1"/>
      <p:bldP spid="719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91200" y="2362200"/>
            <a:ext cx="1828800" cy="1979613"/>
            <a:chOff x="3793" y="1341"/>
            <a:chExt cx="1152" cy="1247"/>
          </a:xfrm>
        </p:grpSpPr>
        <p:sp>
          <p:nvSpPr>
            <p:cNvPr id="6191" name="Arc 5"/>
            <p:cNvSpPr>
              <a:spLocks/>
            </p:cNvSpPr>
            <p:nvPr/>
          </p:nvSpPr>
          <p:spPr bwMode="auto">
            <a:xfrm>
              <a:off x="3793" y="2443"/>
              <a:ext cx="1152" cy="145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2" name="Arc 6"/>
            <p:cNvSpPr>
              <a:spLocks/>
            </p:cNvSpPr>
            <p:nvPr/>
          </p:nvSpPr>
          <p:spPr bwMode="auto">
            <a:xfrm>
              <a:off x="3991" y="1341"/>
              <a:ext cx="761" cy="96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3" name="Arc 7"/>
            <p:cNvSpPr>
              <a:spLocks/>
            </p:cNvSpPr>
            <p:nvPr/>
          </p:nvSpPr>
          <p:spPr bwMode="auto">
            <a:xfrm>
              <a:off x="4079" y="1914"/>
              <a:ext cx="577" cy="73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609600" y="4738688"/>
            <a:ext cx="365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故旋转曲面方程为</a:t>
            </a:r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685800" y="3581400"/>
          <a:ext cx="16129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Equation" r:id="rId3" imgW="30045960" imgH="7709040" progId="Equation.3">
                  <p:embed/>
                </p:oleObj>
              </mc:Choice>
              <mc:Fallback>
                <p:oleObj name="Equation" r:id="rId3" imgW="30045960" imgH="770904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81400"/>
                        <a:ext cx="16129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609600" y="2979738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当绕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solidFill>
                  <a:schemeClr val="tx2"/>
                </a:solidFill>
                <a:ea typeface="仿宋_GB2312" pitchFamily="49" charset="-122"/>
              </a:rPr>
              <a:t>z </a:t>
            </a:r>
            <a:r>
              <a:rPr lang="zh-CN" altLang="en-US">
                <a:latin typeface="楷体_GB2312" pitchFamily="49" charset="-122"/>
              </a:rPr>
              <a:t>轴旋转时</a:t>
            </a:r>
            <a:r>
              <a:rPr lang="en-US" altLang="zh-CN">
                <a:latin typeface="楷体_GB2312" pitchFamily="49" charset="-122"/>
              </a:rPr>
              <a:t>,</a:t>
            </a:r>
            <a:endParaRPr lang="en-US" altLang="zh-CN">
              <a:ea typeface="仿宋_GB2312" pitchFamily="49" charset="-122"/>
            </a:endParaRPr>
          </a:p>
        </p:txBody>
      </p:sp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2133600" y="2362200"/>
          <a:ext cx="1905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Equation" r:id="rId5" imgW="32889600" imgH="8115480" progId="Equation.3">
                  <p:embed/>
                </p:oleObj>
              </mc:Choice>
              <mc:Fallback>
                <p:oleObj name="Equation" r:id="rId5" imgW="32889600" imgH="811548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62200"/>
                        <a:ext cx="1905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1905000" y="1828800"/>
          <a:ext cx="26670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Equation" r:id="rId7" imgW="45075600" imgH="8115480" progId="Equation.3">
                  <p:embed/>
                </p:oleObj>
              </mc:Choice>
              <mc:Fallback>
                <p:oleObj name="Equation" r:id="rId7" imgW="45075600" imgH="811548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28800"/>
                        <a:ext cx="26670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990600" y="17526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若点</a:t>
            </a:r>
            <a:endParaRPr lang="zh-CN" altLang="en-US">
              <a:ea typeface="仿宋_GB2312" pitchFamily="49" charset="-122"/>
            </a:endParaRP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762000" y="1066800"/>
            <a:ext cx="411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给定 </a:t>
            </a:r>
            <a:r>
              <a:rPr lang="en-US" altLang="zh-CN" i="1">
                <a:ea typeface="仿宋_GB2312" pitchFamily="49" charset="-122"/>
              </a:rPr>
              <a:t>yoz</a:t>
            </a:r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/>
              <a:t>面上曲线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ea typeface="仿宋_GB2312" pitchFamily="49" charset="-122"/>
              </a:rPr>
              <a:t>C </a:t>
            </a:r>
            <a:r>
              <a:rPr lang="en-US" altLang="zh-CN">
                <a:ea typeface="仿宋_GB2312" pitchFamily="49" charset="-122"/>
              </a:rPr>
              <a:t>: </a:t>
            </a:r>
            <a:endParaRPr lang="en-US" altLang="zh-CN">
              <a:ea typeface="宋体" pitchFamily="2" charset="-122"/>
            </a:endParaRPr>
          </a:p>
        </p:txBody>
      </p: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6781800" y="3200400"/>
            <a:ext cx="1981200" cy="357188"/>
            <a:chOff x="4320" y="3744"/>
            <a:chExt cx="1248" cy="225"/>
          </a:xfrm>
        </p:grpSpPr>
        <p:sp>
          <p:nvSpPr>
            <p:cNvPr id="6190" name="Line 17"/>
            <p:cNvSpPr>
              <a:spLocks noChangeShapeType="1"/>
            </p:cNvSpPr>
            <p:nvPr/>
          </p:nvSpPr>
          <p:spPr bwMode="auto">
            <a:xfrm flipH="1">
              <a:off x="4320" y="3840"/>
              <a:ext cx="2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8" name="Object 18"/>
            <p:cNvGraphicFramePr>
              <a:graphicFrameLocks noChangeAspect="1"/>
            </p:cNvGraphicFramePr>
            <p:nvPr/>
          </p:nvGraphicFramePr>
          <p:xfrm>
            <a:off x="4656" y="3744"/>
            <a:ext cx="912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4" name="Equation" r:id="rId9" imgW="32889600" imgH="8115480" progId="Equation.3">
                    <p:embed/>
                  </p:oleObj>
                </mc:Choice>
                <mc:Fallback>
                  <p:oleObj name="Equation" r:id="rId9" imgW="32889600" imgH="8115480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744"/>
                          <a:ext cx="912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5562600" y="3352800"/>
            <a:ext cx="1246188" cy="503238"/>
            <a:chOff x="3504" y="2112"/>
            <a:chExt cx="785" cy="317"/>
          </a:xfrm>
        </p:grpSpPr>
        <p:sp>
          <p:nvSpPr>
            <p:cNvPr id="6189" name="Line 20"/>
            <p:cNvSpPr>
              <a:spLocks noChangeShapeType="1"/>
            </p:cNvSpPr>
            <p:nvPr/>
          </p:nvSpPr>
          <p:spPr bwMode="auto">
            <a:xfrm flipH="1">
              <a:off x="4080" y="2112"/>
              <a:ext cx="192" cy="9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7" name="Object 21"/>
            <p:cNvGraphicFramePr>
              <a:graphicFrameLocks noChangeAspect="1"/>
            </p:cNvGraphicFramePr>
            <p:nvPr/>
          </p:nvGraphicFramePr>
          <p:xfrm>
            <a:off x="3504" y="2208"/>
            <a:ext cx="785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5" name="Equation" r:id="rId11" imgW="27202680" imgH="7709040" progId="Equation.3">
                    <p:embed/>
                  </p:oleObj>
                </mc:Choice>
                <mc:Fallback>
                  <p:oleObj name="Equation" r:id="rId11" imgW="27202680" imgH="770904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208"/>
                          <a:ext cx="785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14" name="Object 22"/>
          <p:cNvGraphicFramePr>
            <a:graphicFrameLocks noChangeAspect="1"/>
          </p:cNvGraphicFramePr>
          <p:nvPr/>
        </p:nvGraphicFramePr>
        <p:xfrm>
          <a:off x="1219200" y="4114800"/>
          <a:ext cx="36576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Equation" r:id="rId13" imgW="61729560" imgH="10553760" progId="Equation.3">
                  <p:embed/>
                </p:oleObj>
              </mc:Choice>
              <mc:Fallback>
                <p:oleObj name="Equation" r:id="rId13" imgW="61729560" imgH="1055376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14800"/>
                        <a:ext cx="36576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2362200" y="35052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graphicFrame>
        <p:nvGraphicFramePr>
          <p:cNvPr id="8216" name="Object 24"/>
          <p:cNvGraphicFramePr>
            <a:graphicFrameLocks noChangeAspect="1"/>
          </p:cNvGraphicFramePr>
          <p:nvPr/>
        </p:nvGraphicFramePr>
        <p:xfrm>
          <a:off x="1979613" y="5445125"/>
          <a:ext cx="338455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公式" r:id="rId15" imgW="45887760" imgH="8928000" progId="Equation.3">
                  <p:embed/>
                </p:oleObj>
              </mc:Choice>
              <mc:Fallback>
                <p:oleObj name="公式" r:id="rId15" imgW="45887760" imgH="89280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445125"/>
                        <a:ext cx="338455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182F00"/>
                                </a:gs>
                                <a:gs pos="50000">
                                  <a:srgbClr val="336600"/>
                                </a:gs>
                                <a:gs pos="100000">
                                  <a:srgbClr val="182F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4648200" y="17526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3352800" y="2979738"/>
            <a:ext cx="1981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该点转到</a:t>
            </a:r>
            <a:endParaRPr lang="zh-CN" altLang="en-US">
              <a:ea typeface="仿宋_GB2312" pitchFamily="49" charset="-122"/>
            </a:endParaRPr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 flipV="1">
            <a:off x="1752600" y="2743200"/>
            <a:ext cx="1447800" cy="1524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 flipH="1" flipV="1">
            <a:off x="2667000" y="2819400"/>
            <a:ext cx="1219200" cy="1295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22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984267"/>
              </p:ext>
            </p:extLst>
          </p:nvPr>
        </p:nvGraphicFramePr>
        <p:xfrm>
          <a:off x="4495800" y="1148688"/>
          <a:ext cx="17208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Equation" r:id="rId17" imgW="28827360" imgH="7709040" progId="Equation.3">
                  <p:embed/>
                </p:oleObj>
              </mc:Choice>
              <mc:Fallback>
                <p:oleObj name="Equation" r:id="rId17" imgW="28827360" imgH="770904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148688"/>
                        <a:ext cx="17208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2" name="Freeform 30"/>
          <p:cNvSpPr>
            <a:spLocks/>
          </p:cNvSpPr>
          <p:nvPr/>
        </p:nvSpPr>
        <p:spPr bwMode="auto">
          <a:xfrm flipH="1">
            <a:off x="5791200" y="2514600"/>
            <a:ext cx="508000" cy="1828800"/>
          </a:xfrm>
          <a:custGeom>
            <a:avLst/>
            <a:gdLst>
              <a:gd name="T0" fmla="*/ 2147483647 w 320"/>
              <a:gd name="T1" fmla="*/ 0 h 1152"/>
              <a:gd name="T2" fmla="*/ 2147483647 w 320"/>
              <a:gd name="T3" fmla="*/ 2147483647 h 1152"/>
              <a:gd name="T4" fmla="*/ 2147483647 w 320"/>
              <a:gd name="T5" fmla="*/ 2147483647 h 1152"/>
              <a:gd name="T6" fmla="*/ 0 60000 65536"/>
              <a:gd name="T7" fmla="*/ 0 60000 65536"/>
              <a:gd name="T8" fmla="*/ 0 60000 65536"/>
              <a:gd name="T9" fmla="*/ 0 w 320"/>
              <a:gd name="T10" fmla="*/ 0 h 1152"/>
              <a:gd name="T11" fmla="*/ 320 w 320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1152">
                <a:moveTo>
                  <a:pt x="128" y="0"/>
                </a:moveTo>
                <a:cubicBezTo>
                  <a:pt x="64" y="192"/>
                  <a:pt x="0" y="384"/>
                  <a:pt x="32" y="576"/>
                </a:cubicBezTo>
                <a:cubicBezTo>
                  <a:pt x="64" y="768"/>
                  <a:pt x="192" y="960"/>
                  <a:pt x="320" y="115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6477000" y="1752600"/>
            <a:ext cx="1803400" cy="3546475"/>
            <a:chOff x="4080" y="1104"/>
            <a:chExt cx="1136" cy="2234"/>
          </a:xfrm>
        </p:grpSpPr>
        <p:graphicFrame>
          <p:nvGraphicFramePr>
            <p:cNvPr id="6153" name="Object 34"/>
            <p:cNvGraphicFramePr>
              <a:graphicFrameLocks noChangeAspect="1"/>
            </p:cNvGraphicFramePr>
            <p:nvPr/>
          </p:nvGraphicFramePr>
          <p:xfrm>
            <a:off x="4080" y="2592"/>
            <a:ext cx="18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" name="Equation" r:id="rId19" imgW="4455360" imgH="5270400" progId="Equation.3">
                    <p:embed/>
                  </p:oleObj>
                </mc:Choice>
                <mc:Fallback>
                  <p:oleObj name="Equation" r:id="rId19" imgW="4455360" imgH="5270400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592"/>
                          <a:ext cx="18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4" name="Object 35"/>
            <p:cNvGraphicFramePr>
              <a:graphicFrameLocks noChangeAspect="1"/>
            </p:cNvGraphicFramePr>
            <p:nvPr/>
          </p:nvGraphicFramePr>
          <p:xfrm>
            <a:off x="4320" y="1104"/>
            <a:ext cx="1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0" name="Equation" r:id="rId21" imgW="4455360" imgH="5270400" progId="Equation.3">
                    <p:embed/>
                  </p:oleObj>
                </mc:Choice>
                <mc:Fallback>
                  <p:oleObj name="Equation" r:id="rId21" imgW="4455360" imgH="5270400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104"/>
                          <a:ext cx="176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5" name="Object 36"/>
            <p:cNvGraphicFramePr>
              <a:graphicFrameLocks noChangeAspect="1"/>
            </p:cNvGraphicFramePr>
            <p:nvPr/>
          </p:nvGraphicFramePr>
          <p:xfrm>
            <a:off x="5018" y="2828"/>
            <a:ext cx="198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1" name="Equation" r:id="rId23" imgW="5267880" imgH="6489720" progId="Equation.3">
                    <p:embed/>
                  </p:oleObj>
                </mc:Choice>
                <mc:Fallback>
                  <p:oleObj name="Equation" r:id="rId23" imgW="5267880" imgH="6489720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8" y="2828"/>
                          <a:ext cx="198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6" name="Object 37"/>
            <p:cNvGraphicFramePr>
              <a:graphicFrameLocks noChangeAspect="1"/>
            </p:cNvGraphicFramePr>
            <p:nvPr/>
          </p:nvGraphicFramePr>
          <p:xfrm>
            <a:off x="4176" y="3120"/>
            <a:ext cx="21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2" name="Equation" r:id="rId25" imgW="5267880" imgH="5270400" progId="Equation.3">
                    <p:embed/>
                  </p:oleObj>
                </mc:Choice>
                <mc:Fallback>
                  <p:oleObj name="Equation" r:id="rId25" imgW="5267880" imgH="527040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120"/>
                          <a:ext cx="218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85" name="Group 38"/>
            <p:cNvGrpSpPr>
              <a:grpSpLocks/>
            </p:cNvGrpSpPr>
            <p:nvPr/>
          </p:nvGrpSpPr>
          <p:grpSpPr bwMode="auto">
            <a:xfrm>
              <a:off x="4082" y="1149"/>
              <a:ext cx="1056" cy="2115"/>
              <a:chOff x="4176" y="997"/>
              <a:chExt cx="1056" cy="2115"/>
            </a:xfrm>
          </p:grpSpPr>
          <p:sp>
            <p:nvSpPr>
              <p:cNvPr id="6186" name="Line 39"/>
              <p:cNvSpPr>
                <a:spLocks noChangeShapeType="1"/>
              </p:cNvSpPr>
              <p:nvPr/>
            </p:nvSpPr>
            <p:spPr bwMode="auto">
              <a:xfrm flipH="1">
                <a:off x="4176" y="2587"/>
                <a:ext cx="190" cy="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7" name="Line 40"/>
              <p:cNvSpPr>
                <a:spLocks noChangeShapeType="1"/>
              </p:cNvSpPr>
              <p:nvPr/>
            </p:nvSpPr>
            <p:spPr bwMode="auto">
              <a:xfrm flipV="1">
                <a:off x="4366" y="997"/>
                <a:ext cx="0" cy="15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8" name="Line 41"/>
              <p:cNvSpPr>
                <a:spLocks noChangeShapeType="1"/>
              </p:cNvSpPr>
              <p:nvPr/>
            </p:nvSpPr>
            <p:spPr bwMode="auto">
              <a:xfrm>
                <a:off x="4368" y="258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7162800" y="2438400"/>
            <a:ext cx="579438" cy="1905000"/>
            <a:chOff x="4512" y="1584"/>
            <a:chExt cx="365" cy="1200"/>
          </a:xfrm>
        </p:grpSpPr>
        <p:sp>
          <p:nvSpPr>
            <p:cNvPr id="6184" name="Freeform 32"/>
            <p:cNvSpPr>
              <a:spLocks/>
            </p:cNvSpPr>
            <p:nvPr/>
          </p:nvSpPr>
          <p:spPr bwMode="auto">
            <a:xfrm>
              <a:off x="4512" y="1632"/>
              <a:ext cx="320" cy="1152"/>
            </a:xfrm>
            <a:custGeom>
              <a:avLst/>
              <a:gdLst>
                <a:gd name="T0" fmla="*/ 128 w 320"/>
                <a:gd name="T1" fmla="*/ 0 h 1152"/>
                <a:gd name="T2" fmla="*/ 32 w 320"/>
                <a:gd name="T3" fmla="*/ 576 h 1152"/>
                <a:gd name="T4" fmla="*/ 320 w 320"/>
                <a:gd name="T5" fmla="*/ 1152 h 1152"/>
                <a:gd name="T6" fmla="*/ 0 60000 65536"/>
                <a:gd name="T7" fmla="*/ 0 60000 65536"/>
                <a:gd name="T8" fmla="*/ 0 60000 65536"/>
                <a:gd name="T9" fmla="*/ 0 w 320"/>
                <a:gd name="T10" fmla="*/ 0 h 1152"/>
                <a:gd name="T11" fmla="*/ 320 w 320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" h="1152">
                  <a:moveTo>
                    <a:pt x="128" y="0"/>
                  </a:moveTo>
                  <a:cubicBezTo>
                    <a:pt x="64" y="192"/>
                    <a:pt x="0" y="384"/>
                    <a:pt x="32" y="576"/>
                  </a:cubicBezTo>
                  <a:cubicBezTo>
                    <a:pt x="64" y="768"/>
                    <a:pt x="192" y="960"/>
                    <a:pt x="320" y="1152"/>
                  </a:cubicBezTo>
                </a:path>
              </a:pathLst>
            </a:cu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52" name="Object 42"/>
            <p:cNvGraphicFramePr>
              <a:graphicFrameLocks noChangeAspect="1"/>
            </p:cNvGraphicFramePr>
            <p:nvPr/>
          </p:nvGraphicFramePr>
          <p:xfrm>
            <a:off x="4656" y="1584"/>
            <a:ext cx="221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3" name="Equation" r:id="rId27" imgW="6080400" imgH="6489720" progId="Equation.3">
                    <p:embed/>
                  </p:oleObj>
                </mc:Choice>
                <mc:Fallback>
                  <p:oleObj name="Equation" r:id="rId27" imgW="6080400" imgH="6489720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584"/>
                          <a:ext cx="221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5791200" y="2514600"/>
            <a:ext cx="1828800" cy="2070100"/>
            <a:chOff x="3792" y="1432"/>
            <a:chExt cx="1152" cy="1304"/>
          </a:xfrm>
        </p:grpSpPr>
        <p:grpSp>
          <p:nvGrpSpPr>
            <p:cNvPr id="6176" name="Group 44"/>
            <p:cNvGrpSpPr>
              <a:grpSpLocks/>
            </p:cNvGrpSpPr>
            <p:nvPr/>
          </p:nvGrpSpPr>
          <p:grpSpPr bwMode="auto">
            <a:xfrm>
              <a:off x="3792" y="1432"/>
              <a:ext cx="1152" cy="1299"/>
              <a:chOff x="3792" y="1432"/>
              <a:chExt cx="1152" cy="1299"/>
            </a:xfrm>
          </p:grpSpPr>
          <p:grpSp>
            <p:nvGrpSpPr>
              <p:cNvPr id="6179" name="Group 45"/>
              <p:cNvGrpSpPr>
                <a:grpSpLocks/>
              </p:cNvGrpSpPr>
              <p:nvPr/>
            </p:nvGrpSpPr>
            <p:grpSpPr bwMode="auto">
              <a:xfrm>
                <a:off x="3792" y="1435"/>
                <a:ext cx="1152" cy="1296"/>
                <a:chOff x="3984" y="2064"/>
                <a:chExt cx="1152" cy="1296"/>
              </a:xfrm>
            </p:grpSpPr>
            <p:sp>
              <p:nvSpPr>
                <p:cNvPr id="6181" name="Arc 46"/>
                <p:cNvSpPr>
                  <a:spLocks/>
                </p:cNvSpPr>
                <p:nvPr/>
              </p:nvSpPr>
              <p:spPr bwMode="auto">
                <a:xfrm flipV="1">
                  <a:off x="3984" y="3215"/>
                  <a:ext cx="1152" cy="145"/>
                </a:xfrm>
                <a:custGeom>
                  <a:avLst/>
                  <a:gdLst>
                    <a:gd name="T0" fmla="*/ 0 w 43193"/>
                    <a:gd name="T1" fmla="*/ 0 h 21600"/>
                    <a:gd name="T2" fmla="*/ 0 w 43193"/>
                    <a:gd name="T3" fmla="*/ 0 h 21600"/>
                    <a:gd name="T4" fmla="*/ 0 w 43193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93"/>
                    <a:gd name="T10" fmla="*/ 0 h 21600"/>
                    <a:gd name="T11" fmla="*/ 43193 w 43193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3" h="21600" fill="none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</a:path>
                    <a:path w="43193" h="21600" stroke="0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  <a:lnTo>
                        <a:pt x="21593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82" name="Arc 47"/>
                <p:cNvSpPr>
                  <a:spLocks/>
                </p:cNvSpPr>
                <p:nvPr/>
              </p:nvSpPr>
              <p:spPr bwMode="auto">
                <a:xfrm flipV="1">
                  <a:off x="4270" y="2615"/>
                  <a:ext cx="577" cy="73"/>
                </a:xfrm>
                <a:custGeom>
                  <a:avLst/>
                  <a:gdLst>
                    <a:gd name="T0" fmla="*/ 0 w 43193"/>
                    <a:gd name="T1" fmla="*/ 0 h 21600"/>
                    <a:gd name="T2" fmla="*/ 0 w 43193"/>
                    <a:gd name="T3" fmla="*/ 0 h 21600"/>
                    <a:gd name="T4" fmla="*/ 0 w 43193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93"/>
                    <a:gd name="T10" fmla="*/ 0 h 21600"/>
                    <a:gd name="T11" fmla="*/ 43193 w 43193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3" h="21600" fill="none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</a:path>
                    <a:path w="43193" h="21600" stroke="0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  <a:lnTo>
                        <a:pt x="21593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83" name="Arc 48"/>
                <p:cNvSpPr>
                  <a:spLocks/>
                </p:cNvSpPr>
                <p:nvPr/>
              </p:nvSpPr>
              <p:spPr bwMode="auto">
                <a:xfrm flipV="1">
                  <a:off x="4182" y="2064"/>
                  <a:ext cx="761" cy="96"/>
                </a:xfrm>
                <a:custGeom>
                  <a:avLst/>
                  <a:gdLst>
                    <a:gd name="T0" fmla="*/ 0 w 43193"/>
                    <a:gd name="T1" fmla="*/ 0 h 21600"/>
                    <a:gd name="T2" fmla="*/ 0 w 43193"/>
                    <a:gd name="T3" fmla="*/ 0 h 21600"/>
                    <a:gd name="T4" fmla="*/ 0 w 43193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93"/>
                    <a:gd name="T10" fmla="*/ 0 h 21600"/>
                    <a:gd name="T11" fmla="*/ 43193 w 43193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3" h="21600" fill="none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</a:path>
                    <a:path w="43193" h="21600" stroke="0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  <a:lnTo>
                        <a:pt x="21593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180" name="Line 49"/>
              <p:cNvSpPr>
                <a:spLocks noChangeShapeType="1"/>
              </p:cNvSpPr>
              <p:nvPr/>
            </p:nvSpPr>
            <p:spPr bwMode="auto">
              <a:xfrm flipV="1">
                <a:off x="4368" y="1432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77" name="Line 50"/>
            <p:cNvSpPr>
              <a:spLocks noChangeShapeType="1"/>
            </p:cNvSpPr>
            <p:nvPr/>
          </p:nvSpPr>
          <p:spPr bwMode="auto">
            <a:xfrm>
              <a:off x="4368" y="2584"/>
              <a:ext cx="57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51"/>
            <p:cNvSpPr>
              <a:spLocks noChangeShapeType="1"/>
            </p:cNvSpPr>
            <p:nvPr/>
          </p:nvSpPr>
          <p:spPr bwMode="auto">
            <a:xfrm flipH="1">
              <a:off x="4320" y="2592"/>
              <a:ext cx="48" cy="14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75" name="Rectangle 5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4572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建立</a:t>
            </a:r>
            <a:r>
              <a:rPr lang="en-US" altLang="zh-CN" sz="2800" b="1" i="1" smtClean="0">
                <a:ea typeface="仿宋_GB2312" pitchFamily="49" charset="-122"/>
              </a:rPr>
              <a:t>yoz 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面上曲线</a:t>
            </a:r>
            <a:r>
              <a:rPr lang="en-US" altLang="zh-CN" sz="2800" b="1" i="1" smtClean="0">
                <a:ea typeface="仿宋_GB2312" pitchFamily="49" charset="-122"/>
              </a:rPr>
              <a:t>C</a:t>
            </a:r>
            <a:r>
              <a:rPr lang="en-US" altLang="zh-CN" sz="2800" b="1" smtClean="0">
                <a:ea typeface="仿宋_GB2312" pitchFamily="49" charset="-122"/>
              </a:rPr>
              <a:t> </a:t>
            </a:r>
            <a:r>
              <a:rPr lang="zh-CN" altLang="en-US" sz="2800" b="1" smtClean="0">
                <a:ea typeface="楷体_GB2312" pitchFamily="49" charset="-122"/>
              </a:rPr>
              <a:t>绕</a:t>
            </a:r>
            <a:r>
              <a:rPr lang="zh-CN" altLang="en-US" sz="2800" b="1" smtClean="0">
                <a:ea typeface="仿宋_GB2312" pitchFamily="49" charset="-122"/>
              </a:rPr>
              <a:t> </a:t>
            </a:r>
            <a:r>
              <a:rPr lang="en-US" altLang="zh-CN" sz="2800" b="1" i="1" smtClean="0">
                <a:ea typeface="仿宋_GB2312" pitchFamily="49" charset="-122"/>
              </a:rPr>
              <a:t>z</a:t>
            </a:r>
            <a:r>
              <a:rPr lang="en-US" altLang="zh-CN" sz="2800" b="1" smtClean="0">
                <a:ea typeface="仿宋_GB2312" pitchFamily="49" charset="-122"/>
              </a:rPr>
              <a:t> </a:t>
            </a:r>
            <a:r>
              <a:rPr lang="zh-CN" altLang="en-US" sz="2800" b="1" smtClean="0">
                <a:ea typeface="楷体_GB2312" pitchFamily="49" charset="-122"/>
              </a:rPr>
              <a:t>轴旋转所成曲面</a:t>
            </a:r>
            <a:r>
              <a:rPr lang="zh-CN" altLang="zh-CN" sz="2800" b="1" smtClean="0">
                <a:ea typeface="楷体_GB2312" pitchFamily="49" charset="-122"/>
              </a:rPr>
              <a:t>的</a:t>
            </a:r>
            <a:r>
              <a:rPr lang="zh-CN" altLang="en-US" sz="2800" b="1" smtClean="0">
                <a:ea typeface="楷体_GB2312" pitchFamily="49" charset="-122"/>
              </a:rPr>
              <a:t>方程</a:t>
            </a:r>
            <a:r>
              <a:rPr lang="en-US" altLang="zh-CN" sz="2800" b="1" smtClean="0"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 autoUpdateAnimBg="0"/>
      <p:bldP spid="8203" grpId="0" autoUpdateAnimBg="0"/>
      <p:bldP spid="8206" grpId="0" autoUpdateAnimBg="0"/>
      <p:bldP spid="8207" grpId="0" autoUpdateAnimBg="0"/>
      <p:bldP spid="8215" grpId="0" autoUpdateAnimBg="0"/>
      <p:bldP spid="8217" grpId="0" autoUpdateAnimBg="0"/>
      <p:bldP spid="8218" grpId="0" autoUpdateAnimBg="0"/>
      <p:bldP spid="8219" grpId="0" animBg="1"/>
      <p:bldP spid="8220" grpId="0" animBg="1"/>
      <p:bldP spid="82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836613"/>
            <a:ext cx="13716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思考：</a:t>
            </a:r>
          </a:p>
        </p:txBody>
      </p:sp>
      <p:sp>
        <p:nvSpPr>
          <p:cNvPr id="7177" name="Rectangle 4"/>
          <p:cNvSpPr>
            <a:spLocks noChangeArrowheads="1"/>
          </p:cNvSpPr>
          <p:nvPr/>
        </p:nvSpPr>
        <p:spPr bwMode="auto">
          <a:xfrm>
            <a:off x="1676400" y="762000"/>
            <a:ext cx="594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/>
              <a:t>当曲线 </a:t>
            </a:r>
            <a:r>
              <a:rPr lang="en-US" altLang="zh-CN" i="1"/>
              <a:t>C </a:t>
            </a:r>
            <a:r>
              <a:rPr lang="zh-CN" altLang="en-US"/>
              <a:t>绕 </a:t>
            </a:r>
            <a:r>
              <a:rPr lang="en-US" altLang="zh-CN" i="1"/>
              <a:t>y </a:t>
            </a:r>
            <a:r>
              <a:rPr lang="zh-CN" altLang="en-US"/>
              <a:t>轴旋转时，方程如何？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3962400" y="1828800"/>
          <a:ext cx="19748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3" imgW="37357560" imgH="7709040" progId="Equation.3">
                  <p:embed/>
                </p:oleObj>
              </mc:Choice>
              <mc:Fallback>
                <p:oleObj name="Equation" r:id="rId3" imgW="37357560" imgH="77090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28800"/>
                        <a:ext cx="197485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67000" y="2138363"/>
            <a:ext cx="1905000" cy="2509837"/>
            <a:chOff x="3600" y="2451"/>
            <a:chExt cx="1200" cy="1581"/>
          </a:xfrm>
        </p:grpSpPr>
        <p:grpSp>
          <p:nvGrpSpPr>
            <p:cNvPr id="7184" name="Group 7"/>
            <p:cNvGrpSpPr>
              <a:grpSpLocks/>
            </p:cNvGrpSpPr>
            <p:nvPr/>
          </p:nvGrpSpPr>
          <p:grpSpPr bwMode="auto">
            <a:xfrm>
              <a:off x="3600" y="2451"/>
              <a:ext cx="1200" cy="1581"/>
              <a:chOff x="3600" y="2451"/>
              <a:chExt cx="1200" cy="1581"/>
            </a:xfrm>
          </p:grpSpPr>
          <p:sp>
            <p:nvSpPr>
              <p:cNvPr id="7187" name="Line 8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8" name="Line 9"/>
              <p:cNvSpPr>
                <a:spLocks noChangeShapeType="1"/>
              </p:cNvSpPr>
              <p:nvPr/>
            </p:nvSpPr>
            <p:spPr bwMode="auto">
              <a:xfrm flipV="1">
                <a:off x="3888" y="2499"/>
                <a:ext cx="0" cy="7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9" name="Line 10"/>
              <p:cNvSpPr>
                <a:spLocks noChangeShapeType="1"/>
              </p:cNvSpPr>
              <p:nvPr/>
            </p:nvSpPr>
            <p:spPr bwMode="auto">
              <a:xfrm flipH="1">
                <a:off x="3600" y="3264"/>
                <a:ext cx="288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172" name="Object 11"/>
              <p:cNvGraphicFramePr>
                <a:graphicFrameLocks noChangeAspect="1"/>
              </p:cNvGraphicFramePr>
              <p:nvPr/>
            </p:nvGraphicFramePr>
            <p:xfrm>
              <a:off x="3696" y="3075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01" name="公式" r:id="rId5" imgW="4049280" imgH="4457880" progId="Equation.3">
                      <p:embed/>
                    </p:oleObj>
                  </mc:Choice>
                  <mc:Fallback>
                    <p:oleObj name="公式" r:id="rId5" imgW="4049280" imgH="4457880" progId="Equation.3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3075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3" name="Object 12"/>
              <p:cNvGraphicFramePr>
                <a:graphicFrameLocks noChangeAspect="1"/>
              </p:cNvGraphicFramePr>
              <p:nvPr/>
            </p:nvGraphicFramePr>
            <p:xfrm>
              <a:off x="4560" y="3267"/>
              <a:ext cx="239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02" name="公式" r:id="rId7" imgW="4455360" imgH="5270400" progId="Equation.3">
                      <p:embed/>
                    </p:oleObj>
                  </mc:Choice>
                  <mc:Fallback>
                    <p:oleObj name="公式" r:id="rId7" imgW="4455360" imgH="5270400" progId="Equation.3">
                      <p:embed/>
                      <p:pic>
                        <p:nvPicPr>
                          <p:cNvPr id="0" name="Picture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3267"/>
                            <a:ext cx="239" cy="27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4" name="Object 13"/>
              <p:cNvGraphicFramePr>
                <a:graphicFrameLocks noChangeAspect="1"/>
              </p:cNvGraphicFramePr>
              <p:nvPr/>
            </p:nvGraphicFramePr>
            <p:xfrm>
              <a:off x="3648" y="3795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03" name="公式" r:id="rId9" imgW="4049280" imgH="4457880" progId="Equation.3">
                      <p:embed/>
                    </p:oleObj>
                  </mc:Choice>
                  <mc:Fallback>
                    <p:oleObj name="公式" r:id="rId9" imgW="4049280" imgH="4457880" progId="Equation.3">
                      <p:embed/>
                      <p:pic>
                        <p:nvPicPr>
                          <p:cNvPr id="0" name="Picture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3795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5" name="Object 14"/>
              <p:cNvGraphicFramePr>
                <a:graphicFrameLocks noChangeAspect="1"/>
              </p:cNvGraphicFramePr>
              <p:nvPr/>
            </p:nvGraphicFramePr>
            <p:xfrm>
              <a:off x="3674" y="2451"/>
              <a:ext cx="214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04" name="公式" r:id="rId11" imgW="4049280" imgH="4051440" progId="Equation.3">
                      <p:embed/>
                    </p:oleObj>
                  </mc:Choice>
                  <mc:Fallback>
                    <p:oleObj name="公式" r:id="rId11" imgW="4049280" imgH="4051440" progId="Equation.3">
                      <p:embed/>
                      <p:pic>
                        <p:nvPicPr>
                          <p:cNvPr id="0" name="Picture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74" y="2451"/>
                            <a:ext cx="214" cy="2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185" name="Line 15"/>
            <p:cNvSpPr>
              <a:spLocks noChangeShapeType="1"/>
            </p:cNvSpPr>
            <p:nvPr/>
          </p:nvSpPr>
          <p:spPr bwMode="auto">
            <a:xfrm flipH="1">
              <a:off x="3888" y="2592"/>
              <a:ext cx="28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Line 16"/>
            <p:cNvSpPr>
              <a:spLocks noChangeShapeType="1"/>
            </p:cNvSpPr>
            <p:nvPr/>
          </p:nvSpPr>
          <p:spPr bwMode="auto">
            <a:xfrm flipV="1">
              <a:off x="3888" y="3267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33" name="Freeform 17"/>
          <p:cNvSpPr>
            <a:spLocks/>
          </p:cNvSpPr>
          <p:nvPr/>
        </p:nvSpPr>
        <p:spPr bwMode="auto">
          <a:xfrm>
            <a:off x="3344863" y="2590800"/>
            <a:ext cx="457200" cy="1676400"/>
          </a:xfrm>
          <a:custGeom>
            <a:avLst/>
            <a:gdLst>
              <a:gd name="T0" fmla="*/ 2147483647 w 288"/>
              <a:gd name="T1" fmla="*/ 0 h 1056"/>
              <a:gd name="T2" fmla="*/ 0 w 288"/>
              <a:gd name="T3" fmla="*/ 2147483647 h 1056"/>
              <a:gd name="T4" fmla="*/ 2147483647 w 288"/>
              <a:gd name="T5" fmla="*/ 2147483647 h 1056"/>
              <a:gd name="T6" fmla="*/ 0 60000 65536"/>
              <a:gd name="T7" fmla="*/ 0 60000 65536"/>
              <a:gd name="T8" fmla="*/ 0 60000 65536"/>
              <a:gd name="T9" fmla="*/ 0 w 288"/>
              <a:gd name="T10" fmla="*/ 0 h 1056"/>
              <a:gd name="T11" fmla="*/ 288 w 288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1056">
                <a:moveTo>
                  <a:pt x="288" y="0"/>
                </a:moveTo>
                <a:cubicBezTo>
                  <a:pt x="144" y="176"/>
                  <a:pt x="0" y="352"/>
                  <a:pt x="0" y="528"/>
                </a:cubicBezTo>
                <a:cubicBezTo>
                  <a:pt x="0" y="704"/>
                  <a:pt x="144" y="880"/>
                  <a:pt x="288" y="1056"/>
                </a:cubicBezTo>
              </a:path>
            </a:pathLst>
          </a:cu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1905000" y="4876800"/>
          <a:ext cx="34020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13" imgW="56449080" imgH="10147320" progId="Equation.3">
                  <p:embed/>
                </p:oleObj>
              </mc:Choice>
              <mc:Fallback>
                <p:oleObj name="Equation" r:id="rId13" imgW="56449080" imgH="1014732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76800"/>
                        <a:ext cx="34020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352800" y="2590800"/>
            <a:ext cx="685800" cy="1676400"/>
            <a:chOff x="4032" y="2736"/>
            <a:chExt cx="432" cy="1056"/>
          </a:xfrm>
        </p:grpSpPr>
        <p:sp>
          <p:nvSpPr>
            <p:cNvPr id="7181" name="Freeform 20"/>
            <p:cNvSpPr>
              <a:spLocks/>
            </p:cNvSpPr>
            <p:nvPr/>
          </p:nvSpPr>
          <p:spPr bwMode="auto">
            <a:xfrm>
              <a:off x="4032" y="2736"/>
              <a:ext cx="288" cy="1056"/>
            </a:xfrm>
            <a:custGeom>
              <a:avLst/>
              <a:gdLst>
                <a:gd name="T0" fmla="*/ 288 w 288"/>
                <a:gd name="T1" fmla="*/ 0 h 1056"/>
                <a:gd name="T2" fmla="*/ 0 w 288"/>
                <a:gd name="T3" fmla="*/ 528 h 1056"/>
                <a:gd name="T4" fmla="*/ 288 w 288"/>
                <a:gd name="T5" fmla="*/ 1056 h 1056"/>
                <a:gd name="T6" fmla="*/ 0 60000 65536"/>
                <a:gd name="T7" fmla="*/ 0 60000 65536"/>
                <a:gd name="T8" fmla="*/ 0 60000 65536"/>
                <a:gd name="T9" fmla="*/ 0 w 288"/>
                <a:gd name="T10" fmla="*/ 0 h 1056"/>
                <a:gd name="T11" fmla="*/ 288 w 288"/>
                <a:gd name="T12" fmla="*/ 1056 h 1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056">
                  <a:moveTo>
                    <a:pt x="288" y="0"/>
                  </a:moveTo>
                  <a:cubicBezTo>
                    <a:pt x="144" y="176"/>
                    <a:pt x="0" y="352"/>
                    <a:pt x="0" y="528"/>
                  </a:cubicBezTo>
                  <a:cubicBezTo>
                    <a:pt x="0" y="704"/>
                    <a:pt x="144" y="880"/>
                    <a:pt x="288" y="1056"/>
                  </a:cubicBezTo>
                </a:path>
              </a:pathLst>
            </a:custGeom>
            <a:gradFill rotWithShape="0">
              <a:gsLst>
                <a:gs pos="0">
                  <a:srgbClr val="2F4700"/>
                </a:gs>
                <a:gs pos="100000">
                  <a:srgbClr val="669900"/>
                </a:gs>
              </a:gsLst>
              <a:lin ang="0" scaled="1"/>
            </a:gra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2" name="Oval 21"/>
            <p:cNvSpPr>
              <a:spLocks noChangeArrowheads="1"/>
            </p:cNvSpPr>
            <p:nvPr/>
          </p:nvSpPr>
          <p:spPr bwMode="auto">
            <a:xfrm>
              <a:off x="4239" y="2736"/>
              <a:ext cx="192" cy="1056"/>
            </a:xfrm>
            <a:prstGeom prst="ellipse">
              <a:avLst/>
            </a:prstGeom>
            <a:gradFill rotWithShape="0">
              <a:gsLst>
                <a:gs pos="0">
                  <a:srgbClr val="002F47"/>
                </a:gs>
                <a:gs pos="50000">
                  <a:srgbClr val="006699"/>
                </a:gs>
                <a:gs pos="100000">
                  <a:srgbClr val="002F47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3" name="Line 22"/>
            <p:cNvSpPr>
              <a:spLocks noChangeShapeType="1"/>
            </p:cNvSpPr>
            <p:nvPr/>
          </p:nvSpPr>
          <p:spPr bwMode="auto">
            <a:xfrm>
              <a:off x="4272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381000" y="1447800"/>
          <a:ext cx="8229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公式" r:id="rId3" imgW="8064500" imgH="952500" progId="Equation.3">
                  <p:embed/>
                </p:oleObj>
              </mc:Choice>
              <mc:Fallback>
                <p:oleObj name="公式" r:id="rId3" imgW="8064500" imgH="9525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82296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381000" y="2667000"/>
          <a:ext cx="45720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5" imgW="2349500" imgH="508000" progId="Equation.3">
                  <p:embed/>
                </p:oleObj>
              </mc:Choice>
              <mc:Fallback>
                <p:oleObj name="Equation" r:id="rId5" imgW="2349500" imgH="5080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667000"/>
                        <a:ext cx="4572000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533400" y="3810000"/>
          <a:ext cx="472440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7" imgW="2501900" imgH="762000" progId="Equation.3">
                  <p:embed/>
                </p:oleObj>
              </mc:Choice>
              <mc:Fallback>
                <p:oleObj name="Equation" r:id="rId7" imgW="2501900" imgH="7620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0000"/>
                        <a:ext cx="4724400" cy="1392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7267575" y="2514600"/>
            <a:ext cx="0" cy="3352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V="1">
            <a:off x="6324600" y="3048000"/>
            <a:ext cx="2057400" cy="2109788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H="1" flipV="1">
            <a:off x="6172200" y="3124200"/>
            <a:ext cx="1898650" cy="1889125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6553200" y="4191000"/>
            <a:ext cx="1373188" cy="1123950"/>
            <a:chOff x="4146" y="2661"/>
            <a:chExt cx="865" cy="708"/>
          </a:xfrm>
        </p:grpSpPr>
        <p:sp>
          <p:nvSpPr>
            <p:cNvPr id="8216" name="Oval 11"/>
            <p:cNvSpPr>
              <a:spLocks noChangeArrowheads="1"/>
            </p:cNvSpPr>
            <p:nvPr/>
          </p:nvSpPr>
          <p:spPr bwMode="auto">
            <a:xfrm>
              <a:off x="4146" y="2936"/>
              <a:ext cx="865" cy="433"/>
            </a:xfrm>
            <a:prstGeom prst="ellips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7" name="Line 13"/>
            <p:cNvSpPr>
              <a:spLocks noChangeShapeType="1"/>
            </p:cNvSpPr>
            <p:nvPr/>
          </p:nvSpPr>
          <p:spPr bwMode="auto">
            <a:xfrm flipH="1">
              <a:off x="4210" y="2661"/>
              <a:ext cx="368" cy="588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Line 14"/>
            <p:cNvSpPr>
              <a:spLocks noChangeShapeType="1"/>
            </p:cNvSpPr>
            <p:nvPr/>
          </p:nvSpPr>
          <p:spPr bwMode="auto">
            <a:xfrm flipH="1">
              <a:off x="4295" y="2661"/>
              <a:ext cx="283" cy="652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Line 15"/>
            <p:cNvSpPr>
              <a:spLocks noChangeShapeType="1"/>
            </p:cNvSpPr>
            <p:nvPr/>
          </p:nvSpPr>
          <p:spPr bwMode="auto">
            <a:xfrm>
              <a:off x="4578" y="2661"/>
              <a:ext cx="433" cy="508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Line 16"/>
            <p:cNvSpPr>
              <a:spLocks noChangeShapeType="1"/>
            </p:cNvSpPr>
            <p:nvPr/>
          </p:nvSpPr>
          <p:spPr bwMode="auto">
            <a:xfrm>
              <a:off x="4578" y="2661"/>
              <a:ext cx="369" cy="588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Line 17"/>
            <p:cNvSpPr>
              <a:spLocks noChangeShapeType="1"/>
            </p:cNvSpPr>
            <p:nvPr/>
          </p:nvSpPr>
          <p:spPr bwMode="auto">
            <a:xfrm>
              <a:off x="4578" y="2661"/>
              <a:ext cx="284" cy="652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Freeform 18"/>
            <p:cNvSpPr>
              <a:spLocks/>
            </p:cNvSpPr>
            <p:nvPr/>
          </p:nvSpPr>
          <p:spPr bwMode="auto">
            <a:xfrm>
              <a:off x="4410" y="2661"/>
              <a:ext cx="168" cy="690"/>
            </a:xfrm>
            <a:custGeom>
              <a:avLst/>
              <a:gdLst>
                <a:gd name="T0" fmla="*/ 168 w 168"/>
                <a:gd name="T1" fmla="*/ 0 h 690"/>
                <a:gd name="T2" fmla="*/ 0 w 168"/>
                <a:gd name="T3" fmla="*/ 690 h 690"/>
                <a:gd name="T4" fmla="*/ 0 60000 65536"/>
                <a:gd name="T5" fmla="*/ 0 60000 65536"/>
                <a:gd name="T6" fmla="*/ 0 w 168"/>
                <a:gd name="T7" fmla="*/ 0 h 690"/>
                <a:gd name="T8" fmla="*/ 168 w 168"/>
                <a:gd name="T9" fmla="*/ 690 h 6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8" h="690">
                  <a:moveTo>
                    <a:pt x="168" y="0"/>
                  </a:moveTo>
                  <a:lnTo>
                    <a:pt x="0" y="690"/>
                  </a:lnTo>
                </a:path>
              </a:pathLst>
            </a:custGeom>
            <a:noFill/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Freeform 19"/>
            <p:cNvSpPr>
              <a:spLocks/>
            </p:cNvSpPr>
            <p:nvPr/>
          </p:nvSpPr>
          <p:spPr bwMode="auto">
            <a:xfrm>
              <a:off x="4578" y="2661"/>
              <a:ext cx="204" cy="682"/>
            </a:xfrm>
            <a:custGeom>
              <a:avLst/>
              <a:gdLst>
                <a:gd name="T0" fmla="*/ 0 w 204"/>
                <a:gd name="T1" fmla="*/ 0 h 682"/>
                <a:gd name="T2" fmla="*/ 204 w 204"/>
                <a:gd name="T3" fmla="*/ 682 h 682"/>
                <a:gd name="T4" fmla="*/ 0 60000 65536"/>
                <a:gd name="T5" fmla="*/ 0 60000 65536"/>
                <a:gd name="T6" fmla="*/ 0 w 204"/>
                <a:gd name="T7" fmla="*/ 0 h 682"/>
                <a:gd name="T8" fmla="*/ 204 w 204"/>
                <a:gd name="T9" fmla="*/ 682 h 6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4" h="682">
                  <a:moveTo>
                    <a:pt x="0" y="0"/>
                  </a:moveTo>
                  <a:lnTo>
                    <a:pt x="204" y="682"/>
                  </a:lnTo>
                </a:path>
              </a:pathLst>
            </a:custGeom>
            <a:noFill/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Line 20"/>
            <p:cNvSpPr>
              <a:spLocks noChangeShapeType="1"/>
            </p:cNvSpPr>
            <p:nvPr/>
          </p:nvSpPr>
          <p:spPr bwMode="auto">
            <a:xfrm>
              <a:off x="4578" y="2661"/>
              <a:ext cx="114" cy="708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02" name="Rectangle 3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12954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圆锥面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553200" y="3048000"/>
            <a:ext cx="1373188" cy="1144588"/>
            <a:chOff x="4128" y="1920"/>
            <a:chExt cx="865" cy="721"/>
          </a:xfrm>
        </p:grpSpPr>
        <p:sp>
          <p:nvSpPr>
            <p:cNvPr id="8207" name="Oval 12"/>
            <p:cNvSpPr>
              <a:spLocks noChangeArrowheads="1"/>
            </p:cNvSpPr>
            <p:nvPr/>
          </p:nvSpPr>
          <p:spPr bwMode="auto">
            <a:xfrm>
              <a:off x="4128" y="1920"/>
              <a:ext cx="865" cy="433"/>
            </a:xfrm>
            <a:prstGeom prst="ellips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Line 21"/>
            <p:cNvSpPr>
              <a:spLocks noChangeShapeType="1"/>
            </p:cNvSpPr>
            <p:nvPr/>
          </p:nvSpPr>
          <p:spPr bwMode="auto">
            <a:xfrm flipH="1">
              <a:off x="4578" y="2032"/>
              <a:ext cx="369" cy="602"/>
            </a:xfrm>
            <a:prstGeom prst="line">
              <a:avLst/>
            </a:prstGeom>
            <a:noFill/>
            <a:ln w="19050" cap="rnd">
              <a:solidFill>
                <a:srgbClr val="00FF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Line 22"/>
            <p:cNvSpPr>
              <a:spLocks noChangeShapeType="1"/>
            </p:cNvSpPr>
            <p:nvPr/>
          </p:nvSpPr>
          <p:spPr bwMode="auto">
            <a:xfrm flipH="1">
              <a:off x="4560" y="1989"/>
              <a:ext cx="284" cy="652"/>
            </a:xfrm>
            <a:prstGeom prst="line">
              <a:avLst/>
            </a:prstGeom>
            <a:noFill/>
            <a:ln w="19050" cap="rnd">
              <a:solidFill>
                <a:srgbClr val="00FF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Freeform 23"/>
            <p:cNvSpPr>
              <a:spLocks/>
            </p:cNvSpPr>
            <p:nvPr/>
          </p:nvSpPr>
          <p:spPr bwMode="auto">
            <a:xfrm>
              <a:off x="4577" y="1935"/>
              <a:ext cx="168" cy="690"/>
            </a:xfrm>
            <a:custGeom>
              <a:avLst/>
              <a:gdLst>
                <a:gd name="T0" fmla="*/ 168 w 168"/>
                <a:gd name="T1" fmla="*/ 0 h 690"/>
                <a:gd name="T2" fmla="*/ 0 w 168"/>
                <a:gd name="T3" fmla="*/ 690 h 690"/>
                <a:gd name="T4" fmla="*/ 0 60000 65536"/>
                <a:gd name="T5" fmla="*/ 0 60000 65536"/>
                <a:gd name="T6" fmla="*/ 0 w 168"/>
                <a:gd name="T7" fmla="*/ 0 h 690"/>
                <a:gd name="T8" fmla="*/ 168 w 168"/>
                <a:gd name="T9" fmla="*/ 690 h 6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8" h="690">
                  <a:moveTo>
                    <a:pt x="168" y="0"/>
                  </a:moveTo>
                  <a:lnTo>
                    <a:pt x="0" y="690"/>
                  </a:lnTo>
                </a:path>
              </a:pathLst>
            </a:custGeom>
            <a:noFill/>
            <a:ln w="19050" cap="rnd">
              <a:solidFill>
                <a:srgbClr val="00FF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24"/>
            <p:cNvSpPr>
              <a:spLocks noChangeShapeType="1"/>
            </p:cNvSpPr>
            <p:nvPr/>
          </p:nvSpPr>
          <p:spPr bwMode="auto">
            <a:xfrm>
              <a:off x="4462" y="1920"/>
              <a:ext cx="114" cy="708"/>
            </a:xfrm>
            <a:prstGeom prst="line">
              <a:avLst/>
            </a:prstGeom>
            <a:noFill/>
            <a:ln w="19050" cap="rnd">
              <a:solidFill>
                <a:srgbClr val="00FF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Freeform 25"/>
            <p:cNvSpPr>
              <a:spLocks/>
            </p:cNvSpPr>
            <p:nvPr/>
          </p:nvSpPr>
          <p:spPr bwMode="auto">
            <a:xfrm>
              <a:off x="4385" y="1935"/>
              <a:ext cx="204" cy="682"/>
            </a:xfrm>
            <a:custGeom>
              <a:avLst/>
              <a:gdLst>
                <a:gd name="T0" fmla="*/ 0 w 204"/>
                <a:gd name="T1" fmla="*/ 0 h 682"/>
                <a:gd name="T2" fmla="*/ 204 w 204"/>
                <a:gd name="T3" fmla="*/ 682 h 682"/>
                <a:gd name="T4" fmla="*/ 0 60000 65536"/>
                <a:gd name="T5" fmla="*/ 0 60000 65536"/>
                <a:gd name="T6" fmla="*/ 0 w 204"/>
                <a:gd name="T7" fmla="*/ 0 h 682"/>
                <a:gd name="T8" fmla="*/ 204 w 204"/>
                <a:gd name="T9" fmla="*/ 682 h 6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4" h="682">
                  <a:moveTo>
                    <a:pt x="0" y="0"/>
                  </a:moveTo>
                  <a:lnTo>
                    <a:pt x="204" y="682"/>
                  </a:lnTo>
                </a:path>
              </a:pathLst>
            </a:custGeom>
            <a:noFill/>
            <a:ln w="19050" cap="rnd">
              <a:solidFill>
                <a:srgbClr val="00FF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Line 26"/>
            <p:cNvSpPr>
              <a:spLocks noChangeShapeType="1"/>
            </p:cNvSpPr>
            <p:nvPr/>
          </p:nvSpPr>
          <p:spPr bwMode="auto">
            <a:xfrm>
              <a:off x="4292" y="1973"/>
              <a:ext cx="284" cy="652"/>
            </a:xfrm>
            <a:prstGeom prst="line">
              <a:avLst/>
            </a:prstGeom>
            <a:noFill/>
            <a:ln w="19050" cap="rnd">
              <a:solidFill>
                <a:srgbClr val="00FF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27"/>
            <p:cNvSpPr>
              <a:spLocks noChangeShapeType="1"/>
            </p:cNvSpPr>
            <p:nvPr/>
          </p:nvSpPr>
          <p:spPr bwMode="auto">
            <a:xfrm>
              <a:off x="4207" y="2028"/>
              <a:ext cx="369" cy="588"/>
            </a:xfrm>
            <a:prstGeom prst="line">
              <a:avLst/>
            </a:prstGeom>
            <a:noFill/>
            <a:ln w="19050" cap="rnd">
              <a:solidFill>
                <a:srgbClr val="00FF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Line 28"/>
            <p:cNvSpPr>
              <a:spLocks noChangeShapeType="1"/>
            </p:cNvSpPr>
            <p:nvPr/>
          </p:nvSpPr>
          <p:spPr bwMode="auto">
            <a:xfrm>
              <a:off x="4128" y="2133"/>
              <a:ext cx="433" cy="508"/>
            </a:xfrm>
            <a:prstGeom prst="line">
              <a:avLst/>
            </a:prstGeom>
            <a:noFill/>
            <a:ln w="19050" cap="rnd">
              <a:solidFill>
                <a:srgbClr val="00FF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7239000" y="3657600"/>
            <a:ext cx="381000" cy="473075"/>
            <a:chOff x="5232" y="3408"/>
            <a:chExt cx="240" cy="298"/>
          </a:xfrm>
        </p:grpSpPr>
        <p:graphicFrame>
          <p:nvGraphicFramePr>
            <p:cNvPr id="8197" name="Object 30"/>
            <p:cNvGraphicFramePr>
              <a:graphicFrameLocks noChangeAspect="1"/>
            </p:cNvGraphicFramePr>
            <p:nvPr/>
          </p:nvGraphicFramePr>
          <p:xfrm>
            <a:off x="5328" y="3408"/>
            <a:ext cx="144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7" name="公式" r:id="rId9" imgW="8923680" imgH="7709040" progId="Equation.3">
                    <p:embed/>
                  </p:oleObj>
                </mc:Choice>
                <mc:Fallback>
                  <p:oleObj name="公式" r:id="rId9" imgW="8923680" imgH="770904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3408"/>
                          <a:ext cx="144" cy="1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6" name="Text Box 33"/>
            <p:cNvSpPr txBox="1">
              <a:spLocks noChangeArrowheads="1"/>
            </p:cNvSpPr>
            <p:nvPr/>
          </p:nvSpPr>
          <p:spPr bwMode="auto">
            <a:xfrm rot="-2626206">
              <a:off x="5232" y="3456"/>
              <a:ext cx="1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FF9900"/>
                  </a:solidFill>
                </a:rPr>
                <a:t>)</a:t>
              </a:r>
            </a:p>
          </p:txBody>
        </p:sp>
      </p:grpSp>
      <p:sp>
        <p:nvSpPr>
          <p:cNvPr id="10279" name="Text Box 39"/>
          <p:cNvSpPr txBox="1">
            <a:spLocks noChangeArrowheads="1"/>
          </p:cNvSpPr>
          <p:nvPr/>
        </p:nvSpPr>
        <p:spPr bwMode="auto">
          <a:xfrm>
            <a:off x="7086600" y="3886200"/>
            <a:ext cx="654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FF"/>
                </a:solidFill>
                <a:ea typeface="宋体" pitchFamily="2" charset="-122"/>
                <a:cs typeface="Times New Roman" pitchFamily="18" charset="0"/>
              </a:rPr>
              <a:t>• </a:t>
            </a:r>
            <a:r>
              <a:rPr lang="en-US" altLang="zh-CN" i="1">
                <a:solidFill>
                  <a:srgbClr val="FF66FF"/>
                </a:solidFill>
                <a:ea typeface="宋体" pitchFamily="2" charset="-122"/>
                <a:cs typeface="Times New Roman" pitchFamily="18" charset="0"/>
              </a:rPr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nimBg="1"/>
      <p:bldP spid="10249" grpId="0" animBg="1"/>
      <p:bldP spid="10250" grpId="0" animBg="1"/>
      <p:bldP spid="10279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00CC99"/>
      </a:accent1>
      <a:accent2>
        <a:srgbClr val="3333CC"/>
      </a:accent2>
      <a:accent3>
        <a:srgbClr val="AAAAC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1452</Words>
  <Application>Microsoft Office PowerPoint</Application>
  <PresentationFormat>全屏显示(4:3)</PresentationFormat>
  <Paragraphs>245</Paragraphs>
  <Slides>36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默认设计模板</vt:lpstr>
      <vt:lpstr>Equation</vt:lpstr>
      <vt:lpstr>公式</vt:lpstr>
      <vt:lpstr>BMP 图象</vt:lpstr>
      <vt:lpstr>第五节    曲面及其方程</vt:lpstr>
      <vt:lpstr>一、曲面方程的概念</vt:lpstr>
      <vt:lpstr>例1.</vt:lpstr>
      <vt:lpstr>例2.</vt:lpstr>
      <vt:lpstr>例3.</vt:lpstr>
      <vt:lpstr>二、旋转曲面</vt:lpstr>
      <vt:lpstr>建立yoz 面上曲线C 绕 z 轴旋转所成曲面的方程.</vt:lpstr>
      <vt:lpstr>思考：</vt:lpstr>
      <vt:lpstr>圆锥面</vt:lpstr>
      <vt:lpstr>例4.</vt:lpstr>
      <vt:lpstr>例5.</vt:lpstr>
      <vt:lpstr>三、柱面</vt:lpstr>
      <vt:lpstr>定义.</vt:lpstr>
      <vt:lpstr>柱面的一般形式</vt:lpstr>
      <vt:lpstr>四、二次曲面</vt:lpstr>
      <vt:lpstr>(1)  椭圆锥面</vt:lpstr>
      <vt:lpstr>PowerPoint 演示文稿</vt:lpstr>
      <vt:lpstr>x O y 平面上的伸缩变形</vt:lpstr>
      <vt:lpstr>例,</vt:lpstr>
      <vt:lpstr>(2)  椭球面</vt:lpstr>
      <vt:lpstr>特殊情形</vt:lpstr>
      <vt:lpstr>(3) 单叶双曲面</vt:lpstr>
      <vt:lpstr>PowerPoint 演示文稿</vt:lpstr>
      <vt:lpstr>(4) 双叶双曲面</vt:lpstr>
      <vt:lpstr>PowerPoint 演示文稿</vt:lpstr>
      <vt:lpstr>(5) 椭圆抛物面</vt:lpstr>
      <vt:lpstr>PowerPoint 演示文稿</vt:lpstr>
      <vt:lpstr>(6) 双曲抛物面</vt:lpstr>
      <vt:lpstr>PowerPoint 演示文稿</vt:lpstr>
      <vt:lpstr>(7) 椭圆柱面</vt:lpstr>
      <vt:lpstr>小结</vt:lpstr>
      <vt:lpstr>PowerPoint 演示文稿</vt:lpstr>
      <vt:lpstr>二、求旋转曲面的方程</vt:lpstr>
      <vt:lpstr>PowerPoint 演示文稿</vt:lpstr>
      <vt:lpstr>作业</vt:lpstr>
      <vt:lpstr>思考题:</vt:lpstr>
    </vt:vector>
  </TitlesOfParts>
  <Company>iapcm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空间解析几何与向量代数</dc:title>
  <dc:subject>第五节    曲面及其方程</dc:subject>
  <dc:creator>huady</dc:creator>
  <cp:lastModifiedBy>huady</cp:lastModifiedBy>
  <cp:revision>116</cp:revision>
  <dcterms:created xsi:type="dcterms:W3CDTF">2005-12-13T14:08:24Z</dcterms:created>
  <dcterms:modified xsi:type="dcterms:W3CDTF">2018-03-08T01:31:14Z</dcterms:modified>
</cp:coreProperties>
</file>