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1" r:id="rId14"/>
    <p:sldId id="272" r:id="rId15"/>
    <p:sldId id="270" r:id="rId16"/>
    <p:sldId id="269" r:id="rId17"/>
    <p:sldId id="26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9900"/>
    <a:srgbClr val="9999FF"/>
    <a:srgbClr val="9966FF"/>
    <a:srgbClr val="66CCFF"/>
    <a:srgbClr val="00FFFF"/>
    <a:srgbClr val="FF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w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w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10" Type="http://schemas.openxmlformats.org/officeDocument/2006/relationships/image" Target="../media/image61.wmf"/><Relationship Id="rId4" Type="http://schemas.openxmlformats.org/officeDocument/2006/relationships/image" Target="../media/image55.emf"/><Relationship Id="rId9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wmf"/><Relationship Id="rId7" Type="http://schemas.openxmlformats.org/officeDocument/2006/relationships/image" Target="../media/image68.emf"/><Relationship Id="rId2" Type="http://schemas.openxmlformats.org/officeDocument/2006/relationships/image" Target="../media/image63.w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png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e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e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1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50.emf"/><Relationship Id="rId5" Type="http://schemas.openxmlformats.org/officeDocument/2006/relationships/image" Target="../media/image49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96285-AC2A-4E55-B9FB-1867B8E72D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73A51-11F3-46AD-A580-974FA6EAF0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D289A-1D13-4014-B60D-4AC6A164E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8EAEE-0AFD-4412-8B25-2F86681F64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35808-AE97-4A62-BFAB-7A964B8BC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EFBD8-3FA5-467F-9850-B2E473E4F5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4D746-254B-4CDA-9661-8616A5590D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98E44-D681-4272-BD75-F81C0E8C58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E642C-CB3D-4EB9-A0E0-C00D775783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B495-ED49-41E8-B61D-DF6D444151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A2352-F209-4F0C-93F1-724CAC8BD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14B4860F-1974-42B7-A534-A06577E8ED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e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7.emf"/><Relationship Id="rId22" Type="http://schemas.openxmlformats.org/officeDocument/2006/relationships/image" Target="../media/image6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5.emf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65.bin"/><Relationship Id="rId21" Type="http://schemas.openxmlformats.org/officeDocument/2006/relationships/image" Target="../media/image69.emf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7.emf"/><Relationship Id="rId25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jpeg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72.jpeg"/><Relationship Id="rId15" Type="http://schemas.openxmlformats.org/officeDocument/2006/relationships/image" Target="../media/image66.emf"/><Relationship Id="rId23" Type="http://schemas.openxmlformats.org/officeDocument/2006/relationships/image" Target="../media/image70.e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74.jpeg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7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image" Target="../media/image28.jpe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jpeg"/><Relationship Id="rId4" Type="http://schemas.openxmlformats.org/officeDocument/2006/relationships/image" Target="../media/image29.wmf"/><Relationship Id="rId9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image" Target="../media/image28.jpe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76400" y="685800"/>
            <a:ext cx="534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66FF"/>
                </a:solidFill>
              </a:rPr>
              <a:t>第八章  空间解析几何与向量代数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743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ea typeface="楷体_GB2312" pitchFamily="49" charset="-122"/>
              </a:rPr>
              <a:t>第</a:t>
            </a:r>
            <a:r>
              <a:rPr lang="zh-CN" altLang="en-US" b="1" dirty="0">
                <a:ea typeface="楷体_GB2312" pitchFamily="49" charset="-122"/>
              </a:rPr>
              <a:t>六</a:t>
            </a:r>
            <a:r>
              <a:rPr lang="zh-CN" altLang="en-US" b="1" dirty="0" smtClean="0">
                <a:ea typeface="楷体_GB2312" pitchFamily="49" charset="-122"/>
              </a:rPr>
              <a:t>节    空间曲线及其方程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457200" y="404813"/>
            <a:ext cx="48514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/>
              <a:t>以</a:t>
            </a:r>
            <a:r>
              <a:rPr lang="en-US" altLang="zh-CN" i="1"/>
              <a:t>C</a:t>
            </a:r>
            <a:r>
              <a:rPr lang="zh-CN" altLang="en-US"/>
              <a:t>为准线</a:t>
            </a:r>
            <a:r>
              <a:rPr lang="en-US" altLang="zh-CN"/>
              <a:t>,  </a:t>
            </a:r>
            <a:r>
              <a:rPr lang="zh-CN" altLang="en-US"/>
              <a:t>母线平行于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轴的</a:t>
            </a:r>
          </a:p>
          <a:p>
            <a:pPr>
              <a:lnSpc>
                <a:spcPct val="115000"/>
              </a:lnSpc>
            </a:pPr>
            <a:r>
              <a:rPr lang="zh-CN" altLang="en-US"/>
              <a:t>柱面叫做曲线 </a:t>
            </a:r>
            <a:r>
              <a:rPr lang="en-US" altLang="zh-CN" i="1"/>
              <a:t>C </a:t>
            </a:r>
            <a:r>
              <a:rPr lang="zh-CN" altLang="en-US"/>
              <a:t>关于</a:t>
            </a:r>
            <a:r>
              <a:rPr lang="en-US" altLang="zh-CN" i="1"/>
              <a:t>xOy </a:t>
            </a:r>
            <a:r>
              <a:rPr lang="zh-CN" altLang="en-US"/>
              <a:t>坐标</a:t>
            </a:r>
          </a:p>
          <a:p>
            <a:pPr>
              <a:lnSpc>
                <a:spcPct val="115000"/>
              </a:lnSpc>
            </a:pPr>
            <a:r>
              <a:rPr lang="zh-CN" altLang="en-US"/>
              <a:t>面的投影柱面</a:t>
            </a:r>
            <a:r>
              <a:rPr lang="en-US" altLang="zh-CN"/>
              <a:t>.</a:t>
            </a:r>
          </a:p>
        </p:txBody>
      </p:sp>
      <p:grpSp>
        <p:nvGrpSpPr>
          <p:cNvPr id="9226" name="Group 49"/>
          <p:cNvGrpSpPr>
            <a:grpSpLocks/>
          </p:cNvGrpSpPr>
          <p:nvPr/>
        </p:nvGrpSpPr>
        <p:grpSpPr bwMode="auto">
          <a:xfrm>
            <a:off x="5715000" y="762000"/>
            <a:ext cx="3094038" cy="3505200"/>
            <a:chOff x="3600" y="480"/>
            <a:chExt cx="1949" cy="2208"/>
          </a:xfrm>
        </p:grpSpPr>
        <p:grpSp>
          <p:nvGrpSpPr>
            <p:cNvPr id="9237" name="Group 20"/>
            <p:cNvGrpSpPr>
              <a:grpSpLocks/>
            </p:cNvGrpSpPr>
            <p:nvPr/>
          </p:nvGrpSpPr>
          <p:grpSpPr bwMode="auto">
            <a:xfrm>
              <a:off x="3600" y="480"/>
              <a:ext cx="1949" cy="2173"/>
              <a:chOff x="3600" y="480"/>
              <a:chExt cx="1949" cy="2173"/>
            </a:xfrm>
          </p:grpSpPr>
          <p:sp>
            <p:nvSpPr>
              <p:cNvPr id="9246" name="Line 21"/>
              <p:cNvSpPr>
                <a:spLocks noChangeShapeType="1"/>
              </p:cNvSpPr>
              <p:nvPr/>
            </p:nvSpPr>
            <p:spPr bwMode="auto">
              <a:xfrm flipH="1" flipV="1">
                <a:off x="4349" y="496"/>
                <a:ext cx="19" cy="15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7" name="Line 22"/>
              <p:cNvSpPr>
                <a:spLocks noChangeShapeType="1"/>
              </p:cNvSpPr>
              <p:nvPr/>
            </p:nvSpPr>
            <p:spPr bwMode="auto">
              <a:xfrm flipH="1">
                <a:off x="3600" y="2064"/>
                <a:ext cx="768" cy="4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Line 23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1165" cy="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1" name="Object 24"/>
              <p:cNvGraphicFramePr>
                <a:graphicFrameLocks noChangeAspect="1"/>
              </p:cNvGraphicFramePr>
              <p:nvPr/>
            </p:nvGraphicFramePr>
            <p:xfrm>
              <a:off x="3661" y="2501"/>
              <a:ext cx="1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6" name="公式" r:id="rId3" imgW="253890" imgH="241195" progId="Equation.3">
                      <p:embed/>
                    </p:oleObj>
                  </mc:Choice>
                  <mc:Fallback>
                    <p:oleObj name="公式" r:id="rId3" imgW="253890" imgH="241195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1" y="2501"/>
                            <a:ext cx="16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2" name="Object 25"/>
              <p:cNvGraphicFramePr>
                <a:graphicFrameLocks noChangeAspect="1"/>
              </p:cNvGraphicFramePr>
              <p:nvPr/>
            </p:nvGraphicFramePr>
            <p:xfrm>
              <a:off x="5389" y="2173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7" name="公式" r:id="rId5" imgW="253780" imgH="317225" progId="Equation.3">
                      <p:embed/>
                    </p:oleObj>
                  </mc:Choice>
                  <mc:Fallback>
                    <p:oleObj name="公式" r:id="rId5" imgW="253780" imgH="317225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89" y="2173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3" name="Object 26"/>
              <p:cNvGraphicFramePr>
                <a:graphicFrameLocks noChangeAspect="1"/>
              </p:cNvGraphicFramePr>
              <p:nvPr/>
            </p:nvGraphicFramePr>
            <p:xfrm>
              <a:off x="4413" y="480"/>
              <a:ext cx="128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8" name="公式" r:id="rId7" imgW="203024" imgH="253780" progId="Equation.3">
                      <p:embed/>
                    </p:oleObj>
                  </mc:Choice>
                  <mc:Fallback>
                    <p:oleObj name="公式" r:id="rId7" imgW="203024" imgH="25378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3" y="480"/>
                            <a:ext cx="128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4" name="Object 27"/>
              <p:cNvGraphicFramePr>
                <a:graphicFrameLocks noChangeAspect="1"/>
              </p:cNvGraphicFramePr>
              <p:nvPr/>
            </p:nvGraphicFramePr>
            <p:xfrm>
              <a:off x="4272" y="2112"/>
              <a:ext cx="193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9" name="Equation" r:id="rId9" imgW="164814" imgH="177492" progId="Equation.3">
                      <p:embed/>
                    </p:oleObj>
                  </mc:Choice>
                  <mc:Fallback>
                    <p:oleObj name="Equation" r:id="rId9" imgW="164814" imgH="177492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112"/>
                            <a:ext cx="193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8" name="Freeform 29"/>
            <p:cNvSpPr>
              <a:spLocks/>
            </p:cNvSpPr>
            <p:nvPr/>
          </p:nvSpPr>
          <p:spPr bwMode="auto">
            <a:xfrm rot="-581268">
              <a:off x="4032" y="2352"/>
              <a:ext cx="1094" cy="296"/>
            </a:xfrm>
            <a:custGeom>
              <a:avLst/>
              <a:gdLst>
                <a:gd name="T0" fmla="*/ 163 w 1072"/>
                <a:gd name="T1" fmla="*/ 0 h 776"/>
                <a:gd name="T2" fmla="*/ 16 w 1072"/>
                <a:gd name="T3" fmla="*/ 146 h 776"/>
                <a:gd name="T4" fmla="*/ 65 w 1072"/>
                <a:gd name="T5" fmla="*/ 256 h 776"/>
                <a:gd name="T6" fmla="*/ 212 w 1072"/>
                <a:gd name="T7" fmla="*/ 293 h 776"/>
                <a:gd name="T8" fmla="*/ 408 w 1072"/>
                <a:gd name="T9" fmla="*/ 275 h 776"/>
                <a:gd name="T10" fmla="*/ 604 w 1072"/>
                <a:gd name="T11" fmla="*/ 201 h 776"/>
                <a:gd name="T12" fmla="*/ 800 w 1072"/>
                <a:gd name="T13" fmla="*/ 110 h 776"/>
                <a:gd name="T14" fmla="*/ 1094 w 1072"/>
                <a:gd name="T15" fmla="*/ 0 h 7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2"/>
                <a:gd name="T25" fmla="*/ 0 h 776"/>
                <a:gd name="T26" fmla="*/ 1072 w 1072"/>
                <a:gd name="T27" fmla="*/ 776 h 7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2" h="776">
                  <a:moveTo>
                    <a:pt x="160" y="0"/>
                  </a:moveTo>
                  <a:cubicBezTo>
                    <a:pt x="96" y="136"/>
                    <a:pt x="32" y="272"/>
                    <a:pt x="16" y="384"/>
                  </a:cubicBezTo>
                  <a:cubicBezTo>
                    <a:pt x="0" y="496"/>
                    <a:pt x="32" y="608"/>
                    <a:pt x="64" y="672"/>
                  </a:cubicBezTo>
                  <a:cubicBezTo>
                    <a:pt x="96" y="736"/>
                    <a:pt x="152" y="760"/>
                    <a:pt x="208" y="768"/>
                  </a:cubicBezTo>
                  <a:cubicBezTo>
                    <a:pt x="264" y="776"/>
                    <a:pt x="336" y="760"/>
                    <a:pt x="400" y="720"/>
                  </a:cubicBezTo>
                  <a:cubicBezTo>
                    <a:pt x="464" y="680"/>
                    <a:pt x="528" y="600"/>
                    <a:pt x="592" y="528"/>
                  </a:cubicBezTo>
                  <a:cubicBezTo>
                    <a:pt x="656" y="456"/>
                    <a:pt x="704" y="376"/>
                    <a:pt x="784" y="288"/>
                  </a:cubicBezTo>
                  <a:cubicBezTo>
                    <a:pt x="864" y="200"/>
                    <a:pt x="968" y="100"/>
                    <a:pt x="1072" y="0"/>
                  </a:cubicBezTo>
                </a:path>
              </a:pathLst>
            </a:custGeom>
            <a:noFill/>
            <a:ln w="28575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30"/>
            <p:cNvSpPr>
              <a:spLocks noChangeShapeType="1"/>
            </p:cNvSpPr>
            <p:nvPr/>
          </p:nvSpPr>
          <p:spPr bwMode="auto">
            <a:xfrm>
              <a:off x="5088" y="1008"/>
              <a:ext cx="0" cy="1296"/>
            </a:xfrm>
            <a:prstGeom prst="line">
              <a:avLst/>
            </a:prstGeom>
            <a:noFill/>
            <a:ln w="28575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31"/>
            <p:cNvSpPr>
              <a:spLocks noChangeShapeType="1"/>
            </p:cNvSpPr>
            <p:nvPr/>
          </p:nvSpPr>
          <p:spPr bwMode="auto">
            <a:xfrm>
              <a:off x="4032" y="1536"/>
              <a:ext cx="0" cy="1122"/>
            </a:xfrm>
            <a:prstGeom prst="line">
              <a:avLst/>
            </a:prstGeom>
            <a:noFill/>
            <a:ln w="28575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32"/>
            <p:cNvSpPr>
              <a:spLocks noChangeShapeType="1"/>
            </p:cNvSpPr>
            <p:nvPr/>
          </p:nvSpPr>
          <p:spPr bwMode="auto">
            <a:xfrm>
              <a:off x="4176" y="960"/>
              <a:ext cx="0" cy="1440"/>
            </a:xfrm>
            <a:prstGeom prst="line">
              <a:avLst/>
            </a:prstGeom>
            <a:noFill/>
            <a:ln w="28575">
              <a:solidFill>
                <a:srgbClr val="9999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33"/>
            <p:cNvSpPr>
              <a:spLocks noChangeShapeType="1"/>
            </p:cNvSpPr>
            <p:nvPr/>
          </p:nvSpPr>
          <p:spPr bwMode="auto">
            <a:xfrm>
              <a:off x="4272" y="1728"/>
              <a:ext cx="0" cy="960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43" name="Group 34"/>
            <p:cNvGrpSpPr>
              <a:grpSpLocks/>
            </p:cNvGrpSpPr>
            <p:nvPr/>
          </p:nvGrpSpPr>
          <p:grpSpPr bwMode="auto">
            <a:xfrm>
              <a:off x="4032" y="816"/>
              <a:ext cx="1072" cy="920"/>
              <a:chOff x="4032" y="816"/>
              <a:chExt cx="1072" cy="920"/>
            </a:xfrm>
          </p:grpSpPr>
          <p:sp>
            <p:nvSpPr>
              <p:cNvPr id="9244" name="Freeform 35"/>
              <p:cNvSpPr>
                <a:spLocks/>
              </p:cNvSpPr>
              <p:nvPr/>
            </p:nvSpPr>
            <p:spPr bwMode="auto">
              <a:xfrm>
                <a:off x="4032" y="960"/>
                <a:ext cx="1072" cy="776"/>
              </a:xfrm>
              <a:custGeom>
                <a:avLst/>
                <a:gdLst>
                  <a:gd name="T0" fmla="*/ 160 w 1072"/>
                  <a:gd name="T1" fmla="*/ 0 h 776"/>
                  <a:gd name="T2" fmla="*/ 16 w 1072"/>
                  <a:gd name="T3" fmla="*/ 384 h 776"/>
                  <a:gd name="T4" fmla="*/ 64 w 1072"/>
                  <a:gd name="T5" fmla="*/ 672 h 776"/>
                  <a:gd name="T6" fmla="*/ 208 w 1072"/>
                  <a:gd name="T7" fmla="*/ 768 h 776"/>
                  <a:gd name="T8" fmla="*/ 400 w 1072"/>
                  <a:gd name="T9" fmla="*/ 720 h 776"/>
                  <a:gd name="T10" fmla="*/ 592 w 1072"/>
                  <a:gd name="T11" fmla="*/ 528 h 776"/>
                  <a:gd name="T12" fmla="*/ 784 w 1072"/>
                  <a:gd name="T13" fmla="*/ 288 h 776"/>
                  <a:gd name="T14" fmla="*/ 1072 w 1072"/>
                  <a:gd name="T15" fmla="*/ 0 h 7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72"/>
                  <a:gd name="T25" fmla="*/ 0 h 776"/>
                  <a:gd name="T26" fmla="*/ 1072 w 1072"/>
                  <a:gd name="T27" fmla="*/ 776 h 7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72" h="776">
                    <a:moveTo>
                      <a:pt x="160" y="0"/>
                    </a:moveTo>
                    <a:cubicBezTo>
                      <a:pt x="96" y="136"/>
                      <a:pt x="32" y="272"/>
                      <a:pt x="16" y="384"/>
                    </a:cubicBezTo>
                    <a:cubicBezTo>
                      <a:pt x="0" y="496"/>
                      <a:pt x="32" y="608"/>
                      <a:pt x="64" y="672"/>
                    </a:cubicBezTo>
                    <a:cubicBezTo>
                      <a:pt x="96" y="736"/>
                      <a:pt x="152" y="760"/>
                      <a:pt x="208" y="768"/>
                    </a:cubicBezTo>
                    <a:cubicBezTo>
                      <a:pt x="264" y="776"/>
                      <a:pt x="336" y="760"/>
                      <a:pt x="400" y="720"/>
                    </a:cubicBezTo>
                    <a:cubicBezTo>
                      <a:pt x="464" y="680"/>
                      <a:pt x="528" y="600"/>
                      <a:pt x="592" y="528"/>
                    </a:cubicBezTo>
                    <a:cubicBezTo>
                      <a:pt x="656" y="456"/>
                      <a:pt x="704" y="376"/>
                      <a:pt x="784" y="288"/>
                    </a:cubicBezTo>
                    <a:cubicBezTo>
                      <a:pt x="864" y="200"/>
                      <a:pt x="968" y="100"/>
                      <a:pt x="1072" y="0"/>
                    </a:cubicBezTo>
                  </a:path>
                </a:pathLst>
              </a:cu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5" name="Text Box 36"/>
              <p:cNvSpPr txBox="1">
                <a:spLocks noChangeArrowheads="1"/>
              </p:cNvSpPr>
              <p:nvPr/>
            </p:nvSpPr>
            <p:spPr bwMode="auto">
              <a:xfrm>
                <a:off x="4752" y="81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rgbClr val="00FFFF"/>
                    </a:solidFill>
                  </a:rPr>
                  <a:t>C</a:t>
                </a:r>
              </a:p>
            </p:txBody>
          </p:sp>
        </p:grpSp>
      </p:grp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3581400" y="32004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投影柱面</a:t>
            </a:r>
          </a:p>
        </p:txBody>
      </p:sp>
      <p:graphicFrame>
        <p:nvGraphicFramePr>
          <p:cNvPr id="11302" name="Object 38"/>
          <p:cNvGraphicFramePr>
            <a:graphicFrameLocks noChangeAspect="1"/>
          </p:cNvGraphicFramePr>
          <p:nvPr/>
        </p:nvGraphicFramePr>
        <p:xfrm>
          <a:off x="533400" y="2024063"/>
          <a:ext cx="25146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11" imgW="1079500" imgH="469900" progId="Equation.3">
                  <p:embed/>
                </p:oleObj>
              </mc:Choice>
              <mc:Fallback>
                <p:oleObj name="Equation" r:id="rId11" imgW="1079500" imgH="469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24063"/>
                        <a:ext cx="2514600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276600" y="2209800"/>
            <a:ext cx="1371600" cy="685800"/>
            <a:chOff x="576" y="2592"/>
            <a:chExt cx="864" cy="432"/>
          </a:xfrm>
        </p:grpSpPr>
        <p:sp>
          <p:nvSpPr>
            <p:cNvPr id="9235" name="AutoShape 39"/>
            <p:cNvSpPr>
              <a:spLocks noChangeArrowheads="1"/>
            </p:cNvSpPr>
            <p:nvPr/>
          </p:nvSpPr>
          <p:spPr bwMode="auto">
            <a:xfrm>
              <a:off x="576" y="2832"/>
              <a:ext cx="864" cy="192"/>
            </a:xfrm>
            <a:prstGeom prst="rightArrow">
              <a:avLst>
                <a:gd name="adj1" fmla="val 50000"/>
                <a:gd name="adj2" fmla="val 11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Text Box 40"/>
            <p:cNvSpPr txBox="1">
              <a:spLocks noChangeArrowheads="1"/>
            </p:cNvSpPr>
            <p:nvPr/>
          </p:nvSpPr>
          <p:spPr bwMode="auto">
            <a:xfrm>
              <a:off x="576" y="2592"/>
              <a:ext cx="77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/>
                <a:t>消去</a:t>
              </a:r>
              <a:r>
                <a:rPr lang="en-US" altLang="zh-CN" sz="2400" i="1"/>
                <a:t>z</a:t>
              </a:r>
            </a:p>
          </p:txBody>
        </p:sp>
      </p:grpSp>
      <p:graphicFrame>
        <p:nvGraphicFramePr>
          <p:cNvPr id="11305" name="Object 41"/>
          <p:cNvGraphicFramePr>
            <a:graphicFrameLocks noChangeAspect="1"/>
          </p:cNvGraphicFramePr>
          <p:nvPr/>
        </p:nvGraphicFramePr>
        <p:xfrm>
          <a:off x="609600" y="3276600"/>
          <a:ext cx="1905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13" imgW="24765480" imgH="6489720" progId="Equation.3">
                  <p:embed/>
                </p:oleObj>
              </mc:Choice>
              <mc:Fallback>
                <p:oleObj name="Equation" r:id="rId13" imgW="24765480" imgH="64897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0"/>
                        <a:ext cx="19050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2667000" y="3505200"/>
            <a:ext cx="838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533400" y="3886200"/>
            <a:ext cx="49403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/>
              <a:t>投影柱面与 </a:t>
            </a:r>
            <a:r>
              <a:rPr lang="en-US" altLang="zh-CN" i="1"/>
              <a:t>xOy </a:t>
            </a:r>
            <a:r>
              <a:rPr lang="zh-CN" altLang="en-US"/>
              <a:t>面的交线称为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空间曲线 </a:t>
            </a:r>
            <a:r>
              <a:rPr lang="en-US" altLang="zh-CN" i="1"/>
              <a:t>C </a:t>
            </a:r>
            <a:r>
              <a:rPr lang="zh-CN" altLang="en-US"/>
              <a:t>在</a:t>
            </a:r>
            <a:r>
              <a:rPr lang="en-US" altLang="zh-CN" i="1"/>
              <a:t>xOy </a:t>
            </a:r>
            <a:r>
              <a:rPr lang="zh-CN" altLang="en-US"/>
              <a:t>面上的投影</a:t>
            </a:r>
            <a:r>
              <a:rPr lang="en-US" altLang="zh-CN"/>
              <a:t>.</a:t>
            </a:r>
          </a:p>
        </p:txBody>
      </p:sp>
      <p:graphicFrame>
        <p:nvGraphicFramePr>
          <p:cNvPr id="11309" name="Object 45"/>
          <p:cNvGraphicFramePr>
            <a:graphicFrameLocks noChangeAspect="1"/>
          </p:cNvGraphicFramePr>
          <p:nvPr/>
        </p:nvGraphicFramePr>
        <p:xfrm>
          <a:off x="609600" y="5105400"/>
          <a:ext cx="20939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5" imgW="27202680" imgH="15024240" progId="Equation.3">
                  <p:embed/>
                </p:oleObj>
              </mc:Choice>
              <mc:Fallback>
                <p:oleObj name="Equation" r:id="rId15" imgW="27202680" imgH="150242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2093913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0" name="Text Box 46"/>
          <p:cNvSpPr txBox="1">
            <a:spLocks noChangeArrowheads="1"/>
          </p:cNvSpPr>
          <p:nvPr/>
        </p:nvSpPr>
        <p:spPr bwMode="auto">
          <a:xfrm>
            <a:off x="3657600" y="54102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投影曲线</a:t>
            </a:r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2667000" y="5715000"/>
            <a:ext cx="838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12" name="Freeform 48"/>
          <p:cNvSpPr>
            <a:spLocks/>
          </p:cNvSpPr>
          <p:nvPr/>
        </p:nvSpPr>
        <p:spPr bwMode="auto">
          <a:xfrm rot="-581268">
            <a:off x="6400800" y="3733800"/>
            <a:ext cx="1736725" cy="469900"/>
          </a:xfrm>
          <a:custGeom>
            <a:avLst/>
            <a:gdLst>
              <a:gd name="T0" fmla="*/ 259213 w 1072"/>
              <a:gd name="T1" fmla="*/ 0 h 776"/>
              <a:gd name="T2" fmla="*/ 25921 w 1072"/>
              <a:gd name="T3" fmla="*/ 232528 h 776"/>
              <a:gd name="T4" fmla="*/ 103685 w 1072"/>
              <a:gd name="T5" fmla="*/ 406924 h 776"/>
              <a:gd name="T6" fmla="*/ 336976 w 1072"/>
              <a:gd name="T7" fmla="*/ 465056 h 776"/>
              <a:gd name="T8" fmla="*/ 648032 w 1072"/>
              <a:gd name="T9" fmla="*/ 435990 h 776"/>
              <a:gd name="T10" fmla="*/ 959087 w 1072"/>
              <a:gd name="T11" fmla="*/ 319726 h 776"/>
              <a:gd name="T12" fmla="*/ 1270142 w 1072"/>
              <a:gd name="T13" fmla="*/ 174396 h 776"/>
              <a:gd name="T14" fmla="*/ 1736725 w 1072"/>
              <a:gd name="T15" fmla="*/ 0 h 7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72"/>
              <a:gd name="T25" fmla="*/ 0 h 776"/>
              <a:gd name="T26" fmla="*/ 1072 w 1072"/>
              <a:gd name="T27" fmla="*/ 776 h 7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72" h="776">
                <a:moveTo>
                  <a:pt x="160" y="0"/>
                </a:moveTo>
                <a:cubicBezTo>
                  <a:pt x="96" y="136"/>
                  <a:pt x="32" y="272"/>
                  <a:pt x="16" y="384"/>
                </a:cubicBezTo>
                <a:cubicBezTo>
                  <a:pt x="0" y="496"/>
                  <a:pt x="32" y="608"/>
                  <a:pt x="64" y="672"/>
                </a:cubicBezTo>
                <a:cubicBezTo>
                  <a:pt x="96" y="736"/>
                  <a:pt x="152" y="760"/>
                  <a:pt x="208" y="768"/>
                </a:cubicBezTo>
                <a:cubicBezTo>
                  <a:pt x="264" y="776"/>
                  <a:pt x="336" y="760"/>
                  <a:pt x="400" y="720"/>
                </a:cubicBezTo>
                <a:cubicBezTo>
                  <a:pt x="464" y="680"/>
                  <a:pt x="528" y="600"/>
                  <a:pt x="592" y="528"/>
                </a:cubicBezTo>
                <a:cubicBezTo>
                  <a:pt x="656" y="456"/>
                  <a:pt x="704" y="376"/>
                  <a:pt x="784" y="288"/>
                </a:cubicBezTo>
                <a:cubicBezTo>
                  <a:pt x="864" y="200"/>
                  <a:pt x="968" y="100"/>
                  <a:pt x="1072" y="0"/>
                </a:cubicBezTo>
              </a:path>
            </a:pathLst>
          </a:custGeom>
          <a:noFill/>
          <a:ln w="57150">
            <a:solidFill>
              <a:srgbClr val="FF00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5334000" y="5791200"/>
            <a:ext cx="34877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类似讨论其它投影面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autoUpdateAnimBg="0"/>
      <p:bldP spid="11301" grpId="0" autoUpdateAnimBg="0"/>
      <p:bldP spid="11307" grpId="0" animBg="1"/>
      <p:bldP spid="11308" grpId="0" autoUpdateAnimBg="0"/>
      <p:bldP spid="11310" grpId="0" autoUpdateAnimBg="0"/>
      <p:bldP spid="11311" grpId="0" animBg="1"/>
      <p:bldP spid="11312" grpId="0" animBg="1"/>
      <p:bldP spid="1131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400800" y="1295400"/>
            <a:ext cx="2286000" cy="2590800"/>
            <a:chOff x="4032" y="192"/>
            <a:chExt cx="1440" cy="1632"/>
          </a:xfrm>
        </p:grpSpPr>
        <p:grpSp>
          <p:nvGrpSpPr>
            <p:cNvPr id="10263" name="Group 3"/>
            <p:cNvGrpSpPr>
              <a:grpSpLocks/>
            </p:cNvGrpSpPr>
            <p:nvPr/>
          </p:nvGrpSpPr>
          <p:grpSpPr bwMode="auto">
            <a:xfrm>
              <a:off x="4032" y="192"/>
              <a:ext cx="1440" cy="1632"/>
              <a:chOff x="4032" y="192"/>
              <a:chExt cx="1440" cy="1632"/>
            </a:xfrm>
          </p:grpSpPr>
          <p:sp>
            <p:nvSpPr>
              <p:cNvPr id="10264" name="Oval 4"/>
              <p:cNvSpPr>
                <a:spLocks noChangeArrowheads="1"/>
              </p:cNvSpPr>
              <p:nvPr/>
            </p:nvSpPr>
            <p:spPr bwMode="auto">
              <a:xfrm>
                <a:off x="4032" y="673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rgbClr val="009900"/>
                  </a:gs>
                  <a:gs pos="100000">
                    <a:srgbClr val="0047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5" name="Oval 5"/>
              <p:cNvSpPr>
                <a:spLocks noChangeArrowheads="1"/>
              </p:cNvSpPr>
              <p:nvPr/>
            </p:nvSpPr>
            <p:spPr bwMode="auto">
              <a:xfrm>
                <a:off x="4032" y="1010"/>
                <a:ext cx="960" cy="288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18" name="Oval 6"/>
              <p:cNvSpPr>
                <a:spLocks noChangeArrowheads="1"/>
              </p:cNvSpPr>
              <p:nvPr/>
            </p:nvSpPr>
            <p:spPr bwMode="auto">
              <a:xfrm>
                <a:off x="4512" y="288"/>
                <a:ext cx="960" cy="866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0267" name="Group 7"/>
              <p:cNvGrpSpPr>
                <a:grpSpLocks/>
              </p:cNvGrpSpPr>
              <p:nvPr/>
            </p:nvGrpSpPr>
            <p:grpSpPr bwMode="auto">
              <a:xfrm>
                <a:off x="4080" y="192"/>
                <a:ext cx="1392" cy="1588"/>
                <a:chOff x="864" y="1152"/>
                <a:chExt cx="1392" cy="1584"/>
              </a:xfrm>
            </p:grpSpPr>
            <p:grpSp>
              <p:nvGrpSpPr>
                <p:cNvPr id="10270" name="Group 8"/>
                <p:cNvGrpSpPr>
                  <a:grpSpLocks/>
                </p:cNvGrpSpPr>
                <p:nvPr/>
              </p:nvGrpSpPr>
              <p:grpSpPr bwMode="auto">
                <a:xfrm>
                  <a:off x="1296" y="1152"/>
                  <a:ext cx="528" cy="960"/>
                  <a:chOff x="1296" y="1152"/>
                  <a:chExt cx="528" cy="960"/>
                </a:xfrm>
              </p:grpSpPr>
              <p:sp>
                <p:nvSpPr>
                  <p:cNvPr id="1027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2112"/>
                    <a:ext cx="52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7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96" y="115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271" name="Group 11"/>
                <p:cNvGrpSpPr>
                  <a:grpSpLocks/>
                </p:cNvGrpSpPr>
                <p:nvPr/>
              </p:nvGrpSpPr>
              <p:grpSpPr bwMode="auto">
                <a:xfrm>
                  <a:off x="864" y="1632"/>
                  <a:ext cx="1392" cy="1104"/>
                  <a:chOff x="864" y="1632"/>
                  <a:chExt cx="1392" cy="1104"/>
                </a:xfrm>
              </p:grpSpPr>
              <p:sp>
                <p:nvSpPr>
                  <p:cNvPr id="1027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16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3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112"/>
                    <a:ext cx="432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112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75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4" y="2448"/>
                    <a:ext cx="19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10247" name="Object 16"/>
              <p:cNvGraphicFramePr>
                <a:graphicFrameLocks noChangeAspect="1"/>
              </p:cNvGraphicFramePr>
              <p:nvPr/>
            </p:nvGraphicFramePr>
            <p:xfrm>
              <a:off x="4320" y="240"/>
              <a:ext cx="169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2" name="公式" r:id="rId3" imgW="152280" imgH="152280" progId="Equation.3">
                      <p:embed/>
                    </p:oleObj>
                  </mc:Choice>
                  <mc:Fallback>
                    <p:oleObj name="公式" r:id="rId3" imgW="152280" imgH="152280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40"/>
                            <a:ext cx="169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8" name="Object 17"/>
              <p:cNvGraphicFramePr>
                <a:graphicFrameLocks noChangeAspect="1"/>
              </p:cNvGraphicFramePr>
              <p:nvPr/>
            </p:nvGraphicFramePr>
            <p:xfrm>
              <a:off x="5280" y="1202"/>
              <a:ext cx="175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3" name="公式" r:id="rId5" imgW="177840" imgH="203040" progId="Equation.3">
                      <p:embed/>
                    </p:oleObj>
                  </mc:Choice>
                  <mc:Fallback>
                    <p:oleObj name="公式" r:id="rId5" imgW="177840" imgH="203040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202"/>
                            <a:ext cx="175" cy="2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9" name="Object 18"/>
              <p:cNvGraphicFramePr>
                <a:graphicFrameLocks noChangeAspect="1"/>
              </p:cNvGraphicFramePr>
              <p:nvPr/>
            </p:nvGraphicFramePr>
            <p:xfrm>
              <a:off x="4176" y="1636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4" name="公式" r:id="rId7" imgW="152280" imgH="177840" progId="Equation.3">
                      <p:embed/>
                    </p:oleObj>
                  </mc:Choice>
                  <mc:Fallback>
                    <p:oleObj name="公式" r:id="rId7" imgW="152280" imgH="177840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636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0" name="Object 19"/>
              <p:cNvGraphicFramePr>
                <a:graphicFrameLocks noChangeAspect="1"/>
              </p:cNvGraphicFramePr>
              <p:nvPr/>
            </p:nvGraphicFramePr>
            <p:xfrm>
              <a:off x="4848" y="721"/>
              <a:ext cx="212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5" name="公式" r:id="rId9" imgW="4861800" imgH="5676840" progId="Equation.3">
                      <p:embed/>
                    </p:oleObj>
                  </mc:Choice>
                  <mc:Fallback>
                    <p:oleObj name="公式" r:id="rId9" imgW="4861800" imgH="5676840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721"/>
                            <a:ext cx="212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8" name="Arc 20"/>
              <p:cNvSpPr>
                <a:spLocks/>
              </p:cNvSpPr>
              <p:nvPr/>
            </p:nvSpPr>
            <p:spPr bwMode="auto">
              <a:xfrm rot="8160000">
                <a:off x="4687" y="585"/>
                <a:ext cx="79" cy="67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1 h 43198"/>
                  <a:gd name="T4" fmla="*/ 0 w 21600"/>
                  <a:gd name="T5" fmla="*/ 5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9" name="Arc 21"/>
              <p:cNvSpPr>
                <a:spLocks/>
              </p:cNvSpPr>
              <p:nvPr/>
            </p:nvSpPr>
            <p:spPr bwMode="auto">
              <a:xfrm rot="-2640000">
                <a:off x="4742" y="553"/>
                <a:ext cx="79" cy="666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0 h 43198"/>
                  <a:gd name="T4" fmla="*/ 0 w 21600"/>
                  <a:gd name="T5" fmla="*/ 5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7"/>
                      <a:pt x="12087" y="43056"/>
                      <a:pt x="260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51" name="Object 22"/>
              <p:cNvGraphicFramePr>
                <a:graphicFrameLocks noChangeAspect="1"/>
              </p:cNvGraphicFramePr>
              <p:nvPr/>
            </p:nvGraphicFramePr>
            <p:xfrm>
              <a:off x="5009" y="1136"/>
              <a:ext cx="135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6" name="公式" r:id="rId11" imgW="127080" imgH="203040" progId="Equation.3">
                      <p:embed/>
                    </p:oleObj>
                  </mc:Choice>
                  <mc:Fallback>
                    <p:oleObj name="公式" r:id="rId11" imgW="127080" imgH="20304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9" y="1136"/>
                            <a:ext cx="135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46" name="Object 23"/>
            <p:cNvGraphicFramePr>
              <a:graphicFrameLocks noChangeAspect="1"/>
            </p:cNvGraphicFramePr>
            <p:nvPr/>
          </p:nvGraphicFramePr>
          <p:xfrm>
            <a:off x="4368" y="1056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7" name="公式" r:id="rId13" imgW="4049280" imgH="4457880" progId="Equation.3">
                    <p:embed/>
                  </p:oleObj>
                </mc:Choice>
                <mc:Fallback>
                  <p:oleObj name="公式" r:id="rId13" imgW="4049280" imgH="445788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056"/>
                          <a:ext cx="169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3" name="Rectangle 25"/>
          <p:cNvSpPr>
            <a:spLocks noChangeArrowheads="1"/>
          </p:cNvSpPr>
          <p:nvPr/>
        </p:nvSpPr>
        <p:spPr bwMode="auto">
          <a:xfrm>
            <a:off x="381000" y="2209800"/>
            <a:ext cx="487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/>
              <a:t>求它们的交线 </a:t>
            </a:r>
            <a:r>
              <a:rPr lang="en-US" altLang="zh-CN" i="1"/>
              <a:t>C </a:t>
            </a:r>
            <a:r>
              <a:rPr lang="zh-CN" altLang="en-US"/>
              <a:t>在 </a:t>
            </a:r>
            <a:r>
              <a:rPr lang="en-US" altLang="zh-CN" i="1"/>
              <a:t>xOy</a:t>
            </a:r>
            <a:r>
              <a:rPr lang="en-US" altLang="zh-CN"/>
              <a:t> </a:t>
            </a:r>
            <a:r>
              <a:rPr lang="zh-CN" altLang="en-US"/>
              <a:t>面上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/>
              <a:t>的投影曲线方程</a:t>
            </a:r>
            <a:r>
              <a:rPr lang="en-US" altLang="zh-CN"/>
              <a:t>.</a:t>
            </a:r>
          </a:p>
        </p:txBody>
      </p:sp>
      <p:graphicFrame>
        <p:nvGraphicFramePr>
          <p:cNvPr id="10242" name="Object 27"/>
          <p:cNvGraphicFramePr>
            <a:graphicFrameLocks noChangeAspect="1"/>
          </p:cNvGraphicFramePr>
          <p:nvPr/>
        </p:nvGraphicFramePr>
        <p:xfrm>
          <a:off x="1371600" y="976313"/>
          <a:ext cx="39624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15" imgW="51574680" imgH="15430680" progId="Equation.3">
                  <p:embed/>
                </p:oleObj>
              </mc:Choice>
              <mc:Fallback>
                <p:oleObj name="Equation" r:id="rId15" imgW="51574680" imgH="154306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76313"/>
                        <a:ext cx="3962400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0" name="Arc 28"/>
          <p:cNvSpPr>
            <a:spLocks/>
          </p:cNvSpPr>
          <p:nvPr/>
        </p:nvSpPr>
        <p:spPr bwMode="auto">
          <a:xfrm>
            <a:off x="7162800" y="2673350"/>
            <a:ext cx="763588" cy="303213"/>
          </a:xfrm>
          <a:custGeom>
            <a:avLst/>
            <a:gdLst>
              <a:gd name="T0" fmla="*/ 13491292 w 43200"/>
              <a:gd name="T1" fmla="*/ 1019482 h 42701"/>
              <a:gd name="T2" fmla="*/ 5306919 w 43200"/>
              <a:gd name="T3" fmla="*/ 0 h 42701"/>
              <a:gd name="T4" fmla="*/ 6748456 w 43200"/>
              <a:gd name="T5" fmla="*/ 1063955 h 42701"/>
              <a:gd name="T6" fmla="*/ 0 60000 65536"/>
              <a:gd name="T7" fmla="*/ 0 60000 65536"/>
              <a:gd name="T8" fmla="*/ 0 60000 65536"/>
              <a:gd name="T9" fmla="*/ 0 w 43200"/>
              <a:gd name="T10" fmla="*/ 0 h 42701"/>
              <a:gd name="T11" fmla="*/ 43200 w 43200"/>
              <a:gd name="T12" fmla="*/ 42701 h 42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701" fill="none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</a:path>
              <a:path w="43200" h="42701" stroke="0" extrusionOk="0">
                <a:moveTo>
                  <a:pt x="43181" y="20219"/>
                </a:moveTo>
                <a:cubicBezTo>
                  <a:pt x="43193" y="20512"/>
                  <a:pt x="43200" y="20806"/>
                  <a:pt x="43200" y="21101"/>
                </a:cubicBezTo>
                <a:cubicBezTo>
                  <a:pt x="43200" y="33030"/>
                  <a:pt x="33529" y="42701"/>
                  <a:pt x="21600" y="42701"/>
                </a:cubicBezTo>
                <a:cubicBezTo>
                  <a:pt x="9670" y="42701"/>
                  <a:pt x="0" y="33030"/>
                  <a:pt x="0" y="21101"/>
                </a:cubicBezTo>
                <a:cubicBezTo>
                  <a:pt x="-1" y="10949"/>
                  <a:pt x="7068" y="2168"/>
                  <a:pt x="16985" y="-1"/>
                </a:cubicBezTo>
                <a:lnTo>
                  <a:pt x="21600" y="21101"/>
                </a:lnTo>
                <a:close/>
              </a:path>
            </a:pathLst>
          </a:custGeom>
          <a:noFill/>
          <a:ln w="381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Text Box 29"/>
          <p:cNvSpPr txBox="1">
            <a:spLocks noChangeArrowheads="1"/>
          </p:cNvSpPr>
          <p:nvPr/>
        </p:nvSpPr>
        <p:spPr bwMode="auto">
          <a:xfrm>
            <a:off x="1812925" y="425450"/>
            <a:ext cx="3756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已知两球面方程分别为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62000" y="3352800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5410200" y="9906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GulimChe" pitchFamily="49" charset="-127"/>
              </a:rPr>
              <a:t>①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5410200" y="16002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GulimChe" pitchFamily="49" charset="-127"/>
              </a:rPr>
              <a:t>②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1600200" y="3429000"/>
            <a:ext cx="367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设法消去</a:t>
            </a:r>
            <a:r>
              <a:rPr lang="zh-CN" altLang="en-US">
                <a:ea typeface="GulimChe" pitchFamily="49" charset="-127"/>
              </a:rPr>
              <a:t>①</a:t>
            </a:r>
            <a:r>
              <a:rPr lang="zh-CN" altLang="en-US"/>
              <a:t> </a:t>
            </a:r>
            <a:r>
              <a:rPr lang="zh-CN" altLang="en-US">
                <a:ea typeface="GulimChe" pitchFamily="49" charset="-127"/>
              </a:rPr>
              <a:t>②</a:t>
            </a:r>
            <a:r>
              <a:rPr lang="zh-CN" altLang="en-US"/>
              <a:t>中的</a:t>
            </a:r>
            <a:r>
              <a:rPr lang="en-US" altLang="zh-CN" i="1"/>
              <a:t>z .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1295400" y="39624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GulimChe" pitchFamily="49" charset="-127"/>
              </a:rPr>
              <a:t>② </a:t>
            </a:r>
            <a:r>
              <a:rPr lang="en-US" altLang="zh-CN">
                <a:ea typeface="GulimChe" pitchFamily="49" charset="-127"/>
                <a:sym typeface="Symbol" pitchFamily="18" charset="2"/>
              </a:rPr>
              <a:t></a:t>
            </a:r>
            <a:r>
              <a:rPr lang="en-US" altLang="zh-CN">
                <a:ea typeface="GulimChe" pitchFamily="49" charset="-127"/>
              </a:rPr>
              <a:t> ① </a:t>
            </a:r>
            <a:r>
              <a:rPr lang="zh-CN" altLang="en-US"/>
              <a:t>得</a:t>
            </a:r>
          </a:p>
        </p:txBody>
      </p:sp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3048000" y="3968750"/>
          <a:ext cx="1447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17" imgW="571252" imgH="203112" progId="Equation.3">
                  <p:embed/>
                </p:oleObj>
              </mc:Choice>
              <mc:Fallback>
                <p:oleObj name="Equation" r:id="rId17" imgW="571252" imgH="203112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68750"/>
                        <a:ext cx="14478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323850" y="4581525"/>
            <a:ext cx="2989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解出</a:t>
            </a:r>
            <a:r>
              <a:rPr lang="en-US" altLang="zh-CN" i="1"/>
              <a:t>z</a:t>
            </a:r>
            <a:r>
              <a:rPr lang="en-US" altLang="zh-CN"/>
              <a:t> </a:t>
            </a:r>
            <a:r>
              <a:rPr lang="zh-CN" altLang="en-US"/>
              <a:t>再代入</a:t>
            </a:r>
            <a:r>
              <a:rPr lang="zh-CN" altLang="en-US">
                <a:ea typeface="GulimChe" pitchFamily="49" charset="-127"/>
              </a:rPr>
              <a:t>① </a:t>
            </a:r>
            <a:r>
              <a:rPr lang="zh-CN" altLang="en-US"/>
              <a:t>得</a:t>
            </a:r>
          </a:p>
        </p:txBody>
      </p:sp>
      <p:graphicFrame>
        <p:nvGraphicFramePr>
          <p:cNvPr id="13349" name="Object 37"/>
          <p:cNvGraphicFramePr>
            <a:graphicFrameLocks noChangeAspect="1"/>
          </p:cNvGraphicFramePr>
          <p:nvPr/>
        </p:nvGraphicFramePr>
        <p:xfrm>
          <a:off x="3276600" y="4581525"/>
          <a:ext cx="2667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19" imgW="1130300" imgH="228600" progId="Equation.3">
                  <p:embed/>
                </p:oleObj>
              </mc:Choice>
              <mc:Fallback>
                <p:oleObj name="Equation" r:id="rId19" imgW="113030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81525"/>
                        <a:ext cx="26670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endParaRPr lang="en-US" altLang="zh-CN" smtClean="0"/>
          </a:p>
        </p:txBody>
      </p:sp>
      <p:graphicFrame>
        <p:nvGraphicFramePr>
          <p:cNvPr id="40" name="Object 37"/>
          <p:cNvGraphicFramePr>
            <a:graphicFrameLocks noChangeAspect="1"/>
          </p:cNvGraphicFramePr>
          <p:nvPr/>
        </p:nvGraphicFramePr>
        <p:xfrm>
          <a:off x="928688" y="5286375"/>
          <a:ext cx="5992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公式" r:id="rId21" imgW="2540000" imgH="482600" progId="Equation.3">
                  <p:embed/>
                </p:oleObj>
              </mc:Choice>
              <mc:Fallback>
                <p:oleObj name="公式" r:id="rId21" imgW="2540000" imgH="482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286375"/>
                        <a:ext cx="599281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  <p:bldP spid="13342" grpId="0" autoUpdateAnimBg="0"/>
      <p:bldP spid="13343" grpId="0" autoUpdateAnimBg="0"/>
      <p:bldP spid="13344" grpId="0" autoUpdateAnimBg="0"/>
      <p:bldP spid="13345" grpId="0" autoUpdateAnimBg="0"/>
      <p:bldP spid="13346" grpId="0" autoUpdateAnimBg="0"/>
      <p:bldP spid="133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85800" y="381000"/>
          <a:ext cx="80010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Equation" r:id="rId3" imgW="108442800" imgH="18275400" progId="Equation.3">
                  <p:embed/>
                </p:oleObj>
              </mc:Choice>
              <mc:Fallback>
                <p:oleObj name="Equation" r:id="rId3" imgW="108442800" imgH="18275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"/>
                        <a:ext cx="800100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1" name="Picture 3" descr="M15333_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752600"/>
            <a:ext cx="18192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M15333_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1752600"/>
            <a:ext cx="208915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048000" y="3962400"/>
          <a:ext cx="1828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7" imgW="774364" imgH="431613" progId="Equation.3">
                  <p:embed/>
                </p:oleObj>
              </mc:Choice>
              <mc:Fallback>
                <p:oleObj name="Equation" r:id="rId7" imgW="774364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62400"/>
                        <a:ext cx="18288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6" name="Picture 8" descr="M15333_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86400" y="1752600"/>
            <a:ext cx="2087563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5105400" y="3962400"/>
          <a:ext cx="3429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10" imgW="1497950" imgH="482391" progId="Equation.3">
                  <p:embed/>
                </p:oleObj>
              </mc:Choice>
              <mc:Fallback>
                <p:oleObj name="Equation" r:id="rId10" imgW="1497950" imgH="482391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62400"/>
                        <a:ext cx="34290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838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</a:p>
        </p:txBody>
      </p:sp>
      <p:graphicFrame>
        <p:nvGraphicFramePr>
          <p:cNvPr id="12332" name="Object 44"/>
          <p:cNvGraphicFramePr>
            <a:graphicFrameLocks noChangeAspect="1"/>
          </p:cNvGraphicFramePr>
          <p:nvPr/>
        </p:nvGraphicFramePr>
        <p:xfrm>
          <a:off x="3937000" y="5791200"/>
          <a:ext cx="33274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公式" r:id="rId12" imgW="39794760" imgH="7302600" progId="Equation.3">
                  <p:embed/>
                </p:oleObj>
              </mc:Choice>
              <mc:Fallback>
                <p:oleObj name="公式" r:id="rId12" imgW="39794760" imgH="7302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5791200"/>
                        <a:ext cx="332740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3276600" y="52578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立体在 </a:t>
            </a:r>
            <a:r>
              <a:rPr lang="en-US" altLang="zh-CN" i="1"/>
              <a:t>xOy </a:t>
            </a:r>
            <a:r>
              <a:rPr lang="zh-CN" altLang="en-US"/>
              <a:t>平面上的投影为</a:t>
            </a:r>
            <a:r>
              <a:rPr lang="en-US" altLang="zh-CN"/>
              <a:t>:</a:t>
            </a:r>
            <a:endParaRPr lang="en-US" altLang="zh-CN">
              <a:ea typeface="仿宋_GB2312" pitchFamily="49" charset="-122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12738" y="3954463"/>
            <a:ext cx="2438400" cy="2514600"/>
            <a:chOff x="4128" y="2160"/>
            <a:chExt cx="1536" cy="1584"/>
          </a:xfrm>
        </p:grpSpPr>
        <p:sp>
          <p:nvSpPr>
            <p:cNvPr id="12335" name="Arc 47"/>
            <p:cNvSpPr>
              <a:spLocks/>
            </p:cNvSpPr>
            <p:nvPr/>
          </p:nvSpPr>
          <p:spPr bwMode="auto">
            <a:xfrm>
              <a:off x="4128" y="2496"/>
              <a:ext cx="1249" cy="72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6" name="Arc 48"/>
            <p:cNvSpPr>
              <a:spLocks/>
            </p:cNvSpPr>
            <p:nvPr/>
          </p:nvSpPr>
          <p:spPr bwMode="auto">
            <a:xfrm>
              <a:off x="4128" y="3062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37" name="Arc 49"/>
            <p:cNvSpPr>
              <a:spLocks/>
            </p:cNvSpPr>
            <p:nvPr/>
          </p:nvSpPr>
          <p:spPr bwMode="auto">
            <a:xfrm flipV="1">
              <a:off x="4128" y="3216"/>
              <a:ext cx="1249" cy="154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99"/>
                <a:gd name="T1" fmla="*/ 21348 h 21600"/>
                <a:gd name="T2" fmla="*/ 43199 w 43199"/>
                <a:gd name="T3" fmla="*/ 21600 h 21600"/>
                <a:gd name="T4" fmla="*/ 21599 w 431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9" h="21600" fill="none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48"/>
                  </a:moveTo>
                  <a:cubicBezTo>
                    <a:pt x="138" y="9517"/>
                    <a:pt x="9767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1272" name="Object 50"/>
            <p:cNvGraphicFramePr>
              <a:graphicFrameLocks noChangeAspect="1"/>
            </p:cNvGraphicFramePr>
            <p:nvPr/>
          </p:nvGraphicFramePr>
          <p:xfrm>
            <a:off x="4800" y="2160"/>
            <a:ext cx="17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0" name="公式" r:id="rId14" imgW="4049280" imgH="4051440" progId="Equation.3">
                    <p:embed/>
                  </p:oleObj>
                </mc:Choice>
                <mc:Fallback>
                  <p:oleObj name="公式" r:id="rId14" imgW="4049280" imgH="40514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160"/>
                          <a:ext cx="172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51"/>
            <p:cNvGraphicFramePr>
              <a:graphicFrameLocks noChangeAspect="1"/>
            </p:cNvGraphicFramePr>
            <p:nvPr/>
          </p:nvGraphicFramePr>
          <p:xfrm>
            <a:off x="4416" y="3552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1" name="公式" r:id="rId16" imgW="152280" imgH="177840" progId="Equation.3">
                    <p:embed/>
                  </p:oleObj>
                </mc:Choice>
                <mc:Fallback>
                  <p:oleObj name="公式" r:id="rId16" imgW="152280" imgH="1778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552"/>
                          <a:ext cx="17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52"/>
            <p:cNvGraphicFramePr>
              <a:graphicFrameLocks noChangeAspect="1"/>
            </p:cNvGraphicFramePr>
            <p:nvPr/>
          </p:nvGraphicFramePr>
          <p:xfrm>
            <a:off x="5472" y="3264"/>
            <a:ext cx="19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2" name="公式" r:id="rId18" imgW="177840" imgH="203040" progId="Equation.3">
                    <p:embed/>
                  </p:oleObj>
                </mc:Choice>
                <mc:Fallback>
                  <p:oleObj name="公式" r:id="rId18" imgW="177840" imgH="2030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264"/>
                          <a:ext cx="192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2" name="Line 53"/>
            <p:cNvSpPr>
              <a:spLocks noChangeShapeType="1"/>
            </p:cNvSpPr>
            <p:nvPr/>
          </p:nvSpPr>
          <p:spPr bwMode="auto">
            <a:xfrm flipV="1">
              <a:off x="475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3" name="Line 54"/>
            <p:cNvSpPr>
              <a:spLocks noChangeShapeType="1"/>
            </p:cNvSpPr>
            <p:nvPr/>
          </p:nvSpPr>
          <p:spPr bwMode="auto">
            <a:xfrm>
              <a:off x="5328" y="32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Line 55"/>
            <p:cNvSpPr>
              <a:spLocks noChangeShapeType="1"/>
            </p:cNvSpPr>
            <p:nvPr/>
          </p:nvSpPr>
          <p:spPr bwMode="auto">
            <a:xfrm flipH="1">
              <a:off x="4320" y="33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56"/>
            <p:cNvSpPr>
              <a:spLocks noChangeShapeType="1"/>
            </p:cNvSpPr>
            <p:nvPr/>
          </p:nvSpPr>
          <p:spPr bwMode="auto">
            <a:xfrm flipH="1">
              <a:off x="4608" y="321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57"/>
            <p:cNvSpPr>
              <a:spLocks noChangeShapeType="1"/>
            </p:cNvSpPr>
            <p:nvPr/>
          </p:nvSpPr>
          <p:spPr bwMode="auto">
            <a:xfrm flipV="1">
              <a:off x="4752" y="244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5" name="Object 58"/>
            <p:cNvGraphicFramePr>
              <a:graphicFrameLocks noChangeAspect="1"/>
            </p:cNvGraphicFramePr>
            <p:nvPr/>
          </p:nvGraphicFramePr>
          <p:xfrm>
            <a:off x="4580" y="3120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公式" r:id="rId20" imgW="152280" imgH="177840" progId="Equation.3">
                    <p:embed/>
                  </p:oleObj>
                </mc:Choice>
                <mc:Fallback>
                  <p:oleObj name="公式" r:id="rId20" imgW="152280" imgH="1778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3120"/>
                          <a:ext cx="17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7" name="Line 59"/>
            <p:cNvSpPr>
              <a:spLocks noChangeShapeType="1"/>
            </p:cNvSpPr>
            <p:nvPr/>
          </p:nvSpPr>
          <p:spPr bwMode="auto">
            <a:xfrm>
              <a:off x="475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93738" y="4716463"/>
            <a:ext cx="1600200" cy="1143000"/>
            <a:chOff x="4368" y="2880"/>
            <a:chExt cx="1008" cy="720"/>
          </a:xfrm>
        </p:grpSpPr>
        <p:sp>
          <p:nvSpPr>
            <p:cNvPr id="11294" name="Line 61"/>
            <p:cNvSpPr>
              <a:spLocks noChangeShapeType="1"/>
            </p:cNvSpPr>
            <p:nvPr/>
          </p:nvSpPr>
          <p:spPr bwMode="auto">
            <a:xfrm>
              <a:off x="4752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295" name="Group 62"/>
            <p:cNvGrpSpPr>
              <a:grpSpLocks/>
            </p:cNvGrpSpPr>
            <p:nvPr/>
          </p:nvGrpSpPr>
          <p:grpSpPr bwMode="auto">
            <a:xfrm>
              <a:off x="4368" y="2880"/>
              <a:ext cx="768" cy="720"/>
              <a:chOff x="4368" y="2880"/>
              <a:chExt cx="768" cy="720"/>
            </a:xfrm>
          </p:grpSpPr>
          <p:sp>
            <p:nvSpPr>
              <p:cNvPr id="11296" name="Line 63"/>
              <p:cNvSpPr>
                <a:spLocks noChangeShapeType="1"/>
              </p:cNvSpPr>
              <p:nvPr/>
            </p:nvSpPr>
            <p:spPr bwMode="auto">
              <a:xfrm>
                <a:off x="4368" y="292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Line 64"/>
              <p:cNvSpPr>
                <a:spLocks noChangeShapeType="1"/>
              </p:cNvSpPr>
              <p:nvPr/>
            </p:nvSpPr>
            <p:spPr bwMode="auto">
              <a:xfrm flipV="1">
                <a:off x="5136" y="2880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Line 65"/>
              <p:cNvSpPr>
                <a:spLocks noChangeShapeType="1"/>
              </p:cNvSpPr>
              <p:nvPr/>
            </p:nvSpPr>
            <p:spPr bwMode="auto">
              <a:xfrm flipH="1">
                <a:off x="4608" y="345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2354" name="Object 66"/>
          <p:cNvGraphicFramePr>
            <a:graphicFrameLocks noChangeAspect="1"/>
          </p:cNvGraphicFramePr>
          <p:nvPr/>
        </p:nvGraphicFramePr>
        <p:xfrm>
          <a:off x="1836738" y="5630863"/>
          <a:ext cx="2492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公式" r:id="rId22" imgW="127080" imgH="203040" progId="Equation.3">
                  <p:embed/>
                </p:oleObj>
              </mc:Choice>
              <mc:Fallback>
                <p:oleObj name="公式" r:id="rId22" imgW="127080" imgH="203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5630863"/>
                        <a:ext cx="249237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5" name="Object 67"/>
          <p:cNvGraphicFramePr>
            <a:graphicFrameLocks noChangeAspect="1"/>
          </p:cNvGraphicFramePr>
          <p:nvPr/>
        </p:nvGraphicFramePr>
        <p:xfrm>
          <a:off x="388938" y="5465763"/>
          <a:ext cx="3349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公式" r:id="rId24" imgW="4861800" imgH="5676840" progId="Equation.3">
                  <p:embed/>
                </p:oleObj>
              </mc:Choice>
              <mc:Fallback>
                <p:oleObj name="公式" r:id="rId24" imgW="4861800" imgH="56768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5465763"/>
                        <a:ext cx="33496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693738" y="5478463"/>
            <a:ext cx="1220787" cy="381000"/>
            <a:chOff x="4368" y="3120"/>
            <a:chExt cx="769" cy="240"/>
          </a:xfrm>
        </p:grpSpPr>
        <p:sp>
          <p:nvSpPr>
            <p:cNvPr id="12357" name="Oval 69"/>
            <p:cNvSpPr>
              <a:spLocks noChangeArrowheads="1"/>
            </p:cNvSpPr>
            <p:nvPr/>
          </p:nvSpPr>
          <p:spPr bwMode="auto">
            <a:xfrm>
              <a:off x="4368" y="3120"/>
              <a:ext cx="768" cy="192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291" name="Group 70"/>
            <p:cNvGrpSpPr>
              <a:grpSpLocks/>
            </p:cNvGrpSpPr>
            <p:nvPr/>
          </p:nvGrpSpPr>
          <p:grpSpPr bwMode="auto">
            <a:xfrm>
              <a:off x="4608" y="3216"/>
              <a:ext cx="529" cy="144"/>
              <a:chOff x="4608" y="3216"/>
              <a:chExt cx="529" cy="144"/>
            </a:xfrm>
          </p:grpSpPr>
          <p:sp>
            <p:nvSpPr>
              <p:cNvPr id="11292" name="Line 71"/>
              <p:cNvSpPr>
                <a:spLocks noChangeShapeType="1"/>
              </p:cNvSpPr>
              <p:nvPr/>
            </p:nvSpPr>
            <p:spPr bwMode="auto">
              <a:xfrm>
                <a:off x="4752" y="3216"/>
                <a:ext cx="38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72"/>
              <p:cNvSpPr>
                <a:spLocks noChangeShapeType="1"/>
              </p:cNvSpPr>
              <p:nvPr/>
            </p:nvSpPr>
            <p:spPr bwMode="auto">
              <a:xfrm flipH="1">
                <a:off x="4608" y="3216"/>
                <a:ext cx="144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685800" y="4648200"/>
            <a:ext cx="1227138" cy="982663"/>
            <a:chOff x="4363" y="2597"/>
            <a:chExt cx="773" cy="619"/>
          </a:xfrm>
        </p:grpSpPr>
        <p:sp>
          <p:nvSpPr>
            <p:cNvPr id="12362" name="Freeform 74"/>
            <p:cNvSpPr>
              <a:spLocks/>
            </p:cNvSpPr>
            <p:nvPr/>
          </p:nvSpPr>
          <p:spPr bwMode="auto">
            <a:xfrm>
              <a:off x="4368" y="2640"/>
              <a:ext cx="768" cy="576"/>
            </a:xfrm>
            <a:custGeom>
              <a:avLst/>
              <a:gdLst/>
              <a:ahLst/>
              <a:cxnLst>
                <a:cxn ang="0">
                  <a:pos x="384" y="576"/>
                </a:cxn>
                <a:cxn ang="0">
                  <a:pos x="768" y="0"/>
                </a:cxn>
                <a:cxn ang="0">
                  <a:pos x="0" y="48"/>
                </a:cxn>
                <a:cxn ang="0">
                  <a:pos x="384" y="576"/>
                </a:cxn>
              </a:cxnLst>
              <a:rect l="0" t="0" r="r" b="b"/>
              <a:pathLst>
                <a:path w="768" h="576">
                  <a:moveTo>
                    <a:pt x="384" y="576"/>
                  </a:moveTo>
                  <a:lnTo>
                    <a:pt x="768" y="0"/>
                  </a:lnTo>
                  <a:lnTo>
                    <a:pt x="0" y="48"/>
                  </a:lnTo>
                  <a:lnTo>
                    <a:pt x="384" y="576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1286" name="Group 75"/>
            <p:cNvGrpSpPr>
              <a:grpSpLocks/>
            </p:cNvGrpSpPr>
            <p:nvPr/>
          </p:nvGrpSpPr>
          <p:grpSpPr bwMode="auto">
            <a:xfrm>
              <a:off x="4363" y="2597"/>
              <a:ext cx="769" cy="139"/>
              <a:chOff x="4368" y="2597"/>
              <a:chExt cx="769" cy="139"/>
            </a:xfrm>
          </p:grpSpPr>
          <p:sp>
            <p:nvSpPr>
              <p:cNvPr id="12364" name="Arc 76"/>
              <p:cNvSpPr>
                <a:spLocks/>
              </p:cNvSpPr>
              <p:nvPr/>
            </p:nvSpPr>
            <p:spPr bwMode="auto">
              <a:xfrm>
                <a:off x="4368" y="2652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365" name="Arc 77"/>
              <p:cNvSpPr>
                <a:spLocks/>
              </p:cNvSpPr>
              <p:nvPr/>
            </p:nvSpPr>
            <p:spPr bwMode="auto">
              <a:xfrm flipH="1" flipV="1">
                <a:off x="4368" y="2597"/>
                <a:ext cx="769" cy="84"/>
              </a:xfrm>
              <a:custGeom>
                <a:avLst/>
                <a:gdLst>
                  <a:gd name="G0" fmla="+- 21600 0 0"/>
                  <a:gd name="G1" fmla="+- 3427 0 0"/>
                  <a:gd name="G2" fmla="+- 21600 0 0"/>
                  <a:gd name="T0" fmla="*/ 43199 w 43200"/>
                  <a:gd name="T1" fmla="*/ 3275 h 25027"/>
                  <a:gd name="T2" fmla="*/ 274 w 43200"/>
                  <a:gd name="T3" fmla="*/ 0 h 25027"/>
                  <a:gd name="T4" fmla="*/ 21600 w 43200"/>
                  <a:gd name="T5" fmla="*/ 3427 h 25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7" fill="none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</a:path>
                  <a:path w="43200" h="25027" stroke="0" extrusionOk="0">
                    <a:moveTo>
                      <a:pt x="43199" y="3274"/>
                    </a:moveTo>
                    <a:cubicBezTo>
                      <a:pt x="43199" y="3325"/>
                      <a:pt x="43200" y="3376"/>
                      <a:pt x="43200" y="3427"/>
                    </a:cubicBezTo>
                    <a:cubicBezTo>
                      <a:pt x="43200" y="15356"/>
                      <a:pt x="33529" y="25027"/>
                      <a:pt x="21600" y="25027"/>
                    </a:cubicBezTo>
                    <a:cubicBezTo>
                      <a:pt x="9670" y="25027"/>
                      <a:pt x="0" y="15356"/>
                      <a:pt x="0" y="3427"/>
                    </a:cubicBezTo>
                    <a:cubicBezTo>
                      <a:pt x="-1" y="2279"/>
                      <a:pt x="91" y="1133"/>
                      <a:pt x="273" y="-1"/>
                    </a:cubicBezTo>
                    <a:lnTo>
                      <a:pt x="21600" y="342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287" name="Line 78"/>
            <p:cNvSpPr>
              <a:spLocks noChangeShapeType="1"/>
            </p:cNvSpPr>
            <p:nvPr/>
          </p:nvSpPr>
          <p:spPr bwMode="auto">
            <a:xfrm flipV="1">
              <a:off x="4752" y="26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7"/>
          <p:cNvSpPr txBox="1">
            <a:spLocks noChangeArrowheads="1"/>
          </p:cNvSpPr>
          <p:nvPr/>
        </p:nvSpPr>
        <p:spPr bwMode="auto">
          <a:xfrm>
            <a:off x="5000628" y="3429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投影柱面</a:t>
            </a:r>
          </a:p>
        </p:txBody>
      </p:sp>
      <p:graphicFrame>
        <p:nvGraphicFramePr>
          <p:cNvPr id="3" name="Object 38"/>
          <p:cNvGraphicFramePr>
            <a:graphicFrameLocks noChangeAspect="1"/>
          </p:cNvGraphicFramePr>
          <p:nvPr/>
        </p:nvGraphicFramePr>
        <p:xfrm>
          <a:off x="533400" y="2024063"/>
          <a:ext cx="251460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3" imgW="1079500" imgH="469900" progId="Equation.3">
                  <p:embed/>
                </p:oleObj>
              </mc:Choice>
              <mc:Fallback>
                <p:oleObj name="Equation" r:id="rId3" imgW="1079500" imgH="469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24063"/>
                        <a:ext cx="2514600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276600" y="2209803"/>
            <a:ext cx="3367102" cy="1200151"/>
            <a:chOff x="576" y="2592"/>
            <a:chExt cx="864" cy="756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auto">
            <a:xfrm>
              <a:off x="576" y="2832"/>
              <a:ext cx="864" cy="192"/>
            </a:xfrm>
            <a:prstGeom prst="rightArrow">
              <a:avLst>
                <a:gd name="adj1" fmla="val 50000"/>
                <a:gd name="adj2" fmla="val 112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40"/>
            <p:cNvSpPr txBox="1">
              <a:spLocks noChangeArrowheads="1"/>
            </p:cNvSpPr>
            <p:nvPr/>
          </p:nvSpPr>
          <p:spPr bwMode="auto">
            <a:xfrm>
              <a:off x="576" y="2592"/>
              <a:ext cx="77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/>
                <a:t>消去</a:t>
              </a:r>
              <a:r>
                <a:rPr lang="en-US" altLang="zh-CN" sz="2400" i="1" dirty="0" smtClean="0"/>
                <a:t>z</a:t>
              </a:r>
              <a:r>
                <a:rPr lang="zh-CN" altLang="en-US" sz="2400" dirty="0" smtClean="0"/>
                <a:t>（投到</a:t>
              </a:r>
              <a:r>
                <a:rPr lang="en-US" altLang="zh-CN" sz="2400" dirty="0" err="1" smtClean="0"/>
                <a:t>xOy</a:t>
              </a:r>
              <a:r>
                <a:rPr lang="zh-CN" altLang="en-US" sz="2400" dirty="0" smtClean="0"/>
                <a:t>面）</a:t>
              </a:r>
              <a:endParaRPr lang="en-US" altLang="zh-CN" sz="2400" dirty="0"/>
            </a:p>
          </p:txBody>
        </p:sp>
      </p:grpSp>
      <p:graphicFrame>
        <p:nvGraphicFramePr>
          <p:cNvPr id="7" name="Object 41"/>
          <p:cNvGraphicFramePr>
            <a:graphicFrameLocks noChangeAspect="1"/>
          </p:cNvGraphicFramePr>
          <p:nvPr/>
        </p:nvGraphicFramePr>
        <p:xfrm>
          <a:off x="1928794" y="3500438"/>
          <a:ext cx="1905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5" imgW="24765480" imgH="6489720" progId="Equation.3">
                  <p:embed/>
                </p:oleObj>
              </mc:Choice>
              <mc:Fallback>
                <p:oleObj name="Equation" r:id="rId5" imgW="24765480" imgH="6489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3500438"/>
                        <a:ext cx="19050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43"/>
          <p:cNvSpPr>
            <a:spLocks noChangeShapeType="1"/>
          </p:cNvSpPr>
          <p:nvPr/>
        </p:nvSpPr>
        <p:spPr bwMode="auto">
          <a:xfrm>
            <a:off x="4000496" y="3714752"/>
            <a:ext cx="838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" name="Object 45"/>
          <p:cNvGraphicFramePr>
            <a:graphicFrameLocks noChangeAspect="1"/>
          </p:cNvGraphicFramePr>
          <p:nvPr/>
        </p:nvGraphicFramePr>
        <p:xfrm>
          <a:off x="1857356" y="4130688"/>
          <a:ext cx="2093913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7" imgW="27202680" imgH="15024240" progId="Equation.3">
                  <p:embed/>
                </p:oleObj>
              </mc:Choice>
              <mc:Fallback>
                <p:oleObj name="Equation" r:id="rId7" imgW="27202680" imgH="1502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4130688"/>
                        <a:ext cx="2093913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6"/>
          <p:cNvSpPr txBox="1">
            <a:spLocks noChangeArrowheads="1"/>
          </p:cNvSpPr>
          <p:nvPr/>
        </p:nvSpPr>
        <p:spPr bwMode="auto">
          <a:xfrm>
            <a:off x="4905356" y="4435488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投影曲线</a:t>
            </a:r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3914756" y="4740288"/>
            <a:ext cx="838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895600" y="381000"/>
            <a:ext cx="2133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j-lt"/>
                <a:ea typeface="楷体_GB2312" pitchFamily="49" charset="-122"/>
                <a:cs typeface="+mj-cs"/>
              </a:rPr>
              <a:t>小结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7158" y="1142984"/>
            <a:ext cx="6675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求空间曲线在某个坐标面上的投影曲线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910" y="5643578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其它投影面的情况类似。</a:t>
            </a:r>
            <a:endParaRPr lang="zh-CN" altLang="en-US" dirty="0"/>
          </a:p>
        </p:txBody>
      </p:sp>
      <p:graphicFrame>
        <p:nvGraphicFramePr>
          <p:cNvPr id="17" name="Object 41"/>
          <p:cNvGraphicFramePr>
            <a:graphicFrameLocks noChangeAspect="1"/>
          </p:cNvGraphicFramePr>
          <p:nvPr/>
        </p:nvGraphicFramePr>
        <p:xfrm>
          <a:off x="6858016" y="2500306"/>
          <a:ext cx="1905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9" imgW="24765480" imgH="6489720" progId="Equation.3">
                  <p:embed/>
                </p:oleObj>
              </mc:Choice>
              <mc:Fallback>
                <p:oleObj name="Equation" r:id="rId9" imgW="24765480" imgH="6489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2500306"/>
                        <a:ext cx="19050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nimBg="1"/>
      <p:bldP spid="11" grpId="0" autoUpdateAnimBg="0"/>
      <p:bldP spid="12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47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借助椭圆、圆的参数方程写出空间曲线的参数方程</a:t>
            </a:r>
            <a:endParaRPr lang="zh-CN" altLang="en-US" dirty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785918" y="1428736"/>
          <a:ext cx="28194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35326800" imgH="15430680" progId="Equation.DSMT4">
                  <p:embed/>
                </p:oleObj>
              </mc:Choice>
              <mc:Fallback>
                <p:oleObj name="Equation" r:id="rId3" imgW="35326800" imgH="15430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1428736"/>
                        <a:ext cx="28194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5786" y="17144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如，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3" y="3000372"/>
            <a:ext cx="87154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先将空间曲线方程组消元（</a:t>
            </a:r>
            <a:r>
              <a:rPr lang="en-US" altLang="zh-CN" dirty="0" smtClean="0"/>
              <a:t>x, y, z </a:t>
            </a:r>
            <a:r>
              <a:rPr lang="zh-CN" altLang="en-US" dirty="0" smtClean="0"/>
              <a:t>变量中消去一个），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然后借助椭圆的参数方程、或者圆的参数方程写出关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于另两个变量的参数方程，再利用原来的变量关系把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最后一个变量也用那个参数来表示。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81000"/>
            <a:ext cx="2133600" cy="5334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714375" y="1143000"/>
          <a:ext cx="761206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3" imgW="100724760" imgH="22745880" progId="Equation.3">
                  <p:embed/>
                </p:oleObj>
              </mc:Choice>
              <mc:Fallback>
                <p:oleObj name="公式" r:id="rId3" imgW="100724760" imgH="22745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143000"/>
                        <a:ext cx="7612063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3200400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371600" y="3276600"/>
            <a:ext cx="2967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 </a:t>
            </a:r>
            <a:r>
              <a:rPr lang="en-US" altLang="zh-CN" i="1"/>
              <a:t>L </a:t>
            </a:r>
            <a:r>
              <a:rPr lang="zh-CN" altLang="en-US"/>
              <a:t>中消去 </a:t>
            </a:r>
            <a:r>
              <a:rPr lang="en-US" altLang="zh-CN" i="1"/>
              <a:t>y </a:t>
            </a:r>
            <a:r>
              <a:rPr lang="en-US" altLang="zh-CN"/>
              <a:t>,  </a:t>
            </a:r>
            <a:r>
              <a:rPr lang="zh-CN" altLang="en-US"/>
              <a:t>得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4419600" y="3276600"/>
          <a:ext cx="20574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32077080" imgH="8928000" progId="Equation.3">
                  <p:embed/>
                </p:oleObj>
              </mc:Choice>
              <mc:Fallback>
                <p:oleObj name="Equation" r:id="rId5" imgW="32077080" imgH="8928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76600"/>
                        <a:ext cx="20574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14400" y="4572000"/>
            <a:ext cx="411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所以所求投影曲线方程为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5105400" y="4267200"/>
          <a:ext cx="24701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7" imgW="37357560" imgH="18681840" progId="Equation.3">
                  <p:embed/>
                </p:oleObj>
              </mc:Choice>
              <mc:Fallback>
                <p:oleObj name="Equation" r:id="rId7" imgW="37357560" imgH="186818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267200"/>
                        <a:ext cx="247015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57200" y="1371600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89" grpId="0" autoUpdateAnimBg="0"/>
      <p:bldP spid="163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382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876800" y="1905000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3" imgW="23140800" imgH="7302600" progId="Equation.3">
                  <p:embed/>
                </p:oleObj>
              </mc:Choice>
              <mc:Fallback>
                <p:oleObj name="Equation" r:id="rId3" imgW="23140800" imgH="7302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05000"/>
                        <a:ext cx="18288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191000" y="2362200"/>
          <a:ext cx="22669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" imgW="28421280" imgH="14617800" progId="Equation.3">
                  <p:embed/>
                </p:oleObj>
              </mc:Choice>
              <mc:Fallback>
                <p:oleObj name="Equation" r:id="rId5" imgW="28421280" imgH="14617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0"/>
                        <a:ext cx="226695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743200" y="5257800"/>
          <a:ext cx="32766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7" imgW="41013360" imgH="14617800" progId="Equation.3">
                  <p:embed/>
                </p:oleObj>
              </mc:Choice>
              <mc:Fallback>
                <p:oleObj name="Equation" r:id="rId7" imgW="41013360" imgH="14617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57800"/>
                        <a:ext cx="32766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219200" y="457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求曲线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851275" y="476250"/>
            <a:ext cx="4856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绕 </a:t>
            </a:r>
            <a:r>
              <a:rPr lang="en-US" altLang="zh-CN" i="1">
                <a:solidFill>
                  <a:srgbClr val="FFFFFF"/>
                </a:solidFill>
              </a:rPr>
              <a:t>z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轴旋转所得的曲面与平面 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667000" y="1219200"/>
            <a:ext cx="5864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的交线在</a:t>
            </a:r>
            <a:r>
              <a:rPr lang="zh-CN" altLang="en-US" i="1">
                <a:solidFill>
                  <a:srgbClr val="FFFFFF"/>
                </a:solidFill>
              </a:rPr>
              <a:t> </a:t>
            </a:r>
            <a:r>
              <a:rPr lang="en-US" altLang="zh-CN" i="1">
                <a:solidFill>
                  <a:srgbClr val="FFFFFF"/>
                </a:solidFill>
              </a:rPr>
              <a:t>xOy </a:t>
            </a:r>
            <a:r>
              <a:rPr lang="zh-CN" altLang="en-US">
                <a:solidFill>
                  <a:srgbClr val="FFFFFF"/>
                </a:solidFill>
              </a:rPr>
              <a:t>平面的投影曲线方程 </a:t>
            </a:r>
            <a:r>
              <a:rPr lang="en-US" altLang="zh-CN">
                <a:solidFill>
                  <a:srgbClr val="FFFFFF"/>
                </a:solidFill>
              </a:rPr>
              <a:t>. </a:t>
            </a:r>
          </a:p>
        </p:txBody>
      </p:sp>
      <p:graphicFrame>
        <p:nvGraphicFramePr>
          <p:cNvPr id="13317" name="Object 12"/>
          <p:cNvGraphicFramePr>
            <a:graphicFrameLocks noChangeAspect="1"/>
          </p:cNvGraphicFramePr>
          <p:nvPr/>
        </p:nvGraphicFramePr>
        <p:xfrm>
          <a:off x="762000" y="1295400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9" imgW="25984080" imgH="6489720" progId="Equation.3">
                  <p:embed/>
                </p:oleObj>
              </mc:Choice>
              <mc:Fallback>
                <p:oleObj name="Equation" r:id="rId9" imgW="25984080" imgH="64897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1905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669925" y="1905000"/>
            <a:ext cx="1311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1524000" y="19050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易知旋转曲面方程为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85800" y="3581400"/>
            <a:ext cx="6132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此曲线关于 </a:t>
            </a:r>
            <a:r>
              <a:rPr lang="en-US" altLang="zh-CN" i="1">
                <a:solidFill>
                  <a:srgbClr val="FFFFFF"/>
                </a:solidFill>
              </a:rPr>
              <a:t>xOy</a:t>
            </a:r>
            <a:r>
              <a:rPr lang="en-US" altLang="zh-CN">
                <a:solidFill>
                  <a:srgbClr val="FFFFFF"/>
                </a:solidFill>
              </a:rPr>
              <a:t> </a:t>
            </a:r>
            <a:r>
              <a:rPr lang="zh-CN" altLang="en-US">
                <a:solidFill>
                  <a:srgbClr val="FFFFFF"/>
                </a:solidFill>
              </a:rPr>
              <a:t>面的投影柱面方程为  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666750" y="4724400"/>
            <a:ext cx="6043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此曲线在 </a:t>
            </a:r>
            <a:r>
              <a:rPr lang="en-US" altLang="zh-CN" i="1">
                <a:solidFill>
                  <a:srgbClr val="FFFFFF"/>
                </a:solidFill>
              </a:rPr>
              <a:t>xOy </a:t>
            </a:r>
            <a:r>
              <a:rPr lang="zh-CN" altLang="en-US">
                <a:solidFill>
                  <a:srgbClr val="FFFFFF"/>
                </a:solidFill>
              </a:rPr>
              <a:t>面上的投影曲线方程为 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381000" y="25908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它与所给平面的交线为</a:t>
            </a:r>
          </a:p>
        </p:txBody>
      </p:sp>
      <p:graphicFrame>
        <p:nvGraphicFramePr>
          <p:cNvPr id="13318" name="Object 27"/>
          <p:cNvGraphicFramePr>
            <a:graphicFrameLocks noChangeAspect="1"/>
          </p:cNvGraphicFramePr>
          <p:nvPr/>
        </p:nvGraphicFramePr>
        <p:xfrm>
          <a:off x="2571750" y="214313"/>
          <a:ext cx="11430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公式" r:id="rId11" imgW="520474" imgH="482391" progId="Equation.3">
                  <p:embed/>
                </p:oleObj>
              </mc:Choice>
              <mc:Fallback>
                <p:oleObj name="公式" r:id="rId11" imgW="520474" imgH="482391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14313"/>
                        <a:ext cx="1143000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7"/>
          <p:cNvGraphicFramePr>
            <a:graphicFrameLocks noChangeAspect="1"/>
          </p:cNvGraphicFramePr>
          <p:nvPr/>
        </p:nvGraphicFramePr>
        <p:xfrm>
          <a:off x="2214563" y="4143375"/>
          <a:ext cx="28575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公式" r:id="rId13" imgW="1193800" imgH="228600" progId="Equation.3">
                  <p:embed/>
                </p:oleObj>
              </mc:Choice>
              <mc:Fallback>
                <p:oleObj name="公式" r:id="rId13" imgW="11938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143375"/>
                        <a:ext cx="28575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utoUpdateAnimBg="0"/>
      <p:bldP spid="15376" grpId="0" autoUpdateAnimBg="0"/>
      <p:bldP spid="15378" grpId="0" build="p" autoUpdateAnimBg="0"/>
      <p:bldP spid="15379" grpId="0" build="p" autoUpdateAnimBg="0"/>
      <p:bldP spid="153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258888" y="1844675"/>
            <a:ext cx="56173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5400" dirty="0" err="1" smtClean="0"/>
              <a:t>P</a:t>
            </a:r>
            <a:r>
              <a:rPr lang="en-US" altLang="zh-CN" dirty="0" err="1" smtClean="0"/>
              <a:t>51</a:t>
            </a:r>
            <a:r>
              <a:rPr lang="en-US" altLang="zh-CN" sz="5400" dirty="0" smtClean="0"/>
              <a:t>      </a:t>
            </a:r>
            <a:endParaRPr lang="en-US" altLang="zh-CN" sz="5400" dirty="0"/>
          </a:p>
          <a:p>
            <a:endParaRPr lang="en-US" altLang="zh-CN" sz="5400" dirty="0"/>
          </a:p>
          <a:p>
            <a:r>
              <a:rPr lang="en-US" altLang="zh-CN" sz="5400" dirty="0" smtClean="0"/>
              <a:t>         4           5</a:t>
            </a:r>
            <a:r>
              <a:rPr lang="en-US" altLang="zh-CN" sz="5400" dirty="0"/>
              <a:t>/</a:t>
            </a:r>
            <a:r>
              <a:rPr lang="en-US" altLang="zh-CN" dirty="0"/>
              <a:t>(2)</a:t>
            </a:r>
            <a:endParaRPr lang="en-US" altLang="zh-C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27638" y="1828800"/>
            <a:ext cx="1574800" cy="1320800"/>
            <a:chOff x="3293" y="1152"/>
            <a:chExt cx="992" cy="832"/>
          </a:xfrm>
        </p:grpSpPr>
        <p:sp>
          <p:nvSpPr>
            <p:cNvPr id="1078" name="Freeform 3"/>
            <p:cNvSpPr>
              <a:spLocks/>
            </p:cNvSpPr>
            <p:nvPr/>
          </p:nvSpPr>
          <p:spPr bwMode="auto">
            <a:xfrm>
              <a:off x="3293" y="1152"/>
              <a:ext cx="992" cy="832"/>
            </a:xfrm>
            <a:custGeom>
              <a:avLst/>
              <a:gdLst>
                <a:gd name="T0" fmla="*/ 0 w 1240"/>
                <a:gd name="T1" fmla="*/ 678 h 1040"/>
                <a:gd name="T2" fmla="*/ 192 w 1240"/>
                <a:gd name="T3" fmla="*/ 102 h 1040"/>
                <a:gd name="T4" fmla="*/ 614 w 1240"/>
                <a:gd name="T5" fmla="*/ 64 h 1040"/>
                <a:gd name="T6" fmla="*/ 960 w 1240"/>
                <a:gd name="T7" fmla="*/ 256 h 1040"/>
                <a:gd name="T8" fmla="*/ 806 w 1240"/>
                <a:gd name="T9" fmla="*/ 832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0"/>
                <a:gd name="T16" fmla="*/ 0 h 1040"/>
                <a:gd name="T17" fmla="*/ 1240 w 1240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0" h="1040">
                  <a:moveTo>
                    <a:pt x="0" y="848"/>
                  </a:moveTo>
                  <a:cubicBezTo>
                    <a:pt x="56" y="552"/>
                    <a:pt x="112" y="256"/>
                    <a:pt x="240" y="128"/>
                  </a:cubicBezTo>
                  <a:cubicBezTo>
                    <a:pt x="368" y="0"/>
                    <a:pt x="608" y="48"/>
                    <a:pt x="768" y="80"/>
                  </a:cubicBezTo>
                  <a:cubicBezTo>
                    <a:pt x="928" y="112"/>
                    <a:pt x="1160" y="160"/>
                    <a:pt x="1200" y="320"/>
                  </a:cubicBezTo>
                  <a:cubicBezTo>
                    <a:pt x="1240" y="480"/>
                    <a:pt x="1124" y="760"/>
                    <a:pt x="1008" y="1040"/>
                  </a:cubicBez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2C2C2C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4"/>
            <p:cNvSpPr>
              <a:spLocks/>
            </p:cNvSpPr>
            <p:nvPr/>
          </p:nvSpPr>
          <p:spPr bwMode="auto">
            <a:xfrm>
              <a:off x="3293" y="1741"/>
              <a:ext cx="806" cy="243"/>
            </a:xfrm>
            <a:custGeom>
              <a:avLst/>
              <a:gdLst>
                <a:gd name="T0" fmla="*/ 0 w 912"/>
                <a:gd name="T1" fmla="*/ 97 h 320"/>
                <a:gd name="T2" fmla="*/ 339 w 912"/>
                <a:gd name="T3" fmla="*/ 24 h 320"/>
                <a:gd name="T4" fmla="*/ 806 w 912"/>
                <a:gd name="T5" fmla="*/ 243 h 320"/>
                <a:gd name="T6" fmla="*/ 0 60000 65536"/>
                <a:gd name="T7" fmla="*/ 0 60000 65536"/>
                <a:gd name="T8" fmla="*/ 0 60000 65536"/>
                <a:gd name="T9" fmla="*/ 0 w 912"/>
                <a:gd name="T10" fmla="*/ 0 h 320"/>
                <a:gd name="T11" fmla="*/ 912 w 912"/>
                <a:gd name="T12" fmla="*/ 320 h 3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320">
                  <a:moveTo>
                    <a:pt x="0" y="128"/>
                  </a:moveTo>
                  <a:cubicBezTo>
                    <a:pt x="116" y="64"/>
                    <a:pt x="232" y="0"/>
                    <a:pt x="384" y="32"/>
                  </a:cubicBezTo>
                  <a:cubicBezTo>
                    <a:pt x="536" y="64"/>
                    <a:pt x="724" y="192"/>
                    <a:pt x="912" y="32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空间曲线可视为两曲面的交线</a:t>
            </a:r>
            <a:r>
              <a:rPr lang="en-US" altLang="zh-CN"/>
              <a:t>,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486400" y="1143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其一般方程为方程组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5715000" y="19812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12173400" imgH="14211360" progId="Equation.3">
                  <p:embed/>
                </p:oleObj>
              </mc:Choice>
              <mc:Fallback>
                <p:oleObj name="Equation" r:id="rId3" imgW="12173400" imgH="142113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981200"/>
                        <a:ext cx="381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446838" y="1870075"/>
            <a:ext cx="1706562" cy="1228725"/>
            <a:chOff x="4061" y="1178"/>
            <a:chExt cx="1075" cy="774"/>
          </a:xfrm>
        </p:grpSpPr>
        <p:sp>
          <p:nvSpPr>
            <p:cNvPr id="1073" name="Freeform 11"/>
            <p:cNvSpPr>
              <a:spLocks/>
            </p:cNvSpPr>
            <p:nvPr/>
          </p:nvSpPr>
          <p:spPr bwMode="auto">
            <a:xfrm>
              <a:off x="4061" y="1376"/>
              <a:ext cx="1075" cy="576"/>
            </a:xfrm>
            <a:custGeom>
              <a:avLst/>
              <a:gdLst>
                <a:gd name="T0" fmla="*/ 1075 w 1344"/>
                <a:gd name="T1" fmla="*/ 0 h 720"/>
                <a:gd name="T2" fmla="*/ 921 w 1344"/>
                <a:gd name="T3" fmla="*/ 269 h 720"/>
                <a:gd name="T4" fmla="*/ 883 w 1344"/>
                <a:gd name="T5" fmla="*/ 499 h 720"/>
                <a:gd name="T6" fmla="*/ 499 w 1344"/>
                <a:gd name="T7" fmla="*/ 422 h 720"/>
                <a:gd name="T8" fmla="*/ 0 w 1344"/>
                <a:gd name="T9" fmla="*/ 576 h 720"/>
                <a:gd name="T10" fmla="*/ 1075 w 1344"/>
                <a:gd name="T11" fmla="*/ 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4"/>
                <a:gd name="T19" fmla="*/ 0 h 720"/>
                <a:gd name="T20" fmla="*/ 1344 w 1344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4" h="720">
                  <a:moveTo>
                    <a:pt x="1344" y="0"/>
                  </a:moveTo>
                  <a:lnTo>
                    <a:pt x="1152" y="336"/>
                  </a:lnTo>
                  <a:lnTo>
                    <a:pt x="1104" y="624"/>
                  </a:lnTo>
                  <a:lnTo>
                    <a:pt x="624" y="528"/>
                  </a:lnTo>
                  <a:lnTo>
                    <a:pt x="0" y="720"/>
                  </a:lnTo>
                  <a:lnTo>
                    <a:pt x="13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00"/>
                </a:gs>
                <a:gs pos="100000">
                  <a:srgbClr val="00990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4" name="Group 12"/>
            <p:cNvGrpSpPr>
              <a:grpSpLocks/>
            </p:cNvGrpSpPr>
            <p:nvPr/>
          </p:nvGrpSpPr>
          <p:grpSpPr bwMode="auto">
            <a:xfrm>
              <a:off x="4061" y="1178"/>
              <a:ext cx="1075" cy="774"/>
              <a:chOff x="4061" y="1178"/>
              <a:chExt cx="1075" cy="774"/>
            </a:xfrm>
          </p:grpSpPr>
          <p:sp>
            <p:nvSpPr>
              <p:cNvPr id="1075" name="Freeform 13"/>
              <p:cNvSpPr>
                <a:spLocks/>
              </p:cNvSpPr>
              <p:nvPr/>
            </p:nvSpPr>
            <p:spPr bwMode="auto">
              <a:xfrm>
                <a:off x="4061" y="1178"/>
                <a:ext cx="1075" cy="774"/>
              </a:xfrm>
              <a:custGeom>
                <a:avLst/>
                <a:gdLst>
                  <a:gd name="T0" fmla="*/ 0 w 1392"/>
                  <a:gd name="T1" fmla="*/ 774 h 968"/>
                  <a:gd name="T2" fmla="*/ 148 w 1392"/>
                  <a:gd name="T3" fmla="*/ 160 h 968"/>
                  <a:gd name="T4" fmla="*/ 556 w 1392"/>
                  <a:gd name="T5" fmla="*/ 6 h 968"/>
                  <a:gd name="T6" fmla="*/ 1075 w 1392"/>
                  <a:gd name="T7" fmla="*/ 198 h 9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92"/>
                  <a:gd name="T13" fmla="*/ 0 h 968"/>
                  <a:gd name="T14" fmla="*/ 1392 w 1392"/>
                  <a:gd name="T15" fmla="*/ 968 h 9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92" h="968">
                    <a:moveTo>
                      <a:pt x="0" y="968"/>
                    </a:moveTo>
                    <a:cubicBezTo>
                      <a:pt x="36" y="664"/>
                      <a:pt x="72" y="360"/>
                      <a:pt x="192" y="200"/>
                    </a:cubicBezTo>
                    <a:cubicBezTo>
                      <a:pt x="312" y="40"/>
                      <a:pt x="520" y="0"/>
                      <a:pt x="720" y="8"/>
                    </a:cubicBezTo>
                    <a:cubicBezTo>
                      <a:pt x="920" y="16"/>
                      <a:pt x="1156" y="132"/>
                      <a:pt x="1392" y="248"/>
                    </a:cubicBezTo>
                  </a:path>
                </a:pathLst>
              </a:custGeom>
              <a:gradFill rotWithShape="0">
                <a:gsLst>
                  <a:gs pos="0">
                    <a:srgbClr val="006600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6" name="Freeform 14"/>
              <p:cNvSpPr>
                <a:spLocks/>
              </p:cNvSpPr>
              <p:nvPr/>
            </p:nvSpPr>
            <p:spPr bwMode="auto">
              <a:xfrm>
                <a:off x="4061" y="1786"/>
                <a:ext cx="883" cy="166"/>
              </a:xfrm>
              <a:custGeom>
                <a:avLst/>
                <a:gdLst>
                  <a:gd name="T0" fmla="*/ 0 w 1104"/>
                  <a:gd name="T1" fmla="*/ 166 h 208"/>
                  <a:gd name="T2" fmla="*/ 461 w 1104"/>
                  <a:gd name="T3" fmla="*/ 13 h 208"/>
                  <a:gd name="T4" fmla="*/ 883 w 1104"/>
                  <a:gd name="T5" fmla="*/ 89 h 208"/>
                  <a:gd name="T6" fmla="*/ 0 60000 65536"/>
                  <a:gd name="T7" fmla="*/ 0 60000 65536"/>
                  <a:gd name="T8" fmla="*/ 0 60000 65536"/>
                  <a:gd name="T9" fmla="*/ 0 w 1104"/>
                  <a:gd name="T10" fmla="*/ 0 h 208"/>
                  <a:gd name="T11" fmla="*/ 1104 w 1104"/>
                  <a:gd name="T12" fmla="*/ 208 h 2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4" h="208">
                    <a:moveTo>
                      <a:pt x="0" y="208"/>
                    </a:moveTo>
                    <a:cubicBezTo>
                      <a:pt x="196" y="120"/>
                      <a:pt x="392" y="32"/>
                      <a:pt x="576" y="16"/>
                    </a:cubicBezTo>
                    <a:cubicBezTo>
                      <a:pt x="760" y="0"/>
                      <a:pt x="932" y="56"/>
                      <a:pt x="1104" y="112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7" name="Freeform 15"/>
              <p:cNvSpPr>
                <a:spLocks/>
              </p:cNvSpPr>
              <p:nvPr/>
            </p:nvSpPr>
            <p:spPr bwMode="auto">
              <a:xfrm>
                <a:off x="4944" y="1376"/>
                <a:ext cx="192" cy="499"/>
              </a:xfrm>
              <a:custGeom>
                <a:avLst/>
                <a:gdLst>
                  <a:gd name="T0" fmla="*/ 192 w 240"/>
                  <a:gd name="T1" fmla="*/ 0 h 624"/>
                  <a:gd name="T2" fmla="*/ 38 w 240"/>
                  <a:gd name="T3" fmla="*/ 230 h 624"/>
                  <a:gd name="T4" fmla="*/ 0 w 240"/>
                  <a:gd name="T5" fmla="*/ 499 h 624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624"/>
                  <a:gd name="T11" fmla="*/ 240 w 240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624">
                    <a:moveTo>
                      <a:pt x="240" y="0"/>
                    </a:moveTo>
                    <a:cubicBezTo>
                      <a:pt x="164" y="92"/>
                      <a:pt x="88" y="184"/>
                      <a:pt x="48" y="288"/>
                    </a:cubicBezTo>
                    <a:cubicBezTo>
                      <a:pt x="8" y="392"/>
                      <a:pt x="8" y="568"/>
                      <a:pt x="0" y="624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6400800" y="2122175"/>
            <a:ext cx="533400" cy="1002025"/>
            <a:chOff x="2976" y="3168"/>
            <a:chExt cx="321" cy="615"/>
          </a:xfrm>
        </p:grpSpPr>
        <p:sp>
          <p:nvSpPr>
            <p:cNvPr id="1072" name="Freeform 17"/>
            <p:cNvSpPr>
              <a:spLocks/>
            </p:cNvSpPr>
            <p:nvPr/>
          </p:nvSpPr>
          <p:spPr bwMode="auto">
            <a:xfrm>
              <a:off x="2976" y="3168"/>
              <a:ext cx="154" cy="615"/>
            </a:xfrm>
            <a:custGeom>
              <a:avLst/>
              <a:gdLst>
                <a:gd name="T0" fmla="*/ 0 w 192"/>
                <a:gd name="T1" fmla="*/ 615 h 768"/>
                <a:gd name="T2" fmla="*/ 77 w 192"/>
                <a:gd name="T3" fmla="*/ 192 h 768"/>
                <a:gd name="T4" fmla="*/ 154 w 192"/>
                <a:gd name="T5" fmla="*/ 0 h 768"/>
                <a:gd name="T6" fmla="*/ 0 60000 65536"/>
                <a:gd name="T7" fmla="*/ 0 60000 65536"/>
                <a:gd name="T8" fmla="*/ 0 60000 65536"/>
                <a:gd name="T9" fmla="*/ 0 w 192"/>
                <a:gd name="T10" fmla="*/ 0 h 768"/>
                <a:gd name="T11" fmla="*/ 192 w 192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768">
                  <a:moveTo>
                    <a:pt x="0" y="768"/>
                  </a:moveTo>
                  <a:cubicBezTo>
                    <a:pt x="32" y="568"/>
                    <a:pt x="64" y="368"/>
                    <a:pt x="96" y="240"/>
                  </a:cubicBezTo>
                  <a:cubicBezTo>
                    <a:pt x="128" y="112"/>
                    <a:pt x="160" y="56"/>
                    <a:pt x="192" y="0"/>
                  </a:cubicBezTo>
                </a:path>
              </a:pathLst>
            </a:custGeom>
            <a:noFill/>
            <a:ln w="57150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8" name="Object 18"/>
            <p:cNvGraphicFramePr>
              <a:graphicFrameLocks noChangeAspect="1"/>
            </p:cNvGraphicFramePr>
            <p:nvPr/>
          </p:nvGraphicFramePr>
          <p:xfrm>
            <a:off x="3072" y="3404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5" imgW="4861800" imgH="5270400" progId="Equation.3">
                    <p:embed/>
                  </p:oleObj>
                </mc:Choice>
                <mc:Fallback>
                  <p:oleObj name="Equation" r:id="rId5" imgW="4861800" imgH="52704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404"/>
                          <a:ext cx="22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7010400" y="2362200"/>
          <a:ext cx="1828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7" imgW="28421280" imgH="6489720" progId="Equation.3">
                  <p:embed/>
                </p:oleObj>
              </mc:Choice>
              <mc:Fallback>
                <p:oleObj name="Equation" r:id="rId7" imgW="28421280" imgH="64897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362200"/>
                        <a:ext cx="18288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4648200" y="2362200"/>
          <a:ext cx="18113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9" imgW="28015200" imgH="6489720" progId="Equation.3">
                  <p:embed/>
                </p:oleObj>
              </mc:Choice>
              <mc:Fallback>
                <p:oleObj name="Equation" r:id="rId9" imgW="28015200" imgH="64897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62200"/>
                        <a:ext cx="18113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" name="Object 21"/>
          <p:cNvGraphicFramePr>
            <a:graphicFrameLocks noChangeAspect="1"/>
          </p:cNvGraphicFramePr>
          <p:nvPr/>
        </p:nvGraphicFramePr>
        <p:xfrm>
          <a:off x="7035800" y="19050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11" imgW="10548360" imgH="14211360" progId="Equation.3">
                  <p:embed/>
                </p:oleObj>
              </mc:Choice>
              <mc:Fallback>
                <p:oleObj name="Equation" r:id="rId11" imgW="10548360" imgH="142113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1905000"/>
                        <a:ext cx="330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685800" y="3254375"/>
            <a:ext cx="2058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方程组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395288" y="5084763"/>
            <a:ext cx="2808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0" lang="zh-CN" altLang="en-US"/>
              <a:t>表示什么曲线</a:t>
            </a:r>
            <a:r>
              <a:rPr kumimoji="0" lang="en-US" altLang="zh-CN"/>
              <a:t>?</a:t>
            </a:r>
            <a:endParaRPr kumimoji="0" lang="en-US" altLang="zh-CN" sz="240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1046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51816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一、空间曲线的一般方程</a:t>
            </a:r>
            <a:endParaRPr lang="zh-CN" altLang="en-US" sz="3200" b="1" smtClean="0">
              <a:ea typeface="仿宋_GB2312" pitchFamily="49" charset="-122"/>
            </a:endParaRPr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6354763" y="3249613"/>
            <a:ext cx="1581150" cy="2987675"/>
            <a:chOff x="4130" y="71"/>
            <a:chExt cx="1246" cy="2350"/>
          </a:xfrm>
        </p:grpSpPr>
        <p:grpSp>
          <p:nvGrpSpPr>
            <p:cNvPr id="1057" name="Group 59"/>
            <p:cNvGrpSpPr>
              <a:grpSpLocks/>
            </p:cNvGrpSpPr>
            <p:nvPr/>
          </p:nvGrpSpPr>
          <p:grpSpPr bwMode="auto">
            <a:xfrm>
              <a:off x="4130" y="793"/>
              <a:ext cx="864" cy="1296"/>
              <a:chOff x="4272" y="864"/>
              <a:chExt cx="864" cy="1296"/>
            </a:xfrm>
          </p:grpSpPr>
          <p:grpSp>
            <p:nvGrpSpPr>
              <p:cNvPr id="1066" name="Group 60"/>
              <p:cNvGrpSpPr>
                <a:grpSpLocks/>
              </p:cNvGrpSpPr>
              <p:nvPr/>
            </p:nvGrpSpPr>
            <p:grpSpPr bwMode="auto">
              <a:xfrm>
                <a:off x="4272" y="960"/>
                <a:ext cx="864" cy="1200"/>
                <a:chOff x="4272" y="960"/>
                <a:chExt cx="864" cy="1200"/>
              </a:xfrm>
            </p:grpSpPr>
            <p:sp>
              <p:nvSpPr>
                <p:cNvPr id="3133" name="Oval 61"/>
                <p:cNvSpPr>
                  <a:spLocks noChangeArrowheads="1"/>
                </p:cNvSpPr>
                <p:nvPr/>
              </p:nvSpPr>
              <p:spPr bwMode="auto">
                <a:xfrm>
                  <a:off x="4272" y="1968"/>
                  <a:ext cx="86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34" name="Freeform 62"/>
                <p:cNvSpPr>
                  <a:spLocks/>
                </p:cNvSpPr>
                <p:nvPr/>
              </p:nvSpPr>
              <p:spPr bwMode="auto">
                <a:xfrm>
                  <a:off x="4272" y="960"/>
                  <a:ext cx="862" cy="1104"/>
                </a:xfrm>
                <a:custGeom>
                  <a:avLst/>
                  <a:gdLst/>
                  <a:ahLst/>
                  <a:cxnLst>
                    <a:cxn ang="0">
                      <a:pos x="0" y="1104"/>
                    </a:cxn>
                    <a:cxn ang="0">
                      <a:pos x="864" y="1104"/>
                    </a:cxn>
                    <a:cxn ang="0">
                      <a:pos x="864" y="0"/>
                    </a:cxn>
                    <a:cxn ang="0">
                      <a:pos x="0" y="0"/>
                    </a:cxn>
                    <a:cxn ang="0">
                      <a:pos x="0" y="1104"/>
                    </a:cxn>
                  </a:cxnLst>
                  <a:rect l="0" t="0" r="r" b="b"/>
                  <a:pathLst>
                    <a:path w="864" h="1104">
                      <a:moveTo>
                        <a:pt x="0" y="1104"/>
                      </a:moveTo>
                      <a:lnTo>
                        <a:pt x="864" y="1104"/>
                      </a:lnTo>
                      <a:lnTo>
                        <a:pt x="864" y="0"/>
                      </a:lnTo>
                      <a:lnTo>
                        <a:pt x="0" y="0"/>
                      </a:lnTo>
                      <a:lnTo>
                        <a:pt x="0" y="110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>
                        <a:gamma/>
                        <a:shade val="46275"/>
                        <a:invGamma/>
                      </a:schemeClr>
                    </a:gs>
                    <a:gs pos="50000">
                      <a:schemeClr val="folHlink"/>
                    </a:gs>
                    <a:gs pos="100000">
                      <a:schemeClr val="folHlink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7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272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136" y="96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67" name="Oval 65"/>
              <p:cNvSpPr>
                <a:spLocks noChangeArrowheads="1"/>
              </p:cNvSpPr>
              <p:nvPr/>
            </p:nvSpPr>
            <p:spPr bwMode="auto">
              <a:xfrm>
                <a:off x="4272" y="864"/>
                <a:ext cx="864" cy="144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58" name="Group 66"/>
            <p:cNvGrpSpPr>
              <a:grpSpLocks/>
            </p:cNvGrpSpPr>
            <p:nvPr/>
          </p:nvGrpSpPr>
          <p:grpSpPr bwMode="auto">
            <a:xfrm>
              <a:off x="4274" y="121"/>
              <a:ext cx="1056" cy="2160"/>
              <a:chOff x="4416" y="192"/>
              <a:chExt cx="1056" cy="2160"/>
            </a:xfrm>
          </p:grpSpPr>
          <p:sp>
            <p:nvSpPr>
              <p:cNvPr id="1060" name="Line 67"/>
              <p:cNvSpPr>
                <a:spLocks noChangeShapeType="1"/>
              </p:cNvSpPr>
              <p:nvPr/>
            </p:nvSpPr>
            <p:spPr bwMode="auto">
              <a:xfrm>
                <a:off x="4704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1" name="Line 68"/>
              <p:cNvSpPr>
                <a:spLocks noChangeShapeType="1"/>
              </p:cNvSpPr>
              <p:nvPr/>
            </p:nvSpPr>
            <p:spPr bwMode="auto">
              <a:xfrm flipH="1">
                <a:off x="4560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Line 69"/>
              <p:cNvSpPr>
                <a:spLocks noChangeShapeType="1"/>
              </p:cNvSpPr>
              <p:nvPr/>
            </p:nvSpPr>
            <p:spPr bwMode="auto">
              <a:xfrm flipV="1">
                <a:off x="4704" y="19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Line 70"/>
              <p:cNvSpPr>
                <a:spLocks noChangeShapeType="1"/>
              </p:cNvSpPr>
              <p:nvPr/>
            </p:nvSpPr>
            <p:spPr bwMode="auto">
              <a:xfrm flipV="1">
                <a:off x="4704" y="768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4" name="Line 71"/>
              <p:cNvSpPr>
                <a:spLocks noChangeShapeType="1"/>
              </p:cNvSpPr>
              <p:nvPr/>
            </p:nvSpPr>
            <p:spPr bwMode="auto">
              <a:xfrm>
                <a:off x="5088" y="20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" name="Line 72"/>
              <p:cNvSpPr>
                <a:spLocks noChangeShapeType="1"/>
              </p:cNvSpPr>
              <p:nvPr/>
            </p:nvSpPr>
            <p:spPr bwMode="auto">
              <a:xfrm flipH="1">
                <a:off x="4416" y="216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33" name="Object 73"/>
            <p:cNvGraphicFramePr>
              <a:graphicFrameLocks noChangeAspect="1"/>
            </p:cNvGraphicFramePr>
            <p:nvPr/>
          </p:nvGraphicFramePr>
          <p:xfrm>
            <a:off x="4322" y="2233"/>
            <a:ext cx="17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13" imgW="4049280" imgH="4457880" progId="Equation.3">
                    <p:embed/>
                  </p:oleObj>
                </mc:Choice>
                <mc:Fallback>
                  <p:oleObj name="Equation" r:id="rId13" imgW="4049280" imgH="44578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233"/>
                          <a:ext cx="170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74"/>
            <p:cNvGraphicFramePr>
              <a:graphicFrameLocks noChangeAspect="1"/>
            </p:cNvGraphicFramePr>
            <p:nvPr/>
          </p:nvGraphicFramePr>
          <p:xfrm>
            <a:off x="4608" y="71"/>
            <a:ext cx="170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15" imgW="4049280" imgH="4051440" progId="Equation.3">
                    <p:embed/>
                  </p:oleObj>
                </mc:Choice>
                <mc:Fallback>
                  <p:oleObj name="Equation" r:id="rId15" imgW="4049280" imgH="40514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1"/>
                          <a:ext cx="170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75"/>
            <p:cNvGraphicFramePr>
              <a:graphicFrameLocks noChangeAspect="1"/>
            </p:cNvGraphicFramePr>
            <p:nvPr/>
          </p:nvGraphicFramePr>
          <p:xfrm>
            <a:off x="5186" y="2041"/>
            <a:ext cx="19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Equation" r:id="rId17" imgW="4455360" imgH="5270400" progId="Equation.3">
                    <p:embed/>
                  </p:oleObj>
                </mc:Choice>
                <mc:Fallback>
                  <p:oleObj name="Equation" r:id="rId17" imgW="4455360" imgH="52704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6" y="2041"/>
                          <a:ext cx="190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9" name="Arc 76"/>
            <p:cNvSpPr>
              <a:spLocks/>
            </p:cNvSpPr>
            <p:nvPr/>
          </p:nvSpPr>
          <p:spPr bwMode="auto">
            <a:xfrm>
              <a:off x="4137" y="1881"/>
              <a:ext cx="856" cy="97"/>
            </a:xfrm>
            <a:custGeom>
              <a:avLst/>
              <a:gdLst>
                <a:gd name="T0" fmla="*/ 0 w 42820"/>
                <a:gd name="T1" fmla="*/ 0 h 21600"/>
                <a:gd name="T2" fmla="*/ 17 w 42820"/>
                <a:gd name="T3" fmla="*/ 0 h 21600"/>
                <a:gd name="T4" fmla="*/ 9 w 42820"/>
                <a:gd name="T5" fmla="*/ 0 h 21600"/>
                <a:gd name="T6" fmla="*/ 0 60000 65536"/>
                <a:gd name="T7" fmla="*/ 0 60000 65536"/>
                <a:gd name="T8" fmla="*/ 0 60000 65536"/>
                <a:gd name="T9" fmla="*/ 0 w 42820"/>
                <a:gd name="T10" fmla="*/ 0 h 21600"/>
                <a:gd name="T11" fmla="*/ 42820 w 428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20" h="21600" fill="none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</a:path>
                <a:path w="42820" h="21600" stroke="0" extrusionOk="0">
                  <a:moveTo>
                    <a:pt x="-1" y="19641"/>
                  </a:moveTo>
                  <a:cubicBezTo>
                    <a:pt x="1012" y="8517"/>
                    <a:pt x="10340" y="-1"/>
                    <a:pt x="21511" y="0"/>
                  </a:cubicBezTo>
                  <a:cubicBezTo>
                    <a:pt x="32076" y="0"/>
                    <a:pt x="41091" y="7643"/>
                    <a:pt x="42820" y="18066"/>
                  </a:cubicBezTo>
                  <a:lnTo>
                    <a:pt x="2151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6" name="Object 77"/>
            <p:cNvGraphicFramePr>
              <a:graphicFrameLocks noChangeAspect="1"/>
            </p:cNvGraphicFramePr>
            <p:nvPr/>
          </p:nvGraphicFramePr>
          <p:xfrm>
            <a:off x="4971" y="1988"/>
            <a:ext cx="13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19" imgW="3236760" imgH="5270400" progId="Equation.3">
                    <p:embed/>
                  </p:oleObj>
                </mc:Choice>
                <mc:Fallback>
                  <p:oleObj name="Equation" r:id="rId19" imgW="3236760" imgH="52704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1988"/>
                          <a:ext cx="136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7" name="Object 78"/>
            <p:cNvGraphicFramePr>
              <a:graphicFrameLocks noChangeAspect="1"/>
            </p:cNvGraphicFramePr>
            <p:nvPr/>
          </p:nvGraphicFramePr>
          <p:xfrm>
            <a:off x="4389" y="1876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21" imgW="4049280" imgH="4457880" progId="Equation.3">
                    <p:embed/>
                  </p:oleObj>
                </mc:Choice>
                <mc:Fallback>
                  <p:oleObj name="Equation" r:id="rId21" imgW="4049280" imgH="445788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9" y="1876"/>
                          <a:ext cx="171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5562600" y="3581400"/>
            <a:ext cx="2619375" cy="1347788"/>
            <a:chOff x="3504" y="332"/>
            <a:chExt cx="2064" cy="1060"/>
          </a:xfrm>
        </p:grpSpPr>
        <p:grpSp>
          <p:nvGrpSpPr>
            <p:cNvPr id="1050" name="Group 80"/>
            <p:cNvGrpSpPr>
              <a:grpSpLocks/>
            </p:cNvGrpSpPr>
            <p:nvPr/>
          </p:nvGrpSpPr>
          <p:grpSpPr bwMode="auto">
            <a:xfrm>
              <a:off x="3504" y="332"/>
              <a:ext cx="2064" cy="1060"/>
              <a:chOff x="3504" y="332"/>
              <a:chExt cx="2064" cy="1060"/>
            </a:xfrm>
          </p:grpSpPr>
          <p:sp>
            <p:nvSpPr>
              <p:cNvPr id="3153" name="Oval 81"/>
              <p:cNvSpPr>
                <a:spLocks noChangeArrowheads="1"/>
              </p:cNvSpPr>
              <p:nvPr/>
            </p:nvSpPr>
            <p:spPr bwMode="auto">
              <a:xfrm rot="-3078636">
                <a:off x="4032" y="480"/>
                <a:ext cx="1060" cy="764"/>
              </a:xfrm>
              <a:prstGeom prst="ellipse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3" name="Text Box 82"/>
              <p:cNvSpPr txBox="1">
                <a:spLocks noChangeArrowheads="1"/>
              </p:cNvSpPr>
              <p:nvPr/>
            </p:nvSpPr>
            <p:spPr bwMode="auto">
              <a:xfrm>
                <a:off x="4993" y="476"/>
                <a:ext cx="479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0" lang="en-US" altLang="zh-CN">
                    <a:solidFill>
                      <a:schemeClr val="tx2"/>
                    </a:solidFill>
                    <a:ea typeface="仿宋_GB2312" pitchFamily="49" charset="-122"/>
                  </a:rPr>
                  <a:t>C</a:t>
                </a:r>
              </a:p>
            </p:txBody>
          </p:sp>
          <p:grpSp>
            <p:nvGrpSpPr>
              <p:cNvPr id="1054" name="Group 83"/>
              <p:cNvGrpSpPr>
                <a:grpSpLocks/>
              </p:cNvGrpSpPr>
              <p:nvPr/>
            </p:nvGrpSpPr>
            <p:grpSpPr bwMode="auto">
              <a:xfrm>
                <a:off x="4368" y="672"/>
                <a:ext cx="204" cy="264"/>
                <a:chOff x="4368" y="672"/>
                <a:chExt cx="204" cy="264"/>
              </a:xfrm>
            </p:grpSpPr>
            <p:graphicFrame>
              <p:nvGraphicFramePr>
                <p:cNvPr id="1032" name="Object 84"/>
                <p:cNvGraphicFramePr>
                  <a:graphicFrameLocks noChangeAspect="1"/>
                </p:cNvGraphicFramePr>
                <p:nvPr/>
              </p:nvGraphicFramePr>
              <p:xfrm>
                <a:off x="4368" y="672"/>
                <a:ext cx="203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88" name="Equation" r:id="rId23" imgW="4049280" imgH="5270400" progId="Equation.3">
                        <p:embed/>
                      </p:oleObj>
                    </mc:Choice>
                    <mc:Fallback>
                      <p:oleObj name="Equation" r:id="rId23" imgW="4049280" imgH="5270400" progId="Equation.3">
                        <p:embed/>
                        <p:pic>
                          <p:nvPicPr>
                            <p:cNvPr id="0" name="Picture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68" y="672"/>
                              <a:ext cx="203" cy="26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6" name="Oval 85"/>
                <p:cNvSpPr>
                  <a:spLocks noChangeArrowheads="1"/>
                </p:cNvSpPr>
                <p:nvPr/>
              </p:nvSpPr>
              <p:spPr bwMode="auto">
                <a:xfrm>
                  <a:off x="4538" y="788"/>
                  <a:ext cx="34" cy="3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55" name="Freeform 86"/>
              <p:cNvSpPr>
                <a:spLocks/>
              </p:cNvSpPr>
              <p:nvPr/>
            </p:nvSpPr>
            <p:spPr bwMode="auto">
              <a:xfrm>
                <a:off x="3504" y="336"/>
                <a:ext cx="2064" cy="1056"/>
              </a:xfrm>
              <a:custGeom>
                <a:avLst/>
                <a:gdLst>
                  <a:gd name="T0" fmla="*/ 912 w 2064"/>
                  <a:gd name="T1" fmla="*/ 0 h 1056"/>
                  <a:gd name="T2" fmla="*/ 0 w 2064"/>
                  <a:gd name="T3" fmla="*/ 1056 h 1056"/>
                  <a:gd name="T4" fmla="*/ 1200 w 2064"/>
                  <a:gd name="T5" fmla="*/ 1056 h 1056"/>
                  <a:gd name="T6" fmla="*/ 2064 w 2064"/>
                  <a:gd name="T7" fmla="*/ 0 h 1056"/>
                  <a:gd name="T8" fmla="*/ 912 w 2064"/>
                  <a:gd name="T9" fmla="*/ 0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64"/>
                  <a:gd name="T16" fmla="*/ 0 h 1056"/>
                  <a:gd name="T17" fmla="*/ 2064 w 2064"/>
                  <a:gd name="T18" fmla="*/ 1056 h 10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64" h="1056">
                    <a:moveTo>
                      <a:pt x="912" y="0"/>
                    </a:moveTo>
                    <a:lnTo>
                      <a:pt x="0" y="1056"/>
                    </a:lnTo>
                    <a:lnTo>
                      <a:pt x="1200" y="1056"/>
                    </a:lnTo>
                    <a:lnTo>
                      <a:pt x="2064" y="0"/>
                    </a:lnTo>
                    <a:lnTo>
                      <a:pt x="912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1" name="Line 87"/>
            <p:cNvSpPr>
              <a:spLocks noChangeShapeType="1"/>
            </p:cNvSpPr>
            <p:nvPr/>
          </p:nvSpPr>
          <p:spPr bwMode="auto">
            <a:xfrm flipV="1">
              <a:off x="4560" y="405"/>
              <a:ext cx="0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6" name="Rectangle 94"/>
          <p:cNvSpPr>
            <a:spLocks noChangeArrowheads="1"/>
          </p:cNvSpPr>
          <p:nvPr/>
        </p:nvSpPr>
        <p:spPr bwMode="auto">
          <a:xfrm>
            <a:off x="685800" y="5791200"/>
            <a:ext cx="4378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/>
              <a:t>答</a:t>
            </a:r>
            <a:r>
              <a:rPr kumimoji="0" lang="en-US" altLang="zh-CN"/>
              <a:t>: </a:t>
            </a:r>
            <a:r>
              <a:rPr kumimoji="0" lang="zh-CN" altLang="en-US"/>
              <a:t>圆柱面与平面的交线</a:t>
            </a:r>
            <a:r>
              <a:rPr kumimoji="0" lang="zh-CN" altLang="en-US">
                <a:ea typeface="仿宋_GB2312" pitchFamily="49" charset="-122"/>
              </a:rPr>
              <a:t> </a:t>
            </a:r>
            <a:r>
              <a:rPr kumimoji="0" lang="en-US" altLang="zh-CN" i="1">
                <a:ea typeface="仿宋_GB2312" pitchFamily="49" charset="-122"/>
              </a:rPr>
              <a:t>C</a:t>
            </a:r>
            <a:r>
              <a:rPr kumimoji="0" lang="en-US" altLang="zh-CN">
                <a:ea typeface="仿宋_GB2312" pitchFamily="49" charset="-122"/>
              </a:rPr>
              <a:t>.</a:t>
            </a:r>
          </a:p>
        </p:txBody>
      </p:sp>
      <p:graphicFrame>
        <p:nvGraphicFramePr>
          <p:cNvPr id="58" name="Object 95"/>
          <p:cNvGraphicFramePr>
            <a:graphicFrameLocks noChangeAspect="1"/>
          </p:cNvGraphicFramePr>
          <p:nvPr/>
        </p:nvGraphicFramePr>
        <p:xfrm>
          <a:off x="1428750" y="1857375"/>
          <a:ext cx="22002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公式" r:id="rId25" imgW="965200" imgH="469900" progId="Equation.3">
                  <p:embed/>
                </p:oleObj>
              </mc:Choice>
              <mc:Fallback>
                <p:oleObj name="公式" r:id="rId25" imgW="965200" imgH="469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57375"/>
                        <a:ext cx="2200275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95"/>
          <p:cNvGraphicFramePr>
            <a:graphicFrameLocks noChangeAspect="1"/>
          </p:cNvGraphicFramePr>
          <p:nvPr/>
        </p:nvGraphicFramePr>
        <p:xfrm>
          <a:off x="1571625" y="3786188"/>
          <a:ext cx="2071688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公式" r:id="rId27" imgW="825500" imgH="482600" progId="Equation.3">
                  <p:embed/>
                </p:oleObj>
              </mc:Choice>
              <mc:Fallback>
                <p:oleObj name="公式" r:id="rId27" imgW="825500" imgH="482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786188"/>
                        <a:ext cx="2071688" cy="121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 autoUpdateAnimBg="0"/>
      <p:bldP spid="3079" grpId="0" build="p" autoUpdateAnimBg="0"/>
      <p:bldP spid="3094" grpId="0" build="p" autoUpdateAnimBg="0"/>
      <p:bldP spid="3096" grpId="0" build="p" autoUpdateAnimBg="0"/>
      <p:bldP spid="31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endParaRPr lang="en-US" altLang="zh-CN" smtClean="0"/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1524000" y="381000"/>
          <a:ext cx="70104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6883400" imgH="1485900" progId="Equation.3">
                  <p:embed/>
                </p:oleObj>
              </mc:Choice>
              <mc:Fallback>
                <p:oleObj name="Equation" r:id="rId3" imgW="6883400" imgH="14859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"/>
                        <a:ext cx="70104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533400" y="19812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5259388" y="3390900"/>
          <a:ext cx="3200400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Image" r:id="rId5" imgW="3415873" imgH="2653968" progId="">
                  <p:embed/>
                </p:oleObj>
              </mc:Choice>
              <mc:Fallback>
                <p:oleObj name="Image" r:id="rId5" imgW="3415873" imgH="2653968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3390900"/>
                        <a:ext cx="3200400" cy="248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17663" y="3694113"/>
            <a:ext cx="1008062" cy="1274762"/>
            <a:chOff x="3960" y="2240"/>
            <a:chExt cx="648" cy="803"/>
          </a:xfrm>
        </p:grpSpPr>
        <p:sp>
          <p:nvSpPr>
            <p:cNvPr id="2080" name="Rectangle 20"/>
            <p:cNvSpPr>
              <a:spLocks noChangeArrowheads="1"/>
            </p:cNvSpPr>
            <p:nvPr/>
          </p:nvSpPr>
          <p:spPr bwMode="auto">
            <a:xfrm>
              <a:off x="3960" y="2400"/>
              <a:ext cx="648" cy="506"/>
            </a:xfrm>
            <a:prstGeom prst="rect">
              <a:avLst/>
            </a:pr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Arc 21"/>
            <p:cNvSpPr>
              <a:spLocks/>
            </p:cNvSpPr>
            <p:nvPr/>
          </p:nvSpPr>
          <p:spPr bwMode="auto">
            <a:xfrm>
              <a:off x="3960" y="2880"/>
              <a:ext cx="646" cy="163"/>
            </a:xfrm>
            <a:custGeom>
              <a:avLst/>
              <a:gdLst>
                <a:gd name="T0" fmla="*/ 10 w 43200"/>
                <a:gd name="T1" fmla="*/ 0 h 22773"/>
                <a:gd name="T2" fmla="*/ 0 w 43200"/>
                <a:gd name="T3" fmla="*/ 0 h 22773"/>
                <a:gd name="T4" fmla="*/ 5 w 43200"/>
                <a:gd name="T5" fmla="*/ 0 h 22773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773"/>
                <a:gd name="T11" fmla="*/ 43200 w 43200"/>
                <a:gd name="T12" fmla="*/ 22773 h 227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773" fill="none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</a:path>
                <a:path w="43200" h="22773" stroke="0" extrusionOk="0">
                  <a:moveTo>
                    <a:pt x="43168" y="-1"/>
                  </a:moveTo>
                  <a:cubicBezTo>
                    <a:pt x="43189" y="390"/>
                    <a:pt x="43200" y="781"/>
                    <a:pt x="43200" y="1173"/>
                  </a:cubicBezTo>
                  <a:cubicBezTo>
                    <a:pt x="43200" y="13102"/>
                    <a:pt x="33529" y="22773"/>
                    <a:pt x="21600" y="22773"/>
                  </a:cubicBezTo>
                  <a:cubicBezTo>
                    <a:pt x="9670" y="22773"/>
                    <a:pt x="0" y="13102"/>
                    <a:pt x="0" y="1173"/>
                  </a:cubicBezTo>
                  <a:cubicBezTo>
                    <a:pt x="-1" y="1151"/>
                    <a:pt x="0" y="1130"/>
                    <a:pt x="0" y="1109"/>
                  </a:cubicBezTo>
                  <a:lnTo>
                    <a:pt x="21600" y="1173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Arc 22"/>
            <p:cNvSpPr>
              <a:spLocks/>
            </p:cNvSpPr>
            <p:nvPr/>
          </p:nvSpPr>
          <p:spPr bwMode="auto">
            <a:xfrm flipH="1" flipV="1">
              <a:off x="3962" y="2736"/>
              <a:ext cx="643" cy="171"/>
            </a:xfrm>
            <a:custGeom>
              <a:avLst/>
              <a:gdLst>
                <a:gd name="T0" fmla="*/ 10 w 43019"/>
                <a:gd name="T1" fmla="*/ 0 h 23994"/>
                <a:gd name="T2" fmla="*/ 0 w 43019"/>
                <a:gd name="T3" fmla="*/ 0 h 23994"/>
                <a:gd name="T4" fmla="*/ 5 w 43019"/>
                <a:gd name="T5" fmla="*/ 0 h 23994"/>
                <a:gd name="T6" fmla="*/ 0 60000 65536"/>
                <a:gd name="T7" fmla="*/ 0 60000 65536"/>
                <a:gd name="T8" fmla="*/ 0 60000 65536"/>
                <a:gd name="T9" fmla="*/ 0 w 43019"/>
                <a:gd name="T10" fmla="*/ 0 h 23994"/>
                <a:gd name="T11" fmla="*/ 43019 w 43019"/>
                <a:gd name="T12" fmla="*/ 23994 h 239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9" h="23994" fill="none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</a:path>
                <a:path w="43019" h="23994" stroke="0" extrusionOk="0">
                  <a:moveTo>
                    <a:pt x="43019" y="5184"/>
                  </a:moveTo>
                  <a:cubicBezTo>
                    <a:pt x="41617" y="15943"/>
                    <a:pt x="32450" y="23993"/>
                    <a:pt x="21600" y="23994"/>
                  </a:cubicBezTo>
                  <a:cubicBezTo>
                    <a:pt x="9670" y="23994"/>
                    <a:pt x="0" y="14323"/>
                    <a:pt x="0" y="2394"/>
                  </a:cubicBezTo>
                  <a:cubicBezTo>
                    <a:pt x="-1" y="1594"/>
                    <a:pt x="44" y="794"/>
                    <a:pt x="133" y="0"/>
                  </a:cubicBezTo>
                  <a:lnTo>
                    <a:pt x="21600" y="2394"/>
                  </a:lnTo>
                  <a:close/>
                </a:path>
              </a:pathLst>
            </a:custGeom>
            <a:gradFill rotWithShape="0">
              <a:gsLst>
                <a:gs pos="0">
                  <a:srgbClr val="185E18"/>
                </a:gs>
                <a:gs pos="50000">
                  <a:srgbClr val="33CC33"/>
                </a:gs>
                <a:gs pos="100000">
                  <a:srgbClr val="185E18"/>
                </a:gs>
              </a:gsLst>
              <a:lin ang="0" scaled="1"/>
            </a:gra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Oval 23"/>
            <p:cNvSpPr>
              <a:spLocks noChangeArrowheads="1"/>
            </p:cNvSpPr>
            <p:nvPr/>
          </p:nvSpPr>
          <p:spPr bwMode="auto">
            <a:xfrm rot="130180">
              <a:off x="3960" y="2240"/>
              <a:ext cx="647" cy="309"/>
            </a:xfrm>
            <a:prstGeom prst="ellipse">
              <a:avLst/>
            </a:prstGeom>
            <a:gradFill rotWithShape="0">
              <a:gsLst>
                <a:gs pos="0">
                  <a:srgbClr val="003B00"/>
                </a:gs>
                <a:gs pos="50000">
                  <a:srgbClr val="008000"/>
                </a:gs>
                <a:gs pos="100000">
                  <a:srgbClr val="003B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4" name="Oval 24"/>
          <p:cNvSpPr>
            <a:spLocks noChangeArrowheads="1"/>
          </p:cNvSpPr>
          <p:nvPr/>
        </p:nvSpPr>
        <p:spPr bwMode="auto">
          <a:xfrm rot="130180">
            <a:off x="1606550" y="4479925"/>
            <a:ext cx="1027113" cy="49053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849313" y="2551113"/>
            <a:ext cx="3262312" cy="2908300"/>
            <a:chOff x="3489" y="432"/>
            <a:chExt cx="2055" cy="1832"/>
          </a:xfrm>
        </p:grpSpPr>
        <p:grpSp>
          <p:nvGrpSpPr>
            <p:cNvPr id="2069" name="Group 26"/>
            <p:cNvGrpSpPr>
              <a:grpSpLocks/>
            </p:cNvGrpSpPr>
            <p:nvPr/>
          </p:nvGrpSpPr>
          <p:grpSpPr bwMode="auto">
            <a:xfrm>
              <a:off x="3489" y="432"/>
              <a:ext cx="2055" cy="1832"/>
              <a:chOff x="3489" y="432"/>
              <a:chExt cx="2055" cy="1832"/>
            </a:xfrm>
          </p:grpSpPr>
          <p:grpSp>
            <p:nvGrpSpPr>
              <p:cNvPr id="2070" name="Group 27"/>
              <p:cNvGrpSpPr>
                <a:grpSpLocks/>
              </p:cNvGrpSpPr>
              <p:nvPr/>
            </p:nvGrpSpPr>
            <p:grpSpPr bwMode="auto">
              <a:xfrm>
                <a:off x="3492" y="1345"/>
                <a:ext cx="1726" cy="615"/>
                <a:chOff x="2640" y="2773"/>
                <a:chExt cx="1920" cy="684"/>
              </a:xfrm>
            </p:grpSpPr>
            <p:sp>
              <p:nvSpPr>
                <p:cNvPr id="2078" name="Arc 28"/>
                <p:cNvSpPr>
                  <a:spLocks/>
                </p:cNvSpPr>
                <p:nvPr/>
              </p:nvSpPr>
              <p:spPr bwMode="auto">
                <a:xfrm>
                  <a:off x="2641" y="3110"/>
                  <a:ext cx="1919" cy="347"/>
                </a:xfrm>
                <a:custGeom>
                  <a:avLst/>
                  <a:gdLst>
                    <a:gd name="T0" fmla="*/ 85 w 43170"/>
                    <a:gd name="T1" fmla="*/ 0 h 22349"/>
                    <a:gd name="T2" fmla="*/ 0 w 43170"/>
                    <a:gd name="T3" fmla="*/ 0 h 22349"/>
                    <a:gd name="T4" fmla="*/ 43 w 43170"/>
                    <a:gd name="T5" fmla="*/ 0 h 22349"/>
                    <a:gd name="T6" fmla="*/ 0 60000 65536"/>
                    <a:gd name="T7" fmla="*/ 0 60000 65536"/>
                    <a:gd name="T8" fmla="*/ 0 60000 65536"/>
                    <a:gd name="T9" fmla="*/ 0 w 43170"/>
                    <a:gd name="T10" fmla="*/ 0 h 22349"/>
                    <a:gd name="T11" fmla="*/ 43170 w 43170"/>
                    <a:gd name="T12" fmla="*/ 22349 h 223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9" name="Arc 29"/>
                <p:cNvSpPr>
                  <a:spLocks/>
                </p:cNvSpPr>
                <p:nvPr/>
              </p:nvSpPr>
              <p:spPr bwMode="auto">
                <a:xfrm flipV="1">
                  <a:off x="2640" y="2773"/>
                  <a:ext cx="1919" cy="347"/>
                </a:xfrm>
                <a:custGeom>
                  <a:avLst/>
                  <a:gdLst>
                    <a:gd name="T0" fmla="*/ 85 w 43170"/>
                    <a:gd name="T1" fmla="*/ 0 h 22349"/>
                    <a:gd name="T2" fmla="*/ 0 w 43170"/>
                    <a:gd name="T3" fmla="*/ 0 h 22349"/>
                    <a:gd name="T4" fmla="*/ 43 w 43170"/>
                    <a:gd name="T5" fmla="*/ 0 h 22349"/>
                    <a:gd name="T6" fmla="*/ 0 60000 65536"/>
                    <a:gd name="T7" fmla="*/ 0 60000 65536"/>
                    <a:gd name="T8" fmla="*/ 0 60000 65536"/>
                    <a:gd name="T9" fmla="*/ 0 w 43170"/>
                    <a:gd name="T10" fmla="*/ 0 h 22349"/>
                    <a:gd name="T11" fmla="*/ 43170 w 43170"/>
                    <a:gd name="T12" fmla="*/ 22349 h 223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70" h="22349" fill="none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</a:path>
                    <a:path w="43170" h="22349" stroke="0" extrusionOk="0">
                      <a:moveTo>
                        <a:pt x="43170" y="1884"/>
                      </a:moveTo>
                      <a:cubicBezTo>
                        <a:pt x="42566" y="13356"/>
                        <a:pt x="33088" y="22348"/>
                        <a:pt x="21600" y="22349"/>
                      </a:cubicBezTo>
                      <a:cubicBezTo>
                        <a:pt x="9670" y="22349"/>
                        <a:pt x="0" y="12678"/>
                        <a:pt x="0" y="749"/>
                      </a:cubicBezTo>
                      <a:cubicBezTo>
                        <a:pt x="-1" y="499"/>
                        <a:pt x="4" y="249"/>
                        <a:pt x="12" y="-1"/>
                      </a:cubicBezTo>
                      <a:lnTo>
                        <a:pt x="21600" y="74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71" name="Arc 30"/>
              <p:cNvSpPr>
                <a:spLocks/>
              </p:cNvSpPr>
              <p:nvPr/>
            </p:nvSpPr>
            <p:spPr bwMode="auto">
              <a:xfrm>
                <a:off x="3493" y="709"/>
                <a:ext cx="1726" cy="971"/>
              </a:xfrm>
              <a:custGeom>
                <a:avLst/>
                <a:gdLst>
                  <a:gd name="T0" fmla="*/ 0 w 43199"/>
                  <a:gd name="T1" fmla="*/ 41 h 22091"/>
                  <a:gd name="T2" fmla="*/ 69 w 43199"/>
                  <a:gd name="T3" fmla="*/ 43 h 22091"/>
                  <a:gd name="T4" fmla="*/ 34 w 43199"/>
                  <a:gd name="T5" fmla="*/ 42 h 22091"/>
                  <a:gd name="T6" fmla="*/ 0 60000 65536"/>
                  <a:gd name="T7" fmla="*/ 0 60000 65536"/>
                  <a:gd name="T8" fmla="*/ 0 60000 65536"/>
                  <a:gd name="T9" fmla="*/ 0 w 43199"/>
                  <a:gd name="T10" fmla="*/ 0 h 22091"/>
                  <a:gd name="T11" fmla="*/ 43199 w 43199"/>
                  <a:gd name="T12" fmla="*/ 22091 h 220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9" h="22091" fill="none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</a:path>
                  <a:path w="43199" h="22091" stroke="0" extrusionOk="0">
                    <a:moveTo>
                      <a:pt x="0" y="21384"/>
                    </a:moveTo>
                    <a:cubicBezTo>
                      <a:pt x="118" y="9539"/>
                      <a:pt x="9753" y="-1"/>
                      <a:pt x="21599" y="0"/>
                    </a:cubicBezTo>
                    <a:cubicBezTo>
                      <a:pt x="33528" y="0"/>
                      <a:pt x="43199" y="9670"/>
                      <a:pt x="43199" y="21600"/>
                    </a:cubicBezTo>
                    <a:cubicBezTo>
                      <a:pt x="43199" y="21763"/>
                      <a:pt x="43197" y="21927"/>
                      <a:pt x="43193" y="22091"/>
                    </a:cubicBezTo>
                    <a:lnTo>
                      <a:pt x="21599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2" name="Line 31"/>
              <p:cNvSpPr>
                <a:spLocks noChangeShapeType="1"/>
              </p:cNvSpPr>
              <p:nvPr/>
            </p:nvSpPr>
            <p:spPr bwMode="auto">
              <a:xfrm>
                <a:off x="5218" y="1647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3" name="Line 32"/>
              <p:cNvSpPr>
                <a:spLocks noChangeShapeType="1"/>
              </p:cNvSpPr>
              <p:nvPr/>
            </p:nvSpPr>
            <p:spPr bwMode="auto">
              <a:xfrm flipV="1">
                <a:off x="4355" y="432"/>
                <a:ext cx="0" cy="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4" name="Line 33"/>
              <p:cNvSpPr>
                <a:spLocks noChangeShapeType="1"/>
              </p:cNvSpPr>
              <p:nvPr/>
            </p:nvSpPr>
            <p:spPr bwMode="auto">
              <a:xfrm>
                <a:off x="3489" y="1647"/>
                <a:ext cx="17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5" name="Line 34"/>
              <p:cNvSpPr>
                <a:spLocks noChangeShapeType="1"/>
              </p:cNvSpPr>
              <p:nvPr/>
            </p:nvSpPr>
            <p:spPr bwMode="auto">
              <a:xfrm flipH="1">
                <a:off x="4222" y="1647"/>
                <a:ext cx="130" cy="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Line 35"/>
              <p:cNvSpPr>
                <a:spLocks noChangeShapeType="1"/>
              </p:cNvSpPr>
              <p:nvPr/>
            </p:nvSpPr>
            <p:spPr bwMode="auto">
              <a:xfrm flipH="1">
                <a:off x="4096" y="1949"/>
                <a:ext cx="129" cy="2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53" name="Object 36"/>
              <p:cNvGraphicFramePr>
                <a:graphicFrameLocks noChangeAspect="1"/>
              </p:cNvGraphicFramePr>
              <p:nvPr/>
            </p:nvGraphicFramePr>
            <p:xfrm>
              <a:off x="5392" y="16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0" name="Equation" r:id="rId7" imgW="7705080" imgH="10147320" progId="Equation.3">
                      <p:embed/>
                    </p:oleObj>
                  </mc:Choice>
                  <mc:Fallback>
                    <p:oleObj name="Equation" r:id="rId7" imgW="7705080" imgH="1014732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2" y="16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4" name="Object 37"/>
              <p:cNvGraphicFramePr>
                <a:graphicFrameLocks noChangeAspect="1"/>
              </p:cNvGraphicFramePr>
              <p:nvPr/>
            </p:nvGraphicFramePr>
            <p:xfrm>
              <a:off x="4176" y="211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1" name="Equation" r:id="rId9" imgW="7299000" imgH="7709040" progId="Equation.3">
                      <p:embed/>
                    </p:oleObj>
                  </mc:Choice>
                  <mc:Fallback>
                    <p:oleObj name="Equation" r:id="rId9" imgW="7299000" imgH="7709040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11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5" name="Object 38"/>
              <p:cNvGraphicFramePr>
                <a:graphicFrameLocks noChangeAspect="1"/>
              </p:cNvGraphicFramePr>
              <p:nvPr/>
            </p:nvGraphicFramePr>
            <p:xfrm>
              <a:off x="4184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2" name="Equation" r:id="rId11" imgW="6892560" imgH="6896160" progId="Equation.3">
                      <p:embed/>
                    </p:oleObj>
                  </mc:Choice>
                  <mc:Fallback>
                    <p:oleObj name="Equation" r:id="rId11" imgW="6892560" imgH="6896160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4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6" name="Object 39"/>
              <p:cNvGraphicFramePr>
                <a:graphicFrameLocks noChangeAspect="1"/>
              </p:cNvGraphicFramePr>
              <p:nvPr/>
            </p:nvGraphicFramePr>
            <p:xfrm>
              <a:off x="5234" y="1680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3" name="Equation" r:id="rId13" imgW="7299000" imgH="7709040" progId="Equation.3">
                      <p:embed/>
                    </p:oleObj>
                  </mc:Choice>
                  <mc:Fallback>
                    <p:oleObj name="Equation" r:id="rId13" imgW="7299000" imgH="7709040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4" y="1680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7" name="Line 40"/>
              <p:cNvSpPr>
                <a:spLocks noChangeShapeType="1"/>
              </p:cNvSpPr>
              <p:nvPr/>
            </p:nvSpPr>
            <p:spPr bwMode="auto">
              <a:xfrm flipV="1">
                <a:off x="4355" y="870"/>
                <a:ext cx="0" cy="7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2" name="Object 41"/>
            <p:cNvGraphicFramePr>
              <a:graphicFrameLocks noChangeAspect="1"/>
            </p:cNvGraphicFramePr>
            <p:nvPr/>
          </p:nvGraphicFramePr>
          <p:xfrm>
            <a:off x="4176" y="148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Equation" r:id="rId15" imgW="6892560" imgH="7709040" progId="Equation.3">
                    <p:embed/>
                  </p:oleObj>
                </mc:Choice>
                <mc:Fallback>
                  <p:oleObj name="Equation" r:id="rId15" imgW="6892560" imgH="770904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88"/>
                          <a:ext cx="13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600200" y="2971800"/>
            <a:ext cx="1057275" cy="1981200"/>
            <a:chOff x="3962" y="841"/>
            <a:chExt cx="666" cy="1127"/>
          </a:xfrm>
        </p:grpSpPr>
        <p:sp>
          <p:nvSpPr>
            <p:cNvPr id="2063" name="Line 43"/>
            <p:cNvSpPr>
              <a:spLocks noChangeShapeType="1"/>
            </p:cNvSpPr>
            <p:nvPr/>
          </p:nvSpPr>
          <p:spPr bwMode="auto">
            <a:xfrm>
              <a:off x="3966" y="1334"/>
              <a:ext cx="0" cy="43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Line 44"/>
            <p:cNvSpPr>
              <a:spLocks noChangeShapeType="1"/>
            </p:cNvSpPr>
            <p:nvPr/>
          </p:nvSpPr>
          <p:spPr bwMode="auto">
            <a:xfrm>
              <a:off x="4607" y="1218"/>
              <a:ext cx="0" cy="58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65" name="Group 45"/>
            <p:cNvGrpSpPr>
              <a:grpSpLocks/>
            </p:cNvGrpSpPr>
            <p:nvPr/>
          </p:nvGrpSpPr>
          <p:grpSpPr bwMode="auto">
            <a:xfrm>
              <a:off x="3962" y="841"/>
              <a:ext cx="666" cy="1127"/>
              <a:chOff x="3962" y="841"/>
              <a:chExt cx="650" cy="1127"/>
            </a:xfrm>
          </p:grpSpPr>
          <p:sp>
            <p:nvSpPr>
              <p:cNvPr id="2066" name="Arc 46"/>
              <p:cNvSpPr>
                <a:spLocks/>
              </p:cNvSpPr>
              <p:nvPr/>
            </p:nvSpPr>
            <p:spPr bwMode="auto">
              <a:xfrm rot="600000">
                <a:off x="4014" y="841"/>
                <a:ext cx="598" cy="534"/>
              </a:xfrm>
              <a:custGeom>
                <a:avLst/>
                <a:gdLst>
                  <a:gd name="T0" fmla="*/ 0 w 42231"/>
                  <a:gd name="T1" fmla="*/ 12 h 22989"/>
                  <a:gd name="T2" fmla="*/ 8 w 42231"/>
                  <a:gd name="T3" fmla="*/ 8 h 22989"/>
                  <a:gd name="T4" fmla="*/ 4 w 42231"/>
                  <a:gd name="T5" fmla="*/ 12 h 22989"/>
                  <a:gd name="T6" fmla="*/ 0 60000 65536"/>
                  <a:gd name="T7" fmla="*/ 0 60000 65536"/>
                  <a:gd name="T8" fmla="*/ 0 60000 65536"/>
                  <a:gd name="T9" fmla="*/ 0 w 42231"/>
                  <a:gd name="T10" fmla="*/ 0 h 22989"/>
                  <a:gd name="T11" fmla="*/ 42231 w 42231"/>
                  <a:gd name="T12" fmla="*/ 22989 h 229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231" h="22989" fill="none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</a:path>
                  <a:path w="42231" h="22989" stroke="0" extrusionOk="0">
                    <a:moveTo>
                      <a:pt x="44" y="22989"/>
                    </a:moveTo>
                    <a:cubicBezTo>
                      <a:pt x="14" y="22526"/>
                      <a:pt x="0" y="2206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065" y="-1"/>
                      <a:pt x="39427" y="6162"/>
                      <a:pt x="42231" y="1520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7" name="Freeform 47"/>
              <p:cNvSpPr>
                <a:spLocks/>
              </p:cNvSpPr>
              <p:nvPr/>
            </p:nvSpPr>
            <p:spPr bwMode="auto">
              <a:xfrm>
                <a:off x="4232" y="1200"/>
                <a:ext cx="363" cy="768"/>
              </a:xfrm>
              <a:custGeom>
                <a:avLst/>
                <a:gdLst>
                  <a:gd name="T0" fmla="*/ 363 w 384"/>
                  <a:gd name="T1" fmla="*/ 0 h 768"/>
                  <a:gd name="T2" fmla="*/ 272 w 384"/>
                  <a:gd name="T3" fmla="*/ 432 h 768"/>
                  <a:gd name="T4" fmla="*/ 0 w 384"/>
                  <a:gd name="T5" fmla="*/ 768 h 76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768"/>
                  <a:gd name="T11" fmla="*/ 384 w 38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768">
                    <a:moveTo>
                      <a:pt x="384" y="0"/>
                    </a:moveTo>
                    <a:cubicBezTo>
                      <a:pt x="368" y="152"/>
                      <a:pt x="352" y="304"/>
                      <a:pt x="288" y="432"/>
                    </a:cubicBezTo>
                    <a:cubicBezTo>
                      <a:pt x="224" y="560"/>
                      <a:pt x="112" y="664"/>
                      <a:pt x="0" y="768"/>
                    </a:cubicBez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48"/>
              <p:cNvSpPr>
                <a:spLocks/>
              </p:cNvSpPr>
              <p:nvPr/>
            </p:nvSpPr>
            <p:spPr bwMode="auto">
              <a:xfrm>
                <a:off x="3962" y="1382"/>
                <a:ext cx="254" cy="576"/>
              </a:xfrm>
              <a:custGeom>
                <a:avLst/>
                <a:gdLst>
                  <a:gd name="T0" fmla="*/ 254 w 288"/>
                  <a:gd name="T1" fmla="*/ 576 h 576"/>
                  <a:gd name="T2" fmla="*/ 42 w 288"/>
                  <a:gd name="T3" fmla="*/ 240 h 576"/>
                  <a:gd name="T4" fmla="*/ 0 w 288"/>
                  <a:gd name="T5" fmla="*/ 0 h 576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576"/>
                  <a:gd name="T11" fmla="*/ 288 w 288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576">
                    <a:moveTo>
                      <a:pt x="288" y="576"/>
                    </a:moveTo>
                    <a:cubicBezTo>
                      <a:pt x="192" y="456"/>
                      <a:pt x="96" y="336"/>
                      <a:pt x="48" y="240"/>
                    </a:cubicBezTo>
                    <a:cubicBezTo>
                      <a:pt x="0" y="144"/>
                      <a:pt x="8" y="40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7" grpId="0" autoUpdateAnimBg="0"/>
      <p:bldP spid="51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57200" y="1143000"/>
          <a:ext cx="83820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3530600" imgH="431800" progId="Equation.3">
                  <p:embed/>
                </p:oleObj>
              </mc:Choice>
              <mc:Fallback>
                <p:oleObj name="Equation" r:id="rId3" imgW="3530600" imgH="43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83820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200400" y="1905000"/>
          <a:ext cx="17621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672808" imgH="698197" progId="Equation.3">
                  <p:embed/>
                </p:oleObj>
              </mc:Choice>
              <mc:Fallback>
                <p:oleObj name="Equation" r:id="rId5" imgW="672808" imgH="698197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17621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81000" y="3962400"/>
          <a:ext cx="83058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3505200" imgH="469900" progId="Equation.3">
                  <p:embed/>
                </p:oleObj>
              </mc:Choice>
              <mc:Fallback>
                <p:oleObj name="Equation" r:id="rId7" imgW="3505200" imgH="469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83058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066800" y="52578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这样的方程组叫做空间曲线的参数方程 </a:t>
            </a:r>
            <a:r>
              <a:rPr lang="en-US" altLang="zh-CN"/>
              <a:t>.</a:t>
            </a:r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50292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二、空间曲线的参数方程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33400" y="533400"/>
          <a:ext cx="8077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7874000" imgH="2133600" progId="Equation.3">
                  <p:embed/>
                </p:oleObj>
              </mc:Choice>
              <mc:Fallback>
                <p:oleObj name="Equation" r:id="rId3" imgW="7874000" imgH="2133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80772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295400" y="2895600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2692400" imgH="457200" progId="Equation.3">
                  <p:embed/>
                </p:oleObj>
              </mc:Choice>
              <mc:Fallback>
                <p:oleObj name="Equation" r:id="rId5" imgW="269240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95600"/>
                        <a:ext cx="297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52450" y="280035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914400" y="3581400"/>
          <a:ext cx="439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7" imgW="4394200" imgH="977900" progId="Equation.3">
                  <p:embed/>
                </p:oleObj>
              </mc:Choice>
              <mc:Fallback>
                <p:oleObj name="Equation" r:id="rId7" imgW="4394200" imgH="977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4394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990600" y="4800600"/>
          <a:ext cx="3886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9" imgW="3886200" imgH="977900" progId="Equation.3">
                  <p:embed/>
                </p:oleObj>
              </mc:Choice>
              <mc:Fallback>
                <p:oleObj name="Equation" r:id="rId9" imgW="3886200" imgH="9779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38862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3" name="Picture 9" descr="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86400" y="2895600"/>
            <a:ext cx="2654300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143000" y="685800"/>
          <a:ext cx="27432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927100" imgH="698500" progId="Equation.3">
                  <p:embed/>
                </p:oleObj>
              </mc:Choice>
              <mc:Fallback>
                <p:oleObj name="Equation" r:id="rId3" imgW="927100" imgH="698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85800"/>
                        <a:ext cx="2743200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14400" y="2819400"/>
            <a:ext cx="3595688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螺旋线的参数方程</a:t>
            </a:r>
          </a:p>
        </p:txBody>
      </p:sp>
      <p:pic>
        <p:nvPicPr>
          <p:cNvPr id="5126" name="Picture 4" descr="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685800"/>
            <a:ext cx="2654300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219200" y="3429000"/>
          <a:ext cx="3352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1422400" imgH="406400" progId="Equation.3">
                  <p:embed/>
                </p:oleObj>
              </mc:Choice>
              <mc:Fallback>
                <p:oleObj name="Equation" r:id="rId6" imgW="1422400" imgH="406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33528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295400" y="4495800"/>
          <a:ext cx="50292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8" imgW="2019300" imgH="698500" progId="Equation.3">
                  <p:embed/>
                </p:oleObj>
              </mc:Choice>
              <mc:Fallback>
                <p:oleObj name="Equation" r:id="rId8" imgW="2019300" imgH="698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5029200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297180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3" imgW="2641600" imgH="431800" progId="Equation.3">
                  <p:embed/>
                </p:oleObj>
              </mc:Choice>
              <mc:Fallback>
                <p:oleObj name="公式" r:id="rId3" imgW="2641600" imgH="431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264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14400" y="3733800"/>
          <a:ext cx="321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5" imgW="3213100" imgH="431800" progId="Equation.3">
                  <p:embed/>
                </p:oleObj>
              </mc:Choice>
              <mc:Fallback>
                <p:oleObj name="公式" r:id="rId5" imgW="32131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3213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900113" y="4581525"/>
          <a:ext cx="54006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7" imgW="2197100" imgH="215900" progId="Equation.3">
                  <p:embed/>
                </p:oleObj>
              </mc:Choice>
              <mc:Fallback>
                <p:oleObj name="公式" r:id="rId7" imgW="2197100" imgH="215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54006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27088" y="1268413"/>
            <a:ext cx="3159125" cy="11176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FFFF"/>
                </a:solidFill>
              </a:rPr>
              <a:t>上升的高度与转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FFFF"/>
                </a:solidFill>
              </a:rPr>
              <a:t>过的角度成正比</a:t>
            </a:r>
            <a:r>
              <a:rPr lang="en-US" altLang="zh-CN">
                <a:solidFill>
                  <a:srgbClr val="00FFFF"/>
                </a:solidFill>
              </a:rPr>
              <a:t>! 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990600" y="5284788"/>
          <a:ext cx="53816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9" imgW="2209800" imgH="228600" progId="Equation.3">
                  <p:embed/>
                </p:oleObj>
              </mc:Choice>
              <mc:Fallback>
                <p:oleObj name="Equation" r:id="rId9" imgW="22098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84788"/>
                        <a:ext cx="5381625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1" name="Picture 8" descr="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86400" y="685800"/>
            <a:ext cx="2654300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3352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螺旋线的重要性质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1365250" cy="700087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4 .</a:t>
            </a:r>
          </a:p>
        </p:txBody>
      </p:sp>
      <p:graphicFrame>
        <p:nvGraphicFramePr>
          <p:cNvPr id="9233" name="Object 17"/>
          <p:cNvGraphicFramePr>
            <a:graphicFrameLocks noGrp="1" noChangeAspect="1"/>
          </p:cNvGraphicFramePr>
          <p:nvPr>
            <p:ph sz="half" idx="1"/>
          </p:nvPr>
        </p:nvGraphicFramePr>
        <p:xfrm>
          <a:off x="3995738" y="3933825"/>
          <a:ext cx="4506912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公式" r:id="rId3" imgW="1765300" imgH="1003300" progId="Equation.3">
                  <p:embed/>
                </p:oleObj>
              </mc:Choice>
              <mc:Fallback>
                <p:oleObj name="公式" r:id="rId3" imgW="1765300" imgH="10033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933825"/>
                        <a:ext cx="4506912" cy="256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1447800" y="457200"/>
            <a:ext cx="5273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将下面的曲线化为参数方程表示</a:t>
            </a:r>
            <a:r>
              <a:rPr lang="en-US" altLang="zh-CN"/>
              <a:t>.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908175" y="1052513"/>
          <a:ext cx="2819400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5" imgW="35326800" imgH="15430680" progId="Equation.3">
                  <p:embed/>
                </p:oleObj>
              </mc:Choice>
              <mc:Fallback>
                <p:oleObj name="Equation" r:id="rId5" imgW="35326800" imgH="154306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2819400" cy="1230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0825" y="2276475"/>
            <a:ext cx="66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42988" y="2420938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将 </a:t>
            </a:r>
            <a:r>
              <a:rPr lang="zh-CN" altLang="en-US">
                <a:ea typeface="GulimChe" pitchFamily="49" charset="-127"/>
              </a:rPr>
              <a:t>② </a:t>
            </a:r>
            <a:r>
              <a:rPr lang="zh-CN" altLang="en-US"/>
              <a:t>代入 </a:t>
            </a:r>
            <a:r>
              <a:rPr lang="zh-CN" altLang="en-US">
                <a:ea typeface="GulimChe" pitchFamily="49" charset="-127"/>
              </a:rPr>
              <a:t>① </a:t>
            </a:r>
            <a:r>
              <a:rPr lang="zh-CN" altLang="en-US"/>
              <a:t>得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486400" y="10668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GulimChe" pitchFamily="49" charset="-127"/>
              </a:rPr>
              <a:t>①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6400" y="16764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GulimChe" pitchFamily="49" charset="-127"/>
              </a:rPr>
              <a:t>②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3708400" y="2420938"/>
          <a:ext cx="21399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公式" r:id="rId7" imgW="838200" imgH="228600" progId="Equation.3">
                  <p:embed/>
                </p:oleObj>
              </mc:Choice>
              <mc:Fallback>
                <p:oleObj name="公式" r:id="rId7" imgW="83820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420938"/>
                        <a:ext cx="213995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6011863" y="2205038"/>
          <a:ext cx="2667000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9" imgW="1358310" imgH="634725" progId="Equation.3">
                  <p:embed/>
                </p:oleObj>
              </mc:Choice>
              <mc:Fallback>
                <p:oleObj name="Equation" r:id="rId9" imgW="1358310" imgH="634725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205038"/>
                        <a:ext cx="2667000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684213" y="3860800"/>
          <a:ext cx="26685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11" imgW="1104900" imgH="431800" progId="Equation.3">
                  <p:embed/>
                </p:oleObj>
              </mc:Choice>
              <mc:Fallback>
                <p:oleObj name="Equation" r:id="rId11" imgW="1104900" imgH="431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0800"/>
                        <a:ext cx="2668587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258888" y="5068888"/>
          <a:ext cx="1800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13" imgW="698197" imgH="177723" progId="Equation.3">
                  <p:embed/>
                </p:oleObj>
              </mc:Choice>
              <mc:Fallback>
                <p:oleObj name="公式" r:id="rId13" imgW="698197" imgH="17772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68888"/>
                        <a:ext cx="18002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258888" y="5805488"/>
            <a:ext cx="2317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得参数方程为</a:t>
            </a:r>
          </a:p>
        </p:txBody>
      </p:sp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395288" y="3357563"/>
            <a:ext cx="3740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利用椭圆的参数方程，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24" grpId="0" autoUpdateAnimBg="0"/>
      <p:bldP spid="9225" grpId="0" autoUpdateAnimBg="0"/>
      <p:bldP spid="9226" grpId="0" autoUpdateAnimBg="0"/>
      <p:bldP spid="9231" grpId="0" autoUpdateAnimBg="0"/>
      <p:bldP spid="92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59436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latin typeface="楷体_GB2312" pitchFamily="49" charset="-122"/>
                <a:ea typeface="楷体_GB2312" pitchFamily="49" charset="-122"/>
              </a:rPr>
              <a:t>三、空间曲线在坐标面上的投影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62000" y="990600"/>
          <a:ext cx="46640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1993900" imgH="749300" progId="Equation.3">
                  <p:embed/>
                </p:oleObj>
              </mc:Choice>
              <mc:Fallback>
                <p:oleObj name="Equation" r:id="rId3" imgW="1993900" imgH="749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466407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57200" y="3200400"/>
          <a:ext cx="46196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5" imgW="2552700" imgH="533400" progId="Equation.3">
                  <p:embed/>
                </p:oleObj>
              </mc:Choice>
              <mc:Fallback>
                <p:oleObj name="Equation" r:id="rId5" imgW="2552700" imgH="533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00400"/>
                        <a:ext cx="4619625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715000" y="762000"/>
            <a:ext cx="3094038" cy="3449638"/>
            <a:chOff x="3600" y="480"/>
            <a:chExt cx="1949" cy="2173"/>
          </a:xfrm>
        </p:grpSpPr>
        <p:sp>
          <p:nvSpPr>
            <p:cNvPr id="8212" name="Line 6"/>
            <p:cNvSpPr>
              <a:spLocks noChangeShapeType="1"/>
            </p:cNvSpPr>
            <p:nvPr/>
          </p:nvSpPr>
          <p:spPr bwMode="auto">
            <a:xfrm flipH="1" flipV="1">
              <a:off x="4349" y="496"/>
              <a:ext cx="19" cy="1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7"/>
            <p:cNvSpPr>
              <a:spLocks noChangeShapeType="1"/>
            </p:cNvSpPr>
            <p:nvPr/>
          </p:nvSpPr>
          <p:spPr bwMode="auto">
            <a:xfrm flipH="1">
              <a:off x="3600" y="2064"/>
              <a:ext cx="768" cy="4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8"/>
            <p:cNvSpPr>
              <a:spLocks noChangeShapeType="1"/>
            </p:cNvSpPr>
            <p:nvPr/>
          </p:nvSpPr>
          <p:spPr bwMode="auto">
            <a:xfrm>
              <a:off x="4320" y="2064"/>
              <a:ext cx="1165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7" name="Object 9"/>
            <p:cNvGraphicFramePr>
              <a:graphicFrameLocks noChangeAspect="1"/>
            </p:cNvGraphicFramePr>
            <p:nvPr/>
          </p:nvGraphicFramePr>
          <p:xfrm>
            <a:off x="3661" y="2501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name="公式" r:id="rId7" imgW="253890" imgH="241195" progId="Equation.3">
                    <p:embed/>
                  </p:oleObj>
                </mc:Choice>
                <mc:Fallback>
                  <p:oleObj name="公式" r:id="rId7" imgW="253890" imgH="241195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2501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10"/>
            <p:cNvGraphicFramePr>
              <a:graphicFrameLocks noChangeAspect="1"/>
            </p:cNvGraphicFramePr>
            <p:nvPr/>
          </p:nvGraphicFramePr>
          <p:xfrm>
            <a:off x="5389" y="2173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公式" r:id="rId9" imgW="253780" imgH="317225" progId="Equation.3">
                    <p:embed/>
                  </p:oleObj>
                </mc:Choice>
                <mc:Fallback>
                  <p:oleObj name="公式" r:id="rId9" imgW="253780" imgH="317225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9" y="2173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11"/>
            <p:cNvGraphicFramePr>
              <a:graphicFrameLocks noChangeAspect="1"/>
            </p:cNvGraphicFramePr>
            <p:nvPr/>
          </p:nvGraphicFramePr>
          <p:xfrm>
            <a:off x="4413" y="480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公式" r:id="rId11" imgW="203024" imgH="253780" progId="Equation.3">
                    <p:embed/>
                  </p:oleObj>
                </mc:Choice>
                <mc:Fallback>
                  <p:oleObj name="公式" r:id="rId11" imgW="203024" imgH="2537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480"/>
                          <a:ext cx="128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12"/>
            <p:cNvGraphicFramePr>
              <a:graphicFrameLocks noChangeAspect="1"/>
            </p:cNvGraphicFramePr>
            <p:nvPr/>
          </p:nvGraphicFramePr>
          <p:xfrm>
            <a:off x="4272" y="2112"/>
            <a:ext cx="19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Equation" r:id="rId13" imgW="164814" imgH="177492" progId="Equation.3">
                    <p:embed/>
                  </p:oleObj>
                </mc:Choice>
                <mc:Fallback>
                  <p:oleObj name="Equation" r:id="rId13" imgW="164814" imgH="177492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193" cy="2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254000" y="4714875"/>
          <a:ext cx="82931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公式" r:id="rId15" imgW="106005600" imgH="14211360" progId="Equation.3">
                  <p:embed/>
                </p:oleObj>
              </mc:Choice>
              <mc:Fallback>
                <p:oleObj name="公式" r:id="rId15" imgW="106005600" imgH="1421136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4714875"/>
                        <a:ext cx="82931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400800" y="1524000"/>
            <a:ext cx="1736725" cy="2743200"/>
            <a:chOff x="4080" y="912"/>
            <a:chExt cx="1094" cy="1728"/>
          </a:xfrm>
        </p:grpSpPr>
        <p:sp>
          <p:nvSpPr>
            <p:cNvPr id="8207" name="Freeform 14"/>
            <p:cNvSpPr>
              <a:spLocks/>
            </p:cNvSpPr>
            <p:nvPr/>
          </p:nvSpPr>
          <p:spPr bwMode="auto">
            <a:xfrm rot="-581268">
              <a:off x="4080" y="2304"/>
              <a:ext cx="1094" cy="296"/>
            </a:xfrm>
            <a:custGeom>
              <a:avLst/>
              <a:gdLst>
                <a:gd name="T0" fmla="*/ 163 w 1072"/>
                <a:gd name="T1" fmla="*/ 0 h 776"/>
                <a:gd name="T2" fmla="*/ 16 w 1072"/>
                <a:gd name="T3" fmla="*/ 146 h 776"/>
                <a:gd name="T4" fmla="*/ 65 w 1072"/>
                <a:gd name="T5" fmla="*/ 256 h 776"/>
                <a:gd name="T6" fmla="*/ 212 w 1072"/>
                <a:gd name="T7" fmla="*/ 293 h 776"/>
                <a:gd name="T8" fmla="*/ 408 w 1072"/>
                <a:gd name="T9" fmla="*/ 275 h 776"/>
                <a:gd name="T10" fmla="*/ 604 w 1072"/>
                <a:gd name="T11" fmla="*/ 201 h 776"/>
                <a:gd name="T12" fmla="*/ 800 w 1072"/>
                <a:gd name="T13" fmla="*/ 110 h 776"/>
                <a:gd name="T14" fmla="*/ 1094 w 1072"/>
                <a:gd name="T15" fmla="*/ 0 h 7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2"/>
                <a:gd name="T25" fmla="*/ 0 h 776"/>
                <a:gd name="T26" fmla="*/ 1072 w 1072"/>
                <a:gd name="T27" fmla="*/ 776 h 7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2" h="776">
                  <a:moveTo>
                    <a:pt x="160" y="0"/>
                  </a:moveTo>
                  <a:cubicBezTo>
                    <a:pt x="96" y="136"/>
                    <a:pt x="32" y="272"/>
                    <a:pt x="16" y="384"/>
                  </a:cubicBezTo>
                  <a:cubicBezTo>
                    <a:pt x="0" y="496"/>
                    <a:pt x="32" y="608"/>
                    <a:pt x="64" y="672"/>
                  </a:cubicBezTo>
                  <a:cubicBezTo>
                    <a:pt x="96" y="736"/>
                    <a:pt x="152" y="760"/>
                    <a:pt x="208" y="768"/>
                  </a:cubicBezTo>
                  <a:cubicBezTo>
                    <a:pt x="264" y="776"/>
                    <a:pt x="336" y="760"/>
                    <a:pt x="400" y="720"/>
                  </a:cubicBezTo>
                  <a:cubicBezTo>
                    <a:pt x="464" y="680"/>
                    <a:pt x="528" y="600"/>
                    <a:pt x="592" y="528"/>
                  </a:cubicBezTo>
                  <a:cubicBezTo>
                    <a:pt x="656" y="456"/>
                    <a:pt x="704" y="376"/>
                    <a:pt x="784" y="288"/>
                  </a:cubicBezTo>
                  <a:cubicBezTo>
                    <a:pt x="864" y="200"/>
                    <a:pt x="968" y="100"/>
                    <a:pt x="1072" y="0"/>
                  </a:cubicBezTo>
                </a:path>
              </a:pathLst>
            </a:custGeom>
            <a:noFill/>
            <a:ln w="28575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15"/>
            <p:cNvSpPr>
              <a:spLocks noChangeShapeType="1"/>
            </p:cNvSpPr>
            <p:nvPr/>
          </p:nvSpPr>
          <p:spPr bwMode="auto">
            <a:xfrm>
              <a:off x="5136" y="960"/>
              <a:ext cx="0" cy="1296"/>
            </a:xfrm>
            <a:prstGeom prst="line">
              <a:avLst/>
            </a:prstGeom>
            <a:noFill/>
            <a:ln w="28575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16"/>
            <p:cNvSpPr>
              <a:spLocks noChangeShapeType="1"/>
            </p:cNvSpPr>
            <p:nvPr/>
          </p:nvSpPr>
          <p:spPr bwMode="auto">
            <a:xfrm>
              <a:off x="4080" y="1488"/>
              <a:ext cx="0" cy="1122"/>
            </a:xfrm>
            <a:prstGeom prst="line">
              <a:avLst/>
            </a:prstGeom>
            <a:noFill/>
            <a:ln w="28575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4224" y="912"/>
              <a:ext cx="0" cy="1440"/>
            </a:xfrm>
            <a:prstGeom prst="line">
              <a:avLst/>
            </a:prstGeom>
            <a:noFill/>
            <a:ln w="28575">
              <a:solidFill>
                <a:srgbClr val="9999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24"/>
            <p:cNvSpPr>
              <a:spLocks noChangeShapeType="1"/>
            </p:cNvSpPr>
            <p:nvPr/>
          </p:nvSpPr>
          <p:spPr bwMode="auto">
            <a:xfrm>
              <a:off x="4320" y="1680"/>
              <a:ext cx="0" cy="960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400800" y="1295400"/>
            <a:ext cx="1701800" cy="1460500"/>
            <a:chOff x="4032" y="816"/>
            <a:chExt cx="1072" cy="920"/>
          </a:xfrm>
        </p:grpSpPr>
        <p:sp>
          <p:nvSpPr>
            <p:cNvPr id="8205" name="Freeform 13"/>
            <p:cNvSpPr>
              <a:spLocks/>
            </p:cNvSpPr>
            <p:nvPr/>
          </p:nvSpPr>
          <p:spPr bwMode="auto">
            <a:xfrm>
              <a:off x="4032" y="960"/>
              <a:ext cx="1072" cy="776"/>
            </a:xfrm>
            <a:custGeom>
              <a:avLst/>
              <a:gdLst>
                <a:gd name="T0" fmla="*/ 160 w 1072"/>
                <a:gd name="T1" fmla="*/ 0 h 776"/>
                <a:gd name="T2" fmla="*/ 16 w 1072"/>
                <a:gd name="T3" fmla="*/ 384 h 776"/>
                <a:gd name="T4" fmla="*/ 64 w 1072"/>
                <a:gd name="T5" fmla="*/ 672 h 776"/>
                <a:gd name="T6" fmla="*/ 208 w 1072"/>
                <a:gd name="T7" fmla="*/ 768 h 776"/>
                <a:gd name="T8" fmla="*/ 400 w 1072"/>
                <a:gd name="T9" fmla="*/ 720 h 776"/>
                <a:gd name="T10" fmla="*/ 592 w 1072"/>
                <a:gd name="T11" fmla="*/ 528 h 776"/>
                <a:gd name="T12" fmla="*/ 784 w 1072"/>
                <a:gd name="T13" fmla="*/ 288 h 776"/>
                <a:gd name="T14" fmla="*/ 1072 w 1072"/>
                <a:gd name="T15" fmla="*/ 0 h 7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2"/>
                <a:gd name="T25" fmla="*/ 0 h 776"/>
                <a:gd name="T26" fmla="*/ 1072 w 1072"/>
                <a:gd name="T27" fmla="*/ 776 h 7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2" h="776">
                  <a:moveTo>
                    <a:pt x="160" y="0"/>
                  </a:moveTo>
                  <a:cubicBezTo>
                    <a:pt x="96" y="136"/>
                    <a:pt x="32" y="272"/>
                    <a:pt x="16" y="384"/>
                  </a:cubicBezTo>
                  <a:cubicBezTo>
                    <a:pt x="0" y="496"/>
                    <a:pt x="32" y="608"/>
                    <a:pt x="64" y="672"/>
                  </a:cubicBezTo>
                  <a:cubicBezTo>
                    <a:pt x="96" y="736"/>
                    <a:pt x="152" y="760"/>
                    <a:pt x="208" y="768"/>
                  </a:cubicBezTo>
                  <a:cubicBezTo>
                    <a:pt x="264" y="776"/>
                    <a:pt x="336" y="760"/>
                    <a:pt x="400" y="720"/>
                  </a:cubicBezTo>
                  <a:cubicBezTo>
                    <a:pt x="464" y="680"/>
                    <a:pt x="528" y="600"/>
                    <a:pt x="592" y="528"/>
                  </a:cubicBezTo>
                  <a:cubicBezTo>
                    <a:pt x="656" y="456"/>
                    <a:pt x="704" y="376"/>
                    <a:pt x="784" y="288"/>
                  </a:cubicBezTo>
                  <a:cubicBezTo>
                    <a:pt x="864" y="200"/>
                    <a:pt x="968" y="100"/>
                    <a:pt x="1072" y="0"/>
                  </a:cubicBezTo>
                </a:path>
              </a:pathLst>
            </a:custGeom>
            <a:noFill/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Text Box 32"/>
            <p:cNvSpPr txBox="1">
              <a:spLocks noChangeArrowheads="1"/>
            </p:cNvSpPr>
            <p:nvPr/>
          </p:nvSpPr>
          <p:spPr bwMode="auto">
            <a:xfrm>
              <a:off x="4752" y="816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FFFF"/>
                  </a:solidFill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447</Words>
  <Application>Microsoft Office PowerPoint</Application>
  <PresentationFormat>全屏显示(4:3)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默认设计模板</vt:lpstr>
      <vt:lpstr>Equation</vt:lpstr>
      <vt:lpstr>公式</vt:lpstr>
      <vt:lpstr>Image</vt:lpstr>
      <vt:lpstr>第六节    空间曲线及其方程</vt:lpstr>
      <vt:lpstr>一、空间曲线的一般方程</vt:lpstr>
      <vt:lpstr>例2.</vt:lpstr>
      <vt:lpstr>二、空间曲线的参数方程</vt:lpstr>
      <vt:lpstr>例3.</vt:lpstr>
      <vt:lpstr>PowerPoint 演示文稿</vt:lpstr>
      <vt:lpstr>螺旋线的重要性质</vt:lpstr>
      <vt:lpstr>例4 .</vt:lpstr>
      <vt:lpstr>三、空间曲线在坐标面上的投影</vt:lpstr>
      <vt:lpstr>PowerPoint 演示文稿</vt:lpstr>
      <vt:lpstr>例5.</vt:lpstr>
      <vt:lpstr>例6.</vt:lpstr>
      <vt:lpstr>PowerPoint 演示文稿</vt:lpstr>
      <vt:lpstr>PowerPoint 演示文稿</vt:lpstr>
      <vt:lpstr>课堂练习</vt:lpstr>
      <vt:lpstr>2.</vt:lpstr>
      <vt:lpstr>作业</vt:lpstr>
    </vt:vector>
  </TitlesOfParts>
  <Company>http://www.xgmm.com/star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空间解析几何与向量代数</dc:title>
  <dc:subject>第六节    空间曲线及其方程</dc:subject>
  <dc:creator>huady</dc:creator>
  <cp:lastModifiedBy>huady</cp:lastModifiedBy>
  <cp:revision>56</cp:revision>
  <dcterms:created xsi:type="dcterms:W3CDTF">2005-12-14T07:48:20Z</dcterms:created>
  <dcterms:modified xsi:type="dcterms:W3CDTF">2018-03-08T05:19:01Z</dcterms:modified>
</cp:coreProperties>
</file>