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6" r:id="rId6"/>
    <p:sldId id="294" r:id="rId7"/>
    <p:sldId id="293" r:id="rId8"/>
    <p:sldId id="296" r:id="rId9"/>
    <p:sldId id="288" r:id="rId10"/>
    <p:sldId id="298" r:id="rId11"/>
    <p:sldId id="281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66FF66"/>
    <a:srgbClr val="99FF99"/>
    <a:srgbClr val="003300"/>
    <a:srgbClr val="B83903"/>
    <a:srgbClr val="446992"/>
    <a:srgbClr val="AEC2D8"/>
    <a:srgbClr val="98432A"/>
    <a:srgbClr val="D8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2" autoAdjust="0"/>
    <p:restoredTop sz="95634"/>
  </p:normalViewPr>
  <p:slideViewPr>
    <p:cSldViewPr snapToGrid="0" showGuides="1">
      <p:cViewPr varScale="1">
        <p:scale>
          <a:sx n="62" d="100"/>
          <a:sy n="62" d="100"/>
        </p:scale>
        <p:origin x="1124" y="4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zh-CN" altLang="en-US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hyperlink" Target="https://anti-ragging.netlify.app/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2194320"/>
            <a:ext cx="5257793" cy="1358451"/>
          </a:xfrm>
        </p:spPr>
        <p:txBody>
          <a:bodyPr/>
          <a:lstStyle/>
          <a:p>
            <a:r>
              <a:rPr lang="en-US" altLang="zh-CN" dirty="0"/>
              <a:t>ANTI-RAGGING </a:t>
            </a:r>
            <a:br>
              <a:rPr lang="en-US" altLang="zh-CN" sz="3500" dirty="0"/>
            </a:br>
            <a:r>
              <a:rPr lang="en-US" altLang="zh-CN" sz="3500" dirty="0"/>
              <a:t>MASS BUNK</a:t>
            </a:r>
            <a:endParaRPr lang="en-US" sz="3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222972"/>
            <a:ext cx="1570612" cy="6598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Ankur </a:t>
            </a:r>
          </a:p>
          <a:p>
            <a:pPr>
              <a:spcBef>
                <a:spcPts val="0"/>
              </a:spcBef>
            </a:pPr>
            <a:r>
              <a:rPr lang="en-US" dirty="0"/>
              <a:t>Kumari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6522" r="6522"/>
          <a:stretch/>
        </p:blipFill>
        <p:spPr>
          <a:xfrm>
            <a:off x="6751522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2077749"/>
          </a:xfrm>
        </p:spPr>
        <p:txBody>
          <a:bodyPr/>
          <a:lstStyle/>
          <a:p>
            <a:r>
              <a:rPr lang="en-US" b="0" i="0" dirty="0">
                <a:effectLst/>
              </a:rPr>
              <a:t>This is a judgment-free space for students to unite against campus ragging and harassment. We're here to provide counseling support, legal advice, campus policy guidance and any other resources you need.</a:t>
            </a:r>
          </a:p>
          <a:p>
            <a:r>
              <a:rPr lang="en-US" dirty="0"/>
              <a:t>You are not alone. We stand together against ragging, and harassment, and we will make campuses safer for all students.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5745001" y="-9144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B818C-7970-7BA8-60A9-A2337DAE6129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42431"/>
            <a:ext cx="4518122" cy="976652"/>
          </a:xfrm>
        </p:spPr>
        <p:txBody>
          <a:bodyPr/>
          <a:lstStyle/>
          <a:p>
            <a:r>
              <a:rPr lang="en-US" dirty="0"/>
              <a:t>“Ragging and forced bunking still occur on campuses.”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0A111-E598-9C20-075D-96472D781D1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1F0912-7BBF-9D85-94BD-CF917013EC17}"/>
              </a:ext>
            </a:extLst>
          </p:cNvPr>
          <p:cNvSpPr/>
          <p:nvPr/>
        </p:nvSpPr>
        <p:spPr>
          <a:xfrm>
            <a:off x="5541557" y="2822525"/>
            <a:ext cx="5627008" cy="3370728"/>
          </a:xfrm>
          <a:prstGeom prst="roundRect">
            <a:avLst>
              <a:gd name="adj" fmla="val 682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009564"/>
            <a:ext cx="6599429" cy="1106110"/>
          </a:xfrm>
        </p:spPr>
        <p:txBody>
          <a:bodyPr/>
          <a:lstStyle/>
          <a:p>
            <a:r>
              <a:rPr lang="en-US" dirty="0"/>
              <a:t>Solution Overview</a:t>
            </a:r>
            <a:br>
              <a:rPr lang="en-US" dirty="0"/>
            </a:br>
            <a:r>
              <a:rPr lang="en-US" sz="2800" b="0" dirty="0"/>
              <a:t>Our online platform provides support</a:t>
            </a:r>
            <a:endParaRPr lang="en-US" b="0" dirty="0"/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0C651-5D71-9A99-8238-15CC4B82A789}"/>
              </a:ext>
            </a:extLst>
          </p:cNvPr>
          <p:cNvSpPr txBox="1"/>
          <p:nvPr/>
        </p:nvSpPr>
        <p:spPr>
          <a:xfrm>
            <a:off x="4670612" y="2305094"/>
            <a:ext cx="5638800" cy="1294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Anonymous reporting to college 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Counseling and peer support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Resources like legal advice and policy guidance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5" name="Title 59">
            <a:extLst>
              <a:ext uri="{FF2B5EF4-FFF2-40B4-BE49-F238E27FC236}">
                <a16:creationId xmlns:a16="http://schemas.microsoft.com/office/drawing/2014/main" id="{B8A5ED7E-17E4-775C-C773-484369524365}"/>
              </a:ext>
            </a:extLst>
          </p:cNvPr>
          <p:cNvSpPr txBox="1">
            <a:spLocks/>
          </p:cNvSpPr>
          <p:nvPr/>
        </p:nvSpPr>
        <p:spPr>
          <a:xfrm>
            <a:off x="4550704" y="3789484"/>
            <a:ext cx="6599429" cy="21446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Approach</a:t>
            </a:r>
            <a:br>
              <a:rPr lang="en-US" dirty="0"/>
            </a:b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latin typeface="Posterama" panose="020B0504020200020000" pitchFamily="34" charset="0"/>
                <a:cs typeface="Posterama" panose="020B0504020200020000" pitchFamily="34" charset="0"/>
              </a:rPr>
              <a:t>Layer 1  - Email to college Dean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latin typeface="Posterama" panose="020B0504020200020000" pitchFamily="34" charset="0"/>
                <a:cs typeface="Posterama" panose="020B0504020200020000" pitchFamily="34" charset="0"/>
              </a:rPr>
              <a:t>Layer 2  - Counselor Support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latin typeface="Posterama" panose="020B0504020200020000" pitchFamily="34" charset="0"/>
                <a:cs typeface="Posterama" panose="020B0504020200020000" pitchFamily="34" charset="0"/>
              </a:rPr>
              <a:t>Layer 3  - Student Support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758548"/>
            <a:ext cx="6599429" cy="1106110"/>
          </a:xfrm>
        </p:spPr>
        <p:txBody>
          <a:bodyPr/>
          <a:lstStyle/>
          <a:p>
            <a:r>
              <a:rPr lang="en-US" dirty="0"/>
              <a:t>Email Reporting</a:t>
            </a:r>
            <a:br>
              <a:rPr lang="en-US" dirty="0"/>
            </a:br>
            <a:r>
              <a:rPr lang="en-US" sz="2800" b="0" dirty="0"/>
              <a:t>Direct email to college administration</a:t>
            </a:r>
            <a:endParaRPr lang="en-US" b="0" dirty="0"/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0C651-5D71-9A99-8238-15CC4B82A789}"/>
              </a:ext>
            </a:extLst>
          </p:cNvPr>
          <p:cNvSpPr txBox="1"/>
          <p:nvPr/>
        </p:nvSpPr>
        <p:spPr>
          <a:xfrm>
            <a:off x="4670612" y="2054078"/>
            <a:ext cx="5638800" cy="1294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Creates record of complaint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Gets attention of authority figures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Easy anonymous reporting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A9233E-7B39-CA4F-4FCB-239BAA03D223}"/>
              </a:ext>
            </a:extLst>
          </p:cNvPr>
          <p:cNvSpPr/>
          <p:nvPr/>
        </p:nvSpPr>
        <p:spPr>
          <a:xfrm>
            <a:off x="4670612" y="3538468"/>
            <a:ext cx="4498914" cy="2694970"/>
          </a:xfrm>
          <a:prstGeom prst="roundRect">
            <a:avLst>
              <a:gd name="adj" fmla="val 6827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45E48EAF-8B97-406A-FF3F-45E3FEE4BB43}"/>
              </a:ext>
            </a:extLst>
          </p:cNvPr>
          <p:cNvSpPr/>
          <p:nvPr/>
        </p:nvSpPr>
        <p:spPr>
          <a:xfrm rot="5400000">
            <a:off x="7238532" y="1062078"/>
            <a:ext cx="4729890" cy="4277472"/>
          </a:xfrm>
          <a:prstGeom prst="hexagon">
            <a:avLst>
              <a:gd name="adj" fmla="val 28167"/>
              <a:gd name="vf" fmla="val 11547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037" t="-14726" r="12096" b="-15238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984303"/>
            <a:ext cx="9823998" cy="1325563"/>
          </a:xfrm>
        </p:spPr>
        <p:txBody>
          <a:bodyPr/>
          <a:lstStyle/>
          <a:p>
            <a:r>
              <a:rPr lang="en-US" dirty="0"/>
              <a:t>E-Counseling</a:t>
            </a:r>
            <a:br>
              <a:rPr lang="en-US" b="0" dirty="0"/>
            </a:br>
            <a:r>
              <a:rPr lang="en-US" sz="2800" b="0" dirty="0"/>
              <a:t>Healing and empowerment</a:t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9452" y="3309866"/>
            <a:ext cx="4959822" cy="20071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Professional counseling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Peer support groups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Confidence building workshops</a:t>
            </a:r>
            <a:endParaRPr lang="en-US" sz="2000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E0D7F6-C474-62A8-4E20-BE18841991C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1F0912-7BBF-9D85-94BD-CF917013EC17}"/>
              </a:ext>
            </a:extLst>
          </p:cNvPr>
          <p:cNvSpPr/>
          <p:nvPr/>
        </p:nvSpPr>
        <p:spPr>
          <a:xfrm>
            <a:off x="5628640" y="3501109"/>
            <a:ext cx="4895487" cy="2932528"/>
          </a:xfrm>
          <a:prstGeom prst="roundRect">
            <a:avLst>
              <a:gd name="adj" fmla="val 68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640" y="871871"/>
            <a:ext cx="5556761" cy="976652"/>
          </a:xfrm>
        </p:spPr>
        <p:txBody>
          <a:bodyPr/>
          <a:lstStyle/>
          <a:p>
            <a:r>
              <a:rPr lang="en-US" sz="4400" dirty="0"/>
              <a:t>Awareness</a:t>
            </a:r>
            <a:br>
              <a:rPr lang="en-US" dirty="0"/>
            </a:br>
            <a:r>
              <a:rPr lang="en-US" sz="2800" dirty="0"/>
              <a:t>Together we can make a difference.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0A111-E598-9C20-075D-96472D781D1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15A8F-5320-805E-E055-6611965CCF08}"/>
              </a:ext>
            </a:extLst>
          </p:cNvPr>
          <p:cNvSpPr txBox="1"/>
          <p:nvPr/>
        </p:nvSpPr>
        <p:spPr>
          <a:xfrm>
            <a:off x="5628640" y="2153920"/>
            <a:ext cx="5039360" cy="1294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Join the movement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Speak up safely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Support each other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18444" t="10896" r="16706" b="29647"/>
          <a:stretch/>
        </p:blipFill>
        <p:spPr>
          <a:xfrm>
            <a:off x="2506718" y="2570513"/>
            <a:ext cx="2368061" cy="210217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05923" y="4774449"/>
            <a:ext cx="2098039" cy="506399"/>
          </a:xfrm>
        </p:spPr>
        <p:txBody>
          <a:bodyPr/>
          <a:lstStyle/>
          <a:p>
            <a:r>
              <a:rPr lang="en-US" dirty="0"/>
              <a:t>Aniketa Das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05923" y="5305340"/>
            <a:ext cx="2098038" cy="50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CSE Student</a:t>
            </a:r>
          </a:p>
          <a:p>
            <a:pPr>
              <a:spcBef>
                <a:spcPts val="0"/>
              </a:spcBef>
            </a:pPr>
            <a:r>
              <a:rPr lang="en-US" dirty="0"/>
              <a:t>Problem Solver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4"/>
          <a:srcRect t="-1" b="9014"/>
          <a:stretch/>
        </p:blipFill>
        <p:spPr>
          <a:xfrm>
            <a:off x="5015456" y="1850890"/>
            <a:ext cx="2368061" cy="210217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12360" y="4055992"/>
            <a:ext cx="2098039" cy="506399"/>
          </a:xfrm>
        </p:spPr>
        <p:txBody>
          <a:bodyPr/>
          <a:lstStyle/>
          <a:p>
            <a:r>
              <a:rPr lang="en-US" dirty="0"/>
              <a:t>Sudhanshu Kumar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112360" y="4586883"/>
            <a:ext cx="2098038" cy="50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CSE Student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LeetCode</a:t>
            </a:r>
            <a:r>
              <a:rPr lang="en-US" dirty="0"/>
              <a:t> </a:t>
            </a:r>
            <a:r>
              <a:rPr lang="en-IN" dirty="0"/>
              <a:t>Enthusiast </a:t>
            </a:r>
            <a:endParaRPr lang="en-US" dirty="0"/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/>
          <a:srcRect l="16547" t="14091" r="14826" b="25100"/>
          <a:stretch/>
        </p:blipFill>
        <p:spPr>
          <a:xfrm>
            <a:off x="7505321" y="2570513"/>
            <a:ext cx="2368061" cy="2102177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10630" y="4774449"/>
            <a:ext cx="2098039" cy="506399"/>
          </a:xfrm>
        </p:spPr>
        <p:txBody>
          <a:bodyPr/>
          <a:lstStyle/>
          <a:p>
            <a:r>
              <a:rPr lang="en-US" dirty="0"/>
              <a:t>Ankur Kumari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610630" y="5173260"/>
            <a:ext cx="2098038" cy="50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CSE Student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Analizer</a:t>
            </a:r>
            <a:endParaRPr lang="en-US" dirty="0"/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71EEBB-2C4E-2A1A-5CBE-CF2301F1A5CD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noProof="0" dirty="0"/>
              <a:t>Green Coders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/>
          <a:stretch/>
        </p:blipFill>
        <p:spPr/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29101"/>
            <a:ext cx="3341052" cy="1959459"/>
          </a:xfrm>
        </p:spPr>
        <p:txBody>
          <a:bodyPr/>
          <a:lstStyle/>
          <a:p>
            <a:pPr lvl="0"/>
            <a:r>
              <a:rPr lang="en-US" dirty="0"/>
              <a:t>anti_ragging@yahoo.com</a:t>
            </a:r>
          </a:p>
          <a:p>
            <a:pPr lvl="0"/>
            <a:r>
              <a:rPr lang="en-IN" dirty="0">
                <a:hlinkClick r:id="rId5"/>
              </a:rPr>
              <a:t>https://</a:t>
            </a:r>
            <a:r>
              <a:rPr lang="en-US" dirty="0">
                <a:hlinkClick r:id="rId5"/>
              </a:rPr>
              <a:t>anti-</a:t>
            </a:r>
            <a:r>
              <a:rPr lang="en-US" dirty="0" err="1">
                <a:hlinkClick r:id="rId5"/>
              </a:rPr>
              <a:t>ragging.netlify.app</a:t>
            </a:r>
            <a:endParaRPr lang="en-US" dirty="0"/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85D00B-A8FF-4BBE-ADA3-53AC28F2FA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FCC6E1-5515-41D9-9B5D-35BED8CF80D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8E459AB-8031-48BD-8A6B-2C4904529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{85A34C3C-5189-9345-9D78-9808737CE4E3}tf10001119</Template>
  <TotalTime>0</TotalTime>
  <Words>226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Abadi</vt:lpstr>
      <vt:lpstr>Arial</vt:lpstr>
      <vt:lpstr>Book Antiqua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ANTI-RAGGING  MASS BUNK</vt:lpstr>
      <vt:lpstr>Introduction</vt:lpstr>
      <vt:lpstr>“Ragging and forced bunking still occur on campuses.”</vt:lpstr>
      <vt:lpstr>Solution Overview Our online platform provides support</vt:lpstr>
      <vt:lpstr>Email Reporting Direct email to college administration</vt:lpstr>
      <vt:lpstr>E-Counseling Healing and empowerment </vt:lpstr>
      <vt:lpstr>Awareness Together we can make a difference.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2022-06-22T17:57:44Z</dcterms:created>
  <dcterms:modified xsi:type="dcterms:W3CDTF">2023-08-16T14:34:38Z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