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6" r:id="rId5"/>
    <p:sldId id="259" r:id="rId6"/>
    <p:sldId id="268" r:id="rId7"/>
    <p:sldId id="269" r:id="rId8"/>
    <p:sldId id="261" r:id="rId9"/>
    <p:sldId id="262" r:id="rId10"/>
    <p:sldId id="263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051" autoAdjust="0"/>
  </p:normalViewPr>
  <p:slideViewPr>
    <p:cSldViewPr snapToGrid="0" snapToObjects="1" showGuides="1">
      <p:cViewPr varScale="1">
        <p:scale>
          <a:sx n="70" d="100"/>
          <a:sy n="70" d="100"/>
        </p:scale>
        <p:origin x="156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762000"/>
            <a:ext cx="5686425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reeform 10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2286000"/>
            <a:ext cx="35661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1990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1990" y="2967788"/>
            <a:ext cx="356616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286000"/>
            <a:ext cx="7290055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5BCAD085-E8A6-8845-BD4E-CB4CCA059FC4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543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831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45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025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71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mailto:anijesudadeola1@gmail.co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z="3600" b="1" dirty="0" err="1">
                <a:latin typeface="Trebuchet MS" panose="020B0603020202020204" charset="0"/>
                <a:cs typeface="Trebuchet MS" panose="020B0603020202020204" charset="0"/>
              </a:rPr>
              <a:t>Airbnb</a:t>
            </a:r>
            <a:r>
              <a:rPr sz="3600" b="1" dirty="0">
                <a:latin typeface="Trebuchet MS" panose="020B0603020202020204" charset="0"/>
                <a:cs typeface="Trebuchet MS" panose="020B0603020202020204" charset="0"/>
              </a:rPr>
              <a:t> </a:t>
            </a:r>
            <a:r>
              <a:rPr lang="en-US" sz="3600" b="1" dirty="0" smtClean="0">
                <a:latin typeface="Trebuchet MS" panose="020B0603020202020204" charset="0"/>
                <a:cs typeface="Trebuchet MS" panose="020B0603020202020204" charset="0"/>
              </a:rPr>
              <a:t>Market and </a:t>
            </a:r>
            <a:r>
              <a:rPr sz="3600" b="1" smtClean="0">
                <a:latin typeface="Trebuchet MS" panose="020B0603020202020204" charset="0"/>
                <a:cs typeface="Trebuchet MS" panose="020B0603020202020204" charset="0"/>
              </a:rPr>
              <a:t>Real Estate </a:t>
            </a:r>
            <a:r>
              <a:rPr sz="3600" b="1" dirty="0">
                <a:latin typeface="Trebuchet MS" panose="020B0603020202020204" charset="0"/>
                <a:cs typeface="Trebuchet MS" panose="020B0603020202020204" charset="0"/>
              </a:rPr>
              <a:t>Analysis </a:t>
            </a:r>
            <a:br>
              <a:rPr sz="3600" b="1" dirty="0">
                <a:latin typeface="Trebuchet MS" panose="020B0603020202020204" charset="0"/>
                <a:cs typeface="Trebuchet MS" panose="020B0603020202020204" charset="0"/>
              </a:rPr>
            </a:br>
            <a:r>
              <a:rPr sz="1800" b="1" dirty="0">
                <a:latin typeface="Trebuchet MS" panose="020B0603020202020204" charset="0"/>
                <a:cs typeface="Trebuchet MS" panose="020B0603020202020204" charset="0"/>
              </a:rPr>
              <a:t>(2019–2022)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dirty="0">
                <a:latin typeface="Trebuchet MS" panose="020B0603020202020204" charset="0"/>
                <a:cs typeface="Trebuchet MS" panose="020B0603020202020204" charset="0"/>
              </a:rPr>
              <a:t>California ZIPs: 92315, 92314, </a:t>
            </a:r>
            <a:r>
              <a:rPr dirty="0" smtClean="0">
                <a:latin typeface="Trebuchet MS" panose="020B0603020202020204" charset="0"/>
                <a:cs typeface="Trebuchet MS" panose="020B0603020202020204" charset="0"/>
              </a:rPr>
              <a:t>92252</a:t>
            </a:r>
            <a:r>
              <a:rPr lang="en-US" dirty="0" smtClean="0">
                <a:latin typeface="Trebuchet MS" panose="020B0603020202020204" charset="0"/>
                <a:cs typeface="Trebuchet MS" panose="020B0603020202020204" charset="0"/>
              </a:rPr>
              <a:t> and</a:t>
            </a:r>
            <a:r>
              <a:rPr dirty="0" smtClean="0">
                <a:latin typeface="Trebuchet MS" panose="020B0603020202020204" charset="0"/>
                <a:cs typeface="Trebuchet MS" panose="020B0603020202020204" charset="0"/>
              </a:rPr>
              <a:t> 92284</a:t>
            </a:r>
            <a:r>
              <a:rPr lang="en-US" dirty="0" smtClean="0">
                <a:latin typeface="Trebuchet MS" panose="020B0603020202020204" charset="0"/>
                <a:cs typeface="Trebuchet MS" panose="020B0603020202020204" charset="0"/>
              </a:rPr>
              <a:t>.</a:t>
            </a:r>
            <a:endParaRPr dirty="0">
              <a:latin typeface="Trebuchet MS" panose="020B0603020202020204" charset="0"/>
              <a:cs typeface="Trebuchet MS" panose="020B0603020202020204" charset="0"/>
            </a:endParaRPr>
          </a:p>
          <a:p>
            <a:endParaRPr dirty="0">
              <a:latin typeface="Trebuchet MS" panose="020B0603020202020204" charset="0"/>
              <a:cs typeface="Trebuchet MS" panose="020B0603020202020204" charset="0"/>
            </a:endParaRPr>
          </a:p>
          <a:p>
            <a:r>
              <a:rPr dirty="0">
                <a:latin typeface="Trebuchet MS" panose="020B0603020202020204" charset="0"/>
                <a:cs typeface="Trebuchet MS" panose="020B0603020202020204" charset="0"/>
              </a:rPr>
              <a:t>Prepared by: Anijesudade Deborah Ifeoluwapo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0" y="1064260"/>
            <a:ext cx="7289800" cy="701040"/>
          </a:xfrm>
        </p:spPr>
        <p:txBody>
          <a:bodyPr/>
          <a:lstStyle/>
          <a:p>
            <a:r>
              <a:rPr sz="3200" b="1">
                <a:latin typeface="Trebuchet MS" panose="020B0603020202020204" charset="0"/>
                <a:cs typeface="Trebuchet MS" panose="020B0603020202020204" charset="0"/>
              </a:rPr>
              <a:t>Actionable 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350" y="2176780"/>
            <a:ext cx="8044815" cy="2505075"/>
          </a:xfrm>
        </p:spPr>
        <p:txBody>
          <a:bodyPr>
            <a:normAutofit/>
          </a:bodyPr>
          <a:lstStyle/>
          <a:p>
            <a:pPr>
              <a:buFont typeface="Wingdings" panose="05000000000000000000" charset="0"/>
              <a:buChar char="§"/>
            </a:pPr>
            <a:r>
              <a:rPr dirty="0">
                <a:latin typeface="Trebuchet MS" panose="020B0603020202020204" charset="0"/>
                <a:cs typeface="Trebuchet MS" panose="020B0603020202020204" charset="0"/>
              </a:rPr>
              <a:t> Target high-performing ZIPs like 92315 and 92314 for investment.</a:t>
            </a:r>
          </a:p>
          <a:p>
            <a:pPr>
              <a:buFont typeface="Wingdings" panose="05000000000000000000" charset="0"/>
              <a:buChar char="§"/>
            </a:pPr>
            <a:r>
              <a:rPr dirty="0">
                <a:latin typeface="Trebuchet MS" panose="020B0603020202020204" charset="0"/>
                <a:cs typeface="Trebuchet MS" panose="020B0603020202020204" charset="0"/>
              </a:rPr>
              <a:t> Prioritize listings with hot tubs and pools.</a:t>
            </a:r>
          </a:p>
          <a:p>
            <a:pPr>
              <a:buFont typeface="Wingdings" panose="05000000000000000000" charset="0"/>
              <a:buChar char="§"/>
            </a:pPr>
            <a:r>
              <a:rPr dirty="0">
                <a:latin typeface="Trebuchet MS" panose="020B0603020202020204" charset="0"/>
                <a:cs typeface="Trebuchet MS" panose="020B0603020202020204" charset="0"/>
              </a:rPr>
              <a:t> Use dynamic pricing models to maximize seasonal peaks.</a:t>
            </a:r>
          </a:p>
          <a:p>
            <a:pPr>
              <a:buFont typeface="Wingdings" panose="05000000000000000000" charset="0"/>
              <a:buChar char="§"/>
            </a:pPr>
            <a:r>
              <a:rPr dirty="0">
                <a:latin typeface="Trebuchet MS" panose="020B0603020202020204" charset="0"/>
                <a:cs typeface="Trebuchet MS" panose="020B0603020202020204" charset="0"/>
              </a:rPr>
              <a:t> Focus on improving occupancy in low months (May–June).</a:t>
            </a:r>
          </a:p>
          <a:p>
            <a:pPr>
              <a:buFont typeface="Wingdings" panose="05000000000000000000" charset="0"/>
              <a:buChar char="§"/>
            </a:pPr>
            <a:r>
              <a:rPr dirty="0">
                <a:latin typeface="Trebuchet MS" panose="020B0603020202020204" charset="0"/>
                <a:cs typeface="Trebuchet MS" panose="020B0603020202020204" charset="0"/>
              </a:rPr>
              <a:t> Encourage minimum amenity upgrades to increase desirability</a:t>
            </a:r>
            <a:r>
              <a:rPr dirty="0" smtClean="0">
                <a:latin typeface="Trebuchet MS" panose="020B0603020202020204" charset="0"/>
                <a:cs typeface="Trebuchet MS" panose="020B0603020202020204" charset="0"/>
              </a:rPr>
              <a:t>.</a:t>
            </a:r>
            <a:endParaRPr lang="en-US" dirty="0" smtClean="0">
              <a:latin typeface="Trebuchet MS" panose="020B0603020202020204" charset="0"/>
              <a:cs typeface="Trebuchet MS" panose="020B0603020202020204" charset="0"/>
            </a:endParaRPr>
          </a:p>
          <a:p>
            <a:pPr marL="0" indent="0">
              <a:buNone/>
            </a:pPr>
            <a:endParaRPr dirty="0">
              <a:latin typeface="Trebuchet MS" panose="020B0603020202020204" charset="0"/>
              <a:cs typeface="Trebuchet MS" panose="020B060302020202020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 b="1" dirty="0">
                <a:latin typeface="Trebuchet MS" panose="020B0603020202020204" charset="0"/>
                <a:cs typeface="Trebuchet MS" panose="020B0603020202020204" charset="0"/>
              </a:rPr>
              <a:t>Thank </a:t>
            </a:r>
            <a:r>
              <a:rPr sz="3200" b="1" dirty="0" smtClean="0">
                <a:latin typeface="Trebuchet MS" panose="020B0603020202020204" charset="0"/>
                <a:cs typeface="Trebuchet MS" panose="020B0603020202020204" charset="0"/>
              </a:rPr>
              <a:t>You</a:t>
            </a:r>
            <a:r>
              <a:rPr lang="en-US" sz="3200" b="1" dirty="0" smtClean="0">
                <a:latin typeface="Trebuchet MS" panose="020B0603020202020204" charset="0"/>
                <a:cs typeface="Trebuchet MS" panose="020B0603020202020204" charset="0"/>
              </a:rPr>
              <a:t>!!!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4395" y="1859280"/>
            <a:ext cx="5407025" cy="1385570"/>
          </a:xfrm>
        </p:spPr>
        <p:txBody>
          <a:bodyPr/>
          <a:lstStyle/>
          <a:p>
            <a:r>
              <a:rPr sz="1800" dirty="0" smtClean="0">
                <a:latin typeface="Trebuchet MS" panose="020B0603020202020204" charset="0"/>
                <a:cs typeface="Trebuchet MS" panose="020B0603020202020204" charset="0"/>
              </a:rPr>
              <a:t>Prepared by: Anijesudade Deborah Ifeoluwapo</a:t>
            </a:r>
          </a:p>
          <a:p>
            <a:r>
              <a:rPr sz="1800" dirty="0" smtClean="0">
                <a:latin typeface="Trebuchet MS" panose="020B0603020202020204" charset="0"/>
                <a:cs typeface="Trebuchet MS" panose="020B0603020202020204" charset="0"/>
              </a:rPr>
              <a:t>Contact: </a:t>
            </a:r>
            <a:r>
              <a:rPr lang="en-US" sz="1800" dirty="0" smtClean="0">
                <a:latin typeface="Trebuchet MS" panose="020B0603020202020204" charset="0"/>
                <a:cs typeface="Trebuchet MS" panose="020B0603020202020204" charset="0"/>
                <a:hlinkClick r:id="rId2"/>
              </a:rPr>
              <a:t>anijesudadeola1@gmail.com</a:t>
            </a:r>
            <a:endParaRPr lang="en-US" sz="1800" dirty="0" smtClean="0">
              <a:latin typeface="Trebuchet MS" panose="020B0603020202020204" charset="0"/>
              <a:cs typeface="Trebuchet MS" panose="020B0603020202020204" charset="0"/>
            </a:endParaRPr>
          </a:p>
          <a:p>
            <a:r>
              <a:rPr lang="en-US" sz="1800" dirty="0" smtClean="0">
                <a:latin typeface="Trebuchet MS" panose="020B0603020202020204" charset="0"/>
                <a:cs typeface="Trebuchet MS" panose="020B0603020202020204" charset="0"/>
              </a:rPr>
              <a:t>09033481138.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661035" y="1524000"/>
            <a:ext cx="6814185" cy="4806315"/>
          </a:xfrm>
          <a:prstGeom prst="roundRect">
            <a:avLst>
              <a:gd name="adj" fmla="val 9142"/>
            </a:avLst>
          </a:prstGeom>
          <a:ln w="381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0" y="585470"/>
            <a:ext cx="4739640" cy="948055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b="1">
                <a:solidFill>
                  <a:schemeClr val="tx1"/>
                </a:solidFill>
                <a:latin typeface="Trebuchet MS" panose="020B0603020202020204" charset="0"/>
                <a:cs typeface="Trebuchet MS" panose="020B0603020202020204" charset="0"/>
              </a:rPr>
              <a:t>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1390" y="1904365"/>
            <a:ext cx="5422265" cy="4023360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sz="1800" b="1">
                <a:latin typeface="Trebuchet MS" panose="020B0603020202020204" charset="0"/>
                <a:cs typeface="Trebuchet MS" panose="020B0603020202020204" charset="0"/>
              </a:rPr>
              <a:t>Objective:</a:t>
            </a:r>
          </a:p>
          <a:p>
            <a:pPr lvl="1"/>
            <a:r>
              <a:rPr sz="1400">
                <a:latin typeface="Trebuchet MS" panose="020B0603020202020204" charset="0"/>
                <a:cs typeface="Trebuchet MS" panose="020B0603020202020204" charset="0"/>
              </a:rPr>
              <a:t>Analyze Airbnb data to uncover insights on revenue, occupancy, pricing, and features for strategic decision-making.</a:t>
            </a:r>
          </a:p>
          <a:p>
            <a:endParaRPr sz="1400">
              <a:latin typeface="Trebuchet MS" panose="020B0603020202020204" charset="0"/>
              <a:cs typeface="Trebuchet MS" panose="020B0603020202020204" charset="0"/>
            </a:endParaRPr>
          </a:p>
          <a:p>
            <a:pPr marL="0" indent="0">
              <a:buNone/>
            </a:pPr>
            <a:r>
              <a:rPr b="1">
                <a:latin typeface="Trebuchet MS" panose="020B0603020202020204" charset="0"/>
                <a:cs typeface="Trebuchet MS" panose="020B0603020202020204" charset="0"/>
              </a:rPr>
              <a:t>Data Sources:</a:t>
            </a:r>
          </a:p>
          <a:p>
            <a:pPr lvl="1"/>
            <a:r>
              <a:rPr sz="1400">
                <a:latin typeface="Trebuchet MS" panose="020B0603020202020204" charset="0"/>
                <a:cs typeface="Trebuchet MS" panose="020B0603020202020204" charset="0"/>
              </a:rPr>
              <a:t>- Airbnb listings and calendar data</a:t>
            </a:r>
          </a:p>
          <a:p>
            <a:pPr lvl="1"/>
            <a:r>
              <a:rPr sz="1400">
                <a:latin typeface="Trebuchet MS" panose="020B0603020202020204" charset="0"/>
                <a:cs typeface="Trebuchet MS" panose="020B0603020202020204" charset="0"/>
              </a:rPr>
              <a:t>- Zillow ZIP-code level data</a:t>
            </a:r>
          </a:p>
          <a:p>
            <a:endParaRPr sz="1400">
              <a:latin typeface="Trebuchet MS" panose="020B0603020202020204" charset="0"/>
              <a:cs typeface="Trebuchet MS" panose="020B0603020202020204" charset="0"/>
            </a:endParaRPr>
          </a:p>
          <a:p>
            <a:pPr marL="0" indent="0">
              <a:buNone/>
            </a:pPr>
            <a:r>
              <a:rPr b="1">
                <a:latin typeface="Trebuchet MS" panose="020B0603020202020204" charset="0"/>
                <a:cs typeface="Trebuchet MS" panose="020B0603020202020204" charset="0"/>
              </a:rPr>
              <a:t>Time Frame:</a:t>
            </a:r>
            <a:r>
              <a:rPr>
                <a:latin typeface="Trebuchet MS" panose="020B0603020202020204" charset="0"/>
                <a:cs typeface="Trebuchet MS" panose="020B0603020202020204" charset="0"/>
              </a:rPr>
              <a:t> </a:t>
            </a:r>
          </a:p>
          <a:p>
            <a:pPr lvl="1"/>
            <a:r>
              <a:rPr sz="1400">
                <a:latin typeface="Trebuchet MS" panose="020B0603020202020204" charset="0"/>
                <a:cs typeface="Trebuchet MS" panose="020B0603020202020204" charset="0"/>
              </a:rPr>
              <a:t>2019 – 2022</a:t>
            </a:r>
            <a:endParaRPr sz="1400" b="1">
              <a:latin typeface="Trebuchet MS" panose="020B0603020202020204" charset="0"/>
              <a:cs typeface="Trebuchet MS" panose="020B0603020202020204" charset="0"/>
            </a:endParaRPr>
          </a:p>
          <a:p>
            <a:pPr marL="0" indent="0">
              <a:buNone/>
            </a:pPr>
            <a:r>
              <a:rPr sz="2800" b="1">
                <a:latin typeface="Trebuchet MS" panose="020B0603020202020204" charset="0"/>
                <a:cs typeface="Trebuchet MS" panose="020B0603020202020204" charset="0"/>
              </a:rPr>
              <a:t>Location:</a:t>
            </a:r>
            <a:r>
              <a:rPr sz="2800">
                <a:latin typeface="Trebuchet MS" panose="020B0603020202020204" charset="0"/>
                <a:cs typeface="Trebuchet MS" panose="020B0603020202020204" charset="0"/>
              </a:rPr>
              <a:t> </a:t>
            </a:r>
          </a:p>
          <a:p>
            <a:pPr lvl="1"/>
            <a:r>
              <a:rPr sz="1400">
                <a:latin typeface="Trebuchet MS" panose="020B0603020202020204" charset="0"/>
                <a:cs typeface="Trebuchet MS" panose="020B0603020202020204" charset="0"/>
              </a:rPr>
              <a:t>California (ZIPs: 92315, 92314, 92252, 92284)</a:t>
            </a:r>
          </a:p>
        </p:txBody>
      </p:sp>
      <p:sp>
        <p:nvSpPr>
          <p:cNvPr id="4" name="Oval 3"/>
          <p:cNvSpPr/>
          <p:nvPr/>
        </p:nvSpPr>
        <p:spPr>
          <a:xfrm>
            <a:off x="7935595" y="0"/>
            <a:ext cx="1208405" cy="1208405"/>
          </a:xfrm>
          <a:prstGeom prst="ellipse">
            <a:avLst/>
          </a:prstGeom>
          <a:solidFill>
            <a:schemeClr val="bg1"/>
          </a:solidFill>
          <a:effectLst>
            <a:softEdge rad="127000"/>
          </a:effectLst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0" y="409432"/>
            <a:ext cx="6543675" cy="941695"/>
          </a:xfrm>
        </p:spPr>
        <p:txBody>
          <a:bodyPr>
            <a:noAutofit/>
          </a:bodyPr>
          <a:lstStyle/>
          <a:p>
            <a:r>
              <a:rPr sz="3200" b="1" dirty="0">
                <a:latin typeface="Trebuchet MS" panose="020B0603020202020204" charset="0"/>
                <a:cs typeface="Trebuchet MS" panose="020B0603020202020204" charset="0"/>
              </a:rPr>
              <a:t>Methods &amp; Data 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910" y="1351128"/>
            <a:ext cx="8243248" cy="5506872"/>
          </a:xfrm>
        </p:spPr>
        <p:txBody>
          <a:bodyPr>
            <a:noAutofit/>
          </a:bodyPr>
          <a:lstStyle/>
          <a:p>
            <a:r>
              <a:rPr sz="1800" dirty="0">
                <a:latin typeface="Trebuchet MS" panose="020B0603020202020204" charset="0"/>
                <a:cs typeface="Trebuchet MS" panose="020B0603020202020204" charset="0"/>
              </a:rPr>
              <a:t>1. Data Preparation &amp; Cleaning (Excel):</a:t>
            </a:r>
          </a:p>
          <a:p>
            <a:pPr lvl="1">
              <a:buFont typeface="Wingdings" panose="05000000000000000000" charset="0"/>
              <a:buChar char="§"/>
            </a:pPr>
            <a:r>
              <a:rPr sz="1400" dirty="0">
                <a:latin typeface="Trebuchet MS" panose="020B0603020202020204" charset="0"/>
                <a:cs typeface="Trebuchet MS" panose="020B0603020202020204" charset="0"/>
              </a:rPr>
              <a:t>Converted CSV to tabular format using Text to Columns.</a:t>
            </a:r>
          </a:p>
          <a:p>
            <a:pPr lvl="1">
              <a:buFont typeface="Wingdings" panose="05000000000000000000" charset="0"/>
              <a:buChar char="§"/>
            </a:pPr>
            <a:r>
              <a:rPr sz="1400" dirty="0">
                <a:latin typeface="Trebuchet MS" panose="020B0603020202020204" charset="0"/>
                <a:cs typeface="Trebuchet MS" panose="020B0603020202020204" charset="0"/>
              </a:rPr>
              <a:t>Removed empty columns and filled blanks with NULLs and 0s.</a:t>
            </a:r>
          </a:p>
          <a:p>
            <a:pPr lvl="1">
              <a:buFont typeface="Wingdings" panose="05000000000000000000" charset="0"/>
              <a:buChar char="§"/>
            </a:pPr>
            <a:r>
              <a:rPr sz="1400" dirty="0">
                <a:latin typeface="Trebuchet MS" panose="020B0603020202020204" charset="0"/>
                <a:cs typeface="Trebuchet MS" panose="020B0603020202020204" charset="0"/>
              </a:rPr>
              <a:t>Applied Excel functions: PRODUCT, IF, SUMIF, AVERAGEIF, ISBLANK, ISNUMBER, COUNTIF, </a:t>
            </a:r>
          </a:p>
          <a:p>
            <a:pPr lvl="1">
              <a:buFont typeface="Wingdings" panose="05000000000000000000" charset="0"/>
              <a:buChar char="§"/>
            </a:pPr>
            <a:r>
              <a:rPr sz="1400" dirty="0" smtClean="0">
                <a:latin typeface="Trebuchet MS" panose="020B0603020202020204" charset="0"/>
                <a:cs typeface="Trebuchet MS" panose="020B0603020202020204" charset="0"/>
              </a:rPr>
              <a:t>VLOOKUP</a:t>
            </a:r>
            <a:r>
              <a:rPr sz="1400" dirty="0">
                <a:latin typeface="Trebuchet MS" panose="020B0603020202020204" charset="0"/>
                <a:cs typeface="Trebuchet MS" panose="020B0603020202020204" charset="0"/>
              </a:rPr>
              <a:t>, SUBSTITUTE, DATE, IFERROR, TRIM, LEFT, MID, PROPER, </a:t>
            </a:r>
            <a:r>
              <a:rPr sz="1400" dirty="0" smtClean="0">
                <a:latin typeface="Trebuchet MS" panose="020B0603020202020204" charset="0"/>
                <a:cs typeface="Trebuchet MS" panose="020B0603020202020204" charset="0"/>
              </a:rPr>
              <a:t>FIND</a:t>
            </a:r>
            <a:r>
              <a:rPr lang="en-US" sz="1400" dirty="0" smtClean="0">
                <a:latin typeface="Trebuchet MS" panose="020B0603020202020204" charset="0"/>
                <a:cs typeface="Trebuchet MS" panose="020B0603020202020204" charset="0"/>
              </a:rPr>
              <a:t> and so on</a:t>
            </a:r>
            <a:r>
              <a:rPr sz="1400" dirty="0" smtClean="0">
                <a:latin typeface="Trebuchet MS" panose="020B0603020202020204" charset="0"/>
                <a:cs typeface="Trebuchet MS" panose="020B0603020202020204" charset="0"/>
              </a:rPr>
              <a:t>.</a:t>
            </a:r>
          </a:p>
          <a:p>
            <a:pPr lvl="1">
              <a:buFont typeface="Wingdings" panose="05000000000000000000" charset="0"/>
              <a:buChar char="§"/>
            </a:pPr>
            <a:r>
              <a:rPr sz="1400" dirty="0">
                <a:latin typeface="Trebuchet MS" panose="020B0603020202020204" charset="0"/>
                <a:cs typeface="Trebuchet MS" panose="020B0603020202020204" charset="0"/>
              </a:rPr>
              <a:t>Converted date strings to real Excel date formats</a:t>
            </a:r>
            <a:r>
              <a:rPr sz="1400" dirty="0" smtClean="0">
                <a:latin typeface="Trebuchet MS" panose="020B0603020202020204" charset="0"/>
                <a:cs typeface="Trebuchet MS" panose="020B0603020202020204" charset="0"/>
              </a:rPr>
              <a:t>.</a:t>
            </a:r>
          </a:p>
          <a:p>
            <a:pPr marL="0" indent="0">
              <a:buNone/>
            </a:pPr>
            <a:endParaRPr lang="en-US" sz="1800" dirty="0">
              <a:latin typeface="Trebuchet MS" panose="020B0603020202020204" charset="0"/>
              <a:cs typeface="Trebuchet MS" panose="020B0603020202020204" charset="0"/>
            </a:endParaRPr>
          </a:p>
          <a:p>
            <a:pPr marL="0" indent="0">
              <a:buNone/>
            </a:pPr>
            <a:r>
              <a:rPr sz="1800" dirty="0" smtClean="0">
                <a:latin typeface="Trebuchet MS" panose="020B0603020202020204" charset="0"/>
                <a:cs typeface="Trebuchet MS" panose="020B0603020202020204" charset="0"/>
              </a:rPr>
              <a:t>2</a:t>
            </a:r>
            <a:r>
              <a:rPr sz="1800" dirty="0">
                <a:latin typeface="Trebuchet MS" panose="020B0603020202020204" charset="0"/>
                <a:cs typeface="Trebuchet MS" panose="020B0603020202020204" charset="0"/>
              </a:rPr>
              <a:t>. Derived Columns &amp; Logic:</a:t>
            </a:r>
          </a:p>
          <a:p>
            <a:pPr lvl="1">
              <a:buFont typeface="Wingdings" panose="05000000000000000000" charset="0"/>
              <a:buChar char="§"/>
            </a:pPr>
            <a:r>
              <a:rPr sz="1400" dirty="0">
                <a:latin typeface="Trebuchet MS" panose="020B0603020202020204" charset="0"/>
                <a:cs typeface="Trebuchet MS" panose="020B0603020202020204" charset="0"/>
              </a:rPr>
              <a:t>Filled missing Nightly Rate using: Revenue / Openness</a:t>
            </a:r>
            <a:r>
              <a:rPr sz="1400" dirty="0" smtClean="0">
                <a:latin typeface="Trebuchet MS" panose="020B0603020202020204" charset="0"/>
                <a:cs typeface="Trebuchet MS" panose="020B0603020202020204" charset="0"/>
              </a:rPr>
              <a:t>.</a:t>
            </a:r>
          </a:p>
          <a:p>
            <a:pPr lvl="1">
              <a:buFont typeface="Wingdings" panose="05000000000000000000" charset="0"/>
              <a:buChar char="§"/>
            </a:pPr>
            <a:r>
              <a:rPr lang="en-US" sz="1400" dirty="0" smtClean="0">
                <a:latin typeface="Trebuchet MS" panose="020B0603020202020204" charset="0"/>
                <a:cs typeface="Trebuchet MS" panose="020B0603020202020204" charset="0"/>
              </a:rPr>
              <a:t>Added a new column: Nights booked = Occupancy x Openness</a:t>
            </a:r>
          </a:p>
          <a:p>
            <a:pPr lvl="1">
              <a:buFont typeface="Wingdings" panose="05000000000000000000" charset="0"/>
              <a:buChar char="§"/>
            </a:pPr>
            <a:r>
              <a:rPr sz="1400" dirty="0">
                <a:latin typeface="Trebuchet MS" panose="020B0603020202020204" charset="0"/>
                <a:cs typeface="Trebuchet MS" panose="020B0603020202020204" charset="0"/>
              </a:rPr>
              <a:t>Created 'Occupancy Status' column:</a:t>
            </a:r>
          </a:p>
          <a:p>
            <a:pPr lvl="2">
              <a:buFont typeface="Wingdings" panose="05000000000000000000" charset="0"/>
              <a:buChar char="§"/>
            </a:pPr>
            <a:r>
              <a:rPr dirty="0">
                <a:latin typeface="Trebuchet MS" panose="020B0603020202020204" charset="0"/>
                <a:cs typeface="Trebuchet MS" panose="020B0603020202020204" charset="0"/>
              </a:rPr>
              <a:t>1 = Fully Booked</a:t>
            </a:r>
          </a:p>
          <a:p>
            <a:pPr lvl="2">
              <a:buFont typeface="Wingdings" panose="05000000000000000000" charset="0"/>
              <a:buChar char="§"/>
            </a:pPr>
            <a:r>
              <a:rPr dirty="0">
                <a:latin typeface="Trebuchet MS" panose="020B0603020202020204" charset="0"/>
                <a:cs typeface="Trebuchet MS" panose="020B0603020202020204" charset="0"/>
              </a:rPr>
              <a:t>0</a:t>
            </a:r>
            <a:r>
              <a:rPr lang="en-US" dirty="0">
                <a:latin typeface="Trebuchet MS" panose="020B0603020202020204" charset="0"/>
                <a:cs typeface="Trebuchet MS" panose="020B0603020202020204" charset="0"/>
              </a:rPr>
              <a:t> </a:t>
            </a:r>
            <a:r>
              <a:rPr dirty="0">
                <a:latin typeface="Trebuchet MS" panose="020B0603020202020204" charset="0"/>
                <a:cs typeface="Trebuchet MS" panose="020B0603020202020204" charset="0"/>
              </a:rPr>
              <a:t>= Not/Partially Booked (some </a:t>
            </a:r>
            <a:r>
              <a:rPr dirty="0" smtClean="0">
                <a:latin typeface="Trebuchet MS" panose="020B0603020202020204" charset="0"/>
                <a:cs typeface="Trebuchet MS" panose="020B0603020202020204" charset="0"/>
              </a:rPr>
              <a:t>occupancy</a:t>
            </a:r>
            <a:r>
              <a:rPr lang="en-US" dirty="0" smtClean="0">
                <a:latin typeface="Trebuchet MS" panose="020B0603020202020204" charset="0"/>
                <a:cs typeface="Trebuchet MS" panose="020B0603020202020204" charset="0"/>
              </a:rPr>
              <a:t> </a:t>
            </a:r>
            <a:r>
              <a:rPr dirty="0" smtClean="0">
                <a:latin typeface="Trebuchet MS" panose="020B0603020202020204" charset="0"/>
                <a:cs typeface="Trebuchet MS" panose="020B0603020202020204" charset="0"/>
              </a:rPr>
              <a:t>=</a:t>
            </a:r>
            <a:r>
              <a:rPr lang="en-US" dirty="0" smtClean="0">
                <a:latin typeface="Trebuchet MS" panose="020B0603020202020204" charset="0"/>
                <a:cs typeface="Trebuchet MS" panose="020B0603020202020204" charset="0"/>
              </a:rPr>
              <a:t> </a:t>
            </a:r>
            <a:r>
              <a:rPr dirty="0" smtClean="0">
                <a:latin typeface="Trebuchet MS" panose="020B0603020202020204" charset="0"/>
                <a:cs typeface="Trebuchet MS" panose="020B0603020202020204" charset="0"/>
              </a:rPr>
              <a:t>0 </a:t>
            </a:r>
            <a:r>
              <a:rPr dirty="0">
                <a:latin typeface="Trebuchet MS" panose="020B0603020202020204" charset="0"/>
                <a:cs typeface="Trebuchet MS" panose="020B0603020202020204" charset="0"/>
              </a:rPr>
              <a:t>still had revenue).</a:t>
            </a:r>
          </a:p>
          <a:p>
            <a:endParaRPr sz="1800" dirty="0">
              <a:latin typeface="Trebuchet MS" panose="020B0603020202020204" charset="0"/>
              <a:cs typeface="Trebuchet MS" panose="020B0603020202020204" charset="0"/>
            </a:endParaRPr>
          </a:p>
          <a:p>
            <a:endParaRPr sz="1800" dirty="0">
              <a:latin typeface="Trebuchet MS" panose="020B0603020202020204" charset="0"/>
              <a:cs typeface="Trebuchet MS" panose="020B0603020202020204" charset="0"/>
            </a:endParaRPr>
          </a:p>
          <a:p>
            <a:endParaRPr sz="1800" dirty="0">
              <a:latin typeface="Trebuchet MS" panose="020B0603020202020204" charset="0"/>
              <a:cs typeface="Trebuchet MS" panose="020B060302020202020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0" y="948690"/>
            <a:ext cx="6321425" cy="790575"/>
          </a:xfrm>
        </p:spPr>
        <p:txBody>
          <a:bodyPr/>
          <a:lstStyle/>
          <a:p>
            <a:r>
              <a:rPr lang="en-US" sz="3200" b="1" dirty="0">
                <a:latin typeface="Trebuchet MS" panose="020B0603020202020204" charset="0"/>
                <a:cs typeface="Trebuchet MS" panose="020B0603020202020204" charset="0"/>
              </a:rPr>
              <a:t>Methods &amp; Data 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6120" y="2084705"/>
            <a:ext cx="6473190" cy="4275152"/>
          </a:xfrm>
        </p:spPr>
        <p:txBody>
          <a:bodyPr/>
          <a:lstStyle/>
          <a:p>
            <a:r>
              <a:rPr lang="en-US" dirty="0">
                <a:latin typeface="Trebuchet MS" panose="020B0603020202020204" charset="0"/>
                <a:cs typeface="Trebuchet MS" panose="020B0603020202020204" charset="0"/>
              </a:rPr>
              <a:t>3. Data Summarization &amp; Visualization (Excel):</a:t>
            </a:r>
          </a:p>
          <a:p>
            <a:pPr lvl="1">
              <a:buFont typeface="Wingdings" panose="05000000000000000000" charset="0"/>
              <a:buChar char="§"/>
            </a:pPr>
            <a:r>
              <a:rPr lang="en-US" sz="1400" dirty="0">
                <a:latin typeface="Trebuchet MS" panose="020B0603020202020204" charset="0"/>
                <a:cs typeface="Trebuchet MS" panose="020B0603020202020204" charset="0"/>
              </a:rPr>
              <a:t>Built Pivot Tables and Charts for Revenue, Occupancy, Amenities, Seasonal and Regional trends.</a:t>
            </a:r>
          </a:p>
          <a:p>
            <a:endParaRPr lang="en-US" dirty="0">
              <a:latin typeface="Trebuchet MS" panose="020B0603020202020204" charset="0"/>
              <a:cs typeface="Trebuchet MS" panose="020B0603020202020204" charset="0"/>
            </a:endParaRPr>
          </a:p>
          <a:p>
            <a:r>
              <a:rPr lang="en-US" dirty="0">
                <a:latin typeface="Trebuchet MS" panose="020B0603020202020204" charset="0"/>
                <a:cs typeface="Trebuchet MS" panose="020B0603020202020204" charset="0"/>
              </a:rPr>
              <a:t>4. Dashboard Development (Power BI):</a:t>
            </a:r>
          </a:p>
          <a:p>
            <a:pPr lvl="1">
              <a:buFont typeface="Wingdings" panose="05000000000000000000" charset="0"/>
              <a:buChar char="§"/>
            </a:pPr>
            <a:r>
              <a:rPr lang="en-US" sz="1400" dirty="0">
                <a:latin typeface="Trebuchet MS" panose="020B0603020202020204" charset="0"/>
                <a:cs typeface="Trebuchet MS" panose="020B0603020202020204" charset="0"/>
              </a:rPr>
              <a:t>Loaded cleaned dataset for into Power </a:t>
            </a:r>
            <a:r>
              <a:rPr lang="en-US" sz="1400" dirty="0" smtClean="0">
                <a:latin typeface="Trebuchet MS" panose="020B0603020202020204" charset="0"/>
                <a:cs typeface="Trebuchet MS" panose="020B0603020202020204" charset="0"/>
              </a:rPr>
              <a:t>BI for further cleaning and visualization</a:t>
            </a:r>
            <a:r>
              <a:rPr lang="en-US" sz="1400" dirty="0" smtClean="0">
                <a:latin typeface="Trebuchet MS" panose="020B0603020202020204" charset="0"/>
                <a:cs typeface="Trebuchet MS" panose="020B0603020202020204" charset="0"/>
              </a:rPr>
              <a:t>s</a:t>
            </a:r>
            <a:r>
              <a:rPr lang="en-US" sz="1400" dirty="0" smtClean="0">
                <a:latin typeface="Trebuchet MS" panose="020B0603020202020204" charset="0"/>
                <a:cs typeface="Trebuchet MS" panose="020B0603020202020204" charset="0"/>
              </a:rPr>
              <a:t>.</a:t>
            </a:r>
            <a:endParaRPr lang="en-US" sz="1400" dirty="0">
              <a:latin typeface="Trebuchet MS" panose="020B0603020202020204" charset="0"/>
              <a:cs typeface="Trebuchet MS" panose="020B0603020202020204" charset="0"/>
            </a:endParaRPr>
          </a:p>
          <a:p>
            <a:pPr lvl="1">
              <a:buFont typeface="Wingdings" panose="05000000000000000000" charset="0"/>
              <a:buChar char="§"/>
            </a:pPr>
            <a:r>
              <a:rPr lang="en-US" sz="1400" dirty="0">
                <a:latin typeface="Trebuchet MS" panose="020B0603020202020204" charset="0"/>
                <a:cs typeface="Trebuchet MS" panose="020B0603020202020204" charset="0"/>
              </a:rPr>
              <a:t>Built interactive dashboards: Revenue Trends, Occupancy, ZIP Comparisons, Amenities Impact.</a:t>
            </a:r>
          </a:p>
          <a:p>
            <a:endParaRPr lang="en-US" sz="1400" dirty="0">
              <a:latin typeface="Trebuchet MS" panose="020B0603020202020204" charset="0"/>
              <a:cs typeface="Trebuchet MS" panose="020B060302020202020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485140"/>
            <a:ext cx="4388830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dirty="0">
                <a:latin typeface="Trebuchet MS" panose="020B0603020202020204" charset="0"/>
                <a:cs typeface="Trebuchet MS" panose="020B0603020202020204" charset="0"/>
              </a:rPr>
              <a:t>Revenue Trend </a:t>
            </a:r>
            <a:r>
              <a:rPr lang="en-US" b="1" dirty="0">
                <a:latin typeface="Trebuchet MS" panose="020B0603020202020204" charset="0"/>
                <a:cs typeface="Trebuchet MS" panose="020B0603020202020204" charset="0"/>
              </a:rPr>
              <a:t>O</a:t>
            </a:r>
            <a:r>
              <a:rPr lang="en-US" b="1" dirty="0" smtClean="0">
                <a:latin typeface="Trebuchet MS" panose="020B0603020202020204" charset="0"/>
                <a:cs typeface="Trebuchet MS" panose="020B0603020202020204" charset="0"/>
              </a:rPr>
              <a:t>ver Time</a:t>
            </a:r>
            <a:r>
              <a:rPr b="1" dirty="0" smtClean="0">
                <a:latin typeface="Trebuchet MS" panose="020B0603020202020204" charset="0"/>
                <a:cs typeface="Trebuchet MS" panose="020B0603020202020204" charset="0"/>
              </a:rPr>
              <a:t> </a:t>
            </a:r>
            <a:r>
              <a:rPr b="1" dirty="0">
                <a:latin typeface="Trebuchet MS" panose="020B0603020202020204" charset="0"/>
                <a:cs typeface="Trebuchet MS" panose="020B0603020202020204" charset="0"/>
              </a:rPr>
              <a:t>(2019–2022)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088469"/>
            <a:ext cx="8377707" cy="514468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486" y="231821"/>
            <a:ext cx="8487179" cy="615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0331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334" y="450761"/>
            <a:ext cx="8603089" cy="582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8851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1668" y="476250"/>
            <a:ext cx="26836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Trebuchet MS" panose="020B0603020202020204" charset="0"/>
                <a:cs typeface="Trebuchet MS" panose="020B0603020202020204" charset="0"/>
              </a:rPr>
              <a:t>Geographical Trends</a:t>
            </a:r>
            <a:endParaRPr b="1" dirty="0">
              <a:latin typeface="Trebuchet MS" panose="020B0603020202020204" charset="0"/>
              <a:cs typeface="Trebuchet MS" panose="020B060302020202020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68" y="866531"/>
            <a:ext cx="8847786" cy="581760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0" y="0"/>
            <a:ext cx="7289800" cy="528034"/>
          </a:xfrm>
        </p:spPr>
        <p:txBody>
          <a:bodyPr/>
          <a:lstStyle/>
          <a:p>
            <a:r>
              <a:rPr sz="3200" b="1" dirty="0">
                <a:latin typeface="Trebuchet MS" panose="020B0603020202020204" charset="0"/>
                <a:cs typeface="Trebuchet MS" panose="020B0603020202020204" charset="0"/>
              </a:rPr>
              <a:t>Key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124" y="785611"/>
            <a:ext cx="8399772" cy="6072389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charset="0"/>
              <a:buChar char="§"/>
            </a:pPr>
            <a:r>
              <a:rPr lang="en-US" dirty="0">
                <a:latin typeface="Trebuchet MS" panose="020B0603020202020204" charset="0"/>
                <a:cs typeface="Trebuchet MS" panose="020B0603020202020204" charset="0"/>
              </a:rPr>
              <a:t> December c</a:t>
            </a:r>
            <a:r>
              <a:rPr dirty="0">
                <a:latin typeface="Trebuchet MS" panose="020B0603020202020204" charset="0"/>
                <a:cs typeface="Trebuchet MS" panose="020B0603020202020204" charset="0"/>
              </a:rPr>
              <a:t>onsistently </a:t>
            </a:r>
            <a:r>
              <a:rPr dirty="0" smtClean="0">
                <a:latin typeface="Trebuchet MS" panose="020B0603020202020204" charset="0"/>
                <a:cs typeface="Trebuchet MS" panose="020B0603020202020204" charset="0"/>
              </a:rPr>
              <a:t>yield</a:t>
            </a:r>
            <a:r>
              <a:rPr lang="en-US" dirty="0" smtClean="0">
                <a:latin typeface="Trebuchet MS" panose="020B0603020202020204" charset="0"/>
                <a:cs typeface="Trebuchet MS" panose="020B0603020202020204" charset="0"/>
              </a:rPr>
              <a:t>ed the</a:t>
            </a:r>
            <a:r>
              <a:rPr dirty="0" smtClean="0">
                <a:latin typeface="Trebuchet MS" panose="020B0603020202020204" charset="0"/>
                <a:cs typeface="Trebuchet MS" panose="020B0603020202020204" charset="0"/>
              </a:rPr>
              <a:t> </a:t>
            </a:r>
            <a:r>
              <a:rPr dirty="0">
                <a:latin typeface="Trebuchet MS" panose="020B0603020202020204" charset="0"/>
                <a:cs typeface="Trebuchet MS" panose="020B0603020202020204" charset="0"/>
              </a:rPr>
              <a:t>highest revenue across years.</a:t>
            </a:r>
          </a:p>
          <a:p>
            <a:pPr algn="just">
              <a:buFont typeface="Wingdings" panose="05000000000000000000" charset="0"/>
              <a:buChar char="§"/>
            </a:pPr>
            <a:r>
              <a:rPr lang="en-US" dirty="0">
                <a:latin typeface="Trebuchet MS" panose="020B0603020202020204" charset="0"/>
                <a:cs typeface="Trebuchet MS" panose="020B0603020202020204" charset="0"/>
              </a:rPr>
              <a:t> </a:t>
            </a:r>
            <a:r>
              <a:rPr dirty="0">
                <a:latin typeface="Trebuchet MS" panose="020B0603020202020204" charset="0"/>
                <a:cs typeface="Trebuchet MS" panose="020B0603020202020204" charset="0"/>
              </a:rPr>
              <a:t>ZIP code </a:t>
            </a:r>
            <a:r>
              <a:rPr dirty="0" smtClean="0">
                <a:latin typeface="Trebuchet MS" panose="020B0603020202020204" charset="0"/>
                <a:cs typeface="Trebuchet MS" panose="020B0603020202020204" charset="0"/>
              </a:rPr>
              <a:t>92315</a:t>
            </a:r>
            <a:r>
              <a:rPr lang="en-US" dirty="0" smtClean="0">
                <a:latin typeface="Trebuchet MS" panose="020B0603020202020204" charset="0"/>
                <a:cs typeface="Trebuchet MS" panose="020B0603020202020204" charset="0"/>
              </a:rPr>
              <a:t> (Big Bear Lake)</a:t>
            </a:r>
            <a:r>
              <a:rPr dirty="0" smtClean="0">
                <a:latin typeface="Trebuchet MS" panose="020B0603020202020204" charset="0"/>
                <a:cs typeface="Trebuchet MS" panose="020B0603020202020204" charset="0"/>
              </a:rPr>
              <a:t> </a:t>
            </a:r>
            <a:r>
              <a:rPr lang="en-US" dirty="0" smtClean="0">
                <a:latin typeface="Trebuchet MS" panose="020B0603020202020204" charset="0"/>
                <a:cs typeface="Trebuchet MS" panose="020B0603020202020204" charset="0"/>
              </a:rPr>
              <a:t>had both</a:t>
            </a:r>
            <a:r>
              <a:rPr dirty="0" smtClean="0">
                <a:latin typeface="Trebuchet MS" panose="020B0603020202020204" charset="0"/>
                <a:cs typeface="Trebuchet MS" panose="020B0603020202020204" charset="0"/>
              </a:rPr>
              <a:t> </a:t>
            </a:r>
            <a:r>
              <a:rPr dirty="0">
                <a:latin typeface="Trebuchet MS" panose="020B0603020202020204" charset="0"/>
                <a:cs typeface="Trebuchet MS" panose="020B0603020202020204" charset="0"/>
              </a:rPr>
              <a:t>the highest revenue and nightly rate</a:t>
            </a:r>
            <a:r>
              <a:rPr dirty="0" smtClean="0">
                <a:latin typeface="Trebuchet MS" panose="020B0603020202020204" charset="0"/>
                <a:cs typeface="Trebuchet MS" panose="020B0603020202020204" charset="0"/>
              </a:rPr>
              <a:t>.</a:t>
            </a:r>
            <a:endParaRPr lang="en-US" dirty="0" smtClean="0">
              <a:latin typeface="Trebuchet MS" panose="020B0603020202020204" charset="0"/>
              <a:cs typeface="Trebuchet MS" panose="020B0603020202020204" charset="0"/>
            </a:endParaRPr>
          </a:p>
          <a:p>
            <a:pPr algn="just">
              <a:buFont typeface="Wingdings" panose="05000000000000000000" charset="0"/>
              <a:buChar char="§"/>
            </a:pPr>
            <a:r>
              <a:rPr lang="en-US" dirty="0" smtClean="0">
                <a:latin typeface="Trebuchet MS" panose="020B0603020202020204" charset="0"/>
                <a:cs typeface="Trebuchet MS" panose="020B0603020202020204" charset="0"/>
              </a:rPr>
              <a:t>The top Host Type by revenue and occupancy rate is “Professionals”.</a:t>
            </a:r>
            <a:endParaRPr dirty="0">
              <a:latin typeface="Trebuchet MS" panose="020B0603020202020204" charset="0"/>
              <a:cs typeface="Trebuchet MS" panose="020B0603020202020204" charset="0"/>
            </a:endParaRPr>
          </a:p>
          <a:p>
            <a:pPr algn="just">
              <a:buFont typeface="Wingdings" panose="05000000000000000000" charset="0"/>
              <a:buChar char="§"/>
            </a:pPr>
            <a:r>
              <a:rPr dirty="0">
                <a:latin typeface="Trebuchet MS" panose="020B0603020202020204" charset="0"/>
                <a:cs typeface="Trebuchet MS" panose="020B0603020202020204" charset="0"/>
              </a:rPr>
              <a:t> </a:t>
            </a:r>
            <a:r>
              <a:rPr lang="en-US" dirty="0">
                <a:latin typeface="Trebuchet MS" panose="020B0603020202020204" charset="0"/>
                <a:cs typeface="Trebuchet MS" panose="020B0603020202020204" charset="0"/>
              </a:rPr>
              <a:t>Year 2021 generated the highest revenue.</a:t>
            </a:r>
          </a:p>
          <a:p>
            <a:pPr algn="just">
              <a:buFont typeface="Wingdings" panose="05000000000000000000" charset="0"/>
              <a:buChar char="§"/>
            </a:pPr>
            <a:r>
              <a:rPr lang="en-US" dirty="0">
                <a:latin typeface="Trebuchet MS" panose="020B0603020202020204" charset="0"/>
                <a:cs typeface="Trebuchet MS" panose="020B0603020202020204" charset="0"/>
              </a:rPr>
              <a:t> </a:t>
            </a:r>
            <a:r>
              <a:rPr dirty="0">
                <a:latin typeface="Trebuchet MS" panose="020B0603020202020204" charset="0"/>
                <a:cs typeface="Trebuchet MS" panose="020B0603020202020204" charset="0"/>
              </a:rPr>
              <a:t>Fully booked listings are associated with higher revenue and rates.</a:t>
            </a:r>
          </a:p>
          <a:p>
            <a:pPr algn="just">
              <a:buFont typeface="Wingdings" panose="05000000000000000000" charset="0"/>
              <a:buChar char="§"/>
            </a:pPr>
            <a:r>
              <a:rPr lang="en-US" dirty="0">
                <a:latin typeface="Trebuchet MS" panose="020B0603020202020204" charset="0"/>
                <a:cs typeface="Trebuchet MS" panose="020B0603020202020204" charset="0"/>
              </a:rPr>
              <a:t> </a:t>
            </a:r>
            <a:r>
              <a:rPr dirty="0">
                <a:latin typeface="Trebuchet MS" panose="020B0603020202020204" charset="0"/>
                <a:cs typeface="Trebuchet MS" panose="020B0603020202020204" charset="0"/>
              </a:rPr>
              <a:t>Listings with hot tubs and pools earn significantly more.</a:t>
            </a:r>
          </a:p>
          <a:p>
            <a:pPr algn="just">
              <a:buFont typeface="Wingdings" panose="05000000000000000000" charset="0"/>
              <a:buChar char="§"/>
            </a:pPr>
            <a:r>
              <a:rPr dirty="0">
                <a:latin typeface="Trebuchet MS" panose="020B0603020202020204" charset="0"/>
                <a:cs typeface="Trebuchet MS" panose="020B0603020202020204" charset="0"/>
              </a:rPr>
              <a:t> </a:t>
            </a:r>
            <a:r>
              <a:rPr lang="en-US" dirty="0">
                <a:latin typeface="Trebuchet MS" panose="020B0603020202020204" charset="0"/>
                <a:cs typeface="Trebuchet MS" panose="020B0603020202020204" charset="0"/>
              </a:rPr>
              <a:t>Listings with hot tubs generated have the highest </a:t>
            </a:r>
            <a:r>
              <a:rPr lang="en-US" dirty="0" smtClean="0">
                <a:latin typeface="Trebuchet MS" panose="020B0603020202020204" charset="0"/>
                <a:cs typeface="Trebuchet MS" panose="020B0603020202020204" charset="0"/>
              </a:rPr>
              <a:t>occupancy </a:t>
            </a:r>
            <a:r>
              <a:rPr lang="en-US" dirty="0">
                <a:latin typeface="Trebuchet MS" panose="020B0603020202020204" charset="0"/>
                <a:cs typeface="Trebuchet MS" panose="020B0603020202020204" charset="0"/>
              </a:rPr>
              <a:t>and revenue.</a:t>
            </a:r>
          </a:p>
          <a:p>
            <a:pPr algn="just">
              <a:buFont typeface="Wingdings" panose="05000000000000000000" charset="0"/>
              <a:buChar char="§"/>
            </a:pPr>
            <a:r>
              <a:rPr lang="en-US" dirty="0">
                <a:latin typeface="Trebuchet MS" panose="020B0603020202020204" charset="0"/>
                <a:cs typeface="Trebuchet MS" panose="020B0603020202020204" charset="0"/>
              </a:rPr>
              <a:t> </a:t>
            </a:r>
            <a:r>
              <a:rPr dirty="0">
                <a:latin typeface="Trebuchet MS" panose="020B0603020202020204" charset="0"/>
                <a:cs typeface="Trebuchet MS" panose="020B0603020202020204" charset="0"/>
              </a:rPr>
              <a:t>Quarter 4 generates the highest overall revenue.</a:t>
            </a:r>
          </a:p>
          <a:p>
            <a:pPr algn="just">
              <a:buFont typeface="Wingdings" panose="05000000000000000000" charset="0"/>
              <a:buChar char="§"/>
            </a:pPr>
            <a:r>
              <a:rPr lang="en-US" dirty="0">
                <a:latin typeface="Trebuchet MS" panose="020B0603020202020204" charset="0"/>
                <a:cs typeface="Trebuchet MS" panose="020B0603020202020204" charset="0"/>
              </a:rPr>
              <a:t> Hot tub is the most common amenity</a:t>
            </a:r>
            <a:r>
              <a:rPr lang="en-US" dirty="0" smtClean="0">
                <a:latin typeface="Trebuchet MS" panose="020B0603020202020204" charset="0"/>
                <a:cs typeface="Trebuchet MS" panose="020B0603020202020204" charset="0"/>
              </a:rPr>
              <a:t>.</a:t>
            </a:r>
          </a:p>
          <a:p>
            <a:pPr algn="just">
              <a:buFont typeface="Wingdings" panose="05000000000000000000" charset="0"/>
              <a:buChar char="§"/>
            </a:pPr>
            <a:r>
              <a:rPr lang="en-US" dirty="0" smtClean="0">
                <a:latin typeface="Trebuchet MS" panose="020B0603020202020204" charset="0"/>
                <a:cs typeface="Trebuchet MS" panose="020B0603020202020204" charset="0"/>
              </a:rPr>
              <a:t> The sum of all the revenue generated from “Not/Partially Booked” is higher than the “Fully Booked”. This is because 92% of the occupancy status are “</a:t>
            </a:r>
            <a:r>
              <a:rPr lang="en-US" dirty="0">
                <a:latin typeface="Trebuchet MS" panose="020B0603020202020204" charset="0"/>
                <a:cs typeface="Trebuchet MS" panose="020B0603020202020204" charset="0"/>
              </a:rPr>
              <a:t>N</a:t>
            </a:r>
            <a:r>
              <a:rPr lang="en-US" dirty="0" smtClean="0">
                <a:latin typeface="Trebuchet MS" panose="020B0603020202020204" charset="0"/>
                <a:cs typeface="Trebuchet MS" panose="020B0603020202020204" charset="0"/>
              </a:rPr>
              <a:t>ot/partially Booked” while fully booked is only 8%.</a:t>
            </a:r>
          </a:p>
          <a:p>
            <a:pPr marL="0" indent="0" algn="just">
              <a:buNone/>
            </a:pPr>
            <a:endParaRPr lang="en-US" dirty="0" smtClean="0">
              <a:latin typeface="Trebuchet MS" panose="020B0603020202020204" charset="0"/>
              <a:cs typeface="Trebuchet MS" panose="020B0603020202020204" charset="0"/>
            </a:endParaRPr>
          </a:p>
          <a:p>
            <a:pPr marL="0" indent="0" algn="just">
              <a:buNone/>
            </a:pPr>
            <a:endParaRPr lang="en-US" dirty="0">
              <a:latin typeface="Trebuchet MS" panose="020B0603020202020204" charset="0"/>
              <a:cs typeface="Trebuchet MS" panose="020B0603020202020204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116</TotalTime>
  <Words>502</Words>
  <Application>Microsoft Office PowerPoint</Application>
  <PresentationFormat>On-screen Show (4:3)</PresentationFormat>
  <Paragraphs>61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Trebuchet MS</vt:lpstr>
      <vt:lpstr>Tw Cen MT</vt:lpstr>
      <vt:lpstr>Tw Cen MT Condensed</vt:lpstr>
      <vt:lpstr>Wingdings</vt:lpstr>
      <vt:lpstr>Wingdings 3</vt:lpstr>
      <vt:lpstr>Integral</vt:lpstr>
      <vt:lpstr>Airbnb Market and Real Estate Analysis  (2019–2022)</vt:lpstr>
      <vt:lpstr>Background</vt:lpstr>
      <vt:lpstr>Methods &amp; Data Processing</vt:lpstr>
      <vt:lpstr>Methods &amp; Data Processing</vt:lpstr>
      <vt:lpstr>PowerPoint Presentation</vt:lpstr>
      <vt:lpstr>PowerPoint Presentation</vt:lpstr>
      <vt:lpstr>PowerPoint Presentation</vt:lpstr>
      <vt:lpstr>PowerPoint Presentation</vt:lpstr>
      <vt:lpstr>Key Insights</vt:lpstr>
      <vt:lpstr>Actionable Recommendations</vt:lpstr>
      <vt:lpstr>Thank You!!!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Airbnb Real Estate Data Analysis (2019–2022)</dc:title>
  <dc:creator/>
  <dc:description>generated using python-pptx</dc:description>
  <cp:lastModifiedBy>user</cp:lastModifiedBy>
  <cp:revision>32</cp:revision>
  <dcterms:created xsi:type="dcterms:W3CDTF">2013-01-27T09:14:00Z</dcterms:created>
  <dcterms:modified xsi:type="dcterms:W3CDTF">2025-08-28T03:42:33Z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F1D5DFECF6B54513903F8727A854E27C_12</vt:lpwstr>
  </property>
  <property fmtid="{D5CDD505-2E9C-101B-9397-08002B2CF9AE}" pid="3" name="KSOProductBuildVer">
    <vt:lpwstr>1033-12.2.0.21931</vt:lpwstr>
  </property>
</Properties>
</file>