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F959-D6F5-426A-ACC6-A12BF88CF0E2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5E95-E719-4590-81C2-2B4ACCB01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6292" y="574766"/>
            <a:ext cx="338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75" dirty="0" smtClean="0"/>
              <a:t>WHAT </a:t>
            </a:r>
            <a:r>
              <a:rPr lang="en-US" dirty="0" smtClean="0"/>
              <a:t>IS 8 </a:t>
            </a:r>
            <a:r>
              <a:rPr lang="en-US" spc="-20" dirty="0" smtClean="0"/>
              <a:t>QUEEN</a:t>
            </a:r>
            <a:r>
              <a:rPr lang="en-US" spc="5" dirty="0" smtClean="0"/>
              <a:t> </a:t>
            </a:r>
            <a:r>
              <a:rPr lang="en-US" spc="-20" dirty="0" smtClean="0"/>
              <a:t>PROBLEM?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606041"/>
            <a:ext cx="781558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39750" indent="-342900">
              <a:lnSpc>
                <a:spcPct val="100099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3816985" algn="l"/>
                <a:tab pos="5862955" algn="l"/>
              </a:tabLst>
            </a:pPr>
            <a:r>
              <a:rPr sz="2400" dirty="0">
                <a:latin typeface="Bell MT"/>
                <a:cs typeface="Bell MT"/>
              </a:rPr>
              <a:t>The </a:t>
            </a:r>
            <a:r>
              <a:rPr sz="2400" b="1" dirty="0">
                <a:solidFill>
                  <a:srgbClr val="974707"/>
                </a:solidFill>
                <a:latin typeface="Bell MT"/>
                <a:cs typeface="Bell MT"/>
              </a:rPr>
              <a:t>eight </a:t>
            </a:r>
            <a:r>
              <a:rPr sz="2400" b="1" spc="-5" dirty="0">
                <a:solidFill>
                  <a:srgbClr val="974707"/>
                </a:solidFill>
                <a:latin typeface="Bell MT"/>
                <a:cs typeface="Bell MT"/>
              </a:rPr>
              <a:t>queens puzzle </a:t>
            </a:r>
            <a:r>
              <a:rPr sz="2400" spc="-5" dirty="0">
                <a:latin typeface="Bell MT"/>
                <a:cs typeface="Bell MT"/>
              </a:rPr>
              <a:t>is </a:t>
            </a:r>
            <a:r>
              <a:rPr sz="2400" dirty="0">
                <a:latin typeface="Bell MT"/>
                <a:cs typeface="Bell MT"/>
              </a:rPr>
              <a:t>the</a:t>
            </a:r>
            <a:r>
              <a:rPr sz="2400" spc="-10" dirty="0">
                <a:latin typeface="Bell MT"/>
                <a:cs typeface="Bell MT"/>
              </a:rPr>
              <a:t> problem </a:t>
            </a:r>
            <a:r>
              <a:rPr sz="2400" dirty="0">
                <a:latin typeface="Bell MT"/>
                <a:cs typeface="Bell MT"/>
              </a:rPr>
              <a:t>of	placing  </a:t>
            </a:r>
            <a:r>
              <a:rPr sz="2400" spc="-5" dirty="0">
                <a:latin typeface="Bell MT"/>
                <a:cs typeface="Bell MT"/>
              </a:rPr>
              <a:t>eight </a:t>
            </a:r>
            <a:r>
              <a:rPr sz="2400" dirty="0">
                <a:latin typeface="Bell MT"/>
                <a:cs typeface="Bell MT"/>
              </a:rPr>
              <a:t>chess </a:t>
            </a:r>
            <a:r>
              <a:rPr sz="2400" spc="-10" dirty="0">
                <a:latin typeface="Bell MT"/>
                <a:cs typeface="Bell MT"/>
              </a:rPr>
              <a:t>queens </a:t>
            </a:r>
            <a:r>
              <a:rPr sz="2400" spc="5" dirty="0">
                <a:latin typeface="Bell MT"/>
                <a:cs typeface="Bell MT"/>
              </a:rPr>
              <a:t>on</a:t>
            </a:r>
            <a:r>
              <a:rPr sz="2400" spc="20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an</a:t>
            </a:r>
            <a:r>
              <a:rPr sz="2400" spc="5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8	8 </a:t>
            </a:r>
            <a:r>
              <a:rPr sz="2400" spc="-5" dirty="0">
                <a:latin typeface="Bell MT"/>
                <a:cs typeface="Bell MT"/>
              </a:rPr>
              <a:t>chessboard </a:t>
            </a:r>
            <a:r>
              <a:rPr sz="2400" dirty="0">
                <a:latin typeface="Bell MT"/>
                <a:cs typeface="Bell MT"/>
              </a:rPr>
              <a:t>so </a:t>
            </a:r>
            <a:r>
              <a:rPr sz="2400" spc="-20" dirty="0">
                <a:latin typeface="Bell MT"/>
                <a:cs typeface="Bell MT"/>
              </a:rPr>
              <a:t>that </a:t>
            </a:r>
            <a:r>
              <a:rPr sz="2400" spc="-5" dirty="0">
                <a:latin typeface="Bell MT"/>
                <a:cs typeface="Bell MT"/>
              </a:rPr>
              <a:t>no </a:t>
            </a:r>
            <a:r>
              <a:rPr sz="2400" dirty="0">
                <a:latin typeface="Bell MT"/>
                <a:cs typeface="Bell MT"/>
              </a:rPr>
              <a:t>two  </a:t>
            </a:r>
            <a:r>
              <a:rPr sz="2400" spc="-10" dirty="0">
                <a:latin typeface="Bell MT"/>
                <a:cs typeface="Bell MT"/>
              </a:rPr>
              <a:t>queens attack </a:t>
            </a:r>
            <a:r>
              <a:rPr sz="2400" spc="-5" dirty="0">
                <a:latin typeface="Bell MT"/>
                <a:cs typeface="Bell MT"/>
              </a:rPr>
              <a:t>each </a:t>
            </a:r>
            <a:r>
              <a:rPr sz="2400" spc="-30" dirty="0">
                <a:latin typeface="Bell MT"/>
                <a:cs typeface="Bell MT"/>
              </a:rPr>
              <a:t>other.</a:t>
            </a:r>
            <a:endParaRPr sz="2400" dirty="0">
              <a:latin typeface="Bell MT"/>
              <a:cs typeface="Bell MT"/>
            </a:endParaRPr>
          </a:p>
          <a:p>
            <a:pPr marL="355600" marR="17145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20" dirty="0">
                <a:latin typeface="Bell MT"/>
                <a:cs typeface="Bell MT"/>
              </a:rPr>
              <a:t>Thus, </a:t>
            </a:r>
            <a:r>
              <a:rPr sz="2400" dirty="0">
                <a:latin typeface="Bell MT"/>
                <a:cs typeface="Bell MT"/>
              </a:rPr>
              <a:t>a </a:t>
            </a:r>
            <a:r>
              <a:rPr sz="2400" spc="-5" dirty="0">
                <a:latin typeface="Bell MT"/>
                <a:cs typeface="Bell MT"/>
              </a:rPr>
              <a:t>solution requires </a:t>
            </a:r>
            <a:r>
              <a:rPr sz="2400" spc="-15" dirty="0">
                <a:latin typeface="Bell MT"/>
                <a:cs typeface="Bell MT"/>
              </a:rPr>
              <a:t>that </a:t>
            </a:r>
            <a:r>
              <a:rPr sz="2400" spc="-5" dirty="0">
                <a:latin typeface="Bell MT"/>
                <a:cs typeface="Bell MT"/>
              </a:rPr>
              <a:t>no </a:t>
            </a:r>
            <a:r>
              <a:rPr sz="2400" dirty="0">
                <a:latin typeface="Bell MT"/>
                <a:cs typeface="Bell MT"/>
              </a:rPr>
              <a:t>two </a:t>
            </a:r>
            <a:r>
              <a:rPr sz="2400" spc="-10" dirty="0">
                <a:latin typeface="Bell MT"/>
                <a:cs typeface="Bell MT"/>
              </a:rPr>
              <a:t>queens </a:t>
            </a:r>
            <a:r>
              <a:rPr sz="2400" dirty="0">
                <a:latin typeface="Bell MT"/>
                <a:cs typeface="Bell MT"/>
              </a:rPr>
              <a:t>share the </a:t>
            </a:r>
            <a:r>
              <a:rPr sz="2400" spc="-5" dirty="0">
                <a:latin typeface="Bell MT"/>
                <a:cs typeface="Bell MT"/>
              </a:rPr>
              <a:t>same  </a:t>
            </a:r>
            <a:r>
              <a:rPr sz="2400" spc="-80" dirty="0">
                <a:latin typeface="Bell MT"/>
                <a:cs typeface="Bell MT"/>
              </a:rPr>
              <a:t>row, </a:t>
            </a:r>
            <a:r>
              <a:rPr sz="2400" spc="-5" dirty="0">
                <a:latin typeface="Bell MT"/>
                <a:cs typeface="Bell MT"/>
              </a:rPr>
              <a:t>column, </a:t>
            </a:r>
            <a:r>
              <a:rPr sz="2400" dirty="0">
                <a:latin typeface="Bell MT"/>
                <a:cs typeface="Bell MT"/>
              </a:rPr>
              <a:t>or</a:t>
            </a:r>
            <a:r>
              <a:rPr sz="2400" spc="75" dirty="0">
                <a:latin typeface="Bell MT"/>
                <a:cs typeface="Bell MT"/>
              </a:rPr>
              <a:t> </a:t>
            </a:r>
            <a:r>
              <a:rPr sz="2400" spc="-10" dirty="0">
                <a:latin typeface="Bell MT"/>
                <a:cs typeface="Bell MT"/>
              </a:rPr>
              <a:t>diagonal.</a:t>
            </a:r>
            <a:endParaRPr sz="2400" dirty="0">
              <a:latin typeface="Bell MT"/>
              <a:cs typeface="Bell MT"/>
            </a:endParaRPr>
          </a:p>
          <a:p>
            <a:pPr marL="355600" indent="-342900">
              <a:lnSpc>
                <a:spcPts val="283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  <a:tab pos="5596255" algn="l"/>
              </a:tabLst>
            </a:pPr>
            <a:r>
              <a:rPr sz="2400" dirty="0">
                <a:latin typeface="Bell MT"/>
                <a:cs typeface="Bell MT"/>
              </a:rPr>
              <a:t>The </a:t>
            </a:r>
            <a:r>
              <a:rPr sz="2400" spc="-5" dirty="0">
                <a:latin typeface="Bell MT"/>
                <a:cs typeface="Bell MT"/>
              </a:rPr>
              <a:t>eight </a:t>
            </a:r>
            <a:r>
              <a:rPr sz="2400" spc="-10" dirty="0">
                <a:latin typeface="Bell MT"/>
                <a:cs typeface="Bell MT"/>
              </a:rPr>
              <a:t>queens </a:t>
            </a:r>
            <a:r>
              <a:rPr sz="2400" dirty="0">
                <a:latin typeface="Bell MT"/>
                <a:cs typeface="Bell MT"/>
              </a:rPr>
              <a:t>puzzle </a:t>
            </a:r>
            <a:r>
              <a:rPr sz="2400" spc="-5" dirty="0">
                <a:latin typeface="Bell MT"/>
                <a:cs typeface="Bell MT"/>
              </a:rPr>
              <a:t>is </a:t>
            </a:r>
            <a:r>
              <a:rPr sz="2400" dirty="0">
                <a:latin typeface="Bell MT"/>
                <a:cs typeface="Bell MT"/>
              </a:rPr>
              <a:t>an</a:t>
            </a:r>
            <a:r>
              <a:rPr sz="2400" spc="40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example of	the</a:t>
            </a:r>
            <a:r>
              <a:rPr sz="2400" spc="-5" dirty="0">
                <a:latin typeface="Bell MT"/>
                <a:cs typeface="Bell MT"/>
              </a:rPr>
              <a:t> more</a:t>
            </a:r>
            <a:endParaRPr sz="2400" dirty="0">
              <a:latin typeface="Bell MT"/>
              <a:cs typeface="Bell MT"/>
            </a:endParaRPr>
          </a:p>
          <a:p>
            <a:pPr marL="355600">
              <a:lnSpc>
                <a:spcPts val="2950"/>
              </a:lnSpc>
              <a:tabLst>
                <a:tab pos="4190365" algn="l"/>
              </a:tabLst>
            </a:pPr>
            <a:r>
              <a:rPr sz="2400" spc="-5" dirty="0">
                <a:latin typeface="Bell MT"/>
                <a:cs typeface="Bell MT"/>
              </a:rPr>
              <a:t>general </a:t>
            </a:r>
            <a:r>
              <a:rPr sz="2500" b="1" i="1" spc="-10" dirty="0">
                <a:solidFill>
                  <a:srgbClr val="974707"/>
                </a:solidFill>
                <a:latin typeface="Bell MT"/>
                <a:cs typeface="Bell MT"/>
              </a:rPr>
              <a:t>n</a:t>
            </a:r>
            <a:r>
              <a:rPr sz="2400" b="1" spc="-10" dirty="0">
                <a:solidFill>
                  <a:srgbClr val="974707"/>
                </a:solidFill>
                <a:latin typeface="Bell MT"/>
                <a:cs typeface="Bell MT"/>
              </a:rPr>
              <a:t>-queens</a:t>
            </a:r>
            <a:r>
              <a:rPr sz="2400" b="1" spc="30" dirty="0">
                <a:solidFill>
                  <a:srgbClr val="974707"/>
                </a:solidFill>
                <a:latin typeface="Bell MT"/>
                <a:cs typeface="Bell MT"/>
              </a:rPr>
              <a:t> </a:t>
            </a:r>
            <a:r>
              <a:rPr sz="2400" b="1" spc="-20" dirty="0">
                <a:solidFill>
                  <a:srgbClr val="974707"/>
                </a:solidFill>
                <a:latin typeface="Bell MT"/>
                <a:cs typeface="Bell MT"/>
              </a:rPr>
              <a:t>problem</a:t>
            </a:r>
            <a:r>
              <a:rPr sz="2400" b="1" dirty="0">
                <a:solidFill>
                  <a:srgbClr val="974707"/>
                </a:solidFill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of	placing </a:t>
            </a:r>
            <a:r>
              <a:rPr sz="2400" i="1" dirty="0">
                <a:latin typeface="Bell MT"/>
                <a:cs typeface="Bell MT"/>
              </a:rPr>
              <a:t>n </a:t>
            </a:r>
            <a:r>
              <a:rPr sz="2400" spc="-10" dirty="0">
                <a:latin typeface="Bell MT"/>
                <a:cs typeface="Bell MT"/>
              </a:rPr>
              <a:t>queens</a:t>
            </a:r>
            <a:r>
              <a:rPr sz="2400" spc="5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on</a:t>
            </a:r>
          </a:p>
          <a:p>
            <a:pPr marL="355600" marR="610870">
              <a:lnSpc>
                <a:spcPts val="2840"/>
              </a:lnSpc>
              <a:spcBef>
                <a:spcPts val="145"/>
              </a:spcBef>
              <a:tabLst>
                <a:tab pos="1044575" algn="l"/>
                <a:tab pos="4580255" algn="l"/>
              </a:tabLst>
            </a:pPr>
            <a:r>
              <a:rPr sz="2400" dirty="0">
                <a:latin typeface="Bell MT"/>
                <a:cs typeface="Bell MT"/>
              </a:rPr>
              <a:t>an</a:t>
            </a:r>
            <a:r>
              <a:rPr sz="2400" spc="-5" dirty="0">
                <a:latin typeface="Bell MT"/>
                <a:cs typeface="Bell MT"/>
              </a:rPr>
              <a:t> </a:t>
            </a:r>
            <a:r>
              <a:rPr sz="2400" i="1" dirty="0">
                <a:latin typeface="Bell MT"/>
                <a:cs typeface="Bell MT"/>
              </a:rPr>
              <a:t>n	n </a:t>
            </a:r>
            <a:r>
              <a:rPr sz="2400" spc="-5" dirty="0">
                <a:latin typeface="Bell MT"/>
                <a:cs typeface="Bell MT"/>
              </a:rPr>
              <a:t>chessboard, </a:t>
            </a:r>
            <a:r>
              <a:rPr sz="2400" dirty="0">
                <a:latin typeface="Bell MT"/>
                <a:cs typeface="Bell MT"/>
              </a:rPr>
              <a:t>where solutions </a:t>
            </a:r>
            <a:r>
              <a:rPr sz="2400" spc="5" dirty="0">
                <a:latin typeface="Bell MT"/>
                <a:cs typeface="Bell MT"/>
              </a:rPr>
              <a:t>exist </a:t>
            </a:r>
            <a:r>
              <a:rPr sz="2400" spc="-15" dirty="0">
                <a:latin typeface="Bell MT"/>
                <a:cs typeface="Bell MT"/>
              </a:rPr>
              <a:t>for </a:t>
            </a:r>
            <a:r>
              <a:rPr sz="2400" dirty="0">
                <a:latin typeface="Bell MT"/>
                <a:cs typeface="Bell MT"/>
              </a:rPr>
              <a:t>all </a:t>
            </a:r>
            <a:r>
              <a:rPr sz="2400" spc="-10" dirty="0">
                <a:latin typeface="Bell MT"/>
                <a:cs typeface="Bell MT"/>
              </a:rPr>
              <a:t>natural  </a:t>
            </a:r>
            <a:r>
              <a:rPr sz="2400" spc="-5" dirty="0">
                <a:latin typeface="Bell MT"/>
                <a:cs typeface="Bell MT"/>
              </a:rPr>
              <a:t>numbers </a:t>
            </a:r>
            <a:r>
              <a:rPr sz="2400" i="1" dirty="0">
                <a:latin typeface="Bell MT"/>
                <a:cs typeface="Bell MT"/>
              </a:rPr>
              <a:t>n </a:t>
            </a:r>
            <a:r>
              <a:rPr sz="2400" dirty="0">
                <a:latin typeface="Bell MT"/>
                <a:cs typeface="Bell MT"/>
              </a:rPr>
              <a:t>with the</a:t>
            </a:r>
            <a:r>
              <a:rPr sz="2400" spc="50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exception</a:t>
            </a:r>
            <a:r>
              <a:rPr sz="2400" spc="15" dirty="0">
                <a:latin typeface="Bell MT"/>
                <a:cs typeface="Bell MT"/>
              </a:rPr>
              <a:t> </a:t>
            </a:r>
            <a:r>
              <a:rPr sz="2400" dirty="0">
                <a:latin typeface="Bell MT"/>
                <a:cs typeface="Bell MT"/>
              </a:rPr>
              <a:t>of	</a:t>
            </a:r>
            <a:r>
              <a:rPr sz="2400" i="1" dirty="0">
                <a:latin typeface="Bell MT"/>
                <a:cs typeface="Bell MT"/>
              </a:rPr>
              <a:t>1, 2 </a:t>
            </a:r>
            <a:r>
              <a:rPr sz="2400" i="1" spc="-5" dirty="0">
                <a:latin typeface="Bell MT"/>
                <a:cs typeface="Bell MT"/>
              </a:rPr>
              <a:t>and</a:t>
            </a:r>
            <a:r>
              <a:rPr sz="2400" i="1" spc="-20" dirty="0">
                <a:latin typeface="Bell MT"/>
                <a:cs typeface="Bell MT"/>
              </a:rPr>
              <a:t> </a:t>
            </a:r>
            <a:r>
              <a:rPr sz="2400" i="1" dirty="0">
                <a:latin typeface="Bell MT"/>
                <a:cs typeface="Bell MT"/>
              </a:rPr>
              <a:t>3.</a:t>
            </a:r>
            <a:endParaRPr sz="2400" dirty="0">
              <a:latin typeface="Bell MT"/>
              <a:cs typeface="Bell MT"/>
            </a:endParaRPr>
          </a:p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Bell MT"/>
                <a:cs typeface="Bell MT"/>
              </a:rPr>
              <a:t>The solution </a:t>
            </a:r>
            <a:r>
              <a:rPr sz="2400" spc="-5" dirty="0">
                <a:latin typeface="Bell MT"/>
                <a:cs typeface="Bell MT"/>
              </a:rPr>
              <a:t>possibilities </a:t>
            </a:r>
            <a:r>
              <a:rPr sz="2400" dirty="0">
                <a:latin typeface="Bell MT"/>
                <a:cs typeface="Bell MT"/>
              </a:rPr>
              <a:t>are </a:t>
            </a:r>
            <a:r>
              <a:rPr sz="2400" spc="-20" dirty="0">
                <a:latin typeface="Bell MT"/>
                <a:cs typeface="Bell MT"/>
              </a:rPr>
              <a:t>discovered only </a:t>
            </a:r>
            <a:r>
              <a:rPr sz="2400" spc="-5" dirty="0">
                <a:latin typeface="Bell MT"/>
                <a:cs typeface="Bell MT"/>
              </a:rPr>
              <a:t>up </a:t>
            </a:r>
            <a:r>
              <a:rPr sz="2400" dirty="0">
                <a:latin typeface="Bell MT"/>
                <a:cs typeface="Bell MT"/>
              </a:rPr>
              <a:t>to </a:t>
            </a:r>
            <a:r>
              <a:rPr sz="2400" i="1" dirty="0">
                <a:latin typeface="Bell MT"/>
                <a:cs typeface="Bell MT"/>
              </a:rPr>
              <a:t>23</a:t>
            </a:r>
            <a:r>
              <a:rPr sz="2400" i="1" spc="50" dirty="0">
                <a:latin typeface="Bell MT"/>
                <a:cs typeface="Bell MT"/>
              </a:rPr>
              <a:t> </a:t>
            </a:r>
            <a:r>
              <a:rPr sz="2400" i="1" dirty="0">
                <a:latin typeface="Bell MT"/>
                <a:cs typeface="Bell MT"/>
              </a:rPr>
              <a:t>queen</a:t>
            </a:r>
            <a:r>
              <a:rPr sz="2400" dirty="0">
                <a:latin typeface="Bell MT"/>
                <a:cs typeface="Bel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015" y="1124535"/>
            <a:ext cx="1825625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00"/>
                </a:solidFill>
                <a:latin typeface="Bell MT"/>
                <a:cs typeface="Bell MT"/>
              </a:rPr>
              <a:t>Formulation</a:t>
            </a:r>
            <a:r>
              <a:rPr sz="2400" b="1" spc="-30" dirty="0">
                <a:solidFill>
                  <a:srgbClr val="000000"/>
                </a:solidFill>
                <a:latin typeface="Bell MT"/>
                <a:cs typeface="Bell M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Bell MT"/>
                <a:cs typeface="Bell MT"/>
              </a:rPr>
              <a:t>:</a:t>
            </a:r>
            <a:endParaRPr sz="2400">
              <a:latin typeface="Bell MT"/>
              <a:cs typeface="Bel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014" y="1854835"/>
            <a:ext cx="3266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 indent="74295">
              <a:spcBef>
                <a:spcPts val="100"/>
              </a:spcBef>
              <a:tabLst>
                <a:tab pos="466090" algn="l"/>
              </a:tabLst>
            </a:pPr>
            <a:r>
              <a:rPr sz="2400" b="1" spc="-10" dirty="0">
                <a:solidFill>
                  <a:srgbClr val="C0504D"/>
                </a:solidFill>
                <a:latin typeface="Bell MT"/>
                <a:cs typeface="Bell MT"/>
              </a:rPr>
              <a:t>States</a:t>
            </a:r>
            <a:r>
              <a:rPr sz="2400" spc="-10" dirty="0">
                <a:latin typeface="Bell MT"/>
                <a:cs typeface="Bell MT"/>
              </a:rPr>
              <a:t>: </a:t>
            </a:r>
            <a:r>
              <a:rPr sz="2400" dirty="0">
                <a:latin typeface="Bell MT"/>
                <a:cs typeface="Bell MT"/>
              </a:rPr>
              <a:t>any arrangement  of	0 to 8 </a:t>
            </a:r>
            <a:r>
              <a:rPr sz="2400" spc="-10" dirty="0">
                <a:latin typeface="Bell MT"/>
                <a:cs typeface="Bell MT"/>
              </a:rPr>
              <a:t>queens </a:t>
            </a:r>
            <a:r>
              <a:rPr sz="2400" dirty="0">
                <a:latin typeface="Bell MT"/>
                <a:cs typeface="Bell MT"/>
              </a:rPr>
              <a:t>on the  board</a:t>
            </a:r>
          </a:p>
          <a:p>
            <a:pPr marL="12700" marR="5080" indent="74295">
              <a:tabLst>
                <a:tab pos="556895" algn="l"/>
              </a:tabLst>
            </a:pPr>
            <a:r>
              <a:rPr sz="2400" b="1" spc="-10" dirty="0">
                <a:solidFill>
                  <a:srgbClr val="C0504D"/>
                </a:solidFill>
                <a:latin typeface="Bell MT"/>
                <a:cs typeface="Bell MT"/>
              </a:rPr>
              <a:t>Initial state</a:t>
            </a:r>
            <a:r>
              <a:rPr sz="2400" spc="-10" dirty="0">
                <a:latin typeface="Bell MT"/>
                <a:cs typeface="Bell MT"/>
              </a:rPr>
              <a:t>: </a:t>
            </a:r>
            <a:r>
              <a:rPr sz="2400" dirty="0">
                <a:latin typeface="Bell MT"/>
                <a:cs typeface="Bell MT"/>
              </a:rPr>
              <a:t>0 </a:t>
            </a:r>
            <a:r>
              <a:rPr sz="2400" spc="-5" dirty="0">
                <a:latin typeface="Bell MT"/>
                <a:cs typeface="Bell MT"/>
              </a:rPr>
              <a:t>queens </a:t>
            </a:r>
            <a:r>
              <a:rPr sz="2400" dirty="0">
                <a:latin typeface="Bell MT"/>
                <a:cs typeface="Bell MT"/>
              </a:rPr>
              <a:t>on  the	board</a:t>
            </a:r>
          </a:p>
          <a:p>
            <a:pPr marL="12700" marR="82550" indent="74295"/>
            <a:r>
              <a:rPr sz="2400" b="1" spc="-5" dirty="0">
                <a:solidFill>
                  <a:srgbClr val="C0504D"/>
                </a:solidFill>
                <a:latin typeface="Bell MT"/>
                <a:cs typeface="Bell MT"/>
              </a:rPr>
              <a:t>Successor function</a:t>
            </a:r>
            <a:r>
              <a:rPr sz="2400" spc="-5" dirty="0">
                <a:latin typeface="Bell MT"/>
                <a:cs typeface="Bell MT"/>
              </a:rPr>
              <a:t>: </a:t>
            </a:r>
            <a:r>
              <a:rPr sz="2400" dirty="0">
                <a:latin typeface="Bell MT"/>
                <a:cs typeface="Bell MT"/>
              </a:rPr>
              <a:t>add  a </a:t>
            </a:r>
            <a:r>
              <a:rPr sz="2400" spc="-10" dirty="0">
                <a:latin typeface="Bell MT"/>
                <a:cs typeface="Bell MT"/>
              </a:rPr>
              <a:t>queen </a:t>
            </a:r>
            <a:r>
              <a:rPr sz="2400" spc="-5" dirty="0">
                <a:latin typeface="Bell MT"/>
                <a:cs typeface="Bell MT"/>
              </a:rPr>
              <a:t>in </a:t>
            </a:r>
            <a:r>
              <a:rPr sz="2400" dirty="0">
                <a:latin typeface="Bell MT"/>
                <a:cs typeface="Bell MT"/>
              </a:rPr>
              <a:t>any square  </a:t>
            </a:r>
            <a:r>
              <a:rPr sz="2400" b="1" dirty="0">
                <a:solidFill>
                  <a:srgbClr val="C0504D"/>
                </a:solidFill>
                <a:latin typeface="Bell MT"/>
                <a:cs typeface="Bell MT"/>
              </a:rPr>
              <a:t>Goal </a:t>
            </a:r>
            <a:r>
              <a:rPr sz="2400" b="1" spc="-5" dirty="0">
                <a:solidFill>
                  <a:srgbClr val="C0504D"/>
                </a:solidFill>
                <a:latin typeface="Bell MT"/>
                <a:cs typeface="Bell MT"/>
              </a:rPr>
              <a:t>test</a:t>
            </a:r>
            <a:r>
              <a:rPr sz="2400" spc="-5" dirty="0">
                <a:latin typeface="Bell MT"/>
                <a:cs typeface="Bell MT"/>
              </a:rPr>
              <a:t>: </a:t>
            </a:r>
            <a:r>
              <a:rPr sz="2400" dirty="0">
                <a:latin typeface="Bell MT"/>
                <a:cs typeface="Bell MT"/>
              </a:rPr>
              <a:t>8 </a:t>
            </a:r>
            <a:r>
              <a:rPr sz="2400" spc="-5" dirty="0">
                <a:latin typeface="Bell MT"/>
                <a:cs typeface="Bell MT"/>
              </a:rPr>
              <a:t>queens </a:t>
            </a:r>
            <a:r>
              <a:rPr sz="2400" dirty="0">
                <a:latin typeface="Bell MT"/>
                <a:cs typeface="Bell MT"/>
              </a:rPr>
              <a:t>on  the board, </a:t>
            </a:r>
            <a:r>
              <a:rPr sz="2400" spc="-5" dirty="0">
                <a:latin typeface="Bell MT"/>
                <a:cs typeface="Bell MT"/>
              </a:rPr>
              <a:t>none</a:t>
            </a:r>
            <a:r>
              <a:rPr sz="2400" spc="-80" dirty="0">
                <a:latin typeface="Bell MT"/>
                <a:cs typeface="Bell MT"/>
              </a:rPr>
              <a:t> </a:t>
            </a:r>
            <a:r>
              <a:rPr sz="2400" spc="-20" dirty="0">
                <a:latin typeface="Bell MT"/>
                <a:cs typeface="Bell MT"/>
              </a:rPr>
              <a:t>attacked</a:t>
            </a:r>
            <a:endParaRPr sz="2400" dirty="0">
              <a:latin typeface="Bell MT"/>
              <a:cs typeface="Bel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8750" y="1000125"/>
            <a:ext cx="5072126" cy="5072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95873" y="1428686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67501" y="3571938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0" y="4071937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9001" y="5143512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10626" y="4643437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39126" y="2428811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82125" y="3000311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82126" y="1928812"/>
            <a:ext cx="500062" cy="50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2410" y="1428751"/>
            <a:ext cx="243840" cy="2643505"/>
          </a:xfrm>
          <a:custGeom>
            <a:avLst/>
            <a:gdLst/>
            <a:ahLst/>
            <a:cxnLst/>
            <a:rect l="l" t="t" r="r" b="b"/>
            <a:pathLst>
              <a:path w="243839" h="2643504">
                <a:moveTo>
                  <a:pt x="182879" y="121920"/>
                </a:moveTo>
                <a:lnTo>
                  <a:pt x="60960" y="121920"/>
                </a:lnTo>
                <a:lnTo>
                  <a:pt x="60960" y="2643251"/>
                </a:lnTo>
                <a:lnTo>
                  <a:pt x="182879" y="2643251"/>
                </a:lnTo>
                <a:lnTo>
                  <a:pt x="182879" y="121920"/>
                </a:lnTo>
                <a:close/>
              </a:path>
              <a:path w="243839" h="2643504">
                <a:moveTo>
                  <a:pt x="121919" y="0"/>
                </a:moveTo>
                <a:lnTo>
                  <a:pt x="0" y="121920"/>
                </a:lnTo>
                <a:lnTo>
                  <a:pt x="243839" y="121920"/>
                </a:lnTo>
                <a:lnTo>
                  <a:pt x="121919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2410" y="1428751"/>
            <a:ext cx="243840" cy="2643505"/>
          </a:xfrm>
          <a:custGeom>
            <a:avLst/>
            <a:gdLst/>
            <a:ahLst/>
            <a:cxnLst/>
            <a:rect l="l" t="t" r="r" b="b"/>
            <a:pathLst>
              <a:path w="243839" h="2643504">
                <a:moveTo>
                  <a:pt x="0" y="121920"/>
                </a:moveTo>
                <a:lnTo>
                  <a:pt x="121919" y="0"/>
                </a:lnTo>
                <a:lnTo>
                  <a:pt x="243839" y="121920"/>
                </a:lnTo>
                <a:lnTo>
                  <a:pt x="182879" y="121920"/>
                </a:lnTo>
                <a:lnTo>
                  <a:pt x="182879" y="2643251"/>
                </a:lnTo>
                <a:lnTo>
                  <a:pt x="60960" y="2643251"/>
                </a:lnTo>
                <a:lnTo>
                  <a:pt x="60960" y="121920"/>
                </a:lnTo>
                <a:lnTo>
                  <a:pt x="0" y="121920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10501" y="4286251"/>
            <a:ext cx="2143125" cy="214629"/>
          </a:xfrm>
          <a:custGeom>
            <a:avLst/>
            <a:gdLst/>
            <a:ahLst/>
            <a:cxnLst/>
            <a:rect l="l" t="t" r="r" b="b"/>
            <a:pathLst>
              <a:path w="2143125" h="214629">
                <a:moveTo>
                  <a:pt x="2035936" y="0"/>
                </a:moveTo>
                <a:lnTo>
                  <a:pt x="2035936" y="53593"/>
                </a:lnTo>
                <a:lnTo>
                  <a:pt x="0" y="53593"/>
                </a:lnTo>
                <a:lnTo>
                  <a:pt x="0" y="160781"/>
                </a:lnTo>
                <a:lnTo>
                  <a:pt x="2035936" y="160781"/>
                </a:lnTo>
                <a:lnTo>
                  <a:pt x="2035936" y="214375"/>
                </a:lnTo>
                <a:lnTo>
                  <a:pt x="2143125" y="107187"/>
                </a:lnTo>
                <a:lnTo>
                  <a:pt x="2035936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10501" y="4286251"/>
            <a:ext cx="2143125" cy="214629"/>
          </a:xfrm>
          <a:custGeom>
            <a:avLst/>
            <a:gdLst/>
            <a:ahLst/>
            <a:cxnLst/>
            <a:rect l="l" t="t" r="r" b="b"/>
            <a:pathLst>
              <a:path w="2143125" h="214629">
                <a:moveTo>
                  <a:pt x="0" y="53593"/>
                </a:moveTo>
                <a:lnTo>
                  <a:pt x="2035936" y="53593"/>
                </a:lnTo>
                <a:lnTo>
                  <a:pt x="2035936" y="0"/>
                </a:lnTo>
                <a:lnTo>
                  <a:pt x="2143125" y="107187"/>
                </a:lnTo>
                <a:lnTo>
                  <a:pt x="2035936" y="214375"/>
                </a:lnTo>
                <a:lnTo>
                  <a:pt x="2035936" y="160781"/>
                </a:lnTo>
                <a:lnTo>
                  <a:pt x="0" y="160781"/>
                </a:lnTo>
                <a:lnTo>
                  <a:pt x="0" y="53593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67376" y="4221099"/>
            <a:ext cx="1505585" cy="208279"/>
          </a:xfrm>
          <a:custGeom>
            <a:avLst/>
            <a:gdLst/>
            <a:ahLst/>
            <a:cxnLst/>
            <a:rect l="l" t="t" r="r" b="b"/>
            <a:pathLst>
              <a:path w="1505585" h="208279">
                <a:moveTo>
                  <a:pt x="104012" y="0"/>
                </a:moveTo>
                <a:lnTo>
                  <a:pt x="0" y="104012"/>
                </a:lnTo>
                <a:lnTo>
                  <a:pt x="104012" y="208025"/>
                </a:lnTo>
                <a:lnTo>
                  <a:pt x="104012" y="156082"/>
                </a:lnTo>
                <a:lnTo>
                  <a:pt x="1505203" y="156082"/>
                </a:lnTo>
                <a:lnTo>
                  <a:pt x="1505203" y="51943"/>
                </a:lnTo>
                <a:lnTo>
                  <a:pt x="104012" y="51943"/>
                </a:lnTo>
                <a:lnTo>
                  <a:pt x="104012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7376" y="4221099"/>
            <a:ext cx="1505585" cy="208279"/>
          </a:xfrm>
          <a:custGeom>
            <a:avLst/>
            <a:gdLst/>
            <a:ahLst/>
            <a:cxnLst/>
            <a:rect l="l" t="t" r="r" b="b"/>
            <a:pathLst>
              <a:path w="1505585" h="208279">
                <a:moveTo>
                  <a:pt x="1505203" y="156082"/>
                </a:moveTo>
                <a:lnTo>
                  <a:pt x="104012" y="156082"/>
                </a:lnTo>
                <a:lnTo>
                  <a:pt x="104012" y="208025"/>
                </a:lnTo>
                <a:lnTo>
                  <a:pt x="0" y="104012"/>
                </a:lnTo>
                <a:lnTo>
                  <a:pt x="104012" y="0"/>
                </a:lnTo>
                <a:lnTo>
                  <a:pt x="104012" y="51943"/>
                </a:lnTo>
                <a:lnTo>
                  <a:pt x="1505203" y="51943"/>
                </a:lnTo>
                <a:lnTo>
                  <a:pt x="1505203" y="156082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3659" y="1989964"/>
            <a:ext cx="2254250" cy="2201545"/>
          </a:xfrm>
          <a:custGeom>
            <a:avLst/>
            <a:gdLst/>
            <a:ahLst/>
            <a:cxnLst/>
            <a:rect l="l" t="t" r="r" b="b"/>
            <a:pathLst>
              <a:path w="2254250" h="2201545">
                <a:moveTo>
                  <a:pt x="2096262" y="0"/>
                </a:moveTo>
                <a:lnTo>
                  <a:pt x="2135123" y="39877"/>
                </a:lnTo>
                <a:lnTo>
                  <a:pt x="0" y="2121281"/>
                </a:lnTo>
                <a:lnTo>
                  <a:pt x="77724" y="2201037"/>
                </a:lnTo>
                <a:lnTo>
                  <a:pt x="2212847" y="119634"/>
                </a:lnTo>
                <a:lnTo>
                  <a:pt x="2252223" y="119634"/>
                </a:lnTo>
                <a:lnTo>
                  <a:pt x="2253741" y="2032"/>
                </a:lnTo>
                <a:lnTo>
                  <a:pt x="2096262" y="0"/>
                </a:lnTo>
                <a:close/>
              </a:path>
              <a:path w="2254250" h="2201545">
                <a:moveTo>
                  <a:pt x="2252223" y="119634"/>
                </a:moveTo>
                <a:lnTo>
                  <a:pt x="2212847" y="119634"/>
                </a:lnTo>
                <a:lnTo>
                  <a:pt x="2251710" y="159385"/>
                </a:lnTo>
                <a:lnTo>
                  <a:pt x="2252223" y="119634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93659" y="1989964"/>
            <a:ext cx="2254250" cy="2201545"/>
          </a:xfrm>
          <a:custGeom>
            <a:avLst/>
            <a:gdLst/>
            <a:ahLst/>
            <a:cxnLst/>
            <a:rect l="l" t="t" r="r" b="b"/>
            <a:pathLst>
              <a:path w="2254250" h="2201545">
                <a:moveTo>
                  <a:pt x="0" y="2121281"/>
                </a:moveTo>
                <a:lnTo>
                  <a:pt x="2135123" y="39877"/>
                </a:lnTo>
                <a:lnTo>
                  <a:pt x="2096262" y="0"/>
                </a:lnTo>
                <a:lnTo>
                  <a:pt x="2253741" y="2032"/>
                </a:lnTo>
                <a:lnTo>
                  <a:pt x="2251710" y="159385"/>
                </a:lnTo>
                <a:lnTo>
                  <a:pt x="2212847" y="119634"/>
                </a:lnTo>
                <a:lnTo>
                  <a:pt x="77724" y="2201037"/>
                </a:lnTo>
                <a:lnTo>
                  <a:pt x="0" y="2121281"/>
                </a:lnTo>
                <a:close/>
              </a:path>
            </a:pathLst>
          </a:custGeom>
          <a:ln w="1587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0109" y="2534286"/>
            <a:ext cx="1532255" cy="1586865"/>
          </a:xfrm>
          <a:custGeom>
            <a:avLst/>
            <a:gdLst/>
            <a:ahLst/>
            <a:cxnLst/>
            <a:rect l="l" t="t" r="r" b="b"/>
            <a:pathLst>
              <a:path w="1532254" h="1586864">
                <a:moveTo>
                  <a:pt x="200043" y="122300"/>
                </a:moveTo>
                <a:lnTo>
                  <a:pt x="41147" y="122300"/>
                </a:lnTo>
                <a:lnTo>
                  <a:pt x="1449451" y="1586483"/>
                </a:lnTo>
                <a:lnTo>
                  <a:pt x="1532001" y="1507108"/>
                </a:lnTo>
                <a:lnTo>
                  <a:pt x="200043" y="122300"/>
                </a:lnTo>
                <a:close/>
              </a:path>
              <a:path w="1532254" h="1586864">
                <a:moveTo>
                  <a:pt x="3047" y="0"/>
                </a:moveTo>
                <a:lnTo>
                  <a:pt x="0" y="161925"/>
                </a:lnTo>
                <a:lnTo>
                  <a:pt x="41147" y="122300"/>
                </a:lnTo>
                <a:lnTo>
                  <a:pt x="200043" y="122300"/>
                </a:lnTo>
                <a:lnTo>
                  <a:pt x="123697" y="42925"/>
                </a:lnTo>
                <a:lnTo>
                  <a:pt x="164972" y="3175"/>
                </a:lnTo>
                <a:lnTo>
                  <a:pt x="3047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0109" y="2534286"/>
            <a:ext cx="1532255" cy="1586865"/>
          </a:xfrm>
          <a:custGeom>
            <a:avLst/>
            <a:gdLst/>
            <a:ahLst/>
            <a:cxnLst/>
            <a:rect l="l" t="t" r="r" b="b"/>
            <a:pathLst>
              <a:path w="1532254" h="1586864">
                <a:moveTo>
                  <a:pt x="1449451" y="1586483"/>
                </a:moveTo>
                <a:lnTo>
                  <a:pt x="41147" y="122300"/>
                </a:lnTo>
                <a:lnTo>
                  <a:pt x="0" y="161925"/>
                </a:lnTo>
                <a:lnTo>
                  <a:pt x="3047" y="0"/>
                </a:lnTo>
                <a:lnTo>
                  <a:pt x="164972" y="3175"/>
                </a:lnTo>
                <a:lnTo>
                  <a:pt x="123697" y="42925"/>
                </a:lnTo>
                <a:lnTo>
                  <a:pt x="1532001" y="1507108"/>
                </a:lnTo>
                <a:lnTo>
                  <a:pt x="1449451" y="1586483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9533" y="4537329"/>
            <a:ext cx="1101090" cy="1101725"/>
          </a:xfrm>
          <a:custGeom>
            <a:avLst/>
            <a:gdLst/>
            <a:ahLst/>
            <a:cxnLst/>
            <a:rect l="l" t="t" r="r" b="b"/>
            <a:pathLst>
              <a:path w="1101089" h="1101725">
                <a:moveTo>
                  <a:pt x="0" y="954278"/>
                </a:moveTo>
                <a:lnTo>
                  <a:pt x="0" y="1101432"/>
                </a:lnTo>
                <a:lnTo>
                  <a:pt x="147192" y="1101382"/>
                </a:lnTo>
                <a:lnTo>
                  <a:pt x="110362" y="1064615"/>
                </a:lnTo>
                <a:lnTo>
                  <a:pt x="183825" y="991108"/>
                </a:lnTo>
                <a:lnTo>
                  <a:pt x="36829" y="991108"/>
                </a:lnTo>
                <a:lnTo>
                  <a:pt x="0" y="954278"/>
                </a:lnTo>
                <a:close/>
              </a:path>
              <a:path w="1101089" h="1101725">
                <a:moveTo>
                  <a:pt x="1027176" y="0"/>
                </a:moveTo>
                <a:lnTo>
                  <a:pt x="36829" y="991108"/>
                </a:lnTo>
                <a:lnTo>
                  <a:pt x="183825" y="991108"/>
                </a:lnTo>
                <a:lnTo>
                  <a:pt x="1100836" y="73533"/>
                </a:lnTo>
                <a:lnTo>
                  <a:pt x="1027176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69533" y="4537329"/>
            <a:ext cx="1101090" cy="1101725"/>
          </a:xfrm>
          <a:custGeom>
            <a:avLst/>
            <a:gdLst/>
            <a:ahLst/>
            <a:cxnLst/>
            <a:rect l="l" t="t" r="r" b="b"/>
            <a:pathLst>
              <a:path w="1101089" h="1101725">
                <a:moveTo>
                  <a:pt x="1100836" y="73533"/>
                </a:moveTo>
                <a:lnTo>
                  <a:pt x="110362" y="1064615"/>
                </a:lnTo>
                <a:lnTo>
                  <a:pt x="147192" y="1101382"/>
                </a:lnTo>
                <a:lnTo>
                  <a:pt x="0" y="1101432"/>
                </a:lnTo>
                <a:lnTo>
                  <a:pt x="0" y="954278"/>
                </a:lnTo>
                <a:lnTo>
                  <a:pt x="36829" y="991108"/>
                </a:lnTo>
                <a:lnTo>
                  <a:pt x="1027176" y="0"/>
                </a:lnTo>
                <a:lnTo>
                  <a:pt x="1100836" y="73533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32471" y="4549394"/>
            <a:ext cx="1062990" cy="1144270"/>
          </a:xfrm>
          <a:custGeom>
            <a:avLst/>
            <a:gdLst/>
            <a:ahLst/>
            <a:cxnLst/>
            <a:rect l="l" t="t" r="r" b="b"/>
            <a:pathLst>
              <a:path w="1062990" h="1144270">
                <a:moveTo>
                  <a:pt x="76580" y="0"/>
                </a:moveTo>
                <a:lnTo>
                  <a:pt x="0" y="70230"/>
                </a:lnTo>
                <a:lnTo>
                  <a:pt x="947547" y="1102410"/>
                </a:lnTo>
                <a:lnTo>
                  <a:pt x="909193" y="1137589"/>
                </a:lnTo>
                <a:lnTo>
                  <a:pt x="1056131" y="1143863"/>
                </a:lnTo>
                <a:lnTo>
                  <a:pt x="1060961" y="1032128"/>
                </a:lnTo>
                <a:lnTo>
                  <a:pt x="1024127" y="1032128"/>
                </a:lnTo>
                <a:lnTo>
                  <a:pt x="76580" y="0"/>
                </a:lnTo>
                <a:close/>
              </a:path>
              <a:path w="1062990" h="1144270">
                <a:moveTo>
                  <a:pt x="1062481" y="996949"/>
                </a:moveTo>
                <a:lnTo>
                  <a:pt x="1024127" y="1032128"/>
                </a:lnTo>
                <a:lnTo>
                  <a:pt x="1060961" y="1032128"/>
                </a:lnTo>
                <a:lnTo>
                  <a:pt x="1062481" y="996949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32471" y="4549394"/>
            <a:ext cx="1062990" cy="1144270"/>
          </a:xfrm>
          <a:custGeom>
            <a:avLst/>
            <a:gdLst/>
            <a:ahLst/>
            <a:cxnLst/>
            <a:rect l="l" t="t" r="r" b="b"/>
            <a:pathLst>
              <a:path w="1062990" h="1144270">
                <a:moveTo>
                  <a:pt x="76580" y="0"/>
                </a:moveTo>
                <a:lnTo>
                  <a:pt x="1024127" y="1032128"/>
                </a:lnTo>
                <a:lnTo>
                  <a:pt x="1062481" y="996949"/>
                </a:lnTo>
                <a:lnTo>
                  <a:pt x="1056131" y="1143863"/>
                </a:lnTo>
                <a:lnTo>
                  <a:pt x="909193" y="1137589"/>
                </a:lnTo>
                <a:lnTo>
                  <a:pt x="947547" y="1102410"/>
                </a:lnTo>
                <a:lnTo>
                  <a:pt x="0" y="70230"/>
                </a:lnTo>
                <a:lnTo>
                  <a:pt x="76580" y="0"/>
                </a:lnTo>
                <a:close/>
              </a:path>
            </a:pathLst>
          </a:custGeom>
          <a:ln w="15875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63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3903" y="605637"/>
            <a:ext cx="19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Beam Search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1957" y="17038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Beam search explores more than one path together.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k=2, then two branches are explored at a time. For k=4, four branches are explored simultaneously.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branches selected are the best branches based on the used heuristic evaluation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factor k is used to determine the number of branches explored at a time.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40" y="3338092"/>
            <a:ext cx="4272135" cy="28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3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Formulation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</dc:creator>
  <cp:lastModifiedBy>Anik</cp:lastModifiedBy>
  <cp:revision>2</cp:revision>
  <dcterms:created xsi:type="dcterms:W3CDTF">2018-12-09T16:57:13Z</dcterms:created>
  <dcterms:modified xsi:type="dcterms:W3CDTF">2018-12-09T16:58:32Z</dcterms:modified>
</cp:coreProperties>
</file>