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6" r:id="rId4"/>
    <p:sldId id="258" r:id="rId5"/>
    <p:sldId id="259" r:id="rId6"/>
    <p:sldId id="267" r:id="rId7"/>
    <p:sldId id="263" r:id="rId8"/>
    <p:sldId id="264" r:id="rId9"/>
    <p:sldId id="265" r:id="rId10"/>
    <p:sldId id="268" r:id="rId11"/>
  </p:sldIdLst>
  <p:sldSz cx="9144000" cy="5143500" type="screen16x9"/>
  <p:notesSz cx="6858000" cy="9144000"/>
  <p:embeddedFontLs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91899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46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1ef556a6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1ef556a6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09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1ef556a66_0_2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1ef556a66_0_2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66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1ef556a66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1ef556a66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18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1ef556a66_0_2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1ef556a66_0_2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370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1ef556a66_0_2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1ef556a66_0_2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08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88409" y="323968"/>
            <a:ext cx="8349415" cy="931500"/>
          </a:xfrm>
          <a:prstGeom prst="rect">
            <a:avLst/>
          </a:prstGeom>
        </p:spPr>
        <p:txBody>
          <a:bodyPr spcFirstLastPara="1" wrap="square" lIns="91425" tIns="91425" rIns="91425" bIns="91425" anchor="t" anchorCtr="0">
            <a:normAutofit fontScale="90000"/>
          </a:bodyPr>
          <a:lstStyle/>
          <a:p>
            <a:pPr lvl="0"/>
            <a:r>
              <a:rPr lang="en" dirty="0"/>
              <a:t>Lung  Cancer Ditection Using Deep Learning Techniques</a:t>
            </a:r>
            <a:endParaRPr dirty="0"/>
          </a:p>
        </p:txBody>
      </p:sp>
      <p:sp>
        <p:nvSpPr>
          <p:cNvPr id="65" name="Google Shape;65;p13"/>
          <p:cNvSpPr txBox="1">
            <a:spLocks noGrp="1"/>
          </p:cNvSpPr>
          <p:nvPr>
            <p:ph type="subTitle" idx="1"/>
          </p:nvPr>
        </p:nvSpPr>
        <p:spPr>
          <a:xfrm>
            <a:off x="188409" y="1795809"/>
            <a:ext cx="5518200" cy="6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Semester: Fall 2022</a:t>
            </a:r>
            <a:endParaRPr sz="2000" dirty="0"/>
          </a:p>
          <a:p>
            <a:pPr marL="0" lvl="0" indent="0"/>
            <a:r>
              <a:rPr lang="en" sz="2000" dirty="0"/>
              <a:t>Faculty: </a:t>
            </a:r>
            <a:r>
              <a:rPr lang="en-US" sz="2000" dirty="0"/>
              <a:t>DR. NABEEL MOHAMMED</a:t>
            </a:r>
            <a:endParaRPr sz="2000" dirty="0"/>
          </a:p>
        </p:txBody>
      </p:sp>
      <p:sp>
        <p:nvSpPr>
          <p:cNvPr id="66" name="Google Shape;66;p13"/>
          <p:cNvSpPr txBox="1"/>
          <p:nvPr/>
        </p:nvSpPr>
        <p:spPr>
          <a:xfrm>
            <a:off x="5308512" y="3121918"/>
            <a:ext cx="3661500"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bg1"/>
                </a:solidFill>
                <a:latin typeface="Roboto"/>
                <a:ea typeface="Roboto"/>
                <a:cs typeface="Roboto"/>
                <a:sym typeface="Roboto"/>
              </a:rPr>
              <a:t>Submitted </a:t>
            </a:r>
            <a:r>
              <a:rPr lang="en" sz="1800" dirty="0" smtClean="0">
                <a:solidFill>
                  <a:schemeClr val="bg1"/>
                </a:solidFill>
                <a:latin typeface="Roboto"/>
                <a:ea typeface="Roboto"/>
                <a:cs typeface="Roboto"/>
                <a:sym typeface="Roboto"/>
              </a:rPr>
              <a:t>by</a:t>
            </a:r>
            <a:endParaRPr lang="en" sz="1800" dirty="0">
              <a:solidFill>
                <a:schemeClr val="bg1"/>
              </a:solidFill>
              <a:latin typeface="Roboto"/>
              <a:ea typeface="Roboto"/>
              <a:cs typeface="Roboto"/>
              <a:sym typeface="Roboto"/>
            </a:endParaRPr>
          </a:p>
          <a:p>
            <a:pPr marL="0" lvl="0" indent="0" algn="l" rtl="0">
              <a:lnSpc>
                <a:spcPct val="115000"/>
              </a:lnSpc>
              <a:spcBef>
                <a:spcPts val="0"/>
              </a:spcBef>
              <a:spcAft>
                <a:spcPts val="0"/>
              </a:spcAft>
              <a:buNone/>
            </a:pPr>
            <a:r>
              <a:rPr lang="en" sz="1800" dirty="0" smtClean="0">
                <a:solidFill>
                  <a:schemeClr val="bg1"/>
                </a:solidFill>
                <a:latin typeface="Roboto"/>
                <a:ea typeface="Roboto"/>
                <a:cs typeface="Roboto"/>
                <a:sym typeface="Roboto"/>
              </a:rPr>
              <a:t>Sun Debnath	1821787042</a:t>
            </a:r>
          </a:p>
          <a:p>
            <a:pPr marL="0" lvl="0" indent="0" algn="l" rtl="0">
              <a:lnSpc>
                <a:spcPct val="115000"/>
              </a:lnSpc>
              <a:spcBef>
                <a:spcPts val="0"/>
              </a:spcBef>
              <a:spcAft>
                <a:spcPts val="0"/>
              </a:spcAft>
              <a:buNone/>
            </a:pPr>
            <a:r>
              <a:rPr lang="en" sz="1800" dirty="0" smtClean="0">
                <a:solidFill>
                  <a:schemeClr val="bg1"/>
                </a:solidFill>
                <a:latin typeface="Roboto"/>
                <a:ea typeface="Roboto"/>
                <a:cs typeface="Roboto"/>
                <a:sym typeface="Roboto"/>
              </a:rPr>
              <a:t>Anik Aich </a:t>
            </a:r>
            <a:r>
              <a:rPr lang="en" sz="1800" dirty="0">
                <a:solidFill>
                  <a:schemeClr val="bg1"/>
                </a:solidFill>
                <a:latin typeface="Roboto"/>
                <a:ea typeface="Roboto"/>
                <a:cs typeface="Roboto"/>
                <a:sym typeface="Roboto"/>
              </a:rPr>
              <a:t> </a:t>
            </a:r>
            <a:r>
              <a:rPr lang="en" sz="1800" dirty="0" smtClean="0">
                <a:solidFill>
                  <a:schemeClr val="bg1"/>
                </a:solidFill>
                <a:latin typeface="Roboto"/>
                <a:ea typeface="Roboto"/>
                <a:cs typeface="Roboto"/>
                <a:sym typeface="Roboto"/>
              </a:rPr>
              <a:t>              1821829042</a:t>
            </a:r>
            <a:r>
              <a:rPr lang="en" sz="1800" dirty="0" smtClean="0">
                <a:latin typeface="Roboto"/>
                <a:ea typeface="Roboto"/>
                <a:cs typeface="Roboto"/>
                <a:sym typeface="Roboto"/>
              </a:rPr>
              <a:t>	</a:t>
            </a:r>
            <a:endParaRPr sz="18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Text Placeholder 2"/>
          <p:cNvSpPr txBox="1">
            <a:spLocks/>
          </p:cNvSpPr>
          <p:nvPr/>
        </p:nvSpPr>
        <p:spPr>
          <a:xfrm>
            <a:off x="311700" y="1505700"/>
            <a:ext cx="8298044" cy="34361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endParaRPr lang="en-US" dirty="0">
              <a:solidFill>
                <a:schemeClr val="tx1">
                  <a:lumMod val="50000"/>
                </a:schemeClr>
              </a:solidFill>
              <a:latin typeface="+mn-lt"/>
            </a:endParaRPr>
          </a:p>
        </p:txBody>
      </p:sp>
      <p:sp>
        <p:nvSpPr>
          <p:cNvPr id="4" name="Text Placeholder 2"/>
          <p:cNvSpPr txBox="1">
            <a:spLocks/>
          </p:cNvSpPr>
          <p:nvPr/>
        </p:nvSpPr>
        <p:spPr>
          <a:xfrm>
            <a:off x="311700" y="1505700"/>
            <a:ext cx="8298044" cy="34361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endParaRPr lang="en-US" dirty="0">
              <a:solidFill>
                <a:schemeClr val="tx1">
                  <a:lumMod val="50000"/>
                </a:schemeClr>
              </a:solidFill>
              <a:latin typeface="+mn-lt"/>
            </a:endParaRPr>
          </a:p>
        </p:txBody>
      </p:sp>
      <p:sp>
        <p:nvSpPr>
          <p:cNvPr id="5" name="Text Placeholder 2"/>
          <p:cNvSpPr txBox="1">
            <a:spLocks/>
          </p:cNvSpPr>
          <p:nvPr/>
        </p:nvSpPr>
        <p:spPr>
          <a:xfrm>
            <a:off x="311699" y="1505700"/>
            <a:ext cx="8520626" cy="34361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solidFill>
                  <a:schemeClr val="tx1">
                    <a:lumMod val="50000"/>
                  </a:schemeClr>
                </a:solidFill>
                <a:latin typeface="+mn-lt"/>
              </a:rPr>
              <a:t>Cancer is considered to be one of the main sources of mortality around the world. So a model lung cancer disease prediction system is  developed using deep learning image classification techniques. A deep learning model leveraging DenseNet201 </a:t>
            </a:r>
            <a:r>
              <a:rPr lang="en-US" dirty="0" err="1">
                <a:solidFill>
                  <a:schemeClr val="tx1">
                    <a:lumMod val="50000"/>
                  </a:schemeClr>
                </a:solidFill>
                <a:latin typeface="+mn-lt"/>
              </a:rPr>
              <a:t>pretrained</a:t>
            </a:r>
            <a:r>
              <a:rPr lang="en-US" dirty="0">
                <a:solidFill>
                  <a:schemeClr val="tx1">
                    <a:lumMod val="50000"/>
                  </a:schemeClr>
                </a:solidFill>
                <a:latin typeface="+mn-lt"/>
              </a:rPr>
              <a:t> model combined with a </a:t>
            </a:r>
            <a:r>
              <a:rPr lang="en-US" dirty="0" err="1">
                <a:solidFill>
                  <a:schemeClr val="tx1">
                    <a:lumMod val="50000"/>
                  </a:schemeClr>
                </a:solidFill>
                <a:latin typeface="+mn-lt"/>
              </a:rPr>
              <a:t>softmax</a:t>
            </a:r>
            <a:r>
              <a:rPr lang="en-US" dirty="0">
                <a:solidFill>
                  <a:schemeClr val="tx1">
                    <a:lumMod val="50000"/>
                  </a:schemeClr>
                </a:solidFill>
                <a:latin typeface="+mn-lt"/>
              </a:rPr>
              <a:t> layer is  developed and used to efficiently classify the lung CT images for cancer. The proposed model is compared with two other models ResNet50 and VGG16. With an best accuracy level , the analyses of the suggested model show that it performs better than other, comparable models that are available in the literature.</a:t>
            </a:r>
          </a:p>
        </p:txBody>
      </p:sp>
    </p:spTree>
    <p:extLst>
      <p:ext uri="{BB962C8B-B14F-4D97-AF65-F5344CB8AC3E}">
        <p14:creationId xmlns:p14="http://schemas.microsoft.com/office/powerpoint/2010/main" val="362962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935250" y="206700"/>
            <a:ext cx="7273500" cy="806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smtClean="0"/>
              <a:t>Introduction</a:t>
            </a:r>
            <a:endParaRPr dirty="0"/>
          </a:p>
        </p:txBody>
      </p:sp>
      <p:sp>
        <p:nvSpPr>
          <p:cNvPr id="72" name="Google Shape;72;p14"/>
          <p:cNvSpPr txBox="1"/>
          <p:nvPr/>
        </p:nvSpPr>
        <p:spPr>
          <a:xfrm>
            <a:off x="136174" y="1518358"/>
            <a:ext cx="8871651" cy="3051574"/>
          </a:xfrm>
          <a:prstGeom prst="rect">
            <a:avLst/>
          </a:prstGeom>
          <a:noFill/>
          <a:ln>
            <a:noFill/>
          </a:ln>
        </p:spPr>
        <p:txBody>
          <a:bodyPr spcFirstLastPara="1" wrap="square" lIns="91425" tIns="91425" rIns="91425" bIns="91425" anchor="t" anchorCtr="0">
            <a:spAutoFit/>
          </a:bodyPr>
          <a:lstStyle/>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cs typeface="Roboto"/>
                <a:sym typeface="Roboto"/>
              </a:rPr>
              <a:t>Lung </a:t>
            </a:r>
            <a:r>
              <a:rPr lang="en-US" dirty="0">
                <a:latin typeface="Roboto" panose="020B0604020202020204" charset="0"/>
                <a:ea typeface="Roboto" panose="020B0604020202020204" charset="0"/>
                <a:cs typeface="Roboto"/>
                <a:sym typeface="Roboto"/>
              </a:rPr>
              <a:t>carcinoma also known as lung cancer is one of the dangerous </a:t>
            </a:r>
            <a:r>
              <a:rPr lang="en-US" dirty="0" smtClean="0">
                <a:latin typeface="Roboto" panose="020B0604020202020204" charset="0"/>
                <a:ea typeface="Roboto" panose="020B0604020202020204" charset="0"/>
                <a:cs typeface="Roboto"/>
                <a:sym typeface="Roboto"/>
              </a:rPr>
              <a:t>diseases.</a:t>
            </a:r>
          </a:p>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cs typeface="Roboto"/>
                <a:sym typeface="Roboto"/>
              </a:rPr>
              <a:t> </a:t>
            </a:r>
            <a:r>
              <a:rPr lang="en-US" dirty="0">
                <a:latin typeface="Roboto" panose="020B0604020202020204" charset="0"/>
                <a:ea typeface="Roboto" panose="020B0604020202020204" charset="0"/>
                <a:cs typeface="Roboto"/>
                <a:sym typeface="Roboto"/>
              </a:rPr>
              <a:t>It is caused due to the reluctant increase of cells in the lung tissues. </a:t>
            </a:r>
            <a:endParaRPr lang="en-US" dirty="0" smtClean="0">
              <a:latin typeface="Roboto" panose="020B0604020202020204" charset="0"/>
              <a:ea typeface="Roboto" panose="020B0604020202020204" charset="0"/>
              <a:cs typeface="Roboto"/>
              <a:sym typeface="Roboto"/>
            </a:endParaRPr>
          </a:p>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rPr>
              <a:t>In2020 </a:t>
            </a:r>
            <a:r>
              <a:rPr lang="en-US" dirty="0">
                <a:latin typeface="Roboto" panose="020B0604020202020204" charset="0"/>
                <a:ea typeface="Roboto" panose="020B0604020202020204" charset="0"/>
              </a:rPr>
              <a:t>Lung Cancers Deaths in Bangladesh reached 12,174 or 1.70% of total </a:t>
            </a:r>
            <a:r>
              <a:rPr lang="en-US" dirty="0" smtClean="0">
                <a:latin typeface="Roboto" panose="020B0604020202020204" charset="0"/>
                <a:ea typeface="Roboto" panose="020B0604020202020204" charset="0"/>
              </a:rPr>
              <a:t>deaths(WHO). </a:t>
            </a:r>
          </a:p>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rPr>
              <a:t>However</a:t>
            </a:r>
            <a:r>
              <a:rPr lang="en-US" dirty="0">
                <a:latin typeface="Roboto" panose="020B0604020202020204" charset="0"/>
                <a:ea typeface="Roboto" panose="020B0604020202020204" charset="0"/>
              </a:rPr>
              <a:t>, the early detection of </a:t>
            </a:r>
            <a:r>
              <a:rPr lang="en-US" dirty="0" smtClean="0">
                <a:latin typeface="Roboto" panose="020B0604020202020204" charset="0"/>
                <a:ea typeface="Roboto" panose="020B0604020202020204" charset="0"/>
              </a:rPr>
              <a:t>improves </a:t>
            </a:r>
            <a:r>
              <a:rPr lang="en-US" dirty="0">
                <a:latin typeface="Roboto" panose="020B0604020202020204" charset="0"/>
                <a:ea typeface="Roboto" panose="020B0604020202020204" charset="0"/>
              </a:rPr>
              <a:t>survival rate. </a:t>
            </a:r>
            <a:endParaRPr lang="en-US" dirty="0" smtClean="0">
              <a:latin typeface="Roboto" panose="020B0604020202020204" charset="0"/>
              <a:ea typeface="Roboto" panose="020B0604020202020204" charset="0"/>
            </a:endParaRPr>
          </a:p>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rPr>
              <a:t>Cancerous </a:t>
            </a:r>
            <a:r>
              <a:rPr lang="en-US" dirty="0">
                <a:latin typeface="Roboto" panose="020B0604020202020204" charset="0"/>
                <a:ea typeface="Roboto" panose="020B0604020202020204" charset="0"/>
              </a:rPr>
              <a:t>(malignant) and noncancerous (benign) pulmonary nodules are the small growths of cells inside the </a:t>
            </a:r>
            <a:r>
              <a:rPr lang="en-US" dirty="0" smtClean="0">
                <a:latin typeface="Roboto" panose="020B0604020202020204" charset="0"/>
                <a:ea typeface="Roboto" panose="020B0604020202020204" charset="0"/>
              </a:rPr>
              <a:t>lung.</a:t>
            </a:r>
          </a:p>
          <a:p>
            <a:pPr marL="285750" lvl="0" indent="-285750">
              <a:lnSpc>
                <a:spcPct val="115000"/>
              </a:lnSpc>
              <a:buFont typeface="Arial" panose="020B0604020202020204" pitchFamily="34" charset="0"/>
              <a:buChar char="•"/>
            </a:pPr>
            <a:r>
              <a:rPr lang="en-US" dirty="0" smtClean="0">
                <a:latin typeface="Roboto" panose="020B0604020202020204" charset="0"/>
                <a:ea typeface="Roboto" panose="020B0604020202020204" charset="0"/>
                <a:cs typeface="Roboto"/>
                <a:sym typeface="Roboto"/>
              </a:rPr>
              <a:t>It </a:t>
            </a:r>
            <a:r>
              <a:rPr lang="en-US" dirty="0">
                <a:latin typeface="Roboto" panose="020B0604020202020204" charset="0"/>
                <a:ea typeface="Roboto" panose="020B0604020202020204" charset="0"/>
                <a:cs typeface="Roboto"/>
                <a:sym typeface="Roboto"/>
              </a:rPr>
              <a:t>is cured </a:t>
            </a:r>
            <a:r>
              <a:rPr lang="en-US" dirty="0" smtClean="0">
                <a:latin typeface="Roboto" panose="020B0604020202020204" charset="0"/>
                <a:ea typeface="Roboto" panose="020B0604020202020204" charset="0"/>
                <a:cs typeface="Roboto"/>
                <a:sym typeface="Roboto"/>
              </a:rPr>
              <a:t>only during </a:t>
            </a:r>
            <a:r>
              <a:rPr lang="en-US" dirty="0">
                <a:latin typeface="Roboto" panose="020B0604020202020204" charset="0"/>
                <a:ea typeface="Roboto" panose="020B0604020202020204" charset="0"/>
                <a:cs typeface="Roboto"/>
                <a:sym typeface="Roboto"/>
              </a:rPr>
              <a:t>its early stage, by starting the </a:t>
            </a:r>
            <a:r>
              <a:rPr lang="en-US" dirty="0" smtClean="0">
                <a:latin typeface="Roboto" panose="020B0604020202020204" charset="0"/>
                <a:ea typeface="Roboto" panose="020B0604020202020204" charset="0"/>
                <a:cs typeface="Roboto"/>
                <a:sym typeface="Roboto"/>
              </a:rPr>
              <a:t>treatment. </a:t>
            </a:r>
            <a:endParaRPr lang="en-US" dirty="0">
              <a:latin typeface="Roboto" panose="020B0604020202020204" charset="0"/>
              <a:ea typeface="Roboto" panose="020B0604020202020204" charset="0"/>
              <a:cs typeface="Roboto"/>
              <a:sym typeface="Roboto"/>
            </a:endParaRPr>
          </a:p>
          <a:p>
            <a:pPr lvl="0">
              <a:lnSpc>
                <a:spcPct val="115000"/>
              </a:lnSpc>
            </a:pPr>
            <a:endParaRPr lang="en-US" dirty="0" smtClean="0">
              <a:latin typeface="Roboto" panose="020B0604020202020204" charset="0"/>
              <a:ea typeface="Roboto" panose="020B0604020202020204" charset="0"/>
              <a:cs typeface="Roboto"/>
              <a:sym typeface="Roboto"/>
            </a:endParaRPr>
          </a:p>
          <a:p>
            <a:pPr lvl="0">
              <a:lnSpc>
                <a:spcPct val="115000"/>
              </a:lnSpc>
            </a:pPr>
            <a:endParaRPr dirty="0" smtClean="0">
              <a:latin typeface="Roboto"/>
              <a:ea typeface="Roboto"/>
              <a:cs typeface="Roboto"/>
              <a:sym typeface="Roboto"/>
            </a:endParaRPr>
          </a:p>
          <a:p>
            <a:pPr marL="0" lvl="0" indent="0" algn="l" rtl="0">
              <a:lnSpc>
                <a:spcPct val="115000"/>
              </a:lnSpc>
              <a:spcBef>
                <a:spcPts val="0"/>
              </a:spcBef>
              <a:spcAft>
                <a:spcPts val="0"/>
              </a:spcAft>
              <a:buNone/>
            </a:pPr>
            <a:r>
              <a:rPr lang="en" sz="1800" b="1" dirty="0" smtClean="0">
                <a:latin typeface="Roboto"/>
                <a:ea typeface="Roboto"/>
                <a:cs typeface="Roboto"/>
                <a:sym typeface="Roboto"/>
              </a:rPr>
              <a:t>Goal</a:t>
            </a:r>
          </a:p>
          <a:p>
            <a:pPr marL="0" lvl="0" indent="0" algn="l" rtl="0">
              <a:lnSpc>
                <a:spcPct val="115000"/>
              </a:lnSpc>
              <a:spcBef>
                <a:spcPts val="0"/>
              </a:spcBef>
              <a:spcAft>
                <a:spcPts val="0"/>
              </a:spcAft>
              <a:buNone/>
            </a:pPr>
            <a:r>
              <a:rPr lang="en" dirty="0" smtClean="0">
                <a:latin typeface="Roboto"/>
                <a:ea typeface="Roboto"/>
                <a:cs typeface="Roboto"/>
                <a:sym typeface="Roboto"/>
              </a:rPr>
              <a:t>Build a model that will identify the cancer cells.</a:t>
            </a:r>
            <a:endParaRPr dirty="0" smtClean="0">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590" y="2882806"/>
            <a:ext cx="2906663" cy="146316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35" y="572844"/>
            <a:ext cx="8520600" cy="623700"/>
          </a:xfrm>
        </p:spPr>
        <p:txBody>
          <a:bodyPr/>
          <a:lstStyle/>
          <a:p>
            <a:r>
              <a:rPr lang="en-US" dirty="0" smtClean="0"/>
              <a:t>Problem Statement</a:t>
            </a:r>
            <a:endParaRPr lang="en-US" dirty="0"/>
          </a:p>
        </p:txBody>
      </p:sp>
      <p:pic>
        <p:nvPicPr>
          <p:cNvPr id="3" name="Picture 2"/>
          <p:cNvPicPr>
            <a:picLocks noChangeAspect="1"/>
          </p:cNvPicPr>
          <p:nvPr/>
        </p:nvPicPr>
        <p:blipFill>
          <a:blip r:embed="rId2"/>
          <a:stretch>
            <a:fillRect/>
          </a:stretch>
        </p:blipFill>
        <p:spPr>
          <a:xfrm>
            <a:off x="188435" y="1458930"/>
            <a:ext cx="8650974" cy="2486346"/>
          </a:xfrm>
          <a:prstGeom prst="rect">
            <a:avLst/>
          </a:prstGeom>
        </p:spPr>
      </p:pic>
      <p:sp>
        <p:nvSpPr>
          <p:cNvPr id="4" name="Rectangle 3"/>
          <p:cNvSpPr/>
          <p:nvPr/>
        </p:nvSpPr>
        <p:spPr>
          <a:xfrm>
            <a:off x="534256" y="1663809"/>
            <a:ext cx="8075488" cy="1169551"/>
          </a:xfrm>
          <a:prstGeom prst="rect">
            <a:avLst/>
          </a:prstGeom>
        </p:spPr>
        <p:txBody>
          <a:bodyPr wrap="square">
            <a:spAutoFit/>
          </a:bodyPr>
          <a:lstStyle/>
          <a:p>
            <a:r>
              <a:rPr lang="en-US" dirty="0">
                <a:latin typeface="Roboto" panose="020B0604020202020204" charset="0"/>
                <a:ea typeface="Roboto" panose="020B0604020202020204" charset="0"/>
              </a:rPr>
              <a:t>The most suitable method used for the investigation of lung diseases is computed tomography (CT) </a:t>
            </a:r>
            <a:r>
              <a:rPr lang="en-US" dirty="0" smtClean="0">
                <a:latin typeface="Roboto" panose="020B0604020202020204" charset="0"/>
                <a:ea typeface="Roboto" panose="020B0604020202020204" charset="0"/>
              </a:rPr>
              <a:t>imaging. </a:t>
            </a:r>
            <a:r>
              <a:rPr lang="en-US" dirty="0">
                <a:highlight>
                  <a:srgbClr val="FFFFFF"/>
                </a:highlight>
                <a:latin typeface="Roboto" panose="020B0604020202020204" charset="0"/>
                <a:ea typeface="Roboto" panose="020B0604020202020204" charset="0"/>
              </a:rPr>
              <a:t>Results show that only 68% of the time lung cancer nodules are correctly diagnosed when only one radiologist examines the scan, and are accurately detected up to 82% of the time with two radiologists. The detection of cancerous lung nodules at an early stage is a very difficult, tedious, and time-consuming task for </a:t>
            </a:r>
            <a:r>
              <a:rPr lang="en-US" dirty="0" smtClean="0">
                <a:highlight>
                  <a:srgbClr val="FFFFFF"/>
                </a:highlight>
                <a:latin typeface="Roboto" panose="020B0604020202020204" charset="0"/>
                <a:ea typeface="Roboto" panose="020B0604020202020204" charset="0"/>
              </a:rPr>
              <a:t>radiologists</a:t>
            </a:r>
            <a:r>
              <a:rPr lang="en-US" u="sng" dirty="0">
                <a:solidFill>
                  <a:srgbClr val="1155CC"/>
                </a:solidFill>
                <a:highlight>
                  <a:srgbClr val="FFFFFF"/>
                </a:highlight>
                <a:latin typeface="Roboto" panose="020B0604020202020204" charset="0"/>
                <a:ea typeface="Roboto" panose="020B0604020202020204" charset="0"/>
                <a:cs typeface="Times New Roman" panose="02020603050405020304" pitchFamily="18" charset="0"/>
              </a:rPr>
              <a:t>.</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33897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972100" y="359250"/>
            <a:ext cx="31998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System Design</a:t>
            </a:r>
            <a:endParaRPr b="1"/>
          </a:p>
        </p:txBody>
      </p:sp>
      <p:grpSp>
        <p:nvGrpSpPr>
          <p:cNvPr id="45" name="Group 44"/>
          <p:cNvGrpSpPr/>
          <p:nvPr/>
        </p:nvGrpSpPr>
        <p:grpSpPr>
          <a:xfrm>
            <a:off x="398472" y="1419231"/>
            <a:ext cx="1596308" cy="1226565"/>
            <a:chOff x="3761365" y="1569901"/>
            <a:chExt cx="1596308" cy="1226565"/>
          </a:xfrm>
        </p:grpSpPr>
        <p:grpSp>
          <p:nvGrpSpPr>
            <p:cNvPr id="8" name="Group 7"/>
            <p:cNvGrpSpPr/>
            <p:nvPr/>
          </p:nvGrpSpPr>
          <p:grpSpPr>
            <a:xfrm>
              <a:off x="3786326" y="1580226"/>
              <a:ext cx="1571347" cy="1216240"/>
              <a:chOff x="1731146" y="1580226"/>
              <a:chExt cx="1571347" cy="1216240"/>
            </a:xfrm>
          </p:grpSpPr>
          <p:sp>
            <p:nvSpPr>
              <p:cNvPr id="9" name="Rounded Rectangle 8"/>
              <p:cNvSpPr/>
              <p:nvPr/>
            </p:nvSpPr>
            <p:spPr>
              <a:xfrm>
                <a:off x="1731146" y="1580226"/>
                <a:ext cx="1553592" cy="1216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748901" y="1988598"/>
                <a:ext cx="15535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121035" y="1569901"/>
              <a:ext cx="1087513" cy="400110"/>
            </a:xfrm>
            <a:prstGeom prst="rect">
              <a:avLst/>
            </a:prstGeom>
            <a:noFill/>
          </p:spPr>
          <p:txBody>
            <a:bodyPr wrap="square" rtlCol="0">
              <a:spAutoFit/>
            </a:bodyPr>
            <a:lstStyle/>
            <a:p>
              <a:r>
                <a:rPr lang="en-US" sz="1000" b="1" dirty="0" smtClean="0"/>
                <a:t>     Data  Collection</a:t>
              </a:r>
              <a:endParaRPr lang="en-US" sz="1000" b="1" dirty="0"/>
            </a:p>
          </p:txBody>
        </p:sp>
        <p:sp>
          <p:nvSpPr>
            <p:cNvPr id="25" name="TextBox 24"/>
            <p:cNvSpPr txBox="1"/>
            <p:nvPr/>
          </p:nvSpPr>
          <p:spPr>
            <a:xfrm>
              <a:off x="3761365" y="2017510"/>
              <a:ext cx="1524776" cy="707886"/>
            </a:xfrm>
            <a:prstGeom prst="rect">
              <a:avLst/>
            </a:prstGeom>
            <a:noFill/>
          </p:spPr>
          <p:txBody>
            <a:bodyPr wrap="none" rtlCol="0">
              <a:spAutoFit/>
            </a:bodyPr>
            <a:lstStyle/>
            <a:p>
              <a:pPr marL="285750" indent="-285750">
                <a:buFont typeface="Arial" panose="020B0604020202020204" pitchFamily="34" charset="0"/>
                <a:buChar char="•"/>
              </a:pPr>
              <a:r>
                <a:rPr lang="en-US" sz="800" dirty="0" smtClean="0"/>
                <a:t>Image Ct Scan</a:t>
              </a:r>
              <a:r>
                <a:rPr lang="en-US" sz="800" dirty="0" smtClean="0"/>
                <a:t> </a:t>
              </a:r>
              <a:r>
                <a:rPr lang="en-US" sz="800" dirty="0" smtClean="0"/>
                <a:t>dataset</a:t>
              </a:r>
            </a:p>
            <a:p>
              <a:endParaRPr lang="en-US" sz="800" dirty="0" smtClean="0"/>
            </a:p>
            <a:p>
              <a:pPr marL="285750" indent="-285750">
                <a:buFont typeface="Arial" panose="020B0604020202020204" pitchFamily="34" charset="0"/>
                <a:buChar char="•"/>
              </a:pPr>
              <a:r>
                <a:rPr lang="en-US" sz="800" dirty="0" smtClean="0"/>
                <a:t>Splitting into training,</a:t>
              </a:r>
            </a:p>
            <a:p>
              <a:r>
                <a:rPr lang="en-US" sz="800" dirty="0" smtClean="0"/>
                <a:t>          validation and testing</a:t>
              </a:r>
            </a:p>
            <a:p>
              <a:r>
                <a:rPr lang="en-US" sz="800" dirty="0"/>
                <a:t> </a:t>
              </a:r>
              <a:r>
                <a:rPr lang="en-US" sz="800" dirty="0" smtClean="0"/>
                <a:t>         subsets</a:t>
              </a:r>
            </a:p>
          </p:txBody>
        </p:sp>
      </p:grpSp>
      <p:grpSp>
        <p:nvGrpSpPr>
          <p:cNvPr id="44" name="Group 43"/>
          <p:cNvGrpSpPr/>
          <p:nvPr/>
        </p:nvGrpSpPr>
        <p:grpSpPr>
          <a:xfrm>
            <a:off x="7051265" y="1421590"/>
            <a:ext cx="1647985" cy="1125458"/>
            <a:chOff x="5813217" y="1580226"/>
            <a:chExt cx="1590757" cy="1216937"/>
          </a:xfrm>
        </p:grpSpPr>
        <p:grpSp>
          <p:nvGrpSpPr>
            <p:cNvPr id="11" name="Group 10"/>
            <p:cNvGrpSpPr/>
            <p:nvPr/>
          </p:nvGrpSpPr>
          <p:grpSpPr>
            <a:xfrm>
              <a:off x="5832627" y="1580226"/>
              <a:ext cx="1571347" cy="1216240"/>
              <a:chOff x="1731146" y="1580226"/>
              <a:chExt cx="1571347" cy="1216240"/>
            </a:xfrm>
          </p:grpSpPr>
          <p:sp>
            <p:nvSpPr>
              <p:cNvPr id="12" name="Rounded Rectangle 11"/>
              <p:cNvSpPr/>
              <p:nvPr/>
            </p:nvSpPr>
            <p:spPr>
              <a:xfrm>
                <a:off x="1731146" y="1580226"/>
                <a:ext cx="1553592" cy="1216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748901" y="1988598"/>
                <a:ext cx="15535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050678" y="1617400"/>
              <a:ext cx="1057141" cy="266234"/>
            </a:xfrm>
            <a:prstGeom prst="rect">
              <a:avLst/>
            </a:prstGeom>
            <a:noFill/>
          </p:spPr>
          <p:txBody>
            <a:bodyPr wrap="none" rtlCol="0">
              <a:spAutoFit/>
            </a:bodyPr>
            <a:lstStyle/>
            <a:p>
              <a:r>
                <a:rPr lang="en-US" sz="1000" b="1" dirty="0" smtClean="0"/>
                <a:t>Model Training</a:t>
              </a:r>
              <a:endParaRPr lang="en-US" sz="1000" b="1" dirty="0" smtClean="0"/>
            </a:p>
          </p:txBody>
        </p:sp>
        <p:sp>
          <p:nvSpPr>
            <p:cNvPr id="27" name="TextBox 26"/>
            <p:cNvSpPr txBox="1"/>
            <p:nvPr/>
          </p:nvSpPr>
          <p:spPr>
            <a:xfrm>
              <a:off x="5813217" y="2031739"/>
              <a:ext cx="1245916" cy="765424"/>
            </a:xfrm>
            <a:prstGeom prst="rect">
              <a:avLst/>
            </a:prstGeom>
            <a:noFill/>
          </p:spPr>
          <p:txBody>
            <a:bodyPr wrap="none" rtlCol="0">
              <a:spAutoFit/>
            </a:bodyPr>
            <a:lstStyle/>
            <a:p>
              <a:pPr marL="171450" indent="-171450">
                <a:buFont typeface="Arial" panose="020B0604020202020204" pitchFamily="34" charset="0"/>
                <a:buChar char="•"/>
              </a:pPr>
              <a:r>
                <a:rPr lang="en-US" sz="800" dirty="0"/>
                <a:t>Type of model: CNN</a:t>
              </a:r>
            </a:p>
            <a:p>
              <a:pPr marL="171450" indent="-171450">
                <a:buFont typeface="Arial" panose="020B0604020202020204" pitchFamily="34" charset="0"/>
                <a:buChar char="•"/>
              </a:pPr>
              <a:r>
                <a:rPr lang="en-US" sz="800" dirty="0"/>
                <a:t>Pre trained model: </a:t>
              </a:r>
            </a:p>
            <a:p>
              <a:r>
                <a:rPr lang="en-US" sz="800" dirty="0"/>
                <a:t>             ResNet50,</a:t>
              </a:r>
            </a:p>
            <a:p>
              <a:r>
                <a:rPr lang="en-US" sz="800" dirty="0"/>
                <a:t>             DenseNet201, </a:t>
              </a:r>
            </a:p>
            <a:p>
              <a:r>
                <a:rPr lang="en-US" sz="800" dirty="0"/>
                <a:t>             VGG16</a:t>
              </a:r>
              <a:endParaRPr lang="en-US" sz="800" dirty="0"/>
            </a:p>
          </p:txBody>
        </p:sp>
      </p:grpSp>
      <p:grpSp>
        <p:nvGrpSpPr>
          <p:cNvPr id="55" name="Group 54"/>
          <p:cNvGrpSpPr/>
          <p:nvPr/>
        </p:nvGrpSpPr>
        <p:grpSpPr>
          <a:xfrm>
            <a:off x="2797851" y="1489386"/>
            <a:ext cx="1573494" cy="1095020"/>
            <a:chOff x="3775756" y="3326415"/>
            <a:chExt cx="1767794" cy="1327174"/>
          </a:xfrm>
        </p:grpSpPr>
        <p:grpSp>
          <p:nvGrpSpPr>
            <p:cNvPr id="17" name="Group 16"/>
            <p:cNvGrpSpPr/>
            <p:nvPr/>
          </p:nvGrpSpPr>
          <p:grpSpPr>
            <a:xfrm>
              <a:off x="3775756" y="3326415"/>
              <a:ext cx="1716803" cy="1327174"/>
              <a:chOff x="1729596" y="1558978"/>
              <a:chExt cx="1572897" cy="1216240"/>
            </a:xfrm>
          </p:grpSpPr>
          <p:sp>
            <p:nvSpPr>
              <p:cNvPr id="18" name="Rounded Rectangle 17"/>
              <p:cNvSpPr/>
              <p:nvPr/>
            </p:nvSpPr>
            <p:spPr>
              <a:xfrm>
                <a:off x="1729596" y="1558978"/>
                <a:ext cx="1553592" cy="1216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748901" y="1988598"/>
                <a:ext cx="15535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835825" y="3436360"/>
              <a:ext cx="1554577" cy="298422"/>
            </a:xfrm>
            <a:prstGeom prst="rect">
              <a:avLst/>
            </a:prstGeom>
            <a:noFill/>
          </p:spPr>
          <p:txBody>
            <a:bodyPr wrap="none" rtlCol="0">
              <a:spAutoFit/>
            </a:bodyPr>
            <a:lstStyle/>
            <a:p>
              <a:r>
                <a:rPr lang="en-US" sz="1000" b="1" dirty="0" smtClean="0"/>
                <a:t>Data Preprocessing</a:t>
              </a:r>
              <a:endParaRPr lang="en-US" sz="1000" b="1" dirty="0"/>
            </a:p>
          </p:txBody>
        </p:sp>
        <p:sp>
          <p:nvSpPr>
            <p:cNvPr id="35" name="TextBox 34"/>
            <p:cNvSpPr txBox="1"/>
            <p:nvPr/>
          </p:nvSpPr>
          <p:spPr>
            <a:xfrm>
              <a:off x="3815549" y="3803393"/>
              <a:ext cx="1728001" cy="410330"/>
            </a:xfrm>
            <a:prstGeom prst="rect">
              <a:avLst/>
            </a:prstGeom>
            <a:noFill/>
          </p:spPr>
          <p:txBody>
            <a:bodyPr wrap="square" rtlCol="0">
              <a:spAutoFit/>
            </a:bodyPr>
            <a:lstStyle/>
            <a:p>
              <a:pPr marL="171450" indent="-171450">
                <a:buFont typeface="Arial" panose="020B0604020202020204" pitchFamily="34" charset="0"/>
                <a:buChar char="•"/>
              </a:pPr>
              <a:r>
                <a:rPr lang="en-US" sz="800" dirty="0" smtClean="0"/>
                <a:t>Data visualization</a:t>
              </a:r>
            </a:p>
            <a:p>
              <a:pPr marL="171450" indent="-171450">
                <a:buFont typeface="Arial" panose="020B0604020202020204" pitchFamily="34" charset="0"/>
                <a:buChar char="•"/>
              </a:pPr>
              <a:r>
                <a:rPr lang="en-US" sz="800" dirty="0" smtClean="0"/>
                <a:t>Resizing the image</a:t>
              </a:r>
              <a:endParaRPr lang="en-US" sz="800" dirty="0"/>
            </a:p>
          </p:txBody>
        </p:sp>
      </p:grpSp>
      <p:grpSp>
        <p:nvGrpSpPr>
          <p:cNvPr id="54" name="Group 53"/>
          <p:cNvGrpSpPr/>
          <p:nvPr/>
        </p:nvGrpSpPr>
        <p:grpSpPr>
          <a:xfrm>
            <a:off x="7101654" y="3976215"/>
            <a:ext cx="1240350" cy="765527"/>
            <a:chOff x="5991567" y="3319575"/>
            <a:chExt cx="1786368" cy="1352303"/>
          </a:xfrm>
        </p:grpSpPr>
        <p:sp>
          <p:nvSpPr>
            <p:cNvPr id="21" name="Rounded Rectangle 20"/>
            <p:cNvSpPr/>
            <p:nvPr/>
          </p:nvSpPr>
          <p:spPr>
            <a:xfrm>
              <a:off x="5991567" y="3319575"/>
              <a:ext cx="1786368" cy="1352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423009" y="3591489"/>
              <a:ext cx="1062448" cy="706794"/>
            </a:xfrm>
            <a:prstGeom prst="rect">
              <a:avLst/>
            </a:prstGeom>
            <a:noFill/>
          </p:spPr>
          <p:txBody>
            <a:bodyPr wrap="none" rtlCol="0">
              <a:spAutoFit/>
            </a:bodyPr>
            <a:lstStyle/>
            <a:p>
              <a:pPr algn="ctr"/>
              <a:r>
                <a:rPr lang="en-US" sz="1000" b="1" dirty="0" smtClean="0"/>
                <a:t>Model  </a:t>
              </a:r>
            </a:p>
            <a:p>
              <a:r>
                <a:rPr lang="en-US" sz="1000" b="1" dirty="0" smtClean="0"/>
                <a:t>selection</a:t>
              </a:r>
              <a:endParaRPr lang="en-US" sz="1000" b="1" dirty="0"/>
            </a:p>
          </p:txBody>
        </p:sp>
        <p:sp>
          <p:nvSpPr>
            <p:cNvPr id="37" name="TextBox 36"/>
            <p:cNvSpPr txBox="1"/>
            <p:nvPr/>
          </p:nvSpPr>
          <p:spPr>
            <a:xfrm>
              <a:off x="6142990" y="3983793"/>
              <a:ext cx="201082" cy="276450"/>
            </a:xfrm>
            <a:prstGeom prst="rect">
              <a:avLst/>
            </a:prstGeom>
            <a:noFill/>
          </p:spPr>
          <p:txBody>
            <a:bodyPr wrap="none" rtlCol="0">
              <a:spAutoFit/>
            </a:bodyPr>
            <a:lstStyle/>
            <a:p>
              <a:endParaRPr lang="en-US" sz="800" dirty="0"/>
            </a:p>
          </p:txBody>
        </p:sp>
      </p:grpSp>
      <p:sp>
        <p:nvSpPr>
          <p:cNvPr id="43" name="Right Arrow 42"/>
          <p:cNvSpPr/>
          <p:nvPr/>
        </p:nvSpPr>
        <p:spPr>
          <a:xfrm>
            <a:off x="1994780" y="2038760"/>
            <a:ext cx="770599" cy="123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6171899" y="1994987"/>
            <a:ext cx="879365" cy="97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5400000">
            <a:off x="7105811" y="3190955"/>
            <a:ext cx="1429167" cy="140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4076041" y="4278745"/>
            <a:ext cx="2970804" cy="129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5841297" y="2844274"/>
            <a:ext cx="1048626" cy="9312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accent3">
                    <a:lumMod val="10000"/>
                  </a:schemeClr>
                </a:solidFill>
              </a:rPr>
              <a:t>Model training with hyper parameter tuning</a:t>
            </a:r>
            <a:endParaRPr lang="en-US" sz="800" dirty="0">
              <a:solidFill>
                <a:schemeClr val="accent3">
                  <a:lumMod val="10000"/>
                </a:schemeClr>
              </a:solidFill>
            </a:endParaRPr>
          </a:p>
        </p:txBody>
      </p:sp>
      <p:sp>
        <p:nvSpPr>
          <p:cNvPr id="58" name="Right Arrow 57"/>
          <p:cNvSpPr/>
          <p:nvPr/>
        </p:nvSpPr>
        <p:spPr>
          <a:xfrm rot="7979129">
            <a:off x="6694677" y="2596607"/>
            <a:ext cx="465468" cy="87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889923" y="3083882"/>
            <a:ext cx="860437" cy="144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5103232" y="1571269"/>
            <a:ext cx="1048626" cy="9312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accent3">
                    <a:lumMod val="10000"/>
                  </a:schemeClr>
                </a:solidFill>
              </a:rPr>
              <a:t>Train Data and validation data</a:t>
            </a:r>
            <a:endParaRPr lang="en-US" sz="800" dirty="0">
              <a:solidFill>
                <a:schemeClr val="accent3">
                  <a:lumMod val="10000"/>
                </a:schemeClr>
              </a:solidFill>
            </a:endParaRPr>
          </a:p>
        </p:txBody>
      </p:sp>
      <p:sp>
        <p:nvSpPr>
          <p:cNvPr id="60" name="Right Arrow 59"/>
          <p:cNvSpPr/>
          <p:nvPr/>
        </p:nvSpPr>
        <p:spPr>
          <a:xfrm>
            <a:off x="4339675" y="2038760"/>
            <a:ext cx="768711" cy="53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3046969" y="3991660"/>
            <a:ext cx="1048626" cy="9312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solidFill>
                  <a:schemeClr val="accent3">
                    <a:lumMod val="10000"/>
                  </a:schemeClr>
                </a:solidFill>
              </a:rPr>
              <a:t>Test data</a:t>
            </a:r>
            <a:endParaRPr lang="en-US" sz="800" dirty="0">
              <a:solidFill>
                <a:schemeClr val="accent3">
                  <a:lumMod val="10000"/>
                </a:schemeClr>
              </a:solidFill>
            </a:endParaRPr>
          </a:p>
        </p:txBody>
      </p:sp>
      <p:sp>
        <p:nvSpPr>
          <p:cNvPr id="63" name="Right Arrow 62"/>
          <p:cNvSpPr/>
          <p:nvPr/>
        </p:nvSpPr>
        <p:spPr>
          <a:xfrm rot="5400000">
            <a:off x="2866363" y="3244999"/>
            <a:ext cx="1353622" cy="8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984600" y="402850"/>
            <a:ext cx="71748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b="1" dirty="0" smtClean="0"/>
              <a:t>Methodology</a:t>
            </a:r>
            <a:endParaRPr b="1" dirty="0"/>
          </a:p>
        </p:txBody>
      </p:sp>
      <p:sp>
        <p:nvSpPr>
          <p:cNvPr id="85" name="Google Shape;85;p16"/>
          <p:cNvSpPr txBox="1">
            <a:spLocks noGrp="1"/>
          </p:cNvSpPr>
          <p:nvPr>
            <p:ph type="body" idx="1"/>
          </p:nvPr>
        </p:nvSpPr>
        <p:spPr>
          <a:xfrm>
            <a:off x="311700" y="1505700"/>
            <a:ext cx="8832300" cy="3398100"/>
          </a:xfrm>
          <a:prstGeom prst="rect">
            <a:avLst/>
          </a:prstGeom>
        </p:spPr>
        <p:txBody>
          <a:bodyPr spcFirstLastPara="1" wrap="square" lIns="91425" tIns="91425" rIns="91425" bIns="91425" anchor="t" anchorCtr="0">
            <a:normAutofit/>
          </a:bodyPr>
          <a:lstStyle/>
          <a:p>
            <a:pPr marL="0" indent="0">
              <a:buNone/>
            </a:pPr>
            <a:r>
              <a:rPr lang="en-US" sz="1400" b="1" dirty="0" smtClean="0">
                <a:solidFill>
                  <a:schemeClr val="tx1"/>
                </a:solidFill>
              </a:rPr>
              <a:t>Data </a:t>
            </a:r>
            <a:r>
              <a:rPr lang="en-US" sz="1400" b="1" dirty="0" err="1" smtClean="0">
                <a:solidFill>
                  <a:schemeClr val="tx1"/>
                </a:solidFill>
              </a:rPr>
              <a:t>Acquistion</a:t>
            </a:r>
            <a:r>
              <a:rPr lang="en-US" sz="1400" b="1" dirty="0" smtClean="0">
                <a:solidFill>
                  <a:schemeClr val="tx1"/>
                </a:solidFill>
              </a:rPr>
              <a:t> </a:t>
            </a:r>
            <a:r>
              <a:rPr lang="en-US" sz="1400" dirty="0" smtClean="0">
                <a:solidFill>
                  <a:schemeClr val="tx1"/>
                </a:solidFill>
              </a:rPr>
              <a:t>-  </a:t>
            </a:r>
            <a:r>
              <a:rPr lang="en-US" sz="1400" dirty="0">
                <a:solidFill>
                  <a:schemeClr val="tx1"/>
                </a:solidFill>
              </a:rPr>
              <a:t>The dataset is obtained from </a:t>
            </a:r>
            <a:r>
              <a:rPr lang="en-US" sz="1400" dirty="0" err="1">
                <a:solidFill>
                  <a:schemeClr val="tx1"/>
                </a:solidFill>
              </a:rPr>
              <a:t>kaggle</a:t>
            </a:r>
            <a:r>
              <a:rPr lang="en-US" sz="1400" dirty="0">
                <a:solidFill>
                  <a:schemeClr val="tx1"/>
                </a:solidFill>
              </a:rPr>
              <a:t>. The dataset contains 2016 images. There are mainly 3 types of CT images- normal cell images, adenocarcinoma cell image, large cell image and squamous cell image. Adenocarcinoma cell, large cell and squamous cell are the cancer cells. And this dataset are split into 3 part’s- test set, train set and valid set</a:t>
            </a:r>
            <a:r>
              <a:rPr lang="en-US" sz="1400" dirty="0" smtClean="0">
                <a:solidFill>
                  <a:schemeClr val="tx1"/>
                </a:solidFill>
              </a:rPr>
              <a:t>.</a:t>
            </a:r>
          </a:p>
          <a:p>
            <a:pPr marL="0" indent="0">
              <a:buNone/>
            </a:pPr>
            <a:endParaRPr lang="en-US" sz="1400" dirty="0">
              <a:solidFill>
                <a:schemeClr val="tx1"/>
              </a:solidFill>
            </a:endParaRPr>
          </a:p>
          <a:p>
            <a:pPr marL="0" indent="0">
              <a:buNone/>
            </a:pPr>
            <a:endParaRPr lang="en-US" sz="1400" b="1" dirty="0" smtClean="0">
              <a:solidFill>
                <a:schemeClr val="tx1"/>
              </a:solidFill>
            </a:endParaRPr>
          </a:p>
          <a:p>
            <a:pPr marL="0" indent="0">
              <a:buNone/>
            </a:pPr>
            <a:r>
              <a:rPr lang="en-US" sz="1400" b="1" dirty="0" smtClean="0">
                <a:solidFill>
                  <a:schemeClr val="tx1"/>
                </a:solidFill>
              </a:rPr>
              <a:t>Image Preprocessing- </a:t>
            </a:r>
            <a:r>
              <a:rPr lang="en-US" sz="1400" dirty="0">
                <a:solidFill>
                  <a:schemeClr val="tx1"/>
                </a:solidFill>
              </a:rPr>
              <a:t>When </a:t>
            </a:r>
            <a:r>
              <a:rPr lang="en-US" sz="1400" dirty="0" smtClean="0">
                <a:solidFill>
                  <a:schemeClr val="tx1"/>
                </a:solidFill>
              </a:rPr>
              <a:t>using Models,, </a:t>
            </a:r>
            <a:r>
              <a:rPr lang="en-US" sz="1400" dirty="0">
                <a:solidFill>
                  <a:schemeClr val="tx1"/>
                </a:solidFill>
              </a:rPr>
              <a:t>We should ensure that all Features have a similar scale, otherwise, it will take much longer to </a:t>
            </a:r>
            <a:r>
              <a:rPr lang="en-US" sz="1400" dirty="0" smtClean="0">
                <a:solidFill>
                  <a:schemeClr val="tx1"/>
                </a:solidFill>
              </a:rPr>
              <a:t>converge. </a:t>
            </a:r>
            <a:r>
              <a:rPr lang="en-US" sz="1400" dirty="0">
                <a:solidFill>
                  <a:schemeClr val="tx1"/>
                </a:solidFill>
              </a:rPr>
              <a:t>So, we resized all images into 305*430</a:t>
            </a:r>
          </a:p>
          <a:p>
            <a:pPr marL="0" indent="0">
              <a:buNone/>
            </a:pPr>
            <a:r>
              <a:rPr lang="en-US" dirty="0" smtClean="0">
                <a:solidFill>
                  <a:schemeClr val="tx1"/>
                </a:solidFill>
              </a:rPr>
              <a:t> </a:t>
            </a:r>
            <a:endParaRPr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Methodology</a:t>
            </a:r>
            <a:endParaRPr lang="en-US" dirty="0"/>
          </a:p>
        </p:txBody>
      </p:sp>
      <p:sp>
        <p:nvSpPr>
          <p:cNvPr id="3" name="Google Shape;85;p16"/>
          <p:cNvSpPr txBox="1">
            <a:spLocks/>
          </p:cNvSpPr>
          <p:nvPr/>
        </p:nvSpPr>
        <p:spPr>
          <a:xfrm>
            <a:off x="311700" y="1505700"/>
            <a:ext cx="8832300" cy="33981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solidFill>
                  <a:schemeClr val="tx1"/>
                </a:solidFill>
              </a:rPr>
              <a:t>Proposed Models</a:t>
            </a:r>
          </a:p>
          <a:p>
            <a:endParaRPr lang="en-US" dirty="0">
              <a:solidFill>
                <a:schemeClr val="tx1"/>
              </a:solidFill>
            </a:endParaRPr>
          </a:p>
          <a:p>
            <a:r>
              <a:rPr lang="en" dirty="0">
                <a:solidFill>
                  <a:schemeClr val="dk1"/>
                </a:solidFill>
                <a:latin typeface="Times New Roman"/>
                <a:ea typeface="Times New Roman"/>
                <a:cs typeface="Times New Roman"/>
                <a:sym typeface="Times New Roman"/>
              </a:rPr>
              <a:t>The proposed model is a convolutional neural network approach based on lung segmentation on CT scan images. At first we  preprocess the </a:t>
            </a:r>
            <a:r>
              <a:rPr lang="en" dirty="0" smtClean="0">
                <a:solidFill>
                  <a:schemeClr val="dk1"/>
                </a:solidFill>
                <a:latin typeface="Times New Roman"/>
                <a:ea typeface="Times New Roman"/>
                <a:cs typeface="Times New Roman"/>
                <a:sym typeface="Times New Roman"/>
              </a:rPr>
              <a:t>dataset. </a:t>
            </a:r>
          </a:p>
          <a:p>
            <a:endParaRPr lang="en" dirty="0">
              <a:solidFill>
                <a:schemeClr val="dk1"/>
              </a:solidFill>
              <a:latin typeface="Times New Roman"/>
              <a:cs typeface="Times New Roman"/>
              <a:sym typeface="Times New Roman"/>
            </a:endParaRPr>
          </a:p>
          <a:p>
            <a:r>
              <a:rPr lang="en" dirty="0" smtClean="0">
                <a:solidFill>
                  <a:schemeClr val="dk1"/>
                </a:solidFill>
                <a:latin typeface="Times New Roman"/>
                <a:cs typeface="Times New Roman"/>
                <a:sym typeface="Times New Roman"/>
              </a:rPr>
              <a:t>We tried 3 different models  </a:t>
            </a:r>
            <a:r>
              <a:rPr lang="en" dirty="0">
                <a:solidFill>
                  <a:schemeClr val="dk1"/>
                </a:solidFill>
                <a:latin typeface="Times New Roman"/>
                <a:ea typeface="Times New Roman"/>
                <a:cs typeface="Times New Roman"/>
                <a:sym typeface="Times New Roman"/>
              </a:rPr>
              <a:t>of Convolutional Neural </a:t>
            </a:r>
            <a:r>
              <a:rPr lang="en" dirty="0" smtClean="0">
                <a:solidFill>
                  <a:schemeClr val="dk1"/>
                </a:solidFill>
                <a:latin typeface="Times New Roman"/>
                <a:ea typeface="Times New Roman"/>
                <a:cs typeface="Times New Roman"/>
                <a:sym typeface="Times New Roman"/>
              </a:rPr>
              <a:t>Networks-</a:t>
            </a:r>
          </a:p>
          <a:p>
            <a:pPr marL="400050" indent="-400050">
              <a:buFont typeface="+mj-lt"/>
              <a:buAutoNum type="romanUcPeriod"/>
            </a:pPr>
            <a:r>
              <a:rPr lang="en" dirty="0" smtClean="0">
                <a:solidFill>
                  <a:schemeClr val="dk1"/>
                </a:solidFill>
                <a:latin typeface="Times New Roman"/>
                <a:cs typeface="Times New Roman"/>
                <a:sym typeface="Times New Roman"/>
              </a:rPr>
              <a:t>ResNet50</a:t>
            </a:r>
          </a:p>
          <a:p>
            <a:pPr marL="400050" indent="-400050">
              <a:buFont typeface="+mj-lt"/>
              <a:buAutoNum type="romanUcPeriod"/>
            </a:pPr>
            <a:r>
              <a:rPr lang="en" dirty="0" smtClean="0">
                <a:solidFill>
                  <a:schemeClr val="dk1"/>
                </a:solidFill>
                <a:latin typeface="Times New Roman"/>
                <a:cs typeface="Times New Roman"/>
                <a:sym typeface="Times New Roman"/>
              </a:rPr>
              <a:t>DenseNet201</a:t>
            </a:r>
          </a:p>
          <a:p>
            <a:pPr marL="400050" indent="-400050">
              <a:buFont typeface="+mj-lt"/>
              <a:buAutoNum type="romanUcPeriod"/>
            </a:pPr>
            <a:r>
              <a:rPr lang="en" dirty="0" smtClean="0">
                <a:solidFill>
                  <a:schemeClr val="tx1"/>
                </a:solidFill>
                <a:latin typeface="Times New Roman"/>
                <a:cs typeface="Times New Roman"/>
                <a:sym typeface="Times New Roman"/>
              </a:rPr>
              <a:t>VGG-16</a:t>
            </a:r>
          </a:p>
          <a:p>
            <a:endParaRPr lang="en" dirty="0" smtClean="0">
              <a:solidFill>
                <a:schemeClr val="dk1"/>
              </a:solidFill>
              <a:latin typeface="Times New Roman"/>
              <a:cs typeface="Times New Roman"/>
              <a:sym typeface="Times New Roman"/>
            </a:endParaRPr>
          </a:p>
          <a:p>
            <a:pPr lvl="0"/>
            <a:r>
              <a:rPr lang="en" dirty="0" smtClean="0">
                <a:solidFill>
                  <a:schemeClr val="dk1"/>
                </a:solidFill>
                <a:latin typeface="Times New Roman"/>
                <a:cs typeface="Times New Roman"/>
                <a:sym typeface="Times New Roman"/>
              </a:rPr>
              <a:t>Those models are very populr models of CNN </a:t>
            </a:r>
            <a:r>
              <a:rPr lang="en-US" dirty="0">
                <a:solidFill>
                  <a:schemeClr val="dk1"/>
                </a:solidFill>
                <a:latin typeface="Times New Roman"/>
                <a:ea typeface="Times New Roman"/>
                <a:cs typeface="Times New Roman"/>
                <a:sym typeface="Times New Roman"/>
              </a:rPr>
              <a:t>which are based on the comparative study of performance of each type model in different dataset and for different classification problems</a:t>
            </a:r>
            <a:r>
              <a:rPr lang="en-US" dirty="0" smtClean="0">
                <a:solidFill>
                  <a:schemeClr val="dk1"/>
                </a:solidFill>
                <a:latin typeface="Times New Roman"/>
                <a:ea typeface="Times New Roman"/>
                <a:cs typeface="Times New Roman"/>
                <a:sym typeface="Times New Roman"/>
              </a:rPr>
              <a:t>. The models </a:t>
            </a:r>
            <a:r>
              <a:rPr lang="en-US" dirty="0" smtClean="0">
                <a:solidFill>
                  <a:schemeClr val="tx1"/>
                </a:solidFill>
                <a:latin typeface="Times New Roman" panose="02020603050405020304" pitchFamily="18" charset="0"/>
                <a:cs typeface="Times New Roman" panose="02020603050405020304" pitchFamily="18" charset="0"/>
              </a:rPr>
              <a:t>combined </a:t>
            </a:r>
            <a:r>
              <a:rPr lang="en-US" dirty="0">
                <a:solidFill>
                  <a:schemeClr val="tx1"/>
                </a:solidFill>
                <a:latin typeface="Times New Roman" panose="02020603050405020304" pitchFamily="18" charset="0"/>
                <a:cs typeface="Times New Roman" panose="02020603050405020304" pitchFamily="18" charset="0"/>
              </a:rPr>
              <a:t>with </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softmax</a:t>
            </a:r>
            <a:r>
              <a:rPr lang="en-US" dirty="0">
                <a:solidFill>
                  <a:schemeClr val="tx1"/>
                </a:solidFill>
                <a:latin typeface="Times New Roman" panose="02020603050405020304" pitchFamily="18" charset="0"/>
                <a:cs typeface="Times New Roman" panose="02020603050405020304" pitchFamily="18" charset="0"/>
              </a:rPr>
              <a:t> layer is  developed and used to efficiently classify the lung CT images </a:t>
            </a:r>
            <a:r>
              <a:rPr lang="en-US">
                <a:solidFill>
                  <a:schemeClr val="tx1"/>
                </a:solidFill>
                <a:latin typeface="Times New Roman" panose="02020603050405020304" pitchFamily="18" charset="0"/>
                <a:cs typeface="Times New Roman" panose="02020603050405020304" pitchFamily="18" charset="0"/>
              </a:rPr>
              <a:t>for </a:t>
            </a:r>
            <a:r>
              <a:rPr lang="en-US" smtClean="0">
                <a:solidFill>
                  <a:schemeClr val="tx1"/>
                </a:solidFill>
                <a:latin typeface="Times New Roman" panose="02020603050405020304" pitchFamily="18" charset="0"/>
                <a:cs typeface="Times New Roman" panose="02020603050405020304" pitchFamily="18" charset="0"/>
              </a:rPr>
              <a:t>cancer.</a:t>
            </a:r>
            <a:endParaRPr lang="en-US" dirty="0" smtClean="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lvl="0"/>
            <a:endParaRPr lang="en-US" dirty="0">
              <a:solidFill>
                <a:schemeClr val="dk1"/>
              </a:solidFill>
              <a:latin typeface="Times New Roman"/>
              <a:ea typeface="Times New Roman"/>
              <a:cs typeface="Times New Roman"/>
              <a:sym typeface="Times New Roman"/>
            </a:endParaRPr>
          </a:p>
          <a:p>
            <a:r>
              <a:rPr lang="en" dirty="0" smtClean="0">
                <a:solidFill>
                  <a:schemeClr val="dk1"/>
                </a:solidFill>
                <a:latin typeface="Times New Roman"/>
                <a:cs typeface="Times New Roman"/>
                <a:sym typeface="Times New Roman"/>
              </a:rPr>
              <a:t>Parameter Hyper tuning are also applied for getting the better accuracy from the models. </a:t>
            </a:r>
            <a:endParaRPr lang="en" dirty="0">
              <a:solidFill>
                <a:schemeClr val="dk1"/>
              </a:solidFill>
              <a:latin typeface="Times New Roman"/>
              <a:cs typeface="Times New Roman"/>
              <a:sym typeface="Times New Roman"/>
            </a:endParaRPr>
          </a:p>
        </p:txBody>
      </p:sp>
    </p:spTree>
    <p:extLst>
      <p:ext uri="{BB962C8B-B14F-4D97-AF65-F5344CB8AC3E}">
        <p14:creationId xmlns:p14="http://schemas.microsoft.com/office/powerpoint/2010/main" val="266073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052600" y="315700"/>
            <a:ext cx="50388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Tools &amp; Technologies Used</a:t>
            </a:r>
            <a:endParaRPr b="1"/>
          </a:p>
        </p:txBody>
      </p:sp>
      <p:sp>
        <p:nvSpPr>
          <p:cNvPr id="114" name="Google Shape;114;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endParaRPr lang="en" dirty="0" smtClean="0">
              <a:solidFill>
                <a:schemeClr val="tx1">
                  <a:lumMod val="50000"/>
                </a:schemeClr>
              </a:solidFill>
            </a:endParaRPr>
          </a:p>
          <a:p>
            <a:pPr marL="457200" lvl="0" indent="-311150" algn="l" rtl="0">
              <a:spcBef>
                <a:spcPts val="0"/>
              </a:spcBef>
              <a:spcAft>
                <a:spcPts val="0"/>
              </a:spcAft>
              <a:buSzPts val="1300"/>
              <a:buChar char="❏"/>
            </a:pPr>
            <a:r>
              <a:rPr lang="en" dirty="0" smtClean="0">
                <a:solidFill>
                  <a:schemeClr val="tx1">
                    <a:lumMod val="50000"/>
                  </a:schemeClr>
                </a:solidFill>
              </a:rPr>
              <a:t>Google </a:t>
            </a:r>
            <a:r>
              <a:rPr lang="en" dirty="0">
                <a:solidFill>
                  <a:schemeClr val="tx1">
                    <a:lumMod val="50000"/>
                  </a:schemeClr>
                </a:solidFill>
              </a:rPr>
              <a:t>Colab </a:t>
            </a:r>
            <a:r>
              <a:rPr lang="en" dirty="0" smtClean="0">
                <a:solidFill>
                  <a:schemeClr val="tx1">
                    <a:lumMod val="50000"/>
                  </a:schemeClr>
                </a:solidFill>
              </a:rPr>
              <a:t>platform for </a:t>
            </a:r>
            <a:r>
              <a:rPr lang="en" dirty="0">
                <a:solidFill>
                  <a:schemeClr val="tx1">
                    <a:lumMod val="50000"/>
                  </a:schemeClr>
                </a:solidFill>
              </a:rPr>
              <a:t>team collaboration and cloud GPU</a:t>
            </a:r>
            <a:endParaRPr dirty="0">
              <a:solidFill>
                <a:schemeClr val="tx1">
                  <a:lumMod val="50000"/>
                </a:schemeClr>
              </a:solidFill>
            </a:endParaRPr>
          </a:p>
          <a:p>
            <a:pPr marL="457200" lvl="0" indent="-311150" algn="l" rtl="0">
              <a:spcBef>
                <a:spcPts val="0"/>
              </a:spcBef>
              <a:spcAft>
                <a:spcPts val="0"/>
              </a:spcAft>
              <a:buSzPts val="1300"/>
              <a:buChar char="❏"/>
            </a:pPr>
            <a:r>
              <a:rPr lang="en" dirty="0">
                <a:solidFill>
                  <a:schemeClr val="tx1">
                    <a:lumMod val="50000"/>
                  </a:schemeClr>
                </a:solidFill>
              </a:rPr>
              <a:t>Kaggle for Melanoma dataset and Google Drive for storing the dataset</a:t>
            </a:r>
            <a:endParaRPr dirty="0">
              <a:solidFill>
                <a:schemeClr val="tx1">
                  <a:lumMod val="50000"/>
                </a:schemeClr>
              </a:solidFill>
            </a:endParaRPr>
          </a:p>
          <a:p>
            <a:pPr marL="457200" lvl="0" indent="-311150" algn="l" rtl="0">
              <a:spcBef>
                <a:spcPts val="0"/>
              </a:spcBef>
              <a:spcAft>
                <a:spcPts val="0"/>
              </a:spcAft>
              <a:buSzPts val="1300"/>
              <a:buChar char="❏"/>
            </a:pPr>
            <a:r>
              <a:rPr lang="en" dirty="0">
                <a:solidFill>
                  <a:schemeClr val="tx1">
                    <a:lumMod val="50000"/>
                  </a:schemeClr>
                </a:solidFill>
              </a:rPr>
              <a:t>Github for development and version control</a:t>
            </a:r>
            <a:endParaRPr dirty="0">
              <a:solidFill>
                <a:schemeClr val="tx1">
                  <a:lumMod val="50000"/>
                </a:schemeClr>
              </a:solidFill>
            </a:endParaRPr>
          </a:p>
          <a:p>
            <a:pPr marL="457200" lvl="0" indent="-311150" algn="l" rtl="0">
              <a:spcBef>
                <a:spcPts val="0"/>
              </a:spcBef>
              <a:spcAft>
                <a:spcPts val="0"/>
              </a:spcAft>
              <a:buSzPts val="1300"/>
              <a:buChar char="❏"/>
            </a:pPr>
            <a:r>
              <a:rPr lang="en" dirty="0">
                <a:solidFill>
                  <a:schemeClr val="tx1">
                    <a:lumMod val="50000"/>
                  </a:schemeClr>
                </a:solidFill>
              </a:rPr>
              <a:t>Python programming language and </a:t>
            </a:r>
            <a:r>
              <a:rPr lang="en" dirty="0" smtClean="0">
                <a:solidFill>
                  <a:schemeClr val="tx1">
                    <a:lumMod val="50000"/>
                  </a:schemeClr>
                </a:solidFill>
              </a:rPr>
              <a:t>Tensorflow framework</a:t>
            </a:r>
            <a:endParaRPr lang="en" dirty="0" smtClean="0">
              <a:solidFill>
                <a:schemeClr val="tx1">
                  <a:lumMod val="50000"/>
                </a:schemeClr>
              </a:solidFill>
            </a:endParaRPr>
          </a:p>
          <a:p>
            <a:pPr marL="457200" lvl="0" indent="-311150" algn="l" rtl="0">
              <a:spcBef>
                <a:spcPts val="0"/>
              </a:spcBef>
              <a:spcAft>
                <a:spcPts val="0"/>
              </a:spcAft>
              <a:buSzPts val="1300"/>
              <a:buChar char="❏"/>
            </a:pPr>
            <a:r>
              <a:rPr lang="en" dirty="0" smtClean="0">
                <a:solidFill>
                  <a:schemeClr val="tx1">
                    <a:lumMod val="50000"/>
                  </a:schemeClr>
                </a:solidFill>
              </a:rPr>
              <a:t>Pretainined model:  ResNet50, DenseNet201,VGG16</a:t>
            </a:r>
          </a:p>
          <a:p>
            <a:pPr marL="146050" lvl="0" indent="0" algn="l" rtl="0">
              <a:spcBef>
                <a:spcPts val="0"/>
              </a:spcBef>
              <a:spcAft>
                <a:spcPts val="0"/>
              </a:spcAft>
              <a:buSzPts val="1300"/>
              <a:buNone/>
            </a:pPr>
            <a:endParaRPr dirty="0">
              <a:solidFill>
                <a:schemeClr val="tx1">
                  <a:lumMod val="50000"/>
                </a:schemeClr>
              </a:solidFill>
            </a:endParaRPr>
          </a:p>
        </p:txBody>
      </p:sp>
      <p:sp>
        <p:nvSpPr>
          <p:cNvPr id="115" name="Google Shape;115;p20"/>
          <p:cNvSpPr txBox="1">
            <a:spLocks noGrp="1"/>
          </p:cNvSpPr>
          <p:nvPr>
            <p:ph type="body" idx="2"/>
          </p:nvPr>
        </p:nvSpPr>
        <p:spPr>
          <a:xfrm>
            <a:off x="4907443" y="1505700"/>
            <a:ext cx="3999900" cy="3076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solidFill>
                  <a:schemeClr val="tx1">
                    <a:lumMod val="50000"/>
                  </a:schemeClr>
                </a:solidFill>
              </a:rPr>
              <a:t>Convolutional Neural Network (CNN) to analyze visual imagery. They are based on the shared-weight architecture of the convolution kernels or filters that slide along input features and provide translation-equivariant responses known as feature maps</a:t>
            </a:r>
            <a:r>
              <a:rPr lang="en" dirty="0"/>
              <a:t>.</a:t>
            </a:r>
            <a:endParaRPr dirty="0"/>
          </a:p>
        </p:txBody>
      </p:sp>
      <p:pic>
        <p:nvPicPr>
          <p:cNvPr id="116" name="Google Shape;116;p20"/>
          <p:cNvPicPr preferRelativeResize="0"/>
          <p:nvPr/>
        </p:nvPicPr>
        <p:blipFill>
          <a:blip r:embed="rId3">
            <a:alphaModFix/>
          </a:blip>
          <a:stretch>
            <a:fillRect/>
          </a:stretch>
        </p:blipFill>
        <p:spPr>
          <a:xfrm>
            <a:off x="4907443" y="3127950"/>
            <a:ext cx="4168206" cy="12825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677400" y="359275"/>
            <a:ext cx="17892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Result</a:t>
            </a:r>
            <a:endParaRPr b="1"/>
          </a:p>
        </p:txBody>
      </p:sp>
      <p:sp>
        <p:nvSpPr>
          <p:cNvPr id="122" name="Google Shape;122;p21"/>
          <p:cNvSpPr txBox="1"/>
          <p:nvPr/>
        </p:nvSpPr>
        <p:spPr>
          <a:xfrm>
            <a:off x="283374" y="1480649"/>
            <a:ext cx="8774901" cy="408878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 sz="1800" b="1" dirty="0" smtClean="0">
              <a:latin typeface="Roboto"/>
              <a:ea typeface="Roboto"/>
              <a:cs typeface="Roboto"/>
              <a:sym typeface="Roboto"/>
            </a:endParaRPr>
          </a:p>
          <a:p>
            <a:pPr lvl="0">
              <a:lnSpc>
                <a:spcPct val="115000"/>
              </a:lnSpc>
            </a:pPr>
            <a:r>
              <a:rPr lang="en-US" sz="1100" dirty="0">
                <a:latin typeface="+mn-lt"/>
                <a:ea typeface="Roboto"/>
                <a:cs typeface="Roboto"/>
                <a:sym typeface="Roboto"/>
              </a:rPr>
              <a:t>Before doing the </a:t>
            </a:r>
            <a:r>
              <a:rPr lang="en-US" sz="1100" dirty="0" err="1" smtClean="0">
                <a:latin typeface="+mn-lt"/>
                <a:ea typeface="Roboto"/>
                <a:cs typeface="Roboto"/>
                <a:sym typeface="Roboto"/>
              </a:rPr>
              <a:t>hypertuning</a:t>
            </a:r>
            <a:r>
              <a:rPr lang="en-US" sz="1100" dirty="0" smtClean="0">
                <a:latin typeface="+mn-lt"/>
                <a:ea typeface="Roboto"/>
                <a:cs typeface="Roboto"/>
                <a:sym typeface="Roboto"/>
              </a:rPr>
              <a:t> </a:t>
            </a:r>
            <a:r>
              <a:rPr lang="en-US" sz="1100" dirty="0">
                <a:latin typeface="+mn-lt"/>
                <a:ea typeface="Roboto"/>
                <a:cs typeface="Roboto"/>
                <a:sym typeface="Roboto"/>
              </a:rPr>
              <a:t>the Accuracy of the three models </a:t>
            </a:r>
            <a:r>
              <a:rPr lang="en-US" sz="1100" dirty="0" smtClean="0">
                <a:latin typeface="+mn-lt"/>
                <a:ea typeface="Roboto"/>
                <a:cs typeface="Roboto"/>
                <a:sym typeface="Roboto"/>
              </a:rPr>
              <a:t>is </a:t>
            </a:r>
            <a:r>
              <a:rPr lang="en-US" sz="1100" dirty="0">
                <a:latin typeface="+mn-lt"/>
                <a:ea typeface="Roboto"/>
                <a:cs typeface="Roboto"/>
                <a:sym typeface="Roboto"/>
              </a:rPr>
              <a:t>given </a:t>
            </a:r>
            <a:r>
              <a:rPr lang="en-US" sz="1100" dirty="0" smtClean="0">
                <a:latin typeface="+mn-lt"/>
                <a:ea typeface="Roboto"/>
                <a:cs typeface="Roboto"/>
                <a:sym typeface="Roboto"/>
              </a:rPr>
              <a:t>below:</a:t>
            </a:r>
            <a:endParaRPr lang="en" sz="1100" dirty="0" smtClean="0">
              <a:latin typeface="+mn-lt"/>
              <a:ea typeface="Roboto"/>
              <a:cs typeface="Roboto"/>
              <a:sym typeface="Roboto"/>
            </a:endParaRPr>
          </a:p>
          <a:p>
            <a:pPr marL="0" lvl="0" indent="0" algn="l" rtl="0">
              <a:lnSpc>
                <a:spcPct val="115000"/>
              </a:lnSpc>
              <a:spcBef>
                <a:spcPts val="0"/>
              </a:spcBef>
              <a:spcAft>
                <a:spcPts val="0"/>
              </a:spcAft>
              <a:buNone/>
            </a:pPr>
            <a:endParaRPr lang="en" sz="1800" b="1" dirty="0" smtClean="0">
              <a:latin typeface="Roboto"/>
              <a:ea typeface="Roboto"/>
              <a:cs typeface="Roboto"/>
              <a:sym typeface="Roboto"/>
            </a:endParaRPr>
          </a:p>
          <a:p>
            <a:pPr marL="0" lvl="0" indent="0" algn="l" rtl="0">
              <a:lnSpc>
                <a:spcPct val="115000"/>
              </a:lnSpc>
              <a:spcBef>
                <a:spcPts val="0"/>
              </a:spcBef>
              <a:spcAft>
                <a:spcPts val="0"/>
              </a:spcAft>
              <a:buNone/>
            </a:pPr>
            <a:endParaRPr lang="en" sz="1800" b="1" dirty="0">
              <a:latin typeface="Roboto"/>
              <a:ea typeface="Roboto"/>
              <a:cs typeface="Roboto"/>
              <a:sym typeface="Roboto"/>
            </a:endParaRPr>
          </a:p>
          <a:p>
            <a:pPr marL="0" lvl="0" indent="0" algn="l" rtl="0">
              <a:lnSpc>
                <a:spcPct val="115000"/>
              </a:lnSpc>
              <a:spcBef>
                <a:spcPts val="0"/>
              </a:spcBef>
              <a:spcAft>
                <a:spcPts val="0"/>
              </a:spcAft>
              <a:buNone/>
            </a:pPr>
            <a:endParaRPr lang="en" sz="1800" b="1" dirty="0" smtClean="0">
              <a:latin typeface="Roboto"/>
              <a:ea typeface="Roboto"/>
              <a:cs typeface="Roboto"/>
              <a:sym typeface="Roboto"/>
            </a:endParaRPr>
          </a:p>
          <a:p>
            <a:pPr>
              <a:lnSpc>
                <a:spcPct val="115000"/>
              </a:lnSpc>
            </a:pPr>
            <a:r>
              <a:rPr lang="en-US" sz="1100" dirty="0">
                <a:latin typeface="+mn-lt"/>
                <a:ea typeface="Roboto" panose="020B0604020202020204" charset="0"/>
              </a:rPr>
              <a:t>So here we can see that ResNet50 and DenseNet201 gives the better accuracy. So then we applied parameter </a:t>
            </a:r>
            <a:r>
              <a:rPr lang="en-US" sz="1100" dirty="0" err="1">
                <a:latin typeface="+mn-lt"/>
                <a:ea typeface="Roboto" panose="020B0604020202020204" charset="0"/>
              </a:rPr>
              <a:t>hypertuning</a:t>
            </a:r>
            <a:r>
              <a:rPr lang="en-US" sz="1100" dirty="0">
                <a:latin typeface="+mn-lt"/>
                <a:ea typeface="Roboto" panose="020B0604020202020204" charset="0"/>
              </a:rPr>
              <a:t> on this two model for the better accuracy</a:t>
            </a:r>
            <a:r>
              <a:rPr lang="en-US" sz="1000" dirty="0" smtClean="0">
                <a:latin typeface="+mn-lt"/>
              </a:rPr>
              <a:t>. </a:t>
            </a:r>
          </a:p>
          <a:p>
            <a:pPr>
              <a:lnSpc>
                <a:spcPct val="115000"/>
              </a:lnSpc>
            </a:pPr>
            <a:r>
              <a:rPr lang="en-US" sz="1100" dirty="0" smtClean="0">
                <a:latin typeface="+mn-lt"/>
              </a:rPr>
              <a:t>After</a:t>
            </a:r>
            <a:r>
              <a:rPr lang="en-US" sz="1100" dirty="0">
                <a:latin typeface="+mn-lt"/>
              </a:rPr>
              <a:t> </a:t>
            </a:r>
            <a:r>
              <a:rPr lang="en-US" sz="1100" dirty="0" err="1" smtClean="0">
                <a:latin typeface="+mn-lt"/>
              </a:rPr>
              <a:t>hypertuning</a:t>
            </a:r>
            <a:r>
              <a:rPr lang="en-US" sz="1100" dirty="0" smtClean="0">
                <a:latin typeface="+mn-lt"/>
              </a:rPr>
              <a:t> the accuracy for two model : </a:t>
            </a:r>
          </a:p>
          <a:p>
            <a:pPr>
              <a:lnSpc>
                <a:spcPct val="115000"/>
              </a:lnSpc>
            </a:pPr>
            <a:endParaRPr lang="en-US" sz="1200" b="1" dirty="0">
              <a:latin typeface="+mn-lt"/>
              <a:ea typeface="Roboto"/>
              <a:cs typeface="Roboto"/>
              <a:sym typeface="Roboto"/>
            </a:endParaRPr>
          </a:p>
          <a:p>
            <a:endParaRPr lang="en-US" sz="1200" b="1" dirty="0" smtClean="0"/>
          </a:p>
          <a:p>
            <a:endParaRPr lang="en-US" sz="1200" b="1" dirty="0"/>
          </a:p>
          <a:p>
            <a:endParaRPr lang="en-US" sz="1200" b="1" dirty="0" smtClean="0"/>
          </a:p>
          <a:p>
            <a:endParaRPr lang="en-US" sz="1200" b="1" dirty="0" smtClean="0"/>
          </a:p>
          <a:p>
            <a:r>
              <a:rPr lang="en-US" sz="1200" b="1" dirty="0" smtClean="0"/>
              <a:t>Accuracy</a:t>
            </a:r>
            <a:endParaRPr lang="en-US" sz="1200" dirty="0"/>
          </a:p>
          <a:p>
            <a:r>
              <a:rPr lang="en-US" sz="1200" dirty="0" smtClean="0"/>
              <a:t>The highest train accuracy achieved 100% and test </a:t>
            </a:r>
            <a:r>
              <a:rPr lang="en-US" sz="1200" dirty="0"/>
              <a:t>accuracy </a:t>
            </a:r>
            <a:r>
              <a:rPr lang="en-US" sz="1200" dirty="0" smtClean="0"/>
              <a:t>achieved </a:t>
            </a:r>
            <a:r>
              <a:rPr lang="en-US" sz="1200" dirty="0"/>
              <a:t>90%.</a:t>
            </a:r>
          </a:p>
          <a:p>
            <a:pPr>
              <a:lnSpc>
                <a:spcPct val="115000"/>
              </a:lnSpc>
            </a:pPr>
            <a:endParaRPr lang="en" sz="1200" b="1" dirty="0" smtClean="0">
              <a:latin typeface="+mn-lt"/>
              <a:ea typeface="Roboto"/>
              <a:cs typeface="Roboto"/>
              <a:sym typeface="Roboto"/>
            </a:endParaRPr>
          </a:p>
          <a:p>
            <a:pPr marL="0" lvl="0" indent="0" algn="l" rtl="0">
              <a:lnSpc>
                <a:spcPct val="115000"/>
              </a:lnSpc>
              <a:spcBef>
                <a:spcPts val="0"/>
              </a:spcBef>
              <a:spcAft>
                <a:spcPts val="0"/>
              </a:spcAft>
              <a:buNone/>
            </a:pPr>
            <a:endParaRPr lang="en" sz="1800" b="1" dirty="0" smtClean="0">
              <a:latin typeface="Roboto"/>
              <a:ea typeface="Roboto"/>
              <a:cs typeface="Roboto"/>
              <a:sym typeface="Roboto"/>
            </a:endParaRPr>
          </a:p>
        </p:txBody>
      </p:sp>
      <p:graphicFrame>
        <p:nvGraphicFramePr>
          <p:cNvPr id="4" name="Table 3"/>
          <p:cNvGraphicFramePr>
            <a:graphicFrameLocks noGrp="1"/>
          </p:cNvGraphicFramePr>
          <p:nvPr>
            <p:extLst>
              <p:ext uri="{D42A27DB-BD31-4B8C-83A1-F6EECF244321}">
                <p14:modId xmlns:p14="http://schemas.microsoft.com/office/powerpoint/2010/main" val="2805728807"/>
              </p:ext>
            </p:extLst>
          </p:nvPr>
        </p:nvGraphicFramePr>
        <p:xfrm>
          <a:off x="1889125" y="2145411"/>
          <a:ext cx="5664201" cy="782828"/>
        </p:xfrm>
        <a:graphic>
          <a:graphicData uri="http://schemas.openxmlformats.org/drawingml/2006/table">
            <a:tbl>
              <a:tblPr firstRow="1" firstCol="1" bandRow="1">
                <a:tableStyleId>{5C22544A-7EE6-4342-B048-85BDC9FD1C3A}</a:tableStyleId>
              </a:tblPr>
              <a:tblGrid>
                <a:gridCol w="1887663"/>
                <a:gridCol w="1842962"/>
                <a:gridCol w="1933576"/>
              </a:tblGrid>
              <a:tr h="194691">
                <a:tc>
                  <a:txBody>
                    <a:bodyPr/>
                    <a:lstStyle/>
                    <a:p>
                      <a:pPr marL="0" marR="0">
                        <a:lnSpc>
                          <a:spcPct val="107000"/>
                        </a:lnSpc>
                        <a:spcBef>
                          <a:spcPts val="0"/>
                        </a:spcBef>
                        <a:spcAft>
                          <a:spcPts val="0"/>
                        </a:spcAft>
                        <a:tabLst>
                          <a:tab pos="1343025" algn="l"/>
                        </a:tabLs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a:effectLst/>
                        </a:rPr>
                        <a:t>Test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a:effectLst/>
                        </a:rPr>
                        <a:t>Train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91">
                <a:tc>
                  <a:txBody>
                    <a:bodyPr/>
                    <a:lstStyle/>
                    <a:p>
                      <a:pPr marL="0" marR="0">
                        <a:lnSpc>
                          <a:spcPct val="107000"/>
                        </a:lnSpc>
                        <a:spcBef>
                          <a:spcPts val="0"/>
                        </a:spcBef>
                        <a:spcAft>
                          <a:spcPts val="0"/>
                        </a:spcAft>
                        <a:tabLst>
                          <a:tab pos="1343025" algn="l"/>
                        </a:tabLst>
                      </a:pPr>
                      <a:r>
                        <a:rPr lang="en-US" sz="1200">
                          <a:effectLst/>
                        </a:rPr>
                        <a:t>ResNet50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a:effectLst/>
                        </a:rPr>
                        <a:t>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a:effectLst/>
                        </a:rPr>
                        <a:t>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91">
                <a:tc>
                  <a:txBody>
                    <a:bodyPr/>
                    <a:lstStyle/>
                    <a:p>
                      <a:pPr marL="0" marR="0">
                        <a:lnSpc>
                          <a:spcPct val="107000"/>
                        </a:lnSpc>
                        <a:spcBef>
                          <a:spcPts val="0"/>
                        </a:spcBef>
                        <a:spcAft>
                          <a:spcPts val="0"/>
                        </a:spcAft>
                        <a:tabLst>
                          <a:tab pos="1343025" algn="l"/>
                        </a:tabLst>
                      </a:pPr>
                      <a:r>
                        <a:rPr lang="en-US" sz="1200">
                          <a:effectLst/>
                        </a:rPr>
                        <a:t>VGG16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a:effectLst/>
                        </a:rPr>
                        <a:t>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4691">
                <a:tc>
                  <a:txBody>
                    <a:bodyPr/>
                    <a:lstStyle/>
                    <a:p>
                      <a:pPr marL="0" marR="0">
                        <a:lnSpc>
                          <a:spcPct val="107000"/>
                        </a:lnSpc>
                        <a:spcBef>
                          <a:spcPts val="0"/>
                        </a:spcBef>
                        <a:spcAft>
                          <a:spcPts val="0"/>
                        </a:spcAft>
                        <a:tabLst>
                          <a:tab pos="1343025" algn="l"/>
                        </a:tabLst>
                      </a:pPr>
                      <a:r>
                        <a:rPr lang="en-US" sz="1200">
                          <a:effectLst/>
                        </a:rPr>
                        <a:t>Densenet201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a:effectLst/>
                        </a:rPr>
                        <a:t>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a:effectLst/>
                        </a:rPr>
                        <a:t>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4155567"/>
              </p:ext>
            </p:extLst>
          </p:nvPr>
        </p:nvGraphicFramePr>
        <p:xfrm>
          <a:off x="2032000" y="3602736"/>
          <a:ext cx="5378450" cy="930397"/>
        </p:xfrm>
        <a:graphic>
          <a:graphicData uri="http://schemas.openxmlformats.org/drawingml/2006/table">
            <a:tbl>
              <a:tblPr firstRow="1" firstCol="1" bandRow="1">
                <a:tableStyleId>{5C22544A-7EE6-4342-B048-85BDC9FD1C3A}</a:tableStyleId>
              </a:tblPr>
              <a:tblGrid>
                <a:gridCol w="1792433"/>
                <a:gridCol w="1749987"/>
                <a:gridCol w="1836030"/>
              </a:tblGrid>
              <a:tr h="128721">
                <a:tc>
                  <a:txBody>
                    <a:bodyPr/>
                    <a:lstStyle/>
                    <a:p>
                      <a:pPr marL="0" marR="0">
                        <a:lnSpc>
                          <a:spcPct val="107000"/>
                        </a:lnSpc>
                        <a:spcBef>
                          <a:spcPts val="0"/>
                        </a:spcBef>
                        <a:spcAft>
                          <a:spcPts val="0"/>
                        </a:spcAft>
                        <a:tabLst>
                          <a:tab pos="1343025" algn="l"/>
                        </a:tabLs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Train</a:t>
                      </a:r>
                      <a:r>
                        <a:rPr lang="en-US" sz="1200" baseline="0" dirty="0" smtClean="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Test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6527">
                <a:tc>
                  <a:txBody>
                    <a:bodyPr/>
                    <a:lstStyle/>
                    <a:p>
                      <a:pPr marL="0" marR="0">
                        <a:lnSpc>
                          <a:spcPct val="107000"/>
                        </a:lnSpc>
                        <a:spcBef>
                          <a:spcPts val="0"/>
                        </a:spcBef>
                        <a:spcAft>
                          <a:spcPts val="0"/>
                        </a:spcAft>
                        <a:tabLst>
                          <a:tab pos="1343025" algn="l"/>
                        </a:tabLst>
                      </a:pPr>
                      <a:r>
                        <a:rPr lang="en-US" sz="1200">
                          <a:effectLst/>
                        </a:rPr>
                        <a:t>ResNet50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99.5%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30754">
                <a:tc>
                  <a:txBody>
                    <a:bodyPr/>
                    <a:lstStyle/>
                    <a:p>
                      <a:pPr marL="0" marR="0" indent="0" algn="l" defTabSz="914400" rtl="0" eaLnBrk="1" fontAlgn="auto" latinLnBrk="0" hangingPunct="1">
                        <a:lnSpc>
                          <a:spcPct val="107000"/>
                        </a:lnSpc>
                        <a:spcBef>
                          <a:spcPts val="0"/>
                        </a:spcBef>
                        <a:spcAft>
                          <a:spcPts val="0"/>
                        </a:spcAft>
                        <a:buClr>
                          <a:srgbClr val="000000"/>
                        </a:buClr>
                        <a:buSzTx/>
                        <a:buFont typeface="Arial"/>
                        <a:buNone/>
                        <a:tabLst>
                          <a:tab pos="1343025" algn="l"/>
                        </a:tabLst>
                        <a:defRPr/>
                      </a:pPr>
                      <a:r>
                        <a:rPr lang="en-US" sz="1100" dirty="0" smtClean="0">
                          <a:effectLst/>
                        </a:rPr>
                        <a:t>Densenet201</a:t>
                      </a:r>
                      <a:endParaRPr lang="en-US" sz="105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1343025"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r>
                        <a:rPr lang="en-US" sz="1200" dirty="0" smtClean="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7987">
                <a:tc>
                  <a:txBody>
                    <a:bodyPr/>
                    <a:lstStyle/>
                    <a:p>
                      <a:pPr marL="0" marR="0">
                        <a:lnSpc>
                          <a:spcPct val="107000"/>
                        </a:lnSpc>
                        <a:spcBef>
                          <a:spcPts val="0"/>
                        </a:spcBef>
                        <a:spcAft>
                          <a:spcPts val="0"/>
                        </a:spcAft>
                        <a:tabLst>
                          <a:tab pos="1343025"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1343025"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58" y="4320679"/>
            <a:ext cx="8520600" cy="621191"/>
          </a:xfrm>
        </p:spPr>
        <p:txBody>
          <a:bodyPr/>
          <a:lstStyle/>
          <a:p>
            <a:r>
              <a:rPr lang="en-US" dirty="0" smtClean="0"/>
              <a:t>                     </a:t>
            </a:r>
            <a:r>
              <a:rPr lang="en-US" sz="1200" dirty="0">
                <a:solidFill>
                  <a:schemeClr val="tx1"/>
                </a:solidFill>
                <a:latin typeface="+mn-lt"/>
              </a:rPr>
              <a:t>F</a:t>
            </a:r>
            <a:r>
              <a:rPr lang="en-US" sz="1200" dirty="0" smtClean="0">
                <a:solidFill>
                  <a:schemeClr val="tx1"/>
                </a:solidFill>
                <a:latin typeface="+mn-lt"/>
              </a:rPr>
              <a:t>igure- 1                                                                                                 Figure-2</a:t>
            </a:r>
            <a:r>
              <a:rPr lang="en-US" sz="1200" dirty="0" smtClean="0">
                <a:latin typeface="+mn-lt"/>
              </a:rPr>
              <a:t>rve</a:t>
            </a:r>
            <a:r>
              <a:rPr lang="en-US" dirty="0" smtClean="0"/>
              <a:t> </a:t>
            </a:r>
            <a:endParaRPr lang="en-US" dirty="0"/>
          </a:p>
        </p:txBody>
      </p:sp>
      <p:sp>
        <p:nvSpPr>
          <p:cNvPr id="3" name="Text Placeholder 2"/>
          <p:cNvSpPr>
            <a:spLocks noGrp="1"/>
          </p:cNvSpPr>
          <p:nvPr>
            <p:ph type="body" idx="1"/>
          </p:nvPr>
        </p:nvSpPr>
        <p:spPr>
          <a:xfrm>
            <a:off x="311700" y="1505700"/>
            <a:ext cx="3999900" cy="3436170"/>
          </a:xfrm>
        </p:spPr>
        <p:txBody>
          <a:bodyPr/>
          <a:lstStyle/>
          <a:p>
            <a:pPr marL="146050" indent="0">
              <a:buNone/>
            </a:pPr>
            <a:r>
              <a:rPr lang="en-US" dirty="0" smtClean="0">
                <a:solidFill>
                  <a:schemeClr val="tx1">
                    <a:lumMod val="50000"/>
                  </a:schemeClr>
                </a:solidFill>
                <a:latin typeface="+mn-lt"/>
              </a:rPr>
              <a:t>This </a:t>
            </a:r>
            <a:r>
              <a:rPr lang="en-US" dirty="0" smtClean="0">
                <a:solidFill>
                  <a:schemeClr val="tx1">
                    <a:lumMod val="50000"/>
                  </a:schemeClr>
                </a:solidFill>
                <a:latin typeface="+mn-lt"/>
              </a:rPr>
              <a:t>figure1 </a:t>
            </a:r>
            <a:r>
              <a:rPr lang="en-US" dirty="0">
                <a:solidFill>
                  <a:schemeClr val="tx1">
                    <a:lumMod val="50000"/>
                  </a:schemeClr>
                </a:solidFill>
                <a:latin typeface="+mn-lt"/>
              </a:rPr>
              <a:t>represents the Training and Validation Accuracy of ResNet50. Now the test accuracy reach to 90</a:t>
            </a:r>
            <a:r>
              <a:rPr lang="en-US" dirty="0" smtClean="0">
                <a:solidFill>
                  <a:schemeClr val="tx1">
                    <a:lumMod val="50000"/>
                  </a:schemeClr>
                </a:solidFill>
                <a:latin typeface="+mn-lt"/>
              </a:rPr>
              <a:t>%, validation accuracy reach to 98</a:t>
            </a:r>
            <a:r>
              <a:rPr lang="en-US" dirty="0" smtClean="0">
                <a:solidFill>
                  <a:schemeClr val="tx1">
                    <a:lumMod val="50000"/>
                  </a:schemeClr>
                </a:solidFill>
                <a:latin typeface="+mn-lt"/>
              </a:rPr>
              <a:t>%</a:t>
            </a:r>
            <a:endParaRPr lang="en-US" dirty="0">
              <a:solidFill>
                <a:schemeClr val="tx1">
                  <a:lumMod val="50000"/>
                </a:schemeClr>
              </a:solidFill>
              <a:latin typeface="+mn-lt"/>
            </a:endParaRPr>
          </a:p>
        </p:txBody>
      </p:sp>
      <p:sp>
        <p:nvSpPr>
          <p:cNvPr id="4" name="Text Placeholder 3"/>
          <p:cNvSpPr>
            <a:spLocks noGrp="1"/>
          </p:cNvSpPr>
          <p:nvPr>
            <p:ph type="body" idx="2"/>
          </p:nvPr>
        </p:nvSpPr>
        <p:spPr/>
        <p:txBody>
          <a:bodyPr/>
          <a:lstStyle/>
          <a:p>
            <a:pPr marL="146050" indent="0">
              <a:buNone/>
            </a:pPr>
            <a:r>
              <a:rPr lang="en-US" dirty="0">
                <a:solidFill>
                  <a:schemeClr val="tx1">
                    <a:lumMod val="50000"/>
                  </a:schemeClr>
                </a:solidFill>
                <a:latin typeface="+mn-lt"/>
              </a:rPr>
              <a:t>The </a:t>
            </a:r>
            <a:r>
              <a:rPr lang="en-US" dirty="0" smtClean="0">
                <a:solidFill>
                  <a:schemeClr val="tx1">
                    <a:lumMod val="50000"/>
                  </a:schemeClr>
                </a:solidFill>
                <a:latin typeface="+mn-lt"/>
              </a:rPr>
              <a:t>figure2 </a:t>
            </a:r>
            <a:r>
              <a:rPr lang="en-US" dirty="0">
                <a:solidFill>
                  <a:schemeClr val="tx1">
                    <a:lumMod val="50000"/>
                  </a:schemeClr>
                </a:solidFill>
                <a:latin typeface="+mn-lt"/>
              </a:rPr>
              <a:t>represents the Training and Validation Accuracy of  DenseNet201. Now the train accuracy is 100% and </a:t>
            </a:r>
            <a:r>
              <a:rPr lang="en-US" dirty="0" smtClean="0">
                <a:solidFill>
                  <a:schemeClr val="tx1">
                    <a:lumMod val="50000"/>
                  </a:schemeClr>
                </a:solidFill>
                <a:latin typeface="+mn-lt"/>
              </a:rPr>
              <a:t>validation accuracy </a:t>
            </a:r>
            <a:r>
              <a:rPr lang="en-US" dirty="0">
                <a:solidFill>
                  <a:schemeClr val="tx1">
                    <a:lumMod val="50000"/>
                  </a:schemeClr>
                </a:solidFill>
                <a:latin typeface="+mn-lt"/>
              </a:rPr>
              <a:t>reach to 90%.</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14758" y="2451418"/>
            <a:ext cx="3593783" cy="2130482"/>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049746" y="2547042"/>
            <a:ext cx="3565208" cy="2034858"/>
          </a:xfrm>
          <a:prstGeom prst="rect">
            <a:avLst/>
          </a:prstGeom>
        </p:spPr>
      </p:pic>
      <p:sp>
        <p:nvSpPr>
          <p:cNvPr id="7" name="Title 1"/>
          <p:cNvSpPr txBox="1">
            <a:spLocks/>
          </p:cNvSpPr>
          <p:nvPr/>
        </p:nvSpPr>
        <p:spPr>
          <a:xfrm>
            <a:off x="464125" y="655833"/>
            <a:ext cx="8520600" cy="62119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r>
              <a:rPr lang="en-US" smtClean="0"/>
              <a:t>                                       ROC curve </a:t>
            </a:r>
            <a:endParaRPr lang="en-US" dirty="0"/>
          </a:p>
        </p:txBody>
      </p:sp>
    </p:spTree>
    <p:extLst>
      <p:ext uri="{BB962C8B-B14F-4D97-AF65-F5344CB8AC3E}">
        <p14:creationId xmlns:p14="http://schemas.microsoft.com/office/powerpoint/2010/main" val="252806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813</Words>
  <Application>Microsoft Office PowerPoint</Application>
  <PresentationFormat>On-screen Show (16:9)</PresentationFormat>
  <Paragraphs>109</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Arial</vt:lpstr>
      <vt:lpstr>Merriweather</vt:lpstr>
      <vt:lpstr>Roboto</vt:lpstr>
      <vt:lpstr>Calibri</vt:lpstr>
      <vt:lpstr>Paradigm</vt:lpstr>
      <vt:lpstr>Lung  Cancer Ditection Using Deep Learning Techniques</vt:lpstr>
      <vt:lpstr>Introduction</vt:lpstr>
      <vt:lpstr>Problem Statement</vt:lpstr>
      <vt:lpstr>System Design</vt:lpstr>
      <vt:lpstr>Methodology</vt:lpstr>
      <vt:lpstr> Methodology</vt:lpstr>
      <vt:lpstr>Tools &amp; Technologies Used</vt:lpstr>
      <vt:lpstr>Result</vt:lpstr>
      <vt:lpstr>                     Figure- 1                                                                                                 Figure-2rve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CSE499B.6 Presentation</dc:title>
  <dc:creator>Sun Debnath</dc:creator>
  <cp:lastModifiedBy>Anik Aich</cp:lastModifiedBy>
  <cp:revision>30</cp:revision>
  <dcterms:modified xsi:type="dcterms:W3CDTF">2023-01-05T00:32:30Z</dcterms:modified>
</cp:coreProperties>
</file>