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9" r:id="rId3"/>
    <p:sldId id="257" r:id="rId4"/>
    <p:sldId id="258" r:id="rId5"/>
    <p:sldId id="270" r:id="rId6"/>
    <p:sldId id="260" r:id="rId7"/>
    <p:sldId id="262" r:id="rId8"/>
    <p:sldId id="265"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9" autoAdjust="0"/>
    <p:restoredTop sz="90681" autoAdjust="0"/>
  </p:normalViewPr>
  <p:slideViewPr>
    <p:cSldViewPr>
      <p:cViewPr varScale="1">
        <p:scale>
          <a:sx n="81" d="100"/>
          <a:sy n="81" d="100"/>
        </p:scale>
        <p:origin x="102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9F58DF-5C10-4969-99EA-843B6BB6FF2E}" type="datetimeFigureOut">
              <a:rPr lang="en-US" smtClean="0"/>
              <a:pPr/>
              <a:t>14-Oct-22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1D8E2B-805E-4E85-A5EB-E4EE9CE77E01}" type="slidenum">
              <a:rPr lang="en-US" smtClean="0"/>
              <a:pPr/>
              <a:t>‹#›</a:t>
            </a:fld>
            <a:endParaRPr lang="en-US"/>
          </a:p>
        </p:txBody>
      </p:sp>
    </p:spTree>
    <p:extLst>
      <p:ext uri="{BB962C8B-B14F-4D97-AF65-F5344CB8AC3E}">
        <p14:creationId xmlns:p14="http://schemas.microsoft.com/office/powerpoint/2010/main" val="1165805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1D8E2B-805E-4E85-A5EB-E4EE9CE77E01}" type="slidenum">
              <a:rPr lang="en-US" smtClean="0"/>
              <a:pPr/>
              <a:t>7</a:t>
            </a:fld>
            <a:endParaRPr lang="en-US"/>
          </a:p>
        </p:txBody>
      </p:sp>
    </p:spTree>
    <p:extLst>
      <p:ext uri="{BB962C8B-B14F-4D97-AF65-F5344CB8AC3E}">
        <p14:creationId xmlns:p14="http://schemas.microsoft.com/office/powerpoint/2010/main" val="1533651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080CA1B-B83C-447E-89ED-9C0A5DCA0297}" type="datetimeFigureOut">
              <a:rPr lang="en-US" smtClean="0"/>
              <a:pPr/>
              <a:t>14-Oct-22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324B6F5-8EC9-4F44-B006-789E18CB398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080CA1B-B83C-447E-89ED-9C0A5DCA0297}" type="datetimeFigureOut">
              <a:rPr lang="en-US" smtClean="0"/>
              <a:pPr/>
              <a:t>14-Oct-22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4B6F5-8EC9-4F44-B006-789E18CB398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080CA1B-B83C-447E-89ED-9C0A5DCA0297}" type="datetimeFigureOut">
              <a:rPr lang="en-US" smtClean="0"/>
              <a:pPr/>
              <a:t>14-Oct-22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4B6F5-8EC9-4F44-B006-789E18CB398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080CA1B-B83C-447E-89ED-9C0A5DCA0297}" type="datetimeFigureOut">
              <a:rPr lang="en-US" smtClean="0"/>
              <a:pPr/>
              <a:t>14-Oct-22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4B6F5-8EC9-4F44-B006-789E18CB398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080CA1B-B83C-447E-89ED-9C0A5DCA0297}" type="datetimeFigureOut">
              <a:rPr lang="en-US" smtClean="0"/>
              <a:pPr/>
              <a:t>14-Oct-22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4B6F5-8EC9-4F44-B006-789E18CB398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080CA1B-B83C-447E-89ED-9C0A5DCA0297}" type="datetimeFigureOut">
              <a:rPr lang="en-US" smtClean="0"/>
              <a:pPr/>
              <a:t>14-Oct-22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24B6F5-8EC9-4F44-B006-789E18CB398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080CA1B-B83C-447E-89ED-9C0A5DCA0297}" type="datetimeFigureOut">
              <a:rPr lang="en-US" smtClean="0"/>
              <a:pPr/>
              <a:t>14-Oct-22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24B6F5-8EC9-4F44-B006-789E18CB398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080CA1B-B83C-447E-89ED-9C0A5DCA0297}" type="datetimeFigureOut">
              <a:rPr lang="en-US" smtClean="0"/>
              <a:pPr/>
              <a:t>14-Oct-22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24B6F5-8EC9-4F44-B006-789E18CB398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80CA1B-B83C-447E-89ED-9C0A5DCA0297}" type="datetimeFigureOut">
              <a:rPr lang="en-US" smtClean="0"/>
              <a:pPr/>
              <a:t>14-Oct-22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24B6F5-8EC9-4F44-B006-789E18CB398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080CA1B-B83C-447E-89ED-9C0A5DCA0297}" type="datetimeFigureOut">
              <a:rPr lang="en-US" smtClean="0"/>
              <a:pPr/>
              <a:t>14-Oct-22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24B6F5-8EC9-4F44-B006-789E18CB398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080CA1B-B83C-447E-89ED-9C0A5DCA0297}" type="datetimeFigureOut">
              <a:rPr lang="en-US" smtClean="0"/>
              <a:pPr/>
              <a:t>14-Oct-22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324B6F5-8EC9-4F44-B006-789E18CB398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080CA1B-B83C-447E-89ED-9C0A5DCA0297}" type="datetimeFigureOut">
              <a:rPr lang="en-US" smtClean="0"/>
              <a:pPr/>
              <a:t>14-Oct-22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324B6F5-8EC9-4F44-B006-789E18CB398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Predicting the health status of cows using machine learning</a:t>
            </a:r>
          </a:p>
        </p:txBody>
      </p:sp>
      <p:sp>
        <p:nvSpPr>
          <p:cNvPr id="3" name="Subtitle 2"/>
          <p:cNvSpPr>
            <a:spLocks noGrp="1"/>
          </p:cNvSpPr>
          <p:nvPr>
            <p:ph type="subTitle" idx="1"/>
          </p:nvPr>
        </p:nvSpPr>
        <p:spPr>
          <a:xfrm>
            <a:off x="644652" y="3733800"/>
            <a:ext cx="7854696" cy="1752600"/>
          </a:xfrm>
        </p:spPr>
        <p:txBody>
          <a:bodyPr/>
          <a:lstStyle/>
          <a:p>
            <a:r>
              <a:rPr lang="en-US" dirty="0"/>
              <a:t>Name: Sadia Jahan Shanta, </a:t>
            </a:r>
            <a:r>
              <a:rPr lang="en-US" dirty="0" err="1"/>
              <a:t>Anik</a:t>
            </a:r>
            <a:r>
              <a:rPr lang="en-US" dirty="0"/>
              <a:t> </a:t>
            </a:r>
            <a:r>
              <a:rPr lang="en-US" dirty="0" err="1"/>
              <a:t>Aich</a:t>
            </a:r>
            <a:r>
              <a:rPr lang="en-US" dirty="0"/>
              <a:t>, </a:t>
            </a:r>
            <a:r>
              <a:rPr lang="en-US" dirty="0" err="1"/>
              <a:t>Foyez</a:t>
            </a:r>
            <a:r>
              <a:rPr lang="en-US" dirty="0"/>
              <a:t> Ullah Kabir, and Dr. Sifat </a:t>
            </a:r>
            <a:r>
              <a:rPr lang="en-US" dirty="0" err="1"/>
              <a:t>Momen</a:t>
            </a:r>
            <a:endParaRPr lang="en-US" dirty="0"/>
          </a:p>
          <a:p>
            <a:r>
              <a:rPr lang="en-US" sz="2000" b="0" i="0" dirty="0">
                <a:effectLst/>
                <a:latin typeface="Arial" panose="020B0604020202020204" pitchFamily="34" charset="0"/>
              </a:rPr>
              <a:t>Department of Electrical and Computer Engineering, </a:t>
            </a:r>
          </a:p>
          <a:p>
            <a:r>
              <a:rPr lang="en-US" sz="2000" b="0" i="0" dirty="0">
                <a:effectLst/>
                <a:latin typeface="Arial" panose="020B0604020202020204" pitchFamily="34" charset="0"/>
              </a:rPr>
              <a:t>North South University</a:t>
            </a:r>
            <a:endParaRPr lang="en-US" sz="2000"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r>
              <a:rPr lang="en-US" sz="2400" dirty="0"/>
              <a:t>The health status of cows was predicted using a machine learning approach. It was discovered that machine learning models can predict health status with high accuracy. In the future, we intend to use XAI to better understand how machine learning models make predictions.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sz="2200" dirty="0"/>
              <a:t>Introduction</a:t>
            </a:r>
          </a:p>
          <a:p>
            <a:r>
              <a:rPr lang="en-US" sz="2200" dirty="0"/>
              <a:t>Literature Review</a:t>
            </a:r>
          </a:p>
          <a:p>
            <a:r>
              <a:rPr lang="en-US" sz="2200" dirty="0"/>
              <a:t>Problem Statement</a:t>
            </a:r>
          </a:p>
          <a:p>
            <a:r>
              <a:rPr lang="en-US" sz="2200" dirty="0"/>
              <a:t>Methodology</a:t>
            </a:r>
          </a:p>
          <a:p>
            <a:pPr>
              <a:buNone/>
            </a:pPr>
            <a:r>
              <a:rPr lang="en-US" sz="2200" dirty="0"/>
              <a:t>       Work Flow Diagram</a:t>
            </a:r>
          </a:p>
          <a:p>
            <a:pPr>
              <a:buNone/>
            </a:pPr>
            <a:r>
              <a:rPr lang="en-US" sz="2200" dirty="0"/>
              <a:t>       Feature Selection &amp; Machine Learning Model Implementation </a:t>
            </a:r>
          </a:p>
          <a:p>
            <a:r>
              <a:rPr lang="en-US" sz="2200" dirty="0"/>
              <a:t>Result </a:t>
            </a:r>
          </a:p>
          <a:p>
            <a:r>
              <a:rPr lang="en-US" sz="2200" dirty="0"/>
              <a:t>Conclusion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sz="2000" dirty="0"/>
              <a:t>Bangladesh's population is predicted to expand by more than 300 million between 2000 and 2030.</a:t>
            </a:r>
          </a:p>
          <a:p>
            <a:r>
              <a:rPr lang="en-US" sz="2000" dirty="0"/>
              <a:t>Cattles are the primary source of milk and meat in Bangladesh, however  it also bring problems such as zoonotic disease transmission. </a:t>
            </a:r>
          </a:p>
          <a:p>
            <a:r>
              <a:rPr lang="en-US" sz="2000" dirty="0"/>
              <a:t>The health of the cattle has a direct impact on the production and profitability of dairy farms.</a:t>
            </a:r>
          </a:p>
          <a:p>
            <a:r>
              <a:rPr lang="en-US" sz="2000" dirty="0"/>
              <a:t>Cattle health is important to the socioeconomic development of countries like as Bangladesh.</a:t>
            </a:r>
          </a:p>
          <a:p>
            <a:pPr>
              <a:buNone/>
            </a:pPr>
            <a:endParaRPr lang="en-US" sz="2000" dirty="0"/>
          </a:p>
          <a:p>
            <a:pPr marL="0" indent="0">
              <a:buNone/>
            </a:pPr>
            <a:r>
              <a:rPr lang="en-US" sz="2000" dirty="0"/>
              <a:t>In this study, machine learning methods are used to determine whether a cow has a health concern.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a:t>LITERATURE REVIEW</a:t>
            </a:r>
          </a:p>
        </p:txBody>
      </p:sp>
      <p:sp>
        <p:nvSpPr>
          <p:cNvPr id="3" name="Content Placeholder 2"/>
          <p:cNvSpPr>
            <a:spLocks noGrp="1"/>
          </p:cNvSpPr>
          <p:nvPr>
            <p:ph idx="1"/>
          </p:nvPr>
        </p:nvSpPr>
        <p:spPr/>
        <p:txBody>
          <a:bodyPr>
            <a:normAutofit/>
          </a:bodyPr>
          <a:lstStyle/>
          <a:p>
            <a:endParaRPr lang="en-US" sz="2000" dirty="0"/>
          </a:p>
          <a:p>
            <a:r>
              <a:rPr lang="en-US" sz="2000" dirty="0"/>
              <a:t>Chaudhury and colleagues used machine learning and the Internet of Things (IOT) to monitor animal health.</a:t>
            </a:r>
          </a:p>
          <a:p>
            <a:pPr marL="0" indent="0">
              <a:buNone/>
            </a:pPr>
            <a:endParaRPr lang="en-US" sz="2000" dirty="0"/>
          </a:p>
          <a:p>
            <a:r>
              <a:rPr lang="en-US" sz="2000" dirty="0"/>
              <a:t>Wagner et al. investigated the use of Machine Learning (ML) in the context of detecting abnormal animal behavior. They looked into several Machine Learning classification techniques where KNNR fared the best, detecting 83% of true positive instances.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r>
              <a:rPr lang="en-US" sz="2000" dirty="0"/>
              <a:t>Most of the farmers in Bangladesh are illiterate, so even if their cows are sick, they often don't understand the symptoms and they don't even see a doctor. Due to this, many cows die of various diseases. Again, many diseases spread from cows to humans, thus humans also get sick. </a:t>
            </a:r>
          </a:p>
          <a:p>
            <a:r>
              <a:rPr lang="en-US" sz="2000" dirty="0"/>
              <a:t>In big farms, many cows have to be taken care of together, which takes a lot of labor. A full-time doctor is needed to check whether so many cows are healthy, which is not possible in a developed country like Bangladesh.</a:t>
            </a:r>
          </a:p>
          <a:p>
            <a:r>
              <a:rPr lang="en-US" sz="2000" dirty="0"/>
              <a:t>Many times the cow's disease is caught late and many antibiotics and medicines are needed to cure the cow, so the farmers struggle to collect that money.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(Work Flow)</a:t>
            </a:r>
          </a:p>
        </p:txBody>
      </p:sp>
      <p:pic>
        <p:nvPicPr>
          <p:cNvPr id="4" name="Content Placeholder 3" descr="cse445 (1) (1).jpg"/>
          <p:cNvPicPr>
            <a:picLocks noGrp="1" noChangeAspect="1"/>
          </p:cNvPicPr>
          <p:nvPr>
            <p:ph idx="1"/>
          </p:nvPr>
        </p:nvPicPr>
        <p:blipFill>
          <a:blip r:embed="rId2" cstate="print"/>
          <a:stretch>
            <a:fillRect/>
          </a:stretch>
        </p:blipFill>
        <p:spPr>
          <a:xfrm>
            <a:off x="2338387" y="2101056"/>
            <a:ext cx="4467225" cy="405765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8229600" cy="1162050"/>
          </a:xfrm>
        </p:spPr>
        <p:txBody>
          <a:bodyPr/>
          <a:lstStyle/>
          <a:p>
            <a:r>
              <a:rPr lang="en-US" sz="3200" dirty="0"/>
              <a:t>FEATURE SELECTION &amp; MACHINE LEARNING MODEL IMPLEMENTATION</a:t>
            </a:r>
          </a:p>
        </p:txBody>
      </p:sp>
      <p:sp>
        <p:nvSpPr>
          <p:cNvPr id="7" name="Text Placeholder 6"/>
          <p:cNvSpPr>
            <a:spLocks noGrp="1"/>
          </p:cNvSpPr>
          <p:nvPr>
            <p:ph type="body" idx="2"/>
          </p:nvPr>
        </p:nvSpPr>
        <p:spPr>
          <a:xfrm>
            <a:off x="5867400" y="1752600"/>
            <a:ext cx="2590800" cy="1828800"/>
          </a:xfrm>
        </p:spPr>
        <p:txBody>
          <a:bodyPr>
            <a:normAutofit fontScale="92500" lnSpcReduction="20000"/>
          </a:bodyPr>
          <a:lstStyle/>
          <a:p>
            <a:r>
              <a:rPr lang="en-US" sz="1500" dirty="0"/>
              <a:t>We set the threshold for</a:t>
            </a:r>
          </a:p>
          <a:p>
            <a:r>
              <a:rPr lang="en-US" sz="1500" dirty="0"/>
              <a:t> this study to 0.85. Because </a:t>
            </a:r>
          </a:p>
          <a:p>
            <a:r>
              <a:rPr lang="en-US" sz="1500" dirty="0"/>
              <a:t>the correlation between</a:t>
            </a:r>
          </a:p>
          <a:p>
            <a:r>
              <a:rPr lang="en-US" sz="1500" dirty="0"/>
              <a:t> rumination and walking capacity was determined </a:t>
            </a:r>
          </a:p>
          <a:p>
            <a:r>
              <a:rPr lang="en-US" sz="1500" dirty="0"/>
              <a:t>to be greater than the threshold value, we decided </a:t>
            </a:r>
          </a:p>
          <a:p>
            <a:r>
              <a:rPr lang="en-US" sz="1500" dirty="0"/>
              <a:t>to delete walking capacity.</a:t>
            </a:r>
          </a:p>
          <a:p>
            <a:endParaRPr lang="en-US" dirty="0"/>
          </a:p>
        </p:txBody>
      </p:sp>
      <p:pic>
        <p:nvPicPr>
          <p:cNvPr id="4" name="Content Placeholder 3" descr="heatmap3 (1).png"/>
          <p:cNvPicPr>
            <a:picLocks noGrp="1" noChangeAspect="1"/>
          </p:cNvPicPr>
          <p:nvPr>
            <p:ph sz="half" idx="1"/>
          </p:nvPr>
        </p:nvPicPr>
        <p:blipFill>
          <a:blip r:embed="rId3" cstate="print"/>
          <a:stretch>
            <a:fillRect/>
          </a:stretch>
        </p:blipFill>
        <p:spPr>
          <a:xfrm>
            <a:off x="228600" y="1693272"/>
            <a:ext cx="5334000" cy="2844299"/>
          </a:xfrm>
        </p:spPr>
      </p:pic>
      <p:sp>
        <p:nvSpPr>
          <p:cNvPr id="5" name="TextBox 4"/>
          <p:cNvSpPr txBox="1"/>
          <p:nvPr/>
        </p:nvSpPr>
        <p:spPr>
          <a:xfrm>
            <a:off x="2155235" y="4523601"/>
            <a:ext cx="2569165" cy="276999"/>
          </a:xfrm>
          <a:prstGeom prst="rect">
            <a:avLst/>
          </a:prstGeom>
          <a:noFill/>
        </p:spPr>
        <p:txBody>
          <a:bodyPr wrap="none" rtlCol="0">
            <a:spAutoFit/>
          </a:bodyPr>
          <a:lstStyle/>
          <a:p>
            <a:pPr algn="ctr"/>
            <a:r>
              <a:rPr lang="en-US" sz="1200" dirty="0"/>
              <a:t>Correlation Matrix of Cattle Dataset</a:t>
            </a:r>
          </a:p>
        </p:txBody>
      </p:sp>
      <p:sp>
        <p:nvSpPr>
          <p:cNvPr id="10" name="Content Placeholder 5"/>
          <p:cNvSpPr txBox="1">
            <a:spLocks/>
          </p:cNvSpPr>
          <p:nvPr/>
        </p:nvSpPr>
        <p:spPr>
          <a:xfrm>
            <a:off x="457200" y="5116830"/>
            <a:ext cx="7315200" cy="1512570"/>
          </a:xfrm>
          <a:prstGeom prst="rect">
            <a:avLst/>
          </a:prstGeom>
        </p:spPr>
        <p:txBody>
          <a:bodyPr vert="horz" tIns="0">
            <a:normAutofit/>
          </a:bodyPr>
          <a:lstStyle>
            <a:lvl1pPr marL="274320" indent="-274320" algn="l" rtl="0" eaLnBrk="1" latinLnBrk="0" hangingPunct="1">
              <a:spcBef>
                <a:spcPct val="20000"/>
              </a:spcBef>
              <a:buClr>
                <a:schemeClr val="accent3"/>
              </a:buClr>
              <a:buSzPct val="95000"/>
              <a:buFont typeface="Wingdings 2"/>
              <a:buChar char=""/>
              <a:defRPr kumimoji="0" sz="28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6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sz="1800" dirty="0"/>
              <a:t>We applied four different classification algorithms: Decision Tree (DT), Random Forest (RF), K Nearest Neighbor (KNN), and Logistic Regression (LR), to learn from the train data.</a:t>
            </a:r>
          </a:p>
          <a:p>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Autofit/>
          </a:bodyPr>
          <a:lstStyle/>
          <a:p>
            <a:r>
              <a:rPr lang="en-US" sz="3600" dirty="0"/>
              <a:t>RESULT (</a:t>
            </a:r>
            <a:r>
              <a:rPr lang="en-US" sz="3200" dirty="0"/>
              <a:t>Comparison of classification reports evaluated by Cattle dataset Without Feature Selection</a:t>
            </a:r>
            <a:r>
              <a:rPr lang="en-US" sz="3600" dirty="0"/>
              <a:t>)</a:t>
            </a:r>
          </a:p>
        </p:txBody>
      </p:sp>
      <p:graphicFrame>
        <p:nvGraphicFramePr>
          <p:cNvPr id="4" name="Content Placeholder 3"/>
          <p:cNvGraphicFramePr>
            <a:graphicFrameLocks noGrp="1"/>
          </p:cNvGraphicFramePr>
          <p:nvPr>
            <p:ph idx="1"/>
          </p:nvPr>
        </p:nvGraphicFramePr>
        <p:xfrm>
          <a:off x="457200" y="2240280"/>
          <a:ext cx="8229599" cy="3474720"/>
        </p:xfrm>
        <a:graphic>
          <a:graphicData uri="http://schemas.openxmlformats.org/drawingml/2006/table">
            <a:tbl>
              <a:tblPr firstRow="1" bandRow="1">
                <a:tableStyleId>{5C22544A-7EE6-4342-B048-85BDC9FD1C3A}</a:tableStyleId>
              </a:tblPr>
              <a:tblGrid>
                <a:gridCol w="117565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75657">
                  <a:extLst>
                    <a:ext uri="{9D8B030D-6E8A-4147-A177-3AD203B41FA5}">
                      <a16:colId xmlns:a16="http://schemas.microsoft.com/office/drawing/2014/main" val="20002"/>
                    </a:ext>
                  </a:extLst>
                </a:gridCol>
                <a:gridCol w="1175657">
                  <a:extLst>
                    <a:ext uri="{9D8B030D-6E8A-4147-A177-3AD203B41FA5}">
                      <a16:colId xmlns:a16="http://schemas.microsoft.com/office/drawing/2014/main" val="20003"/>
                    </a:ext>
                  </a:extLst>
                </a:gridCol>
                <a:gridCol w="1175657">
                  <a:extLst>
                    <a:ext uri="{9D8B030D-6E8A-4147-A177-3AD203B41FA5}">
                      <a16:colId xmlns:a16="http://schemas.microsoft.com/office/drawing/2014/main" val="20004"/>
                    </a:ext>
                  </a:extLst>
                </a:gridCol>
                <a:gridCol w="1175657">
                  <a:extLst>
                    <a:ext uri="{9D8B030D-6E8A-4147-A177-3AD203B41FA5}">
                      <a16:colId xmlns:a16="http://schemas.microsoft.com/office/drawing/2014/main" val="20005"/>
                    </a:ext>
                  </a:extLst>
                </a:gridCol>
                <a:gridCol w="1175657">
                  <a:extLst>
                    <a:ext uri="{9D8B030D-6E8A-4147-A177-3AD203B41FA5}">
                      <a16:colId xmlns:a16="http://schemas.microsoft.com/office/drawing/2014/main" val="20006"/>
                    </a:ext>
                  </a:extLst>
                </a:gridCol>
              </a:tblGrid>
              <a:tr h="370840">
                <a:tc>
                  <a:txBody>
                    <a:bodyPr/>
                    <a:lstStyle/>
                    <a:p>
                      <a:r>
                        <a:rPr lang="en-US" dirty="0"/>
                        <a:t>Classifier Name</a:t>
                      </a:r>
                    </a:p>
                  </a:txBody>
                  <a:tcPr/>
                </a:tc>
                <a:tc>
                  <a:txBody>
                    <a:bodyPr/>
                    <a:lstStyle/>
                    <a:p>
                      <a:r>
                        <a:rPr lang="en-US" dirty="0"/>
                        <a:t>Train Accuracy</a:t>
                      </a:r>
                    </a:p>
                  </a:txBody>
                  <a:tcPr/>
                </a:tc>
                <a:tc>
                  <a:txBody>
                    <a:bodyPr/>
                    <a:lstStyle/>
                    <a:p>
                      <a:r>
                        <a:rPr lang="en-US" dirty="0"/>
                        <a:t>Test Accuracy</a:t>
                      </a:r>
                    </a:p>
                  </a:txBody>
                  <a:tcPr/>
                </a:tc>
                <a:tc>
                  <a:txBody>
                    <a:bodyPr/>
                    <a:lstStyle/>
                    <a:p>
                      <a:r>
                        <a:rPr lang="en-US" dirty="0"/>
                        <a:t>Precision</a:t>
                      </a:r>
                    </a:p>
                  </a:txBody>
                  <a:tcPr/>
                </a:tc>
                <a:tc>
                  <a:txBody>
                    <a:bodyPr/>
                    <a:lstStyle/>
                    <a:p>
                      <a:r>
                        <a:rPr lang="en-US" dirty="0"/>
                        <a:t>Recall</a:t>
                      </a:r>
                    </a:p>
                  </a:txBody>
                  <a:tcPr/>
                </a:tc>
                <a:tc>
                  <a:txBody>
                    <a:bodyPr/>
                    <a:lstStyle/>
                    <a:p>
                      <a:r>
                        <a:rPr lang="en-US" dirty="0"/>
                        <a:t>F1-score</a:t>
                      </a:r>
                    </a:p>
                  </a:txBody>
                  <a:tcPr/>
                </a:tc>
                <a:tc>
                  <a:txBody>
                    <a:bodyPr/>
                    <a:lstStyle/>
                    <a:p>
                      <a:r>
                        <a:rPr lang="en-US" dirty="0"/>
                        <a:t>AUC</a:t>
                      </a:r>
                    </a:p>
                  </a:txBody>
                  <a:tcPr/>
                </a:tc>
                <a:extLst>
                  <a:ext uri="{0D108BD9-81ED-4DB2-BD59-A6C34878D82A}">
                    <a16:rowId xmlns:a16="http://schemas.microsoft.com/office/drawing/2014/main" val="10000"/>
                  </a:ext>
                </a:extLst>
              </a:tr>
              <a:tr h="370840">
                <a:tc>
                  <a:txBody>
                    <a:bodyPr/>
                    <a:lstStyle/>
                    <a:p>
                      <a:r>
                        <a:rPr lang="en-US" dirty="0"/>
                        <a:t>Logistic Regression </a:t>
                      </a:r>
                    </a:p>
                  </a:txBody>
                  <a:tcPr/>
                </a:tc>
                <a:tc>
                  <a:txBody>
                    <a:bodyPr/>
                    <a:lstStyle/>
                    <a:p>
                      <a:r>
                        <a:rPr lang="en-US" dirty="0"/>
                        <a:t>100</a:t>
                      </a:r>
                    </a:p>
                  </a:txBody>
                  <a:tcPr/>
                </a:tc>
                <a:tc>
                  <a:txBody>
                    <a:bodyPr/>
                    <a:lstStyle/>
                    <a:p>
                      <a:r>
                        <a:rPr lang="en-US" dirty="0"/>
                        <a:t>87.88</a:t>
                      </a:r>
                    </a:p>
                  </a:txBody>
                  <a:tcPr/>
                </a:tc>
                <a:tc>
                  <a:txBody>
                    <a:bodyPr/>
                    <a:lstStyle/>
                    <a:p>
                      <a:r>
                        <a:rPr lang="en-US" dirty="0"/>
                        <a:t>1</a:t>
                      </a:r>
                    </a:p>
                  </a:txBody>
                  <a:tcPr/>
                </a:tc>
                <a:tc>
                  <a:txBody>
                    <a:bodyPr/>
                    <a:lstStyle/>
                    <a:p>
                      <a:r>
                        <a:rPr lang="en-US" dirty="0"/>
                        <a:t>0.81</a:t>
                      </a:r>
                    </a:p>
                  </a:txBody>
                  <a:tcPr/>
                </a:tc>
                <a:tc>
                  <a:txBody>
                    <a:bodyPr/>
                    <a:lstStyle/>
                    <a:p>
                      <a:r>
                        <a:rPr lang="en-US" dirty="0"/>
                        <a:t>0.89</a:t>
                      </a:r>
                    </a:p>
                  </a:txBody>
                  <a:tcPr/>
                </a:tc>
                <a:tc>
                  <a:txBody>
                    <a:bodyPr/>
                    <a:lstStyle/>
                    <a:p>
                      <a:r>
                        <a:rPr lang="en-US" dirty="0"/>
                        <a:t>0.90</a:t>
                      </a:r>
                    </a:p>
                  </a:txBody>
                  <a:tcPr/>
                </a:tc>
                <a:extLst>
                  <a:ext uri="{0D108BD9-81ED-4DB2-BD59-A6C34878D82A}">
                    <a16:rowId xmlns:a16="http://schemas.microsoft.com/office/drawing/2014/main" val="10001"/>
                  </a:ext>
                </a:extLst>
              </a:tr>
              <a:tr h="370840">
                <a:tc>
                  <a:txBody>
                    <a:bodyPr/>
                    <a:lstStyle/>
                    <a:p>
                      <a:r>
                        <a:rPr lang="en-US" dirty="0"/>
                        <a:t>Decision Tree</a:t>
                      </a:r>
                    </a:p>
                  </a:txBody>
                  <a:tcPr/>
                </a:tc>
                <a:tc>
                  <a:txBody>
                    <a:bodyPr/>
                    <a:lstStyle/>
                    <a:p>
                      <a:r>
                        <a:rPr lang="en-US" dirty="0"/>
                        <a:t>100</a:t>
                      </a:r>
                    </a:p>
                  </a:txBody>
                  <a:tcPr/>
                </a:tc>
                <a:tc>
                  <a:txBody>
                    <a:bodyPr/>
                    <a:lstStyle/>
                    <a:p>
                      <a:r>
                        <a:rPr lang="en-US" dirty="0"/>
                        <a:t>93.94</a:t>
                      </a:r>
                    </a:p>
                  </a:txBody>
                  <a:tcPr/>
                </a:tc>
                <a:tc>
                  <a:txBody>
                    <a:bodyPr/>
                    <a:lstStyle/>
                    <a:p>
                      <a:r>
                        <a:rPr lang="en-US" dirty="0"/>
                        <a:t>1</a:t>
                      </a:r>
                    </a:p>
                  </a:txBody>
                  <a:tcPr/>
                </a:tc>
                <a:tc>
                  <a:txBody>
                    <a:bodyPr/>
                    <a:lstStyle/>
                    <a:p>
                      <a:r>
                        <a:rPr lang="en-US" dirty="0"/>
                        <a:t>0.90</a:t>
                      </a:r>
                    </a:p>
                  </a:txBody>
                  <a:tcPr/>
                </a:tc>
                <a:tc>
                  <a:txBody>
                    <a:bodyPr/>
                    <a:lstStyle/>
                    <a:p>
                      <a:r>
                        <a:rPr lang="en-US" dirty="0"/>
                        <a:t>0.90</a:t>
                      </a:r>
                    </a:p>
                  </a:txBody>
                  <a:tcPr/>
                </a:tc>
                <a:tc>
                  <a:txBody>
                    <a:bodyPr/>
                    <a:lstStyle/>
                    <a:p>
                      <a:r>
                        <a:rPr lang="en-US" dirty="0"/>
                        <a:t>0.95</a:t>
                      </a:r>
                    </a:p>
                  </a:txBody>
                  <a:tcPr/>
                </a:tc>
                <a:extLst>
                  <a:ext uri="{0D108BD9-81ED-4DB2-BD59-A6C34878D82A}">
                    <a16:rowId xmlns:a16="http://schemas.microsoft.com/office/drawing/2014/main" val="10002"/>
                  </a:ext>
                </a:extLst>
              </a:tr>
              <a:tr h="370840">
                <a:tc>
                  <a:txBody>
                    <a:bodyPr/>
                    <a:lstStyle/>
                    <a:p>
                      <a:r>
                        <a:rPr lang="en-US" dirty="0"/>
                        <a:t>KNN classifier </a:t>
                      </a:r>
                    </a:p>
                  </a:txBody>
                  <a:tcPr/>
                </a:tc>
                <a:tc>
                  <a:txBody>
                    <a:bodyPr/>
                    <a:lstStyle/>
                    <a:p>
                      <a:r>
                        <a:rPr lang="en-US" dirty="0"/>
                        <a:t>98.47</a:t>
                      </a:r>
                    </a:p>
                  </a:txBody>
                  <a:tcPr/>
                </a:tc>
                <a:tc>
                  <a:txBody>
                    <a:bodyPr/>
                    <a:lstStyle/>
                    <a:p>
                      <a:r>
                        <a:rPr lang="en-US" dirty="0"/>
                        <a:t>87.88</a:t>
                      </a:r>
                    </a:p>
                  </a:txBody>
                  <a:tcPr/>
                </a:tc>
                <a:tc>
                  <a:txBody>
                    <a:bodyPr/>
                    <a:lstStyle/>
                    <a:p>
                      <a:r>
                        <a:rPr lang="en-US" dirty="0"/>
                        <a:t>1</a:t>
                      </a:r>
                    </a:p>
                  </a:txBody>
                  <a:tcPr/>
                </a:tc>
                <a:tc>
                  <a:txBody>
                    <a:bodyPr/>
                    <a:lstStyle/>
                    <a:p>
                      <a:r>
                        <a:rPr lang="en-US" dirty="0"/>
                        <a:t>0.81</a:t>
                      </a:r>
                    </a:p>
                  </a:txBody>
                  <a:tcPr/>
                </a:tc>
                <a:tc>
                  <a:txBody>
                    <a:bodyPr/>
                    <a:lstStyle/>
                    <a:p>
                      <a:r>
                        <a:rPr lang="en-US" dirty="0"/>
                        <a:t>0.81</a:t>
                      </a:r>
                    </a:p>
                  </a:txBody>
                  <a:tcPr/>
                </a:tc>
                <a:tc>
                  <a:txBody>
                    <a:bodyPr/>
                    <a:lstStyle/>
                    <a:p>
                      <a:r>
                        <a:rPr lang="en-US" dirty="0"/>
                        <a:t>0.90</a:t>
                      </a:r>
                    </a:p>
                  </a:txBody>
                  <a:tcPr/>
                </a:tc>
                <a:extLst>
                  <a:ext uri="{0D108BD9-81ED-4DB2-BD59-A6C34878D82A}">
                    <a16:rowId xmlns:a16="http://schemas.microsoft.com/office/drawing/2014/main" val="10003"/>
                  </a:ext>
                </a:extLst>
              </a:tr>
              <a:tr h="370840">
                <a:tc>
                  <a:txBody>
                    <a:bodyPr/>
                    <a:lstStyle/>
                    <a:p>
                      <a:r>
                        <a:rPr lang="en-US" dirty="0"/>
                        <a:t>Random Forest</a:t>
                      </a:r>
                    </a:p>
                  </a:txBody>
                  <a:tcPr/>
                </a:tc>
                <a:tc>
                  <a:txBody>
                    <a:bodyPr/>
                    <a:lstStyle/>
                    <a:p>
                      <a:r>
                        <a:rPr lang="en-US" dirty="0"/>
                        <a:t>100</a:t>
                      </a:r>
                    </a:p>
                  </a:txBody>
                  <a:tcPr/>
                </a:tc>
                <a:tc>
                  <a:txBody>
                    <a:bodyPr/>
                    <a:lstStyle/>
                    <a:p>
                      <a:r>
                        <a:rPr lang="en-US" dirty="0"/>
                        <a:t>87.88</a:t>
                      </a:r>
                    </a:p>
                  </a:txBody>
                  <a:tcPr/>
                </a:tc>
                <a:tc>
                  <a:txBody>
                    <a:bodyPr/>
                    <a:lstStyle/>
                    <a:p>
                      <a:r>
                        <a:rPr lang="en-US" dirty="0"/>
                        <a:t>1</a:t>
                      </a:r>
                    </a:p>
                  </a:txBody>
                  <a:tcPr/>
                </a:tc>
                <a:tc>
                  <a:txBody>
                    <a:bodyPr/>
                    <a:lstStyle/>
                    <a:p>
                      <a:r>
                        <a:rPr lang="en-US" dirty="0"/>
                        <a:t>0.81</a:t>
                      </a:r>
                    </a:p>
                  </a:txBody>
                  <a:tcPr/>
                </a:tc>
                <a:tc>
                  <a:txBody>
                    <a:bodyPr/>
                    <a:lstStyle/>
                    <a:p>
                      <a:r>
                        <a:rPr lang="en-US" dirty="0"/>
                        <a:t>0.81</a:t>
                      </a:r>
                    </a:p>
                  </a:txBody>
                  <a:tcPr/>
                </a:tc>
                <a:tc>
                  <a:txBody>
                    <a:bodyPr/>
                    <a:lstStyle/>
                    <a:p>
                      <a:r>
                        <a:rPr lang="en-US" dirty="0"/>
                        <a:t>0,90</a:t>
                      </a:r>
                    </a:p>
                  </a:txBody>
                  <a:tcPr/>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F39295B5-1BE4-2BE0-3511-3BEAD0CF678F}"/>
              </a:ext>
            </a:extLst>
          </p:cNvPr>
          <p:cNvSpPr txBox="1"/>
          <p:nvPr/>
        </p:nvSpPr>
        <p:spPr>
          <a:xfrm>
            <a:off x="457200" y="6019800"/>
            <a:ext cx="7148047" cy="369332"/>
          </a:xfrm>
          <a:prstGeom prst="rect">
            <a:avLst/>
          </a:prstGeom>
          <a:noFill/>
        </p:spPr>
        <p:txBody>
          <a:bodyPr wrap="none" rtlCol="0">
            <a:spAutoFit/>
          </a:bodyPr>
          <a:lstStyle/>
          <a:p>
            <a:r>
              <a:rPr lang="en-US" dirty="0"/>
              <a:t>Decision Tree perform the best when the feature selection not applied.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Autofit/>
          </a:bodyPr>
          <a:lstStyle/>
          <a:p>
            <a:r>
              <a:rPr lang="en-US" sz="3400" dirty="0"/>
              <a:t>Comparison of classification reports evaluated by Cattle dataset With Feature Selection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2090681"/>
              </p:ext>
            </p:extLst>
          </p:nvPr>
        </p:nvGraphicFramePr>
        <p:xfrm>
          <a:off x="457200" y="1981200"/>
          <a:ext cx="8229600" cy="320040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370840">
                <a:tc>
                  <a:txBody>
                    <a:bodyPr/>
                    <a:lstStyle/>
                    <a:p>
                      <a:r>
                        <a:rPr lang="en-US" dirty="0"/>
                        <a:t>Classifier Name</a:t>
                      </a:r>
                    </a:p>
                  </a:txBody>
                  <a:tcPr/>
                </a:tc>
                <a:tc>
                  <a:txBody>
                    <a:bodyPr/>
                    <a:lstStyle/>
                    <a:p>
                      <a:r>
                        <a:rPr lang="en-US" dirty="0"/>
                        <a:t>Train Accuracy</a:t>
                      </a:r>
                    </a:p>
                  </a:txBody>
                  <a:tcPr/>
                </a:tc>
                <a:tc>
                  <a:txBody>
                    <a:bodyPr/>
                    <a:lstStyle/>
                    <a:p>
                      <a:r>
                        <a:rPr lang="en-US" dirty="0"/>
                        <a:t>Test Accuracy </a:t>
                      </a:r>
                    </a:p>
                  </a:txBody>
                  <a:tcPr/>
                </a:tc>
                <a:tc>
                  <a:txBody>
                    <a:bodyPr/>
                    <a:lstStyle/>
                    <a:p>
                      <a:r>
                        <a:rPr lang="en-US" dirty="0"/>
                        <a:t>Precision </a:t>
                      </a:r>
                    </a:p>
                  </a:txBody>
                  <a:tcPr/>
                </a:tc>
                <a:tc>
                  <a:txBody>
                    <a:bodyPr/>
                    <a:lstStyle/>
                    <a:p>
                      <a:r>
                        <a:rPr lang="en-US" dirty="0"/>
                        <a:t>Recall</a:t>
                      </a:r>
                    </a:p>
                  </a:txBody>
                  <a:tcPr/>
                </a:tc>
                <a:tc>
                  <a:txBody>
                    <a:bodyPr/>
                    <a:lstStyle/>
                    <a:p>
                      <a:r>
                        <a:rPr lang="en-US" dirty="0"/>
                        <a:t>F1-score</a:t>
                      </a:r>
                    </a:p>
                  </a:txBody>
                  <a:tcPr/>
                </a:tc>
                <a:extLst>
                  <a:ext uri="{0D108BD9-81ED-4DB2-BD59-A6C34878D82A}">
                    <a16:rowId xmlns:a16="http://schemas.microsoft.com/office/drawing/2014/main" val="10000"/>
                  </a:ext>
                </a:extLst>
              </a:tr>
              <a:tr h="370840">
                <a:tc>
                  <a:txBody>
                    <a:bodyPr/>
                    <a:lstStyle/>
                    <a:p>
                      <a:r>
                        <a:rPr lang="en-US" dirty="0"/>
                        <a:t>Logistic Regression</a:t>
                      </a:r>
                    </a:p>
                  </a:txBody>
                  <a:tcPr/>
                </a:tc>
                <a:tc>
                  <a:txBody>
                    <a:bodyPr/>
                    <a:lstStyle/>
                    <a:p>
                      <a:r>
                        <a:rPr lang="en-US" dirty="0"/>
                        <a:t>98.47</a:t>
                      </a:r>
                    </a:p>
                  </a:txBody>
                  <a:tcPr/>
                </a:tc>
                <a:tc>
                  <a:txBody>
                    <a:bodyPr/>
                    <a:lstStyle/>
                    <a:p>
                      <a:r>
                        <a:rPr lang="en-US" dirty="0"/>
                        <a:t>100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Decision Tree</a:t>
                      </a:r>
                    </a:p>
                  </a:txBody>
                  <a:tcPr/>
                </a:tc>
                <a:tc>
                  <a:txBody>
                    <a:bodyPr/>
                    <a:lstStyle/>
                    <a:p>
                      <a:r>
                        <a:rPr lang="en-US" dirty="0"/>
                        <a:t>100</a:t>
                      </a:r>
                    </a:p>
                  </a:txBody>
                  <a:tcPr/>
                </a:tc>
                <a:tc>
                  <a:txBody>
                    <a:bodyPr/>
                    <a:lstStyle/>
                    <a:p>
                      <a:r>
                        <a:rPr lang="en-US" dirty="0"/>
                        <a:t>100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KNN classifier</a:t>
                      </a:r>
                    </a:p>
                  </a:txBody>
                  <a:tcPr/>
                </a:tc>
                <a:tc>
                  <a:txBody>
                    <a:bodyPr/>
                    <a:lstStyle/>
                    <a:p>
                      <a:r>
                        <a:rPr lang="en-US" dirty="0"/>
                        <a:t>95.42</a:t>
                      </a:r>
                    </a:p>
                  </a:txBody>
                  <a:tcPr/>
                </a:tc>
                <a:tc>
                  <a:txBody>
                    <a:bodyPr/>
                    <a:lstStyle/>
                    <a:p>
                      <a:r>
                        <a:rPr lang="en-US" dirty="0"/>
                        <a:t>100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Random Forest</a:t>
                      </a:r>
                    </a:p>
                  </a:txBody>
                  <a:tcPr/>
                </a:tc>
                <a:tc>
                  <a:txBody>
                    <a:bodyPr/>
                    <a:lstStyle/>
                    <a:p>
                      <a:r>
                        <a:rPr lang="en-US" dirty="0"/>
                        <a:t>100</a:t>
                      </a:r>
                    </a:p>
                  </a:txBody>
                  <a:tcPr/>
                </a:tc>
                <a:tc>
                  <a:txBody>
                    <a:bodyPr/>
                    <a:lstStyle/>
                    <a:p>
                      <a:r>
                        <a:rPr lang="en-US" dirty="0"/>
                        <a:t>100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457200" y="5638800"/>
            <a:ext cx="5853910" cy="646331"/>
          </a:xfrm>
          <a:prstGeom prst="rect">
            <a:avLst/>
          </a:prstGeom>
          <a:noFill/>
        </p:spPr>
        <p:txBody>
          <a:bodyPr wrap="none" rtlCol="0">
            <a:spAutoFit/>
          </a:bodyPr>
          <a:lstStyle/>
          <a:p>
            <a:r>
              <a:rPr lang="en-US" dirty="0"/>
              <a:t>All the four classifiers produces 100% accuracy for test set.</a:t>
            </a:r>
          </a:p>
          <a:p>
            <a:r>
              <a:rPr lang="en-US" dirty="0"/>
              <a:t>Feature selection has improved the performance.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1620</TotalTime>
  <Words>623</Words>
  <Application>Microsoft Office PowerPoint</Application>
  <PresentationFormat>On-screen Show (4:3)</PresentationFormat>
  <Paragraphs>112</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Constantia</vt:lpstr>
      <vt:lpstr>Wingdings 2</vt:lpstr>
      <vt:lpstr>Flow</vt:lpstr>
      <vt:lpstr>Predicting the health status of cows using machine learning</vt:lpstr>
      <vt:lpstr>OUTLINE</vt:lpstr>
      <vt:lpstr>INTRODUCTION</vt:lpstr>
      <vt:lpstr>LITERATURE REVIEW</vt:lpstr>
      <vt:lpstr>PROBLEM STATEMENT</vt:lpstr>
      <vt:lpstr>METHODOLOGY (Work Flow)</vt:lpstr>
      <vt:lpstr>FEATURE SELECTION &amp; MACHINE LEARNING MODEL IMPLEMENTATION</vt:lpstr>
      <vt:lpstr>RESULT (Comparison of classification reports evaluated by Cattle dataset Without Feature Selection)</vt:lpstr>
      <vt:lpstr>Comparison of classification reports evaluated by Cattle dataset With Feature Selection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health status of cows using machine learning</dc:title>
  <dc:creator>user</dc:creator>
  <cp:lastModifiedBy>iqbal hossain</cp:lastModifiedBy>
  <cp:revision>26</cp:revision>
  <dcterms:created xsi:type="dcterms:W3CDTF">2022-10-03T05:43:30Z</dcterms:created>
  <dcterms:modified xsi:type="dcterms:W3CDTF">2022-10-14T12:24:39Z</dcterms:modified>
</cp:coreProperties>
</file>