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8"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000"/>
    <a:srgbClr val="CCFFCC"/>
    <a:srgbClr val="9BBB59"/>
    <a:srgbClr val="39B0D4"/>
    <a:srgbClr val="727272"/>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5" d="100"/>
          <a:sy n="75" d="100"/>
        </p:scale>
        <p:origin x="874" y="43"/>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591013-8D04-439F-B57E-699A6E6CA02D}" type="doc">
      <dgm:prSet loTypeId="urn:microsoft.com/office/officeart/2005/8/layout/target3" loCatId="relationship" qsTypeId="urn:microsoft.com/office/officeart/2005/8/quickstyle/simple5" qsCatId="simple" csTypeId="urn:microsoft.com/office/officeart/2005/8/colors/accent1_2" csCatId="accent1" phldr="1"/>
      <dgm:spPr/>
      <dgm:t>
        <a:bodyPr/>
        <a:lstStyle/>
        <a:p>
          <a:endParaRPr lang="en-US"/>
        </a:p>
      </dgm:t>
    </dgm:pt>
    <dgm:pt modelId="{23FD6354-0856-4A11-A5F5-2C95AC1AC293}">
      <dgm:prSet/>
      <dgm:spPr/>
      <dgm:t>
        <a:bodyPr/>
        <a:lstStyle/>
        <a:p>
          <a:pPr rtl="0"/>
          <a:r>
            <a:rPr lang="en-US" dirty="0"/>
            <a:t>Intelligent optimization of academic resources</a:t>
          </a:r>
        </a:p>
      </dgm:t>
    </dgm:pt>
    <dgm:pt modelId="{FD9AF31B-A9C3-4454-8502-4E40A9A6EF5B}" type="parTrans" cxnId="{E5A67219-D53A-4C71-BA6E-94B21147B5D5}">
      <dgm:prSet/>
      <dgm:spPr/>
      <dgm:t>
        <a:bodyPr/>
        <a:lstStyle/>
        <a:p>
          <a:endParaRPr lang="en-US"/>
        </a:p>
      </dgm:t>
    </dgm:pt>
    <dgm:pt modelId="{C69960F1-A87D-41E8-B360-78F5BDCEAE79}" type="sibTrans" cxnId="{E5A67219-D53A-4C71-BA6E-94B21147B5D5}">
      <dgm:prSet/>
      <dgm:spPr/>
      <dgm:t>
        <a:bodyPr/>
        <a:lstStyle/>
        <a:p>
          <a:endParaRPr lang="en-US"/>
        </a:p>
      </dgm:t>
    </dgm:pt>
    <dgm:pt modelId="{57E32BDD-58C2-4B4D-9BBA-4E4E6184E9F5}">
      <dgm:prSet/>
      <dgm:spPr/>
      <dgm:t>
        <a:bodyPr/>
        <a:lstStyle/>
        <a:p>
          <a:pPr rtl="0"/>
          <a:r>
            <a:rPr lang="en-US" dirty="0"/>
            <a:t>Personalized and adaptive timetabling</a:t>
          </a:r>
        </a:p>
      </dgm:t>
    </dgm:pt>
    <dgm:pt modelId="{06435DBA-C5D4-4F3C-9611-ABC18FE31BAA}" type="parTrans" cxnId="{BF32CC31-0900-4738-82B3-BB0A262C92D9}">
      <dgm:prSet/>
      <dgm:spPr/>
      <dgm:t>
        <a:bodyPr/>
        <a:lstStyle/>
        <a:p>
          <a:endParaRPr lang="en-US"/>
        </a:p>
      </dgm:t>
    </dgm:pt>
    <dgm:pt modelId="{954C0B8F-7D60-407A-92D6-D3C185288B40}" type="sibTrans" cxnId="{BF32CC31-0900-4738-82B3-BB0A262C92D9}">
      <dgm:prSet/>
      <dgm:spPr/>
      <dgm:t>
        <a:bodyPr/>
        <a:lstStyle/>
        <a:p>
          <a:endParaRPr lang="en-US"/>
        </a:p>
      </dgm:t>
    </dgm:pt>
    <dgm:pt modelId="{2DE1625E-5B6E-4B83-9478-88C030C23D3E}">
      <dgm:prSet/>
      <dgm:spPr/>
      <dgm:t>
        <a:bodyPr/>
        <a:lstStyle/>
        <a:p>
          <a:pPr rtl="0"/>
          <a:r>
            <a:rPr lang="en-US" dirty="0"/>
            <a:t>Seamless workflow and Centralized control with secure admin access</a:t>
          </a:r>
        </a:p>
      </dgm:t>
    </dgm:pt>
    <dgm:pt modelId="{80AF5BEE-4CDB-44CB-AA9B-693390511645}" type="sibTrans" cxnId="{86F32609-9628-4F8E-BCF6-33D11CE7EAA1}">
      <dgm:prSet/>
      <dgm:spPr/>
      <dgm:t>
        <a:bodyPr/>
        <a:lstStyle/>
        <a:p>
          <a:endParaRPr lang="en-US"/>
        </a:p>
      </dgm:t>
    </dgm:pt>
    <dgm:pt modelId="{710B4524-8463-40A5-8E84-681F8D1E0965}" type="parTrans" cxnId="{86F32609-9628-4F8E-BCF6-33D11CE7EAA1}">
      <dgm:prSet/>
      <dgm:spPr/>
      <dgm:t>
        <a:bodyPr/>
        <a:lstStyle/>
        <a:p>
          <a:endParaRPr lang="en-US"/>
        </a:p>
      </dgm:t>
    </dgm:pt>
    <dgm:pt modelId="{45DE5719-C7DC-4D13-9B83-A5D1784F1ED7}" type="pres">
      <dgm:prSet presAssocID="{A8591013-8D04-439F-B57E-699A6E6CA02D}" presName="Name0" presStyleCnt="0">
        <dgm:presLayoutVars>
          <dgm:chMax val="7"/>
          <dgm:dir/>
          <dgm:animLvl val="lvl"/>
          <dgm:resizeHandles val="exact"/>
        </dgm:presLayoutVars>
      </dgm:prSet>
      <dgm:spPr/>
    </dgm:pt>
    <dgm:pt modelId="{74D914EF-91FB-494E-982D-730B81346478}" type="pres">
      <dgm:prSet presAssocID="{23FD6354-0856-4A11-A5F5-2C95AC1AC293}" presName="circle1" presStyleLbl="node1" presStyleIdx="0" presStyleCnt="3"/>
      <dgm:spPr/>
    </dgm:pt>
    <dgm:pt modelId="{6F66C477-6130-48EC-AD39-531CC4C5F7CD}" type="pres">
      <dgm:prSet presAssocID="{23FD6354-0856-4A11-A5F5-2C95AC1AC293}" presName="space" presStyleCnt="0"/>
      <dgm:spPr/>
    </dgm:pt>
    <dgm:pt modelId="{AEFA80AD-2671-498C-992F-1A31B96B59FC}" type="pres">
      <dgm:prSet presAssocID="{23FD6354-0856-4A11-A5F5-2C95AC1AC293}" presName="rect1" presStyleLbl="alignAcc1" presStyleIdx="0" presStyleCnt="3" custLinFactNeighborX="11451" custLinFactNeighborY="1170"/>
      <dgm:spPr/>
    </dgm:pt>
    <dgm:pt modelId="{11C0AFB9-146A-40FE-BF64-98B06EE033BB}" type="pres">
      <dgm:prSet presAssocID="{57E32BDD-58C2-4B4D-9BBA-4E4E6184E9F5}" presName="vertSpace2" presStyleLbl="node1" presStyleIdx="0" presStyleCnt="3"/>
      <dgm:spPr/>
    </dgm:pt>
    <dgm:pt modelId="{A18526F9-55E0-4232-BB9A-2D27A50D17EA}" type="pres">
      <dgm:prSet presAssocID="{57E32BDD-58C2-4B4D-9BBA-4E4E6184E9F5}" presName="circle2" presStyleLbl="node1" presStyleIdx="1" presStyleCnt="3"/>
      <dgm:spPr/>
    </dgm:pt>
    <dgm:pt modelId="{F4A3E506-CE9D-4BA2-BDA6-F3F89BF05575}" type="pres">
      <dgm:prSet presAssocID="{57E32BDD-58C2-4B4D-9BBA-4E4E6184E9F5}" presName="rect2" presStyleLbl="alignAcc1" presStyleIdx="1" presStyleCnt="3"/>
      <dgm:spPr/>
    </dgm:pt>
    <dgm:pt modelId="{3B6326DE-2279-4AA4-8047-8FFB07198FDC}" type="pres">
      <dgm:prSet presAssocID="{2DE1625E-5B6E-4B83-9478-88C030C23D3E}" presName="vertSpace3" presStyleLbl="node1" presStyleIdx="1" presStyleCnt="3"/>
      <dgm:spPr/>
    </dgm:pt>
    <dgm:pt modelId="{806BE9B8-7F9F-4BBB-9ED8-9D9AD69D6F3C}" type="pres">
      <dgm:prSet presAssocID="{2DE1625E-5B6E-4B83-9478-88C030C23D3E}" presName="circle3" presStyleLbl="node1" presStyleIdx="2" presStyleCnt="3"/>
      <dgm:spPr/>
    </dgm:pt>
    <dgm:pt modelId="{640F89EC-CF2B-47A1-BB45-E10560FD1BD9}" type="pres">
      <dgm:prSet presAssocID="{2DE1625E-5B6E-4B83-9478-88C030C23D3E}" presName="rect3" presStyleLbl="alignAcc1" presStyleIdx="2" presStyleCnt="3"/>
      <dgm:spPr/>
    </dgm:pt>
    <dgm:pt modelId="{7E2754AB-A7D0-42AF-A7F4-8AB6CAD989B2}" type="pres">
      <dgm:prSet presAssocID="{23FD6354-0856-4A11-A5F5-2C95AC1AC293}" presName="rect1ParTxNoCh" presStyleLbl="alignAcc1" presStyleIdx="2" presStyleCnt="3">
        <dgm:presLayoutVars>
          <dgm:chMax val="1"/>
          <dgm:bulletEnabled val="1"/>
        </dgm:presLayoutVars>
      </dgm:prSet>
      <dgm:spPr/>
    </dgm:pt>
    <dgm:pt modelId="{6DDB32A1-49B7-4EC9-9FB5-6519E176391B}" type="pres">
      <dgm:prSet presAssocID="{57E32BDD-58C2-4B4D-9BBA-4E4E6184E9F5}" presName="rect2ParTxNoCh" presStyleLbl="alignAcc1" presStyleIdx="2" presStyleCnt="3">
        <dgm:presLayoutVars>
          <dgm:chMax val="1"/>
          <dgm:bulletEnabled val="1"/>
        </dgm:presLayoutVars>
      </dgm:prSet>
      <dgm:spPr/>
    </dgm:pt>
    <dgm:pt modelId="{4671331F-D3D4-42C6-90F7-B56CD8E7CCA1}" type="pres">
      <dgm:prSet presAssocID="{2DE1625E-5B6E-4B83-9478-88C030C23D3E}" presName="rect3ParTxNoCh" presStyleLbl="alignAcc1" presStyleIdx="2" presStyleCnt="3">
        <dgm:presLayoutVars>
          <dgm:chMax val="1"/>
          <dgm:bulletEnabled val="1"/>
        </dgm:presLayoutVars>
      </dgm:prSet>
      <dgm:spPr/>
    </dgm:pt>
  </dgm:ptLst>
  <dgm:cxnLst>
    <dgm:cxn modelId="{86F32609-9628-4F8E-BCF6-33D11CE7EAA1}" srcId="{A8591013-8D04-439F-B57E-699A6E6CA02D}" destId="{2DE1625E-5B6E-4B83-9478-88C030C23D3E}" srcOrd="2" destOrd="0" parTransId="{710B4524-8463-40A5-8E84-681F8D1E0965}" sibTransId="{80AF5BEE-4CDB-44CB-AA9B-693390511645}"/>
    <dgm:cxn modelId="{E5A67219-D53A-4C71-BA6E-94B21147B5D5}" srcId="{A8591013-8D04-439F-B57E-699A6E6CA02D}" destId="{23FD6354-0856-4A11-A5F5-2C95AC1AC293}" srcOrd="0" destOrd="0" parTransId="{FD9AF31B-A9C3-4454-8502-4E40A9A6EF5B}" sibTransId="{C69960F1-A87D-41E8-B360-78F5BDCEAE79}"/>
    <dgm:cxn modelId="{4DFCBF27-B222-4A40-9A41-953D8351342D}" type="presOf" srcId="{23FD6354-0856-4A11-A5F5-2C95AC1AC293}" destId="{7E2754AB-A7D0-42AF-A7F4-8AB6CAD989B2}" srcOrd="1" destOrd="0" presId="urn:microsoft.com/office/officeart/2005/8/layout/target3"/>
    <dgm:cxn modelId="{BF32CC31-0900-4738-82B3-BB0A262C92D9}" srcId="{A8591013-8D04-439F-B57E-699A6E6CA02D}" destId="{57E32BDD-58C2-4B4D-9BBA-4E4E6184E9F5}" srcOrd="1" destOrd="0" parTransId="{06435DBA-C5D4-4F3C-9611-ABC18FE31BAA}" sibTransId="{954C0B8F-7D60-407A-92D6-D3C185288B40}"/>
    <dgm:cxn modelId="{1632A46B-EFFC-4021-B4A0-CC5275602625}" type="presOf" srcId="{2DE1625E-5B6E-4B83-9478-88C030C23D3E}" destId="{4671331F-D3D4-42C6-90F7-B56CD8E7CCA1}" srcOrd="1" destOrd="0" presId="urn:microsoft.com/office/officeart/2005/8/layout/target3"/>
    <dgm:cxn modelId="{36FFED94-6F21-48A4-AC89-2F7945489D85}" type="presOf" srcId="{57E32BDD-58C2-4B4D-9BBA-4E4E6184E9F5}" destId="{6DDB32A1-49B7-4EC9-9FB5-6519E176391B}" srcOrd="1" destOrd="0" presId="urn:microsoft.com/office/officeart/2005/8/layout/target3"/>
    <dgm:cxn modelId="{62F23BC8-B9DE-42CC-9610-18A37E106F0C}" type="presOf" srcId="{2DE1625E-5B6E-4B83-9478-88C030C23D3E}" destId="{640F89EC-CF2B-47A1-BB45-E10560FD1BD9}" srcOrd="0" destOrd="0" presId="urn:microsoft.com/office/officeart/2005/8/layout/target3"/>
    <dgm:cxn modelId="{D91B26CD-FF85-4459-959E-25EE5126BEC5}" type="presOf" srcId="{57E32BDD-58C2-4B4D-9BBA-4E4E6184E9F5}" destId="{F4A3E506-CE9D-4BA2-BDA6-F3F89BF05575}" srcOrd="0" destOrd="0" presId="urn:microsoft.com/office/officeart/2005/8/layout/target3"/>
    <dgm:cxn modelId="{8CFF27D7-762E-4143-B249-DDD2A8884524}" type="presOf" srcId="{23FD6354-0856-4A11-A5F5-2C95AC1AC293}" destId="{AEFA80AD-2671-498C-992F-1A31B96B59FC}" srcOrd="0" destOrd="0" presId="urn:microsoft.com/office/officeart/2005/8/layout/target3"/>
    <dgm:cxn modelId="{B2E3C6DF-944F-4D5B-BAC4-D8D796A4E752}" type="presOf" srcId="{A8591013-8D04-439F-B57E-699A6E6CA02D}" destId="{45DE5719-C7DC-4D13-9B83-A5D1784F1ED7}" srcOrd="0" destOrd="0" presId="urn:microsoft.com/office/officeart/2005/8/layout/target3"/>
    <dgm:cxn modelId="{E0950E76-6285-4CD0-91AE-467FE0DE6B42}" type="presParOf" srcId="{45DE5719-C7DC-4D13-9B83-A5D1784F1ED7}" destId="{74D914EF-91FB-494E-982D-730B81346478}" srcOrd="0" destOrd="0" presId="urn:microsoft.com/office/officeart/2005/8/layout/target3"/>
    <dgm:cxn modelId="{D1F02D14-A6F2-4DD5-B139-0C9C5F597CBE}" type="presParOf" srcId="{45DE5719-C7DC-4D13-9B83-A5D1784F1ED7}" destId="{6F66C477-6130-48EC-AD39-531CC4C5F7CD}" srcOrd="1" destOrd="0" presId="urn:microsoft.com/office/officeart/2005/8/layout/target3"/>
    <dgm:cxn modelId="{6ED8C038-BA42-4E95-BB54-BC2E0E9AC7D5}" type="presParOf" srcId="{45DE5719-C7DC-4D13-9B83-A5D1784F1ED7}" destId="{AEFA80AD-2671-498C-992F-1A31B96B59FC}" srcOrd="2" destOrd="0" presId="urn:microsoft.com/office/officeart/2005/8/layout/target3"/>
    <dgm:cxn modelId="{17436C8C-0619-4B8E-A9C4-A52983F5AB6B}" type="presParOf" srcId="{45DE5719-C7DC-4D13-9B83-A5D1784F1ED7}" destId="{11C0AFB9-146A-40FE-BF64-98B06EE033BB}" srcOrd="3" destOrd="0" presId="urn:microsoft.com/office/officeart/2005/8/layout/target3"/>
    <dgm:cxn modelId="{CF3D3055-A2EA-4A81-8A17-F51350A31AAB}" type="presParOf" srcId="{45DE5719-C7DC-4D13-9B83-A5D1784F1ED7}" destId="{A18526F9-55E0-4232-BB9A-2D27A50D17EA}" srcOrd="4" destOrd="0" presId="urn:microsoft.com/office/officeart/2005/8/layout/target3"/>
    <dgm:cxn modelId="{AB052D80-27BB-4133-A185-B40FD361D4EB}" type="presParOf" srcId="{45DE5719-C7DC-4D13-9B83-A5D1784F1ED7}" destId="{F4A3E506-CE9D-4BA2-BDA6-F3F89BF05575}" srcOrd="5" destOrd="0" presId="urn:microsoft.com/office/officeart/2005/8/layout/target3"/>
    <dgm:cxn modelId="{BE457EFA-C937-419C-AFE4-F09B632D7E3E}" type="presParOf" srcId="{45DE5719-C7DC-4D13-9B83-A5D1784F1ED7}" destId="{3B6326DE-2279-4AA4-8047-8FFB07198FDC}" srcOrd="6" destOrd="0" presId="urn:microsoft.com/office/officeart/2005/8/layout/target3"/>
    <dgm:cxn modelId="{106D37C7-9313-4E1D-A19E-D465C1668BB1}" type="presParOf" srcId="{45DE5719-C7DC-4D13-9B83-A5D1784F1ED7}" destId="{806BE9B8-7F9F-4BBB-9ED8-9D9AD69D6F3C}" srcOrd="7" destOrd="0" presId="urn:microsoft.com/office/officeart/2005/8/layout/target3"/>
    <dgm:cxn modelId="{258A1F38-3B1D-48A7-ABC7-2119B655ED7D}" type="presParOf" srcId="{45DE5719-C7DC-4D13-9B83-A5D1784F1ED7}" destId="{640F89EC-CF2B-47A1-BB45-E10560FD1BD9}" srcOrd="8" destOrd="0" presId="urn:microsoft.com/office/officeart/2005/8/layout/target3"/>
    <dgm:cxn modelId="{B1E5796F-031D-43FD-A39D-C66B3ECEF36B}" type="presParOf" srcId="{45DE5719-C7DC-4D13-9B83-A5D1784F1ED7}" destId="{7E2754AB-A7D0-42AF-A7F4-8AB6CAD989B2}" srcOrd="9" destOrd="0" presId="urn:microsoft.com/office/officeart/2005/8/layout/target3"/>
    <dgm:cxn modelId="{5DBDD43C-46A3-4627-9878-97E7A007D85E}" type="presParOf" srcId="{45DE5719-C7DC-4D13-9B83-A5D1784F1ED7}" destId="{6DDB32A1-49B7-4EC9-9FB5-6519E176391B}" srcOrd="10" destOrd="0" presId="urn:microsoft.com/office/officeart/2005/8/layout/target3"/>
    <dgm:cxn modelId="{D4287515-3815-4450-BB25-61F6CCE35483}" type="presParOf" srcId="{45DE5719-C7DC-4D13-9B83-A5D1784F1ED7}" destId="{4671331F-D3D4-42C6-90F7-B56CD8E7CCA1}" srcOrd="11" destOrd="0" presId="urn:microsoft.com/office/officeart/2005/8/layout/targe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914EF-91FB-494E-982D-730B81346478}">
      <dsp:nvSpPr>
        <dsp:cNvPr id="0" name=""/>
        <dsp:cNvSpPr/>
      </dsp:nvSpPr>
      <dsp:spPr>
        <a:xfrm>
          <a:off x="0" y="0"/>
          <a:ext cx="2200584" cy="2200584"/>
        </a:xfrm>
        <a:prstGeom prst="pie">
          <a:avLst>
            <a:gd name="adj1" fmla="val 5400000"/>
            <a:gd name="adj2" fmla="val 1620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EFA80AD-2671-498C-992F-1A31B96B59FC}">
      <dsp:nvSpPr>
        <dsp:cNvPr id="0" name=""/>
        <dsp:cNvSpPr/>
      </dsp:nvSpPr>
      <dsp:spPr>
        <a:xfrm>
          <a:off x="1100292" y="0"/>
          <a:ext cx="2719452" cy="2200584"/>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t>Intelligent optimization of academic resources</a:t>
          </a:r>
        </a:p>
      </dsp:txBody>
      <dsp:txXfrm>
        <a:off x="1100292" y="0"/>
        <a:ext cx="2719452" cy="660176"/>
      </dsp:txXfrm>
    </dsp:sp>
    <dsp:sp modelId="{A18526F9-55E0-4232-BB9A-2D27A50D17EA}">
      <dsp:nvSpPr>
        <dsp:cNvPr id="0" name=""/>
        <dsp:cNvSpPr/>
      </dsp:nvSpPr>
      <dsp:spPr>
        <a:xfrm>
          <a:off x="385102" y="660176"/>
          <a:ext cx="1430378" cy="1430378"/>
        </a:xfrm>
        <a:prstGeom prst="pie">
          <a:avLst>
            <a:gd name="adj1" fmla="val 5400000"/>
            <a:gd name="adj2" fmla="val 1620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4A3E506-CE9D-4BA2-BDA6-F3F89BF05575}">
      <dsp:nvSpPr>
        <dsp:cNvPr id="0" name=""/>
        <dsp:cNvSpPr/>
      </dsp:nvSpPr>
      <dsp:spPr>
        <a:xfrm>
          <a:off x="1100292" y="660176"/>
          <a:ext cx="2719452" cy="1430378"/>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t>Personalized and adaptive timetabling</a:t>
          </a:r>
        </a:p>
      </dsp:txBody>
      <dsp:txXfrm>
        <a:off x="1100292" y="660176"/>
        <a:ext cx="2719452" cy="660174"/>
      </dsp:txXfrm>
    </dsp:sp>
    <dsp:sp modelId="{806BE9B8-7F9F-4BBB-9ED8-9D9AD69D6F3C}">
      <dsp:nvSpPr>
        <dsp:cNvPr id="0" name=""/>
        <dsp:cNvSpPr/>
      </dsp:nvSpPr>
      <dsp:spPr>
        <a:xfrm>
          <a:off x="770204" y="1320351"/>
          <a:ext cx="660174" cy="660174"/>
        </a:xfrm>
        <a:prstGeom prst="pie">
          <a:avLst>
            <a:gd name="adj1" fmla="val 5400000"/>
            <a:gd name="adj2" fmla="val 1620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40F89EC-CF2B-47A1-BB45-E10560FD1BD9}">
      <dsp:nvSpPr>
        <dsp:cNvPr id="0" name=""/>
        <dsp:cNvSpPr/>
      </dsp:nvSpPr>
      <dsp:spPr>
        <a:xfrm>
          <a:off x="1100292" y="1320351"/>
          <a:ext cx="2719452" cy="660174"/>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t>Seamless workflow and Centralized control with secure admin access</a:t>
          </a:r>
        </a:p>
      </dsp:txBody>
      <dsp:txXfrm>
        <a:off x="1100292" y="1320351"/>
        <a:ext cx="2719452" cy="660174"/>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9/17/2025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pPr/>
              <a:t>9/17/2025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pPr/>
              <a:t>9/17/2025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pPr/>
              <a:t>9/17/2025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pPr/>
              <a:t>9/17/2025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pPr/>
              <a:t>9/17/2025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pPr/>
              <a:t>9/17/2025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pPr/>
              <a:t>9/17/2025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pPr/>
              <a:t>9/17/2025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pPr/>
              <a:t>9/17/2025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pPr/>
              <a:t>9/17/2025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pPr/>
              <a:t>9/17/2025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pPr/>
              <a:t>9/17/2025</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8" Type="http://schemas.openxmlformats.org/officeDocument/2006/relationships/hyperlink" Target="https://uplanner.com/how-to-achieve-optimal-class-scheduling/" TargetMode="External"/><Relationship Id="rId3" Type="http://schemas.openxmlformats.org/officeDocument/2006/relationships/image" Target="../media/image2.png"/><Relationship Id="rId7" Type="http://schemas.openxmlformats.org/officeDocument/2006/relationships/hyperlink" Target="https://share.google/Jh7HdltDDBy8wekMZ"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share.google/4DyRN9M7hohgxwLpi" TargetMode="External"/><Relationship Id="rId5" Type="http://schemas.openxmlformats.org/officeDocument/2006/relationships/hyperlink" Target="https://www.ssgmce.ac.in/uploads/UG_Projects/cse/202324/Project%20Report%20Gr.%20No.%2007_2023-24.pdf" TargetMode="External"/><Relationship Id="rId4" Type="http://schemas.openxmlformats.org/officeDocument/2006/relationships/hyperlink" Target="https://www.ijcrt.org/papers/IJCRT25A4273.pdf" TargetMode="External"/><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4" name="Subtitle 3"/>
          <p:cNvSpPr>
            <a:spLocks noGrp="1"/>
          </p:cNvSpPr>
          <p:nvPr>
            <p:ph type="subTitle" idx="1"/>
          </p:nvPr>
        </p:nvSpPr>
        <p:spPr>
          <a:xfrm>
            <a:off x="1245686" y="648614"/>
            <a:ext cx="8534400" cy="1752600"/>
          </a:xfrm>
        </p:spPr>
        <p:txBody>
          <a:bodyPr/>
          <a:lstStyle/>
          <a:p>
            <a:endParaRPr lang="en-US"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TITLE PAGE</a:t>
            </a:r>
            <a:endParaRPr lang="en-IN"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2025</a:t>
            </a:r>
            <a:endParaRPr lang="en-IN" sz="4000" b="1" dirty="0">
              <a:solidFill>
                <a:schemeClr val="tx2"/>
              </a:solidFill>
              <a:latin typeface="Garamond" panose="02020404030301010803" pitchFamily="18" charset="0"/>
            </a:endParaRPr>
          </a:p>
        </p:txBody>
      </p:sp>
      <p:sp>
        <p:nvSpPr>
          <p:cNvPr id="10" name="TextBox 9"/>
          <p:cNvSpPr txBox="1"/>
          <p:nvPr/>
        </p:nvSpPr>
        <p:spPr>
          <a:xfrm>
            <a:off x="236689" y="2076450"/>
            <a:ext cx="6523605" cy="4708981"/>
          </a:xfrm>
          <a:prstGeom prst="rect">
            <a:avLst/>
          </a:prstGeom>
          <a:noFill/>
        </p:spPr>
        <p:txBody>
          <a:bodyPr wrap="square" rtlCol="0">
            <a:spAutoFit/>
          </a:bodyPr>
          <a:lstStyle/>
          <a:p>
            <a:endParaRPr lang="en-US" sz="2000" dirty="0"/>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ID - 25028</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Title - Smart Classroom &amp; Timetable Scheduler </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Theme – Smart Education</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PS Category- Software</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ID-</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Name (Registered on portal) - </a:t>
            </a:r>
            <a:r>
              <a:rPr lang="en-US" sz="2000" b="1" dirty="0" err="1">
                <a:latin typeface="Arial" panose="020B0604020202020204" pitchFamily="34" charset="0"/>
                <a:cs typeface="Arial" panose="020B0604020202020204" pitchFamily="34" charset="0"/>
              </a:rPr>
              <a:t>CodeManthan</a:t>
            </a:r>
            <a:endParaRPr lang="en-IN" sz="2000" b="1" dirty="0">
              <a:latin typeface="Arial" panose="020B0604020202020204" pitchFamily="34" charset="0"/>
              <a:cs typeface="Arial" panose="020B0604020202020204" pitchFamily="34" charset="0"/>
            </a:endParaRPr>
          </a:p>
        </p:txBody>
      </p:sp>
      <p:pic>
        <p:nvPicPr>
          <p:cNvPr id="1026"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6297"/>
            <a:ext cx="2209120" cy="11228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0" y="-137499"/>
            <a:ext cx="12191998" cy="779489"/>
          </a:xfrm>
        </p:spPr>
        <p:txBody>
          <a:bodyPr/>
          <a:lstStyle/>
          <a:p>
            <a:pPr eaLnBrk="1" hangingPunct="1"/>
            <a:br>
              <a:rPr lang="en-US" sz="3600" b="1" dirty="0">
                <a:effectLst>
                  <a:outerShdw blurRad="38100" dist="38100" dir="2700000" algn="tl">
                    <a:srgbClr val="000000">
                      <a:alpha val="43137"/>
                    </a:srgbClr>
                  </a:outerShdw>
                </a:effectLst>
                <a:latin typeface="Times New Roman" panose="02020603050405020304" pitchFamily="18" charset="0"/>
                <a:ea typeface="ＭＳ Ｐゴシック" pitchFamily="1" charset="-128"/>
                <a:cs typeface="Times New Roman" panose="02020603050405020304" pitchFamily="18" charset="0"/>
              </a:rPr>
            </a:br>
            <a:r>
              <a:rPr lang="en-US" sz="3600" b="1" dirty="0">
                <a:effectLst>
                  <a:outerShdw blurRad="38100" dist="38100" dir="2700000" algn="tl">
                    <a:srgbClr val="000000">
                      <a:alpha val="43137"/>
                    </a:srgbClr>
                  </a:outerShdw>
                </a:effectLst>
                <a:latin typeface="Times New Roman" panose="02020603050405020304" pitchFamily="18" charset="0"/>
                <a:ea typeface="ＭＳ Ｐゴシック" pitchFamily="1" charset="-128"/>
                <a:cs typeface="Times New Roman" panose="02020603050405020304" pitchFamily="18" charset="0"/>
              </a:rPr>
              <a:t>IDEA TITLE</a:t>
            </a:r>
          </a:p>
        </p:txBody>
      </p:sp>
      <p:sp>
        <p:nvSpPr>
          <p:cNvPr id="15362" name="TextBox 8"/>
          <p:cNvSpPr txBox="1">
            <a:spLocks noChangeArrowheads="1"/>
          </p:cNvSpPr>
          <p:nvPr/>
        </p:nvSpPr>
        <p:spPr bwMode="auto">
          <a:xfrm>
            <a:off x="329773" y="1176012"/>
            <a:ext cx="6010066" cy="5262979"/>
          </a:xfrm>
          <a:prstGeom prst="rect">
            <a:avLst/>
          </a:prstGeom>
          <a:noFill/>
          <a:ln w="9525">
            <a:noFill/>
            <a:miter lim="800000"/>
            <a:headEnd/>
            <a:tailEnd/>
          </a:ln>
        </p:spPr>
        <p:txBody>
          <a:bodyPr wrap="square">
            <a:spAutoFit/>
          </a:bodyPr>
          <a:lstStyle/>
          <a:p>
            <a:pPr marL="342900" indent="-342900" algn="just">
              <a:buFont typeface="Wingdings" pitchFamily="2" charset="2"/>
              <a:buChar char="q"/>
            </a:pPr>
            <a:r>
              <a:rPr lang="en-US" sz="1600" dirty="0">
                <a:latin typeface="Arial" pitchFamily="34" charset="0"/>
                <a:cs typeface="Arial" pitchFamily="34" charset="0"/>
              </a:rPr>
              <a:t>A web-based scheduling platform is being proposed to replace manual systems in colleges, allowing authorized personnel to log in and generate optimized timetables based on variables like faculty availability, subject combinations, classroom capacity, and student preferences.</a:t>
            </a:r>
          </a:p>
          <a:p>
            <a:pPr marL="342900" indent="-342900" algn="just">
              <a:buFont typeface="Wingdings" pitchFamily="2" charset="2"/>
              <a:buChar char="q"/>
            </a:pPr>
            <a:endParaRPr lang="en-US" sz="1600" dirty="0">
              <a:latin typeface="Arial" pitchFamily="34" charset="0"/>
              <a:cs typeface="Arial" pitchFamily="34" charset="0"/>
            </a:endParaRPr>
          </a:p>
          <a:p>
            <a:pPr marL="342900" indent="-342900" algn="just">
              <a:buFont typeface="Wingdings" pitchFamily="2" charset="2"/>
              <a:buChar char="q"/>
            </a:pPr>
            <a:r>
              <a:rPr lang="en-US" sz="1600" dirty="0">
                <a:latin typeface="Arial" pitchFamily="34" charset="0"/>
                <a:cs typeface="Arial" pitchFamily="34" charset="0"/>
              </a:rPr>
              <a:t>Our hybrid model combines GA for fast candidate generation with CP-SAT for constraint enforcement and refinement, enabling scalable, correct timetables.</a:t>
            </a:r>
          </a:p>
          <a:p>
            <a:pPr marL="342900" indent="-342900" algn="just">
              <a:buFont typeface="Arial" panose="020B0604020202020204" pitchFamily="34" charset="0"/>
              <a:buChar char="•"/>
            </a:pPr>
            <a:endParaRPr lang="en-US" sz="1600" dirty="0">
              <a:latin typeface="Arial" pitchFamily="34" charset="0"/>
              <a:cs typeface="Arial" pitchFamily="34" charset="0"/>
            </a:endParaRPr>
          </a:p>
          <a:p>
            <a:pPr marL="342900" indent="-342900" algn="just">
              <a:buFont typeface="Wingdings" pitchFamily="2" charset="2"/>
              <a:buChar char="q"/>
            </a:pPr>
            <a:r>
              <a:rPr lang="en-US" sz="1600" dirty="0">
                <a:latin typeface="Arial" pitchFamily="34" charset="0"/>
                <a:cs typeface="Arial" pitchFamily="34" charset="0"/>
              </a:rPr>
              <a:t> The system will include features such as :</a:t>
            </a:r>
          </a:p>
          <a:p>
            <a:pPr marL="342900" indent="-342900" algn="just">
              <a:buFont typeface="Arial" panose="020B0604020202020204" pitchFamily="34" charset="0"/>
              <a:buChar char="•"/>
            </a:pPr>
            <a:r>
              <a:rPr lang="en-US" sz="1600" dirty="0">
                <a:latin typeface="Arial" pitchFamily="34" charset="0"/>
                <a:cs typeface="Arial" pitchFamily="34" charset="0"/>
              </a:rPr>
              <a:t>Feedback-based subject prioritization</a:t>
            </a:r>
          </a:p>
          <a:p>
            <a:pPr marL="342900" indent="-342900" algn="just">
              <a:buFont typeface="Arial" panose="020B0604020202020204" pitchFamily="34" charset="0"/>
              <a:buChar char="•"/>
            </a:pPr>
            <a:r>
              <a:rPr lang="en-US" sz="1600" dirty="0">
                <a:latin typeface="Arial" pitchFamily="34" charset="0"/>
                <a:cs typeface="Arial" pitchFamily="34" charset="0"/>
              </a:rPr>
              <a:t>Load balancing for teachers</a:t>
            </a:r>
          </a:p>
          <a:p>
            <a:pPr marL="342900" indent="-342900" algn="just">
              <a:buFont typeface="Arial" panose="020B0604020202020204" pitchFamily="34" charset="0"/>
              <a:buChar char="•"/>
            </a:pPr>
            <a:r>
              <a:rPr lang="en-US" sz="1600" dirty="0">
                <a:latin typeface="Arial" pitchFamily="34" charset="0"/>
                <a:cs typeface="Arial" pitchFamily="34" charset="0"/>
              </a:rPr>
              <a:t>Syllabus &amp; attendance tracking facility by both students &amp; faculties</a:t>
            </a:r>
          </a:p>
          <a:p>
            <a:pPr marL="342900" indent="-342900" algn="just">
              <a:buFont typeface="Arial" panose="020B0604020202020204" pitchFamily="34" charset="0"/>
              <a:buChar char="•"/>
            </a:pPr>
            <a:r>
              <a:rPr lang="en-US" sz="1600" dirty="0">
                <a:latin typeface="Arial" pitchFamily="34" charset="0"/>
                <a:cs typeface="Arial" pitchFamily="34" charset="0"/>
              </a:rPr>
              <a:t>Safeguards against time overlaps</a:t>
            </a:r>
          </a:p>
          <a:p>
            <a:pPr marL="342900" indent="-342900" algn="just">
              <a:buFont typeface="Arial" panose="020B0604020202020204" pitchFamily="34" charset="0"/>
              <a:buChar char="•"/>
            </a:pPr>
            <a:endParaRPr lang="en-US" sz="1600" dirty="0">
              <a:latin typeface="Arial" pitchFamily="34" charset="0"/>
              <a:cs typeface="Arial" pitchFamily="34" charset="0"/>
            </a:endParaRPr>
          </a:p>
          <a:p>
            <a:pPr marL="342900" indent="-342900" algn="just">
              <a:buFont typeface="Wingdings" pitchFamily="2" charset="2"/>
              <a:buChar char="q"/>
            </a:pPr>
            <a:r>
              <a:rPr lang="en-US" sz="1600" dirty="0">
                <a:latin typeface="Arial" pitchFamily="34" charset="0"/>
                <a:cs typeface="Arial" pitchFamily="34" charset="0"/>
              </a:rPr>
              <a:t> Additional modules like student feedback,   offline/online class modes with room details or Google Meet links, notes sharing may also be integrated to enhance academic coordination.</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41894" y="57097"/>
            <a:ext cx="1946165" cy="68228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600" b="1" i="1" dirty="0" err="1">
                <a:solidFill>
                  <a:srgbClr val="FF0000"/>
                </a:solidFill>
                <a:latin typeface="Bahnschrift SemiCondensed" pitchFamily="34" charset="0"/>
              </a:rPr>
              <a:t>CodeManthan</a:t>
            </a:r>
            <a:endParaRPr lang="en-IN" sz="1600" b="1" i="1" dirty="0">
              <a:solidFill>
                <a:srgbClr val="FF0000"/>
              </a:solidFill>
              <a:latin typeface="Bahnschrift SemiCondensed" pitchFamily="34" charset="0"/>
            </a:endParaRPr>
          </a:p>
        </p:txBody>
      </p:sp>
      <p:pic>
        <p:nvPicPr>
          <p:cNvPr id="12"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0"/>
            <a:ext cx="2209120" cy="11228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5" name="Diagram 24"/>
          <p:cNvGraphicFramePr/>
          <p:nvPr>
            <p:extLst>
              <p:ext uri="{D42A27DB-BD31-4B8C-83A1-F6EECF244321}">
                <p14:modId xmlns:p14="http://schemas.microsoft.com/office/powerpoint/2010/main" val="2642394707"/>
              </p:ext>
            </p:extLst>
          </p:nvPr>
        </p:nvGraphicFramePr>
        <p:xfrm>
          <a:off x="7482840" y="1390240"/>
          <a:ext cx="3819744" cy="22005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6" name="TextBox 25"/>
          <p:cNvSpPr txBox="1"/>
          <p:nvPr/>
        </p:nvSpPr>
        <p:spPr>
          <a:xfrm>
            <a:off x="8492251" y="1020907"/>
            <a:ext cx="2698229" cy="369332"/>
          </a:xfrm>
          <a:prstGeom prst="rect">
            <a:avLst/>
          </a:prstGeom>
          <a:noFill/>
        </p:spPr>
        <p:txBody>
          <a:bodyPr wrap="square" rtlCol="0">
            <a:spAutoFit/>
          </a:bodyPr>
          <a:lstStyle/>
          <a:p>
            <a:r>
              <a:rPr lang="en-US" dirty="0">
                <a:solidFill>
                  <a:schemeClr val="tx2">
                    <a:lumMod val="75000"/>
                  </a:schemeClr>
                </a:solidFill>
                <a:effectLst>
                  <a:outerShdw blurRad="38100" dist="38100" dir="2700000" algn="tl">
                    <a:srgbClr val="000000">
                      <a:alpha val="43137"/>
                    </a:srgbClr>
                  </a:outerShdw>
                </a:effectLst>
                <a:latin typeface="Bahnschrift Light" pitchFamily="34" charset="0"/>
              </a:rPr>
              <a:t>PROBLEM  RESOLUTION </a:t>
            </a:r>
          </a:p>
        </p:txBody>
      </p:sp>
      <p:sp>
        <p:nvSpPr>
          <p:cNvPr id="16" name="TextBox 15"/>
          <p:cNvSpPr txBox="1"/>
          <p:nvPr/>
        </p:nvSpPr>
        <p:spPr>
          <a:xfrm>
            <a:off x="329773" y="739382"/>
            <a:ext cx="3786635" cy="1200329"/>
          </a:xfrm>
          <a:prstGeom prst="rect">
            <a:avLst/>
          </a:prstGeom>
          <a:noFill/>
        </p:spPr>
        <p:txBody>
          <a:bodyPr wrap="square" rtlCol="0">
            <a:spAutoFit/>
          </a:bodyPr>
          <a:lstStyle/>
          <a:p>
            <a:pPr>
              <a:buFont typeface="Arial" pitchFamily="34" charset="0"/>
              <a:buChar char="•"/>
            </a:pPr>
            <a:r>
              <a:rPr lang="en-US" sz="2400" dirty="0">
                <a:solidFill>
                  <a:schemeClr val="accent1">
                    <a:lumMod val="50000"/>
                  </a:schemeClr>
                </a:solidFill>
                <a:effectLst>
                  <a:outerShdw blurRad="38100" dist="38100" dir="2700000" algn="tl">
                    <a:srgbClr val="000000">
                      <a:alpha val="43137"/>
                    </a:srgbClr>
                  </a:outerShdw>
                </a:effectLst>
                <a:latin typeface="Bahnschrift SemiLight" pitchFamily="34" charset="0"/>
                <a:cs typeface="Arial" pitchFamily="34" charset="0"/>
              </a:rPr>
              <a:t> PROPOSED  SOLUTION </a:t>
            </a:r>
            <a:r>
              <a:rPr lang="en-US" sz="2400" dirty="0">
                <a:solidFill>
                  <a:schemeClr val="accent1">
                    <a:lumMod val="50000"/>
                  </a:schemeClr>
                </a:solidFill>
                <a:effectLst>
                  <a:outerShdw blurRad="38100" dist="38100" dir="2700000" algn="tl">
                    <a:srgbClr val="000000">
                      <a:alpha val="43137"/>
                    </a:srgbClr>
                  </a:outerShdw>
                </a:effectLst>
                <a:latin typeface="Bahnschrift Light" pitchFamily="34" charset="0"/>
                <a:cs typeface="Arial" pitchFamily="34" charset="0"/>
              </a:rPr>
              <a:t>:</a:t>
            </a:r>
          </a:p>
          <a:p>
            <a:pPr>
              <a:buFont typeface="Arial" pitchFamily="34" charset="0"/>
              <a:buChar char="•"/>
            </a:pPr>
            <a:endParaRPr lang="en-US" sz="2400" dirty="0">
              <a:effectLst>
                <a:outerShdw blurRad="38100" dist="38100" dir="2700000" algn="tl">
                  <a:srgbClr val="000000">
                    <a:alpha val="43137"/>
                  </a:srgbClr>
                </a:outerShdw>
              </a:effectLst>
            </a:endParaRPr>
          </a:p>
          <a:p>
            <a:pPr>
              <a:buFont typeface="Arial" pitchFamily="34" charset="0"/>
              <a:buChar char="•"/>
            </a:pPr>
            <a:endParaRPr lang="en-US" sz="2400" dirty="0">
              <a:effectLst>
                <a:outerShdw blurRad="38100" dist="38100" dir="2700000" algn="tl">
                  <a:srgbClr val="000000">
                    <a:alpha val="43137"/>
                  </a:srgbClr>
                </a:outerShdw>
              </a:effectLst>
            </a:endParaRPr>
          </a:p>
        </p:txBody>
      </p:sp>
      <p:sp>
        <p:nvSpPr>
          <p:cNvPr id="17" name="Rectangle 16"/>
          <p:cNvSpPr/>
          <p:nvPr/>
        </p:nvSpPr>
        <p:spPr>
          <a:xfrm>
            <a:off x="6837680" y="3779520"/>
            <a:ext cx="5212806" cy="2459640"/>
          </a:xfrm>
          <a:prstGeom prst="rect">
            <a:avLst/>
          </a:prstGeom>
          <a:solidFill>
            <a:schemeClr val="accent4">
              <a:lumMod val="20000"/>
              <a:lumOff val="80000"/>
            </a:schemeClr>
          </a:solidFill>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solidFill>
                <a:srgbClr val="FF0000"/>
              </a:solidFill>
            </a:endParaRPr>
          </a:p>
          <a:p>
            <a:pPr>
              <a:buFont typeface="Arial" pitchFamily="34" charset="0"/>
              <a:buChar char="•"/>
            </a:pPr>
            <a:r>
              <a:rPr lang="en-US" b="1" dirty="0">
                <a:solidFill>
                  <a:srgbClr val="002060"/>
                </a:solidFill>
                <a:effectLst>
                  <a:outerShdw blurRad="38100" dist="38100" dir="2700000" algn="tl">
                    <a:srgbClr val="000000">
                      <a:alpha val="43137"/>
                    </a:srgbClr>
                  </a:outerShdw>
                </a:effectLst>
                <a:latin typeface="Bahnschrift Light" pitchFamily="34" charset="0"/>
              </a:rPr>
              <a:t> UNIQUE  VALUE :</a:t>
            </a:r>
          </a:p>
          <a:p>
            <a:pPr>
              <a:buFont typeface="Wingdings" pitchFamily="2" charset="2"/>
              <a:buChar char="Ø"/>
            </a:pPr>
            <a:r>
              <a:rPr lang="en-US" b="1" dirty="0">
                <a:solidFill>
                  <a:schemeClr val="tx1"/>
                </a:solidFill>
              </a:rPr>
              <a:t> Scalable Intelligence: </a:t>
            </a:r>
            <a:r>
              <a:rPr lang="en-US" dirty="0">
                <a:solidFill>
                  <a:schemeClr val="tx1"/>
                </a:solidFill>
              </a:rPr>
              <a:t>Hybrid GA + CP-SAT adapts seamlessly from small departmental schedules to large institutional datasets—ensuring speed without sacrificing feasibility.  </a:t>
            </a:r>
          </a:p>
          <a:p>
            <a:pPr>
              <a:buFont typeface="Wingdings" pitchFamily="2" charset="2"/>
              <a:buChar char="Ø"/>
            </a:pPr>
            <a:r>
              <a:rPr lang="en-US" b="1" dirty="0">
                <a:solidFill>
                  <a:schemeClr val="tx1"/>
                </a:solidFill>
              </a:rPr>
              <a:t>Robust Flexibility</a:t>
            </a:r>
            <a:r>
              <a:rPr lang="en-US" dirty="0">
                <a:solidFill>
                  <a:schemeClr val="tx1"/>
                </a:solidFill>
              </a:rPr>
              <a:t>: Handles dynamic updates (absences, extra classes) with quick re-repair, making it ideal for real-time, evolving academic environments.</a:t>
            </a:r>
          </a:p>
          <a:p>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6465124"/>
            <a:ext cx="12191999" cy="503238"/>
            <a:chOff x="0" y="0"/>
            <a:chExt cx="24383998" cy="1006476"/>
          </a:xfrm>
        </p:grpSpPr>
        <p:sp>
          <p:nvSpPr>
            <p:cNvPr id="3" name="Freeform 3"/>
            <p:cNvSpPr/>
            <p:nvPr/>
          </p:nvSpPr>
          <p:spPr>
            <a:xfrm>
              <a:off x="0" y="0"/>
              <a:ext cx="24384000" cy="1006475"/>
            </a:xfrm>
            <a:custGeom>
              <a:avLst/>
              <a:gdLst/>
              <a:ahLst/>
              <a:cxnLst/>
              <a:rect l="l" t="t" r="r" b="b"/>
              <a:pathLst>
                <a:path w="24384000" h="1006475">
                  <a:moveTo>
                    <a:pt x="0" y="0"/>
                  </a:moveTo>
                  <a:lnTo>
                    <a:pt x="24384000" y="0"/>
                  </a:lnTo>
                  <a:lnTo>
                    <a:pt x="24384000" y="1006475"/>
                  </a:lnTo>
                  <a:lnTo>
                    <a:pt x="0" y="1006475"/>
                  </a:lnTo>
                  <a:close/>
                </a:path>
              </a:pathLst>
            </a:custGeom>
            <a:solidFill>
              <a:srgbClr val="0070C0"/>
            </a:solidFill>
          </p:spPr>
          <p:txBody>
            <a:bodyPr/>
            <a:lstStyle/>
            <a:p>
              <a:endParaRPr lang="en-US"/>
            </a:p>
          </p:txBody>
        </p:sp>
      </p:grpSp>
      <p:grpSp>
        <p:nvGrpSpPr>
          <p:cNvPr id="4" name="Group 4"/>
          <p:cNvGrpSpPr/>
          <p:nvPr/>
        </p:nvGrpSpPr>
        <p:grpSpPr>
          <a:xfrm>
            <a:off x="523836" y="-285776"/>
            <a:ext cx="11020425" cy="1195387"/>
            <a:chOff x="-171528" y="-823858"/>
            <a:chExt cx="22040851" cy="2390775"/>
          </a:xfrm>
        </p:grpSpPr>
        <p:sp>
          <p:nvSpPr>
            <p:cNvPr id="5" name="Freeform 5"/>
            <p:cNvSpPr/>
            <p:nvPr/>
          </p:nvSpPr>
          <p:spPr>
            <a:xfrm>
              <a:off x="-171528" y="-823858"/>
              <a:ext cx="21945600" cy="2286000"/>
            </a:xfrm>
            <a:custGeom>
              <a:avLst/>
              <a:gdLst/>
              <a:ahLst/>
              <a:cxnLst/>
              <a:rect l="l" t="t" r="r" b="b"/>
              <a:pathLst>
                <a:path w="21945600" h="2286000">
                  <a:moveTo>
                    <a:pt x="0" y="0"/>
                  </a:moveTo>
                  <a:lnTo>
                    <a:pt x="21945600" y="0"/>
                  </a:lnTo>
                  <a:lnTo>
                    <a:pt x="21945600" y="2286000"/>
                  </a:lnTo>
                  <a:lnTo>
                    <a:pt x="0" y="2286000"/>
                  </a:lnTo>
                  <a:close/>
                </a:path>
              </a:pathLst>
            </a:custGeom>
            <a:solidFill>
              <a:srgbClr val="000000">
                <a:alpha val="0"/>
              </a:srgbClr>
            </a:solidFill>
          </p:spPr>
          <p:txBody>
            <a:bodyPr/>
            <a:lstStyle/>
            <a:p>
              <a:endParaRPr lang="en-US"/>
            </a:p>
          </p:txBody>
        </p:sp>
        <p:sp>
          <p:nvSpPr>
            <p:cNvPr id="6" name="TextBox 6"/>
            <p:cNvSpPr txBox="1"/>
            <p:nvPr/>
          </p:nvSpPr>
          <p:spPr>
            <a:xfrm>
              <a:off x="-76277" y="-823858"/>
              <a:ext cx="21945600" cy="2390775"/>
            </a:xfrm>
            <a:prstGeom prst="rect">
              <a:avLst/>
            </a:prstGeom>
          </p:spPr>
          <p:txBody>
            <a:bodyPr lIns="0" tIns="0" rIns="0" bIns="0" rtlCol="0" anchor="ctr"/>
            <a:lstStyle/>
            <a:p>
              <a:pPr algn="ctr">
                <a:lnSpc>
                  <a:spcPts val="4320"/>
                </a:lnSpc>
              </a:pPr>
              <a:r>
                <a:rPr lang="en-US" sz="3600" b="1" dirty="0">
                  <a:solidFill>
                    <a:srgbClr val="000000"/>
                  </a:solidFill>
                  <a:effectLst>
                    <a:outerShdw blurRad="38100" dist="38100" dir="2700000" algn="tl">
                      <a:srgbClr val="000000">
                        <a:alpha val="43137"/>
                      </a:srgbClr>
                    </a:outerShdw>
                  </a:effectLst>
                  <a:latin typeface="Times New Roman Bold"/>
                  <a:ea typeface="Times New Roman Bold"/>
                  <a:cs typeface="Times New Roman Bold"/>
                  <a:sym typeface="Times New Roman Bold"/>
                </a:rPr>
                <a:t>TECHNICAL APPROACH</a:t>
              </a:r>
            </a:p>
          </p:txBody>
        </p:sp>
      </p:grpSp>
      <p:grpSp>
        <p:nvGrpSpPr>
          <p:cNvPr id="7" name="Group 7"/>
          <p:cNvGrpSpPr/>
          <p:nvPr/>
        </p:nvGrpSpPr>
        <p:grpSpPr>
          <a:xfrm>
            <a:off x="8737600" y="6356354"/>
            <a:ext cx="2844800" cy="365125"/>
            <a:chOff x="0" y="0"/>
            <a:chExt cx="5689600" cy="730250"/>
          </a:xfrm>
        </p:grpSpPr>
        <p:sp>
          <p:nvSpPr>
            <p:cNvPr id="8" name="Freeform 8"/>
            <p:cNvSpPr/>
            <p:nvPr/>
          </p:nvSpPr>
          <p:spPr>
            <a:xfrm>
              <a:off x="0" y="0"/>
              <a:ext cx="5689600" cy="730250"/>
            </a:xfrm>
            <a:custGeom>
              <a:avLst/>
              <a:gdLst/>
              <a:ahLst/>
              <a:cxnLst/>
              <a:rect l="l" t="t" r="r" b="b"/>
              <a:pathLst>
                <a:path w="5689600" h="730250">
                  <a:moveTo>
                    <a:pt x="0" y="0"/>
                  </a:moveTo>
                  <a:lnTo>
                    <a:pt x="5689600" y="0"/>
                  </a:lnTo>
                  <a:lnTo>
                    <a:pt x="5689600" y="730250"/>
                  </a:lnTo>
                  <a:lnTo>
                    <a:pt x="0" y="730250"/>
                  </a:lnTo>
                  <a:close/>
                </a:path>
              </a:pathLst>
            </a:custGeom>
            <a:solidFill>
              <a:srgbClr val="000000">
                <a:alpha val="0"/>
              </a:srgbClr>
            </a:solidFill>
          </p:spPr>
          <p:txBody>
            <a:bodyPr/>
            <a:lstStyle/>
            <a:p>
              <a:endParaRPr lang="en-US"/>
            </a:p>
          </p:txBody>
        </p:sp>
        <p:sp>
          <p:nvSpPr>
            <p:cNvPr id="9" name="TextBox 9"/>
            <p:cNvSpPr txBox="1"/>
            <p:nvPr/>
          </p:nvSpPr>
          <p:spPr>
            <a:xfrm>
              <a:off x="0" y="-19050"/>
              <a:ext cx="5689600" cy="749300"/>
            </a:xfrm>
            <a:prstGeom prst="rect">
              <a:avLst/>
            </a:prstGeom>
          </p:spPr>
          <p:txBody>
            <a:bodyPr lIns="0" tIns="0" rIns="0" bIns="0" rtlCol="0" anchor="ctr"/>
            <a:lstStyle/>
            <a:p>
              <a:pPr algn="r">
                <a:lnSpc>
                  <a:spcPts val="1440"/>
                </a:lnSpc>
              </a:pPr>
              <a:r>
                <a:rPr lang="en-US" sz="1200" b="1" dirty="0">
                  <a:solidFill>
                    <a:srgbClr val="FFFFFF"/>
                  </a:solidFill>
                  <a:latin typeface="Arimo Bold"/>
                  <a:ea typeface="Arimo Bold"/>
                  <a:cs typeface="Arimo Bold"/>
                  <a:sym typeface="Arimo Bold"/>
                </a:rPr>
                <a:t>3</a:t>
              </a:r>
            </a:p>
          </p:txBody>
        </p:sp>
      </p:grpSp>
      <p:grpSp>
        <p:nvGrpSpPr>
          <p:cNvPr id="10" name="Group 10"/>
          <p:cNvGrpSpPr/>
          <p:nvPr/>
        </p:nvGrpSpPr>
        <p:grpSpPr>
          <a:xfrm>
            <a:off x="4648200" y="6356354"/>
            <a:ext cx="3204000" cy="365125"/>
            <a:chOff x="0" y="0"/>
            <a:chExt cx="6408000" cy="730250"/>
          </a:xfrm>
        </p:grpSpPr>
        <p:sp>
          <p:nvSpPr>
            <p:cNvPr id="11" name="Freeform 11"/>
            <p:cNvSpPr/>
            <p:nvPr/>
          </p:nvSpPr>
          <p:spPr>
            <a:xfrm>
              <a:off x="0" y="0"/>
              <a:ext cx="6408000" cy="730250"/>
            </a:xfrm>
            <a:custGeom>
              <a:avLst/>
              <a:gdLst/>
              <a:ahLst/>
              <a:cxnLst/>
              <a:rect l="l" t="t" r="r" b="b"/>
              <a:pathLst>
                <a:path w="6408000" h="730250">
                  <a:moveTo>
                    <a:pt x="0" y="0"/>
                  </a:moveTo>
                  <a:lnTo>
                    <a:pt x="6408000" y="0"/>
                  </a:lnTo>
                  <a:lnTo>
                    <a:pt x="6408000" y="730250"/>
                  </a:lnTo>
                  <a:lnTo>
                    <a:pt x="0" y="730250"/>
                  </a:lnTo>
                  <a:close/>
                </a:path>
              </a:pathLst>
            </a:custGeom>
            <a:solidFill>
              <a:srgbClr val="000000">
                <a:alpha val="0"/>
              </a:srgbClr>
            </a:solidFill>
          </p:spPr>
          <p:txBody>
            <a:bodyPr/>
            <a:lstStyle/>
            <a:p>
              <a:endParaRPr lang="en-US"/>
            </a:p>
          </p:txBody>
        </p:sp>
        <p:sp>
          <p:nvSpPr>
            <p:cNvPr id="12" name="TextBox 12"/>
            <p:cNvSpPr txBox="1"/>
            <p:nvPr/>
          </p:nvSpPr>
          <p:spPr>
            <a:xfrm>
              <a:off x="0" y="-19050"/>
              <a:ext cx="6408000" cy="749300"/>
            </a:xfrm>
            <a:prstGeom prst="rect">
              <a:avLst/>
            </a:prstGeom>
          </p:spPr>
          <p:txBody>
            <a:bodyPr lIns="0" tIns="0" rIns="0" bIns="0" rtlCol="0" anchor="ctr"/>
            <a:lstStyle/>
            <a:p>
              <a:pPr algn="ctr">
                <a:lnSpc>
                  <a:spcPts val="1440"/>
                </a:lnSpc>
              </a:pPr>
              <a:r>
                <a:rPr lang="en-US" sz="1200" dirty="0">
                  <a:solidFill>
                    <a:srgbClr val="FFFFFF"/>
                  </a:solidFill>
                  <a:latin typeface="Arimo"/>
                  <a:ea typeface="Arimo"/>
                  <a:cs typeface="Arimo"/>
                  <a:sym typeface="Arimo"/>
                </a:rPr>
                <a:t>@SIH Idea submission- Template</a:t>
              </a:r>
            </a:p>
          </p:txBody>
        </p:sp>
      </p:grpSp>
      <p:grpSp>
        <p:nvGrpSpPr>
          <p:cNvPr id="17" name="Group 17"/>
          <p:cNvGrpSpPr>
            <a:grpSpLocks noChangeAspect="1"/>
          </p:cNvGrpSpPr>
          <p:nvPr/>
        </p:nvGrpSpPr>
        <p:grpSpPr>
          <a:xfrm>
            <a:off x="10000295" y="-63064"/>
            <a:ext cx="2209102" cy="1122871"/>
            <a:chOff x="283788" y="-126128"/>
            <a:chExt cx="4418204" cy="2245742"/>
          </a:xfrm>
        </p:grpSpPr>
        <p:sp>
          <p:nvSpPr>
            <p:cNvPr id="18" name="Freeform 18" descr="https://www.sih.gov.in/img1/SIH-Logo.png"/>
            <p:cNvSpPr/>
            <p:nvPr/>
          </p:nvSpPr>
          <p:spPr>
            <a:xfrm>
              <a:off x="283788" y="-126128"/>
              <a:ext cx="4418204" cy="2245742"/>
            </a:xfrm>
            <a:custGeom>
              <a:avLst/>
              <a:gdLst/>
              <a:ahLst/>
              <a:cxnLst/>
              <a:rect l="l" t="t" r="r" b="b"/>
              <a:pathLst>
                <a:path w="4418203" h="2245741">
                  <a:moveTo>
                    <a:pt x="0" y="0"/>
                  </a:moveTo>
                  <a:lnTo>
                    <a:pt x="4418203" y="0"/>
                  </a:lnTo>
                  <a:lnTo>
                    <a:pt x="4418203" y="2245741"/>
                  </a:lnTo>
                  <a:lnTo>
                    <a:pt x="0" y="2245741"/>
                  </a:lnTo>
                  <a:lnTo>
                    <a:pt x="0" y="0"/>
                  </a:lnTo>
                  <a:close/>
                </a:path>
              </a:pathLst>
            </a:custGeom>
            <a:blipFill>
              <a:blip r:embed="rId3"/>
              <a:stretch>
                <a:fillRect/>
              </a:stretch>
            </a:blipFill>
          </p:spPr>
          <p:txBody>
            <a:bodyPr/>
            <a:lstStyle/>
            <a:p>
              <a:endParaRPr lang="en-US"/>
            </a:p>
          </p:txBody>
        </p:sp>
      </p:grpSp>
      <p:sp>
        <p:nvSpPr>
          <p:cNvPr id="19" name="Freeform 19"/>
          <p:cNvSpPr/>
          <p:nvPr/>
        </p:nvSpPr>
        <p:spPr>
          <a:xfrm>
            <a:off x="76453" y="1358317"/>
            <a:ext cx="2456584" cy="3731844"/>
          </a:xfrm>
          <a:custGeom>
            <a:avLst/>
            <a:gdLst/>
            <a:ahLst/>
            <a:cxnLst/>
            <a:rect l="l" t="t" r="r" b="b"/>
            <a:pathLst>
              <a:path w="5411107" h="7030708">
                <a:moveTo>
                  <a:pt x="0" y="0"/>
                </a:moveTo>
                <a:lnTo>
                  <a:pt x="5411107" y="0"/>
                </a:lnTo>
                <a:lnTo>
                  <a:pt x="5411107" y="7030708"/>
                </a:lnTo>
                <a:lnTo>
                  <a:pt x="0" y="7030708"/>
                </a:lnTo>
                <a:lnTo>
                  <a:pt x="0" y="0"/>
                </a:lnTo>
                <a:close/>
              </a:path>
            </a:pathLst>
          </a:custGeom>
          <a:blipFill>
            <a:blip r:embed="rId4"/>
            <a:stretch>
              <a:fillRect t="-13646" b="-1844"/>
            </a:stretch>
          </a:blipFill>
        </p:spPr>
        <p:txBody>
          <a:bodyPr lIns="60954" tIns="30477" rIns="60954" bIns="30477"/>
          <a:lstStyle/>
          <a:p>
            <a:endParaRPr lang="en-US" dirty="0"/>
          </a:p>
        </p:txBody>
      </p:sp>
      <p:sp>
        <p:nvSpPr>
          <p:cNvPr id="21" name="TextBox 21"/>
          <p:cNvSpPr txBox="1"/>
          <p:nvPr/>
        </p:nvSpPr>
        <p:spPr>
          <a:xfrm>
            <a:off x="100245" y="809973"/>
            <a:ext cx="2571767" cy="564257"/>
          </a:xfrm>
          <a:prstGeom prst="rect">
            <a:avLst/>
          </a:prstGeom>
          <a:effectLst>
            <a:outerShdw blurRad="50800" dist="38100" dir="2700000" algn="tl" rotWithShape="0">
              <a:prstClr val="black">
                <a:alpha val="40000"/>
              </a:prstClr>
            </a:outerShdw>
          </a:effectLst>
        </p:spPr>
        <p:txBody>
          <a:bodyPr wrap="square" lIns="0" tIns="0" rIns="0" bIns="0" rtlCol="0" anchor="t">
            <a:spAutoFit/>
          </a:bodyPr>
          <a:lstStyle/>
          <a:p>
            <a:pPr algn="ctr">
              <a:lnSpc>
                <a:spcPts val="4386"/>
              </a:lnSpc>
            </a:pPr>
            <a:r>
              <a:rPr lang="en-US" sz="3100" b="1" dirty="0">
                <a:solidFill>
                  <a:schemeClr val="tx1">
                    <a:lumMod val="65000"/>
                    <a:lumOff val="35000"/>
                  </a:schemeClr>
                </a:solidFill>
                <a:effectLst>
                  <a:outerShdw blurRad="38100" dist="38100" dir="2700000" algn="tl">
                    <a:srgbClr val="000000">
                      <a:alpha val="43137"/>
                    </a:srgbClr>
                  </a:outerShdw>
                </a:effectLst>
                <a:latin typeface="Bahnschrift SemiLight" pitchFamily="34" charset="0"/>
                <a:ea typeface="Canva Sans Bold"/>
                <a:cs typeface="Canva Sans Bold"/>
                <a:sym typeface="Canva Sans Bold"/>
              </a:rPr>
              <a:t>WORKFLOW</a:t>
            </a:r>
          </a:p>
        </p:txBody>
      </p:sp>
      <p:pic>
        <p:nvPicPr>
          <p:cNvPr id="23" name="Picture 22" descr="WhatsApp Image 2025-09-17 at 10.39.26.jpeg"/>
          <p:cNvPicPr>
            <a:picLocks noChangeAspect="1"/>
          </p:cNvPicPr>
          <p:nvPr/>
        </p:nvPicPr>
        <p:blipFill>
          <a:blip r:embed="rId5"/>
          <a:stretch>
            <a:fillRect/>
          </a:stretch>
        </p:blipFill>
        <p:spPr>
          <a:xfrm>
            <a:off x="6654809" y="887455"/>
            <a:ext cx="5323810" cy="3214099"/>
          </a:xfrm>
          <a:prstGeom prst="rect">
            <a:avLst/>
          </a:prstGeom>
        </p:spPr>
      </p:pic>
      <p:sp>
        <p:nvSpPr>
          <p:cNvPr id="26" name="TextBox 25">
            <a:extLst>
              <a:ext uri="{FF2B5EF4-FFF2-40B4-BE49-F238E27FC236}">
                <a16:creationId xmlns:a16="http://schemas.microsoft.com/office/drawing/2014/main" id="{95BD6457-4A54-CA6D-EF11-74C1B68CC083}"/>
              </a:ext>
            </a:extLst>
          </p:cNvPr>
          <p:cNvSpPr txBox="1"/>
          <p:nvPr/>
        </p:nvSpPr>
        <p:spPr>
          <a:xfrm>
            <a:off x="3314009" y="1762890"/>
            <a:ext cx="1917895" cy="338548"/>
          </a:xfrm>
          <a:prstGeom prst="rect">
            <a:avLst/>
          </a:prstGeom>
          <a:noFill/>
        </p:spPr>
        <p:txBody>
          <a:bodyPr wrap="square" lIns="60954" tIns="30477" rIns="60954" bIns="30477" rtlCol="0">
            <a:spAutoFit/>
          </a:bodyPr>
          <a:lstStyle/>
          <a:p>
            <a:r>
              <a:rPr lang="en-US" dirty="0"/>
              <a:t>:</a:t>
            </a:r>
          </a:p>
        </p:txBody>
      </p:sp>
      <p:sp>
        <p:nvSpPr>
          <p:cNvPr id="31" name="Rounded Rectangle 30">
            <a:extLst>
              <a:ext uri="{FF2B5EF4-FFF2-40B4-BE49-F238E27FC236}">
                <a16:creationId xmlns:a16="http://schemas.microsoft.com/office/drawing/2014/main" id="{07689648-9A3A-EF78-2DC6-736DD13309E2}"/>
              </a:ext>
            </a:extLst>
          </p:cNvPr>
          <p:cNvSpPr/>
          <p:nvPr/>
        </p:nvSpPr>
        <p:spPr>
          <a:xfrm>
            <a:off x="2814320" y="887455"/>
            <a:ext cx="3731934" cy="3085105"/>
          </a:xfrm>
          <a:prstGeom prst="roundRect">
            <a:avLst/>
          </a:prstGeom>
          <a:ln/>
          <a:scene3d>
            <a:camera prst="obliqueTopRigh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lIns="60954" tIns="30477" rIns="60954" bIns="30477" rtlCol="0" anchor="ctr"/>
          <a:lstStyle/>
          <a:p>
            <a:pPr algn="ctr"/>
            <a:endParaRPr lang="en-US" sz="1300" b="1" dirty="0"/>
          </a:p>
        </p:txBody>
      </p:sp>
      <p:sp>
        <p:nvSpPr>
          <p:cNvPr id="40" name="TextBox 39">
            <a:extLst>
              <a:ext uri="{FF2B5EF4-FFF2-40B4-BE49-F238E27FC236}">
                <a16:creationId xmlns:a16="http://schemas.microsoft.com/office/drawing/2014/main" id="{F58B8BD5-0FF9-EB4C-29F9-03A75B15BCD1}"/>
              </a:ext>
            </a:extLst>
          </p:cNvPr>
          <p:cNvSpPr txBox="1"/>
          <p:nvPr/>
        </p:nvSpPr>
        <p:spPr>
          <a:xfrm>
            <a:off x="3065183" y="1028349"/>
            <a:ext cx="3166034" cy="2400651"/>
          </a:xfrm>
          <a:prstGeom prst="rect">
            <a:avLst/>
          </a:prstGeom>
          <a:noFill/>
          <a:ln>
            <a:noFill/>
          </a:ln>
        </p:spPr>
        <p:txBody>
          <a:bodyPr wrap="square" lIns="60954" tIns="30477" rIns="60954" bIns="30477" rtlCol="0">
            <a:spAutoFit/>
          </a:bodyPr>
          <a:lstStyle/>
          <a:p>
            <a:r>
              <a:rPr lang="en-US" sz="1900" b="1" dirty="0">
                <a:solidFill>
                  <a:schemeClr val="tx2">
                    <a:lumMod val="60000"/>
                    <a:lumOff val="40000"/>
                  </a:schemeClr>
                </a:solidFill>
              </a:rPr>
              <a:t>TECH STACK</a:t>
            </a:r>
          </a:p>
          <a:p>
            <a:r>
              <a:rPr lang="en-US" sz="1900" b="1" dirty="0">
                <a:solidFill>
                  <a:srgbClr val="00B050"/>
                </a:solidFill>
              </a:rPr>
              <a:t>FRONTEND</a:t>
            </a:r>
            <a:r>
              <a:rPr lang="en-US" sz="1900" dirty="0">
                <a:solidFill>
                  <a:srgbClr val="00B050"/>
                </a:solidFill>
              </a:rPr>
              <a:t> </a:t>
            </a:r>
            <a:r>
              <a:rPr lang="en-US" sz="1900" dirty="0"/>
              <a:t>: HTML , CSS ,JS </a:t>
            </a:r>
          </a:p>
          <a:p>
            <a:r>
              <a:rPr lang="en-US" sz="1900" b="1" dirty="0">
                <a:solidFill>
                  <a:srgbClr val="00B050"/>
                </a:solidFill>
              </a:rPr>
              <a:t>BACKEND</a:t>
            </a:r>
            <a:r>
              <a:rPr lang="en-US" sz="1900" dirty="0"/>
              <a:t>: PYTHON , NODE.JS</a:t>
            </a:r>
          </a:p>
          <a:p>
            <a:r>
              <a:rPr lang="en-US" sz="1900" b="1" dirty="0">
                <a:solidFill>
                  <a:srgbClr val="00B050"/>
                </a:solidFill>
              </a:rPr>
              <a:t>DATABASE</a:t>
            </a:r>
            <a:r>
              <a:rPr lang="en-US" sz="1900" dirty="0"/>
              <a:t>: MySQL</a:t>
            </a:r>
          </a:p>
          <a:p>
            <a:r>
              <a:rPr lang="en-US" sz="1900" b="1" dirty="0">
                <a:solidFill>
                  <a:srgbClr val="FF0000"/>
                </a:solidFill>
              </a:rPr>
              <a:t>HYBRID MODEL</a:t>
            </a:r>
            <a:r>
              <a:rPr lang="en-US" sz="1900" b="1" dirty="0"/>
              <a:t>:</a:t>
            </a:r>
          </a:p>
          <a:p>
            <a:endParaRPr lang="en-US" sz="1900" dirty="0"/>
          </a:p>
          <a:p>
            <a:endParaRPr lang="en-US" sz="1900" dirty="0"/>
          </a:p>
          <a:p>
            <a:endParaRPr lang="en-US" sz="1900" b="1" dirty="0"/>
          </a:p>
        </p:txBody>
      </p:sp>
      <p:sp>
        <p:nvSpPr>
          <p:cNvPr id="49" name="TextBox 48">
            <a:extLst>
              <a:ext uri="{FF2B5EF4-FFF2-40B4-BE49-F238E27FC236}">
                <a16:creationId xmlns:a16="http://schemas.microsoft.com/office/drawing/2014/main" id="{B279E6F6-2918-5E7E-1165-02F4381DD68F}"/>
              </a:ext>
            </a:extLst>
          </p:cNvPr>
          <p:cNvSpPr txBox="1"/>
          <p:nvPr/>
        </p:nvSpPr>
        <p:spPr>
          <a:xfrm>
            <a:off x="2922875" y="2507880"/>
            <a:ext cx="3450650" cy="1569654"/>
          </a:xfrm>
          <a:prstGeom prst="rect">
            <a:avLst/>
          </a:prstGeom>
          <a:noFill/>
        </p:spPr>
        <p:txBody>
          <a:bodyPr wrap="square" lIns="60954" tIns="30477" rIns="60954" bIns="30477" rtlCol="0">
            <a:spAutoFit/>
          </a:bodyPr>
          <a:lstStyle/>
          <a:p>
            <a:r>
              <a:rPr lang="en-US" sz="1400" dirty="0"/>
              <a:t>GA(Genetic Algorithm) sketches diverse timetable drafts like a creative designer, while CP-SAT(Constraint Programming) enforces rules like a strict checker. Together, they craft fast, feasible, and scalable college schedules with precision and flair.</a:t>
            </a:r>
          </a:p>
          <a:p>
            <a:endParaRPr lang="en-US" sz="1400" dirty="0"/>
          </a:p>
        </p:txBody>
      </p:sp>
      <p:pic>
        <p:nvPicPr>
          <p:cNvPr id="55" name="Picture 54" descr="A screenshot of a class schedule&#10;&#10;AI-generated content may be incorrect.">
            <a:extLst>
              <a:ext uri="{FF2B5EF4-FFF2-40B4-BE49-F238E27FC236}">
                <a16:creationId xmlns:a16="http://schemas.microsoft.com/office/drawing/2014/main" id="{1DD6C52A-0011-E8C4-8A52-F2FF7EE949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01277" y="4121461"/>
            <a:ext cx="4619657" cy="2244285"/>
          </a:xfrm>
          <a:prstGeom prst="rect">
            <a:avLst/>
          </a:prstGeom>
          <a:effectLst>
            <a:outerShdw blurRad="63500" sx="102000" sy="102000" algn="ctr" rotWithShape="0">
              <a:prstClr val="black">
                <a:alpha val="40000"/>
              </a:prstClr>
            </a:outerShdw>
          </a:effectLst>
        </p:spPr>
      </p:pic>
      <p:sp>
        <p:nvSpPr>
          <p:cNvPr id="28" name="TextBox 27"/>
          <p:cNvSpPr txBox="1"/>
          <p:nvPr/>
        </p:nvSpPr>
        <p:spPr>
          <a:xfrm>
            <a:off x="8395310" y="520468"/>
            <a:ext cx="2204313"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2000" b="1" dirty="0">
                <a:solidFill>
                  <a:schemeClr val="accent6">
                    <a:lumMod val="50000"/>
                  </a:schemeClr>
                </a:solidFill>
              </a:rPr>
              <a:t>FLOWCHART</a:t>
            </a:r>
            <a:endParaRPr lang="en-US" sz="2000" b="1" dirty="0">
              <a:solidFill>
                <a:schemeClr val="accent6">
                  <a:lumMod val="50000"/>
                </a:schemeClr>
              </a:solidFill>
            </a:endParaRPr>
          </a:p>
        </p:txBody>
      </p:sp>
      <p:pic>
        <p:nvPicPr>
          <p:cNvPr id="30" name="Picture 29" descr="sih-timetable.jpeg"/>
          <p:cNvPicPr>
            <a:picLocks noChangeAspect="1"/>
          </p:cNvPicPr>
          <p:nvPr/>
        </p:nvPicPr>
        <p:blipFill>
          <a:blip r:embed="rId7"/>
          <a:stretch>
            <a:fillRect/>
          </a:stretch>
        </p:blipFill>
        <p:spPr>
          <a:xfrm>
            <a:off x="7100773" y="4121461"/>
            <a:ext cx="4793385" cy="2205747"/>
          </a:xfrm>
          <a:prstGeom prst="rect">
            <a:avLst/>
          </a:prstGeom>
          <a:effectLst>
            <a:outerShdw blurRad="63500" sx="102000" sy="102000" algn="ctr" rotWithShape="0">
              <a:prstClr val="black">
                <a:alpha val="40000"/>
              </a:prstClr>
            </a:outerShdw>
          </a:effectLst>
        </p:spPr>
      </p:pic>
      <p:sp>
        <p:nvSpPr>
          <p:cNvPr id="34" name="Oval 33"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94882" y="116964"/>
            <a:ext cx="1946165" cy="68228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600" b="1" i="1" dirty="0" err="1">
                <a:solidFill>
                  <a:srgbClr val="FF0000"/>
                </a:solidFill>
                <a:latin typeface="Bahnschrift SemiCondensed" pitchFamily="34" charset="0"/>
              </a:rPr>
              <a:t>CodeManthan</a:t>
            </a:r>
            <a:endParaRPr lang="en-IN" sz="1600" b="1" i="1" dirty="0">
              <a:solidFill>
                <a:srgbClr val="FF0000"/>
              </a:solidFill>
              <a:latin typeface="Bahnschrift SemiCondensed" pitchFamily="34" charset="0"/>
            </a:endParaRPr>
          </a:p>
        </p:txBody>
      </p:sp>
      <p:sp>
        <p:nvSpPr>
          <p:cNvPr id="29" name="TextBox 28"/>
          <p:cNvSpPr txBox="1"/>
          <p:nvPr/>
        </p:nvSpPr>
        <p:spPr>
          <a:xfrm>
            <a:off x="297842" y="5189539"/>
            <a:ext cx="1939890" cy="523220"/>
          </a:xfrm>
          <a:prstGeom prst="rect">
            <a:avLst/>
          </a:prstGeom>
          <a:noFill/>
          <a:effectLst>
            <a:outerShdw blurRad="50800" dist="38100" dir="2700000" algn="tl" rotWithShape="0">
              <a:prstClr val="black">
                <a:alpha val="40000"/>
              </a:prstClr>
            </a:outerShdw>
          </a:effectLst>
        </p:spPr>
        <p:txBody>
          <a:bodyPr wrap="none" rtlCol="0">
            <a:spAutoFit/>
          </a:bodyPr>
          <a:lstStyle/>
          <a:p>
            <a:r>
              <a:rPr lang="en-IN" sz="2800" b="1" dirty="0">
                <a:solidFill>
                  <a:schemeClr val="accent4">
                    <a:lumMod val="50000"/>
                  </a:schemeClr>
                </a:solidFill>
              </a:rPr>
              <a:t>PROTOTYPE</a:t>
            </a:r>
            <a:endParaRPr lang="en-US" sz="2800" b="1" dirty="0">
              <a:solidFill>
                <a:schemeClr val="accent4">
                  <a:lumMod val="50000"/>
                </a:schemeClr>
              </a:solidFill>
            </a:endParaRPr>
          </a:p>
        </p:txBody>
      </p:sp>
      <p:sp>
        <p:nvSpPr>
          <p:cNvPr id="32" name="Right Arrow 31"/>
          <p:cNvSpPr/>
          <p:nvPr/>
        </p:nvSpPr>
        <p:spPr>
          <a:xfrm>
            <a:off x="992550" y="5738805"/>
            <a:ext cx="550473" cy="207442"/>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44470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609600" y="-197525"/>
            <a:ext cx="10972800" cy="1143000"/>
          </a:xfrm>
        </p:spPr>
        <p:txBody>
          <a:bodyPr/>
          <a:lstStyle/>
          <a:p>
            <a:pPr eaLnBrk="1" hangingPunct="1"/>
            <a:r>
              <a:rPr lang="en-US" sz="3600" b="1" dirty="0">
                <a:effectLst>
                  <a:outerShdw blurRad="38100" dist="38100" dir="2700000" algn="tl">
                    <a:srgbClr val="000000">
                      <a:alpha val="43137"/>
                    </a:srgbClr>
                  </a:outerShdw>
                </a:effectLst>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62823"/>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982" y="3522687"/>
            <a:ext cx="4332055" cy="1138773"/>
          </a:xfrm>
          <a:prstGeom prst="rect">
            <a:avLst/>
          </a:prstGeom>
          <a:noFill/>
        </p:spPr>
        <p:txBody>
          <a:bodyPr wrap="square" rtlCol="0">
            <a:spAutoFit/>
          </a:bodyPr>
          <a:lstStyle/>
          <a:p>
            <a:pPr>
              <a:buFont typeface="Wingdings" pitchFamily="2" charset="2"/>
              <a:buChar char="v"/>
            </a:pPr>
            <a:r>
              <a:rPr lang="en-US" sz="2000" dirty="0">
                <a:solidFill>
                  <a:srgbClr val="C00000"/>
                </a:solidFill>
                <a:effectLst>
                  <a:outerShdw blurRad="38100" dist="38100" dir="2700000" algn="tl">
                    <a:srgbClr val="000000">
                      <a:alpha val="43137"/>
                    </a:srgbClr>
                  </a:outerShdw>
                </a:effectLst>
                <a:latin typeface="Bahnschrift SemiLight" pitchFamily="34" charset="0"/>
              </a:rPr>
              <a:t>Potential challenges</a:t>
            </a:r>
          </a:p>
          <a:p>
            <a:pPr>
              <a:buFont typeface="Arial" pitchFamily="34" charset="0"/>
              <a:buChar char="•"/>
            </a:pPr>
            <a:r>
              <a:rPr lang="en-US" sz="1600" dirty="0"/>
              <a:t>Teachers’ unavailability and scheduling conflicts. </a:t>
            </a:r>
          </a:p>
          <a:p>
            <a:pPr>
              <a:buFont typeface="Arial" pitchFamily="34" charset="0"/>
              <a:buChar char="•"/>
            </a:pPr>
            <a:r>
              <a:rPr lang="en-US" sz="1600" dirty="0"/>
              <a:t> Limited classrooms and labs</a:t>
            </a:r>
          </a:p>
          <a:p>
            <a:pPr>
              <a:buFont typeface="Arial" pitchFamily="34" charset="0"/>
              <a:buChar char="•"/>
            </a:pPr>
            <a:r>
              <a:rPr lang="en-US" sz="1600" dirty="0"/>
              <a:t> Tech adoption bottleneck </a:t>
            </a:r>
          </a:p>
        </p:txBody>
      </p:sp>
      <p:sp>
        <p:nvSpPr>
          <p:cNvPr id="15" name="TextBox 14"/>
          <p:cNvSpPr txBox="1"/>
          <p:nvPr/>
        </p:nvSpPr>
        <p:spPr>
          <a:xfrm>
            <a:off x="165455" y="4756060"/>
            <a:ext cx="5655715" cy="1877437"/>
          </a:xfrm>
          <a:prstGeom prst="rect">
            <a:avLst/>
          </a:prstGeom>
          <a:noFill/>
        </p:spPr>
        <p:txBody>
          <a:bodyPr wrap="none" rtlCol="0">
            <a:spAutoFit/>
          </a:bodyPr>
          <a:lstStyle/>
          <a:p>
            <a:pPr>
              <a:buFont typeface="Wingdings" pitchFamily="2" charset="2"/>
              <a:buChar char="v"/>
            </a:pPr>
            <a:r>
              <a:rPr lang="en-US" dirty="0">
                <a:solidFill>
                  <a:srgbClr val="00B050"/>
                </a:solidFill>
                <a:effectLst>
                  <a:outerShdw blurRad="38100" dist="38100" dir="2700000" algn="tl">
                    <a:srgbClr val="000000">
                      <a:alpha val="43137"/>
                    </a:srgbClr>
                  </a:outerShdw>
                </a:effectLst>
                <a:latin typeface="Bahnschrift SemiLight" pitchFamily="34" charset="0"/>
              </a:rPr>
              <a:t>Strategies to overcome the challenges</a:t>
            </a:r>
          </a:p>
          <a:p>
            <a:pPr>
              <a:buFont typeface="Arial" pitchFamily="34" charset="0"/>
              <a:buChar char="•"/>
            </a:pPr>
            <a:r>
              <a:rPr lang="en-US" sz="1600" dirty="0">
                <a:latin typeface="Bahnschrift SemiLight" pitchFamily="34" charset="0"/>
              </a:rPr>
              <a:t>CP-SAT for hard constraints(e.g. unavailability slots) &amp;</a:t>
            </a:r>
          </a:p>
          <a:p>
            <a:r>
              <a:rPr lang="en-US" sz="1600" dirty="0">
                <a:latin typeface="Bahnschrift SemiLight" pitchFamily="34" charset="0"/>
              </a:rPr>
              <a:t>  GA to evolve conflict-free schedules.</a:t>
            </a:r>
          </a:p>
          <a:p>
            <a:pPr>
              <a:buFont typeface="Arial" pitchFamily="34" charset="0"/>
              <a:buChar char="•"/>
            </a:pPr>
            <a:r>
              <a:rPr lang="en-US" sz="1600" dirty="0">
                <a:latin typeface="Bahnschrift SemiLight" pitchFamily="34" charset="0"/>
              </a:rPr>
              <a:t>Modeling dynamic balancing of room capacities, time slots.</a:t>
            </a:r>
          </a:p>
          <a:p>
            <a:pPr>
              <a:buFont typeface="Arial" pitchFamily="34" charset="0"/>
              <a:buChar char="•"/>
            </a:pPr>
            <a:r>
              <a:rPr lang="en-US" sz="1600" dirty="0">
                <a:latin typeface="Bahnschrift SemiLight" pitchFamily="34" charset="0"/>
              </a:rPr>
              <a:t>Using GA and clear rules to test different rollout plans for </a:t>
            </a:r>
          </a:p>
          <a:p>
            <a:r>
              <a:rPr lang="en-US" sz="1600" dirty="0">
                <a:latin typeface="Bahnschrift SemiLight" pitchFamily="34" charset="0"/>
              </a:rPr>
              <a:t>  smooth execution.</a:t>
            </a:r>
          </a:p>
          <a:p>
            <a:endParaRPr lang="en-US" dirty="0"/>
          </a:p>
        </p:txBody>
      </p:sp>
      <p:sp>
        <p:nvSpPr>
          <p:cNvPr id="18" name="Flowchart: Process 17"/>
          <p:cNvSpPr/>
          <p:nvPr/>
        </p:nvSpPr>
        <p:spPr>
          <a:xfrm>
            <a:off x="239943" y="1000085"/>
            <a:ext cx="5861053" cy="2447652"/>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buFont typeface="Wingdings" pitchFamily="2" charset="2"/>
              <a:buChar char="v"/>
            </a:pPr>
            <a:endParaRPr lang="en-US" dirty="0">
              <a:solidFill>
                <a:schemeClr val="accent4">
                  <a:lumMod val="75000"/>
                </a:schemeClr>
              </a:solidFill>
              <a:effectLst>
                <a:outerShdw blurRad="38100" dist="38100" dir="2700000" algn="tl">
                  <a:srgbClr val="000000">
                    <a:alpha val="43137"/>
                  </a:srgbClr>
                </a:outerShdw>
              </a:effectLst>
              <a:latin typeface="Bahnschrift SemiLight" pitchFamily="34" charset="0"/>
            </a:endParaRPr>
          </a:p>
          <a:p>
            <a:pPr algn="just">
              <a:buFont typeface="Wingdings" pitchFamily="2" charset="2"/>
              <a:buChar char="v"/>
            </a:pPr>
            <a:r>
              <a:rPr lang="en-US" dirty="0">
                <a:solidFill>
                  <a:schemeClr val="accent4">
                    <a:lumMod val="75000"/>
                  </a:schemeClr>
                </a:solidFill>
                <a:effectLst>
                  <a:outerShdw blurRad="38100" dist="38100" dir="2700000" algn="tl">
                    <a:srgbClr val="000000">
                      <a:alpha val="43137"/>
                    </a:srgbClr>
                  </a:outerShdw>
                </a:effectLst>
                <a:latin typeface="Bahnschrift SemiLight" pitchFamily="34" charset="0"/>
              </a:rPr>
              <a:t>Analysis of the feasibility of the idea</a:t>
            </a:r>
          </a:p>
          <a:p>
            <a:r>
              <a:rPr lang="en-US" sz="1600" dirty="0"/>
              <a:t> </a:t>
            </a:r>
            <a:r>
              <a:rPr lang="en-US" sz="1400" b="1" dirty="0"/>
              <a:t>1.Technically Viable : </a:t>
            </a:r>
            <a:r>
              <a:rPr lang="en-US" sz="1400" dirty="0"/>
              <a:t>This platform can be built using reliable web technologies and proven scheduling algorithms, ensuring smooth development and deployment, GA reduces CP research space and CP ensures hard constraints always satisfied. </a:t>
            </a:r>
          </a:p>
          <a:p>
            <a:r>
              <a:rPr lang="en-US" sz="1400" b="1" dirty="0"/>
              <a:t>2. Operationally Relevant: </a:t>
            </a:r>
            <a:r>
              <a:rPr lang="en-US" sz="1400" dirty="0"/>
              <a:t>It directly solves real scheduling challenges in colleges, improving efficiency, reducing conflicts, and supporting academic goals.</a:t>
            </a:r>
          </a:p>
          <a:p>
            <a:r>
              <a:rPr lang="en-US" sz="1400" b="1" dirty="0"/>
              <a:t>3. Economically Scalable: </a:t>
            </a:r>
            <a:r>
              <a:rPr lang="en-US" sz="1400" dirty="0"/>
              <a:t>With low maintenance costs and high institutional value, it offers a cost-effective solution that can be expanded across departments and shifts as it works for medium-to-large institutions.</a:t>
            </a:r>
          </a:p>
          <a:p>
            <a:pPr algn="just"/>
            <a:endParaRPr lang="en-US" sz="2000" dirty="0"/>
          </a:p>
        </p:txBody>
      </p:sp>
      <p:graphicFrame>
        <p:nvGraphicFramePr>
          <p:cNvPr id="13" name="Table 12"/>
          <p:cNvGraphicFramePr>
            <a:graphicFrameLocks noGrp="1"/>
          </p:cNvGraphicFramePr>
          <p:nvPr/>
        </p:nvGraphicFramePr>
        <p:xfrm>
          <a:off x="6439166" y="1494755"/>
          <a:ext cx="5611320" cy="4206240"/>
        </p:xfrm>
        <a:graphic>
          <a:graphicData uri="http://schemas.openxmlformats.org/drawingml/2006/table">
            <a:tbl>
              <a:tblPr firstRow="1" bandRow="1">
                <a:effectLst>
                  <a:outerShdw blurRad="63500" sx="102000" sy="102000" algn="ctr" rotWithShape="0">
                    <a:prstClr val="black">
                      <a:alpha val="40000"/>
                    </a:prstClr>
                  </a:outerShdw>
                </a:effectLst>
                <a:tableStyleId>{72833802-FEF1-4C79-8D5D-14CF1EAF98D9}</a:tableStyleId>
              </a:tblPr>
              <a:tblGrid>
                <a:gridCol w="1402830">
                  <a:extLst>
                    <a:ext uri="{9D8B030D-6E8A-4147-A177-3AD203B41FA5}">
                      <a16:colId xmlns:a16="http://schemas.microsoft.com/office/drawing/2014/main" val="20000"/>
                    </a:ext>
                  </a:extLst>
                </a:gridCol>
                <a:gridCol w="1402830">
                  <a:extLst>
                    <a:ext uri="{9D8B030D-6E8A-4147-A177-3AD203B41FA5}">
                      <a16:colId xmlns:a16="http://schemas.microsoft.com/office/drawing/2014/main" val="20001"/>
                    </a:ext>
                  </a:extLst>
                </a:gridCol>
                <a:gridCol w="1402830">
                  <a:extLst>
                    <a:ext uri="{9D8B030D-6E8A-4147-A177-3AD203B41FA5}">
                      <a16:colId xmlns:a16="http://schemas.microsoft.com/office/drawing/2014/main" val="20002"/>
                    </a:ext>
                  </a:extLst>
                </a:gridCol>
                <a:gridCol w="1402830">
                  <a:extLst>
                    <a:ext uri="{9D8B030D-6E8A-4147-A177-3AD203B41FA5}">
                      <a16:colId xmlns:a16="http://schemas.microsoft.com/office/drawing/2014/main" val="20003"/>
                    </a:ext>
                  </a:extLst>
                </a:gridCol>
              </a:tblGrid>
              <a:tr h="259778">
                <a:tc>
                  <a:txBody>
                    <a:bodyPr/>
                    <a:lstStyle/>
                    <a:p>
                      <a:r>
                        <a:rPr lang="en-US" sz="1200" dirty="0"/>
                        <a:t>Feature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r>
                        <a:rPr lang="en-US" sz="1200" dirty="0"/>
                        <a:t>CP-only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r>
                        <a:rPr lang="en-US" sz="1200" dirty="0"/>
                        <a:t>GA-only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r>
                        <a:rPr lang="en-US" sz="1200" dirty="0"/>
                        <a:t>Hybrid(GA+CP-SAT)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10000"/>
                  </a:ext>
                </a:extLst>
              </a:tr>
              <a:tr h="432963">
                <a:tc>
                  <a:txBody>
                    <a:bodyPr/>
                    <a:lstStyle/>
                    <a:p>
                      <a:r>
                        <a:rPr lang="en-US" sz="1200" dirty="0">
                          <a:solidFill>
                            <a:srgbClr val="C00000"/>
                          </a:solidFill>
                        </a:rPr>
                        <a:t>Speed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r>
                        <a:rPr lang="en-US" sz="1200" dirty="0"/>
                        <a:t>Medium(low</a:t>
                      </a:r>
                      <a:r>
                        <a:rPr lang="en-US" sz="1200" baseline="0" dirty="0"/>
                        <a:t> for large data)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r>
                        <a:rPr lang="en-US" sz="1200" dirty="0"/>
                        <a:t>Fast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r>
                        <a:rPr lang="en-US" sz="1200" dirty="0"/>
                        <a:t>Fast(GA)+Efficient</a:t>
                      </a:r>
                      <a:r>
                        <a:rPr lang="en-US" sz="1200" baseline="0" dirty="0"/>
                        <a:t> repair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10001"/>
                  </a:ext>
                </a:extLst>
              </a:tr>
              <a:tr h="432963">
                <a:tc>
                  <a:txBody>
                    <a:bodyPr/>
                    <a:lstStyle/>
                    <a:p>
                      <a:r>
                        <a:rPr lang="en-US" sz="1200" dirty="0">
                          <a:solidFill>
                            <a:srgbClr val="C00000"/>
                          </a:solidFill>
                        </a:rPr>
                        <a:t>Feasibility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r>
                        <a:rPr lang="en-US" sz="1200" dirty="0"/>
                        <a:t>Guaranteed (but at cost of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r>
                        <a:rPr lang="en-US" sz="1200" dirty="0"/>
                        <a:t>Not guaranteed (needs manual fixes)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r>
                        <a:rPr lang="en-US" sz="1200" dirty="0"/>
                        <a:t>Guaranteed (CP-SAT repair)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10002"/>
                  </a:ext>
                </a:extLst>
              </a:tr>
              <a:tr h="432963">
                <a:tc>
                  <a:txBody>
                    <a:bodyPr/>
                    <a:lstStyle/>
                    <a:p>
                      <a:r>
                        <a:rPr lang="en-US" sz="1200" dirty="0">
                          <a:solidFill>
                            <a:srgbClr val="C00000"/>
                          </a:solidFill>
                        </a:rPr>
                        <a:t>Scalability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r>
                        <a:rPr lang="en-US" sz="1200" dirty="0"/>
                        <a:t>Limited beyond 1000+ classes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r>
                        <a:rPr lang="en-US" sz="1200" dirty="0"/>
                        <a:t>Good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r>
                        <a:rPr lang="en-US" sz="1200" dirty="0"/>
                        <a:t>Excellent (GA reduces CP load)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10003"/>
                  </a:ext>
                </a:extLst>
              </a:tr>
              <a:tr h="432963">
                <a:tc>
                  <a:txBody>
                    <a:bodyPr/>
                    <a:lstStyle/>
                    <a:p>
                      <a:r>
                        <a:rPr lang="en-US" sz="1200" dirty="0">
                          <a:solidFill>
                            <a:srgbClr val="C00000"/>
                          </a:solidFill>
                        </a:rPr>
                        <a:t>Flexibility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r>
                        <a:rPr lang="en-US" sz="1200" dirty="0"/>
                        <a:t>Hard to adapt to new constraints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r>
                        <a:rPr lang="en-US" sz="1200" dirty="0"/>
                        <a:t>Flexible but weak at strict rules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r>
                        <a:rPr lang="en-US" sz="1200" dirty="0"/>
                        <a:t>Highly flexible &amp; robust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10004"/>
                  </a:ext>
                </a:extLst>
              </a:tr>
              <a:tr h="432963">
                <a:tc>
                  <a:txBody>
                    <a:bodyPr/>
                    <a:lstStyle/>
                    <a:p>
                      <a:r>
                        <a:rPr lang="en-US" sz="1200" dirty="0">
                          <a:solidFill>
                            <a:srgbClr val="C00000"/>
                          </a:solidFill>
                        </a:rPr>
                        <a:t>User Intervention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r>
                        <a:rPr lang="en-US" sz="1200" dirty="0"/>
                        <a:t>High (adjusting rules manually)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r>
                        <a:rPr lang="en-US" sz="1200" dirty="0"/>
                        <a:t>Medium (manual conflict fixing)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r>
                        <a:rPr lang="en-US" sz="1200" dirty="0"/>
                        <a:t>Low (automatic repair)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10005"/>
                  </a:ext>
                </a:extLst>
              </a:tr>
              <a:tr h="606148">
                <a:tc>
                  <a:txBody>
                    <a:bodyPr/>
                    <a:lstStyle/>
                    <a:p>
                      <a:r>
                        <a:rPr lang="en-US" sz="1200" dirty="0">
                          <a:solidFill>
                            <a:srgbClr val="C00000"/>
                          </a:solidFill>
                        </a:rPr>
                        <a:t>Soft Constraints(gaps, load balance)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pPr algn="l"/>
                      <a:r>
                        <a:rPr lang="en-US" sz="1200" dirty="0"/>
                        <a:t>Weak (focus only on feasibility)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r>
                        <a:rPr lang="en-US" sz="1200" dirty="0"/>
                        <a:t>Strong (heuristics optimize soft goals)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r>
                        <a:rPr lang="en-US" sz="1200" dirty="0"/>
                        <a:t>Balanced (GA optimizes + CP ensures hard rules)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10006"/>
                  </a:ext>
                </a:extLst>
              </a:tr>
              <a:tr h="432963">
                <a:tc>
                  <a:txBody>
                    <a:bodyPr/>
                    <a:lstStyle/>
                    <a:p>
                      <a:r>
                        <a:rPr lang="en-US" sz="1200" dirty="0">
                          <a:solidFill>
                            <a:srgbClr val="C00000"/>
                          </a:solidFill>
                        </a:rPr>
                        <a:t>Practical 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r>
                        <a:rPr lang="en-US" sz="1200" dirty="0"/>
                        <a:t>Works for small-medium institutions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r>
                        <a:rPr lang="en-US" sz="1200" dirty="0"/>
                        <a:t>Works but needs manual cleanup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a:txBody>
                    <a:bodyPr/>
                    <a:lstStyle/>
                    <a:p>
                      <a:r>
                        <a:rPr lang="en-US" sz="1200" dirty="0"/>
                        <a:t>Best suited for medium-large colleges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17" name="TextBox 16"/>
          <p:cNvSpPr txBox="1"/>
          <p:nvPr/>
        </p:nvSpPr>
        <p:spPr>
          <a:xfrm>
            <a:off x="6475754" y="999620"/>
            <a:ext cx="5521063" cy="338554"/>
          </a:xfrm>
          <a:prstGeom prst="rect">
            <a:avLst/>
          </a:prstGeom>
          <a:noFill/>
        </p:spPr>
        <p:txBody>
          <a:bodyPr wrap="none" rtlCol="0">
            <a:spAutoFit/>
          </a:bodyPr>
          <a:lstStyle/>
          <a:p>
            <a:r>
              <a:rPr lang="en-US" sz="1600" b="1" u="sng" dirty="0">
                <a:solidFill>
                  <a:srgbClr val="C00000"/>
                </a:solidFill>
                <a:latin typeface="Bahnschrift" pitchFamily="34" charset="0"/>
              </a:rPr>
              <a:t>STRATEGIC COMPARISON OF TIMETABLING APPROACHES</a:t>
            </a:r>
          </a:p>
        </p:txBody>
      </p:sp>
      <p:sp>
        <p:nvSpPr>
          <p:cNvPr id="16" name="Oval 15"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26128" y="88629"/>
            <a:ext cx="1946165" cy="68228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600" b="1" i="1" dirty="0" err="1">
                <a:solidFill>
                  <a:srgbClr val="FF0000"/>
                </a:solidFill>
                <a:latin typeface="Bahnschrift SemiCondensed" pitchFamily="34" charset="0"/>
              </a:rPr>
              <a:t>CodeManthan</a:t>
            </a:r>
            <a:endParaRPr lang="en-IN" sz="1600" b="1" i="1" dirty="0">
              <a:solidFill>
                <a:srgbClr val="FF0000"/>
              </a:solidFill>
              <a:latin typeface="Bahnschrift SemiCondensed" pitchFamily="34" charset="0"/>
            </a:endParaRPr>
          </a:p>
        </p:txBody>
      </p:sp>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609600" y="-137565"/>
            <a:ext cx="10972800" cy="1143000"/>
          </a:xfrm>
        </p:spPr>
        <p:txBody>
          <a:bodyPr/>
          <a:lstStyle/>
          <a:p>
            <a:pPr eaLnBrk="1" hangingPunct="1"/>
            <a:r>
              <a:rPr lang="en-US" sz="3600" b="1" dirty="0">
                <a:effectLst>
                  <a:outerShdw blurRad="38100" dist="38100" dir="2700000" algn="tl">
                    <a:srgbClr val="000000">
                      <a:alpha val="43137"/>
                    </a:srgbClr>
                  </a:outerShdw>
                </a:effectLst>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47833"/>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49893" y="879700"/>
            <a:ext cx="5951106" cy="2123658"/>
          </a:xfrm>
          <a:prstGeom prst="rect">
            <a:avLst/>
          </a:prstGeom>
          <a:noFill/>
        </p:spPr>
        <p:txBody>
          <a:bodyPr wrap="square" rtlCol="0">
            <a:spAutoFit/>
          </a:bodyPr>
          <a:lstStyle/>
          <a:p>
            <a:pPr algn="just">
              <a:buFont typeface="Wingdings" pitchFamily="2" charset="2"/>
              <a:buChar char="v"/>
            </a:pPr>
            <a:r>
              <a:rPr lang="en-US" sz="2400" dirty="0">
                <a:solidFill>
                  <a:srgbClr val="C00000"/>
                </a:solidFill>
                <a:effectLst>
                  <a:outerShdw blurRad="38100" dist="38100" dir="2700000" algn="tl">
                    <a:srgbClr val="000000">
                      <a:alpha val="43137"/>
                    </a:srgbClr>
                  </a:outerShdw>
                </a:effectLst>
                <a:latin typeface="Bahnschrift SemiLight" pitchFamily="34" charset="0"/>
              </a:rPr>
              <a:t>Potential impact on target audience :</a:t>
            </a:r>
          </a:p>
          <a:p>
            <a:pPr algn="just"/>
            <a:r>
              <a:rPr lang="en-US" dirty="0"/>
              <a:t>This project empowers college authorities with faster, conflict-free scheduling, improving administrative efficiency. Teachers gain clarity and flexibility in their timetables, while students benefit from more consistent academic routines. It fosters smoother coordination across departments and enhances overall institutional productivity.</a:t>
            </a:r>
          </a:p>
        </p:txBody>
      </p:sp>
      <p:sp>
        <p:nvSpPr>
          <p:cNvPr id="14" name="TextBox 13"/>
          <p:cNvSpPr txBox="1"/>
          <p:nvPr/>
        </p:nvSpPr>
        <p:spPr>
          <a:xfrm>
            <a:off x="7177041" y="1064308"/>
            <a:ext cx="4605228" cy="3908762"/>
          </a:xfrm>
          <a:prstGeom prst="rect">
            <a:avLst/>
          </a:prstGeom>
          <a:noFill/>
        </p:spPr>
        <p:txBody>
          <a:bodyPr wrap="square" rtlCol="0">
            <a:spAutoFit/>
          </a:bodyPr>
          <a:lstStyle/>
          <a:p>
            <a:pPr>
              <a:buFont typeface="Wingdings" pitchFamily="2" charset="2"/>
              <a:buChar char="v"/>
            </a:pPr>
            <a:r>
              <a:rPr lang="en-US" sz="2400" dirty="0">
                <a:solidFill>
                  <a:srgbClr val="0070C0"/>
                </a:solidFill>
                <a:effectLst>
                  <a:outerShdw blurRad="38100" dist="38100" dir="2700000" algn="tl">
                    <a:srgbClr val="000000">
                      <a:alpha val="43137"/>
                    </a:srgbClr>
                  </a:outerShdw>
                </a:effectLst>
                <a:latin typeface="Bahnschrift SemiLight" pitchFamily="34" charset="0"/>
              </a:rPr>
              <a:t>Benefits of the solution :</a:t>
            </a:r>
          </a:p>
          <a:p>
            <a:pPr>
              <a:buFont typeface="Wingdings" pitchFamily="2" charset="2"/>
              <a:buChar char="Ø"/>
            </a:pPr>
            <a:r>
              <a:rPr lang="en-US" sz="1600" b="1" dirty="0"/>
              <a:t>Social Impact  </a:t>
            </a:r>
          </a:p>
          <a:p>
            <a:r>
              <a:rPr lang="en-US" sz="1600" dirty="0"/>
              <a:t> Promotes smoother academic coordination, reducing stress for teachers and students through predictable, conflict-free schedules.</a:t>
            </a:r>
          </a:p>
          <a:p>
            <a:pPr>
              <a:buFont typeface="Wingdings" pitchFamily="2" charset="2"/>
              <a:buChar char="v"/>
            </a:pPr>
            <a:endParaRPr lang="en-US" sz="1600" dirty="0"/>
          </a:p>
          <a:p>
            <a:pPr>
              <a:buFont typeface="Wingdings" pitchFamily="2" charset="2"/>
              <a:buChar char="Ø"/>
            </a:pPr>
            <a:r>
              <a:rPr lang="en-US" sz="1600" b="1" dirty="0"/>
              <a:t>Economic Efficiency  </a:t>
            </a:r>
          </a:p>
          <a:p>
            <a:r>
              <a:rPr lang="en-US" sz="1600" dirty="0"/>
              <a:t> Saves administrative time and resources by automating manual tasks, allowing institutions to allocate staff and infrastructure more effectively.</a:t>
            </a:r>
          </a:p>
          <a:p>
            <a:endParaRPr lang="en-US" sz="1600" dirty="0"/>
          </a:p>
          <a:p>
            <a:pPr>
              <a:buFont typeface="Wingdings" pitchFamily="2" charset="2"/>
              <a:buChar char="Ø"/>
            </a:pPr>
            <a:r>
              <a:rPr lang="en-US" sz="1600" b="1" dirty="0"/>
              <a:t> Technological </a:t>
            </a:r>
            <a:r>
              <a:rPr lang="en-US" sz="1600" b="1" dirty="0" err="1"/>
              <a:t>Upliftment</a:t>
            </a:r>
            <a:r>
              <a:rPr lang="en-US" sz="1600" b="1" dirty="0"/>
              <a:t>  </a:t>
            </a:r>
          </a:p>
          <a:p>
            <a:r>
              <a:rPr lang="en-US" sz="1600" dirty="0"/>
              <a:t> Encourages digital literacy and tech adoption among faculty, fostering a more future-ready  educational environment.</a:t>
            </a:r>
            <a:endParaRPr lang="en-US" sz="2400" dirty="0"/>
          </a:p>
        </p:txBody>
      </p:sp>
      <p:pic>
        <p:nvPicPr>
          <p:cNvPr id="11" name="Picture 10" descr="SIH_GRAPH.jpeg"/>
          <p:cNvPicPr>
            <a:picLocks noChangeAspect="1"/>
          </p:cNvPicPr>
          <p:nvPr/>
        </p:nvPicPr>
        <p:blipFill>
          <a:blip r:embed="rId4"/>
          <a:stretch>
            <a:fillRect/>
          </a:stretch>
        </p:blipFill>
        <p:spPr>
          <a:xfrm>
            <a:off x="1117962" y="3003358"/>
            <a:ext cx="3907465" cy="2603349"/>
          </a:xfrm>
          <a:prstGeom prst="rect">
            <a:avLst/>
          </a:prstGeom>
          <a:noFill/>
          <a:ln>
            <a:noFill/>
          </a:ln>
          <a:effectLst>
            <a:outerShdw blurRad="63500" sx="102000" sy="102000" algn="ctr" rotWithShape="0">
              <a:prstClr val="black">
                <a:alpha val="40000"/>
              </a:prstClr>
            </a:outerShdw>
          </a:effectLst>
        </p:spPr>
      </p:pic>
      <p:sp>
        <p:nvSpPr>
          <p:cNvPr id="15" name="TextBox 14"/>
          <p:cNvSpPr txBox="1"/>
          <p:nvPr/>
        </p:nvSpPr>
        <p:spPr>
          <a:xfrm>
            <a:off x="580999" y="5710022"/>
            <a:ext cx="5084604" cy="523220"/>
          </a:xfrm>
          <a:prstGeom prst="rect">
            <a:avLst/>
          </a:prstGeom>
          <a:noFill/>
        </p:spPr>
        <p:txBody>
          <a:bodyPr wrap="square" rtlCol="0">
            <a:spAutoFit/>
          </a:bodyPr>
          <a:lstStyle/>
          <a:p>
            <a:pPr algn="ctr"/>
            <a:r>
              <a:rPr lang="en-US" sz="1400" dirty="0">
                <a:solidFill>
                  <a:srgbClr val="00B050"/>
                </a:solidFill>
              </a:rPr>
              <a:t>The data highlights a strong upward trend, indicating rising demand and adoption of scheduling solutions in the education sector.</a:t>
            </a:r>
          </a:p>
        </p:txBody>
      </p:sp>
      <p:sp>
        <p:nvSpPr>
          <p:cNvPr id="16" name="Oval 15"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10362" y="104395"/>
            <a:ext cx="1946165" cy="68228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600" b="1" i="1" dirty="0" err="1">
                <a:solidFill>
                  <a:srgbClr val="FF0000"/>
                </a:solidFill>
                <a:latin typeface="Bahnschrift SemiCondensed" pitchFamily="34" charset="0"/>
              </a:rPr>
              <a:t>CodeManthan</a:t>
            </a:r>
            <a:endParaRPr lang="en-IN" sz="1600" b="1" i="1" dirty="0">
              <a:solidFill>
                <a:srgbClr val="FF0000"/>
              </a:solidFill>
              <a:latin typeface="Bahnschrift SemiCondensed" pitchFamily="34" charset="0"/>
            </a:endParaRPr>
          </a:p>
        </p:txBody>
      </p:sp>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313562" y="0"/>
            <a:ext cx="10972800" cy="1143000"/>
          </a:xfrm>
        </p:spPr>
        <p:txBody>
          <a:bodyPr/>
          <a:lstStyle/>
          <a:p>
            <a:pPr eaLnBrk="1" hangingPunct="1"/>
            <a:r>
              <a:rPr lang="en-US" sz="3600" b="1" dirty="0">
                <a:effectLst>
                  <a:outerShdw blurRad="38100" dist="38100" dir="2700000" algn="tl">
                    <a:srgbClr val="000000">
                      <a:alpha val="43137"/>
                    </a:srgbClr>
                  </a:outerShdw>
                </a:effectLst>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11"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581630" y="1371600"/>
            <a:ext cx="7735791" cy="3785652"/>
          </a:xfrm>
          <a:prstGeom prst="rect">
            <a:avLst/>
          </a:prstGeom>
          <a:noFill/>
        </p:spPr>
        <p:txBody>
          <a:bodyPr wrap="square" rtlCol="0">
            <a:spAutoFit/>
          </a:bodyPr>
          <a:lstStyle/>
          <a:p>
            <a:pPr>
              <a:buFont typeface="Wingdings" pitchFamily="2" charset="2"/>
              <a:buChar char="§"/>
            </a:pPr>
            <a:r>
              <a:rPr lang="en-US" sz="2000" dirty="0"/>
              <a:t>IJCRT25A4273.pdf </a:t>
            </a:r>
            <a:r>
              <a:rPr lang="en-US" sz="2000" dirty="0">
                <a:hlinkClick r:id="rId4"/>
              </a:rPr>
              <a:t>https://www.ijcrt.org/papers/IJCRT25A4273.pdf</a:t>
            </a:r>
            <a:endParaRPr lang="en-US" sz="2000" dirty="0"/>
          </a:p>
          <a:p>
            <a:endParaRPr lang="en-US" sz="2000" dirty="0"/>
          </a:p>
          <a:p>
            <a:pPr>
              <a:buFont typeface="Wingdings" pitchFamily="2" charset="2"/>
              <a:buChar char="§"/>
            </a:pPr>
            <a:endParaRPr lang="en-US" sz="2000" dirty="0"/>
          </a:p>
          <a:p>
            <a:pPr>
              <a:buFont typeface="Wingdings" pitchFamily="2" charset="2"/>
              <a:buChar char="§"/>
            </a:pPr>
            <a:endParaRPr lang="en-US" sz="2000" dirty="0"/>
          </a:p>
          <a:p>
            <a:pPr>
              <a:buFont typeface="Wingdings" pitchFamily="2" charset="2"/>
              <a:buChar char="§"/>
            </a:pPr>
            <a:endParaRPr lang="en-US" sz="2000" dirty="0"/>
          </a:p>
          <a:p>
            <a:pPr>
              <a:buFont typeface="Wingdings" pitchFamily="2" charset="2"/>
              <a:buChar char="§"/>
            </a:pPr>
            <a:endParaRPr lang="en-US" sz="2000" dirty="0"/>
          </a:p>
          <a:p>
            <a:pPr>
              <a:buFont typeface="Wingdings" pitchFamily="2" charset="2"/>
              <a:buChar char="§"/>
            </a:pPr>
            <a:r>
              <a:rPr lang="en-US" sz="2000" dirty="0">
                <a:hlinkClick r:id="rId5"/>
              </a:rPr>
              <a:t>https://www.ssgmce.ac.in/uploads/UG_Projects/cse/202324/Project%2   </a:t>
            </a:r>
          </a:p>
          <a:p>
            <a:r>
              <a:rPr lang="en-US" sz="2000" dirty="0">
                <a:hlinkClick r:id="rId5"/>
              </a:rPr>
              <a:t>  0Report%20Gr.%20No.%2007_2023-24.pdf</a:t>
            </a:r>
            <a:endParaRPr lang="en-US" sz="2000" dirty="0"/>
          </a:p>
          <a:p>
            <a:pPr>
              <a:buFont typeface="Wingdings" pitchFamily="2" charset="2"/>
              <a:buChar char="§"/>
            </a:pPr>
            <a:r>
              <a:rPr lang="en-US" sz="2000" dirty="0">
                <a:hlinkClick r:id="rId6"/>
              </a:rPr>
              <a:t>https://share.google/4DyRN9M7hohgxwLpi</a:t>
            </a:r>
            <a:endParaRPr lang="en-US" sz="2000" dirty="0"/>
          </a:p>
          <a:p>
            <a:pPr>
              <a:buFont typeface="Wingdings" pitchFamily="2" charset="2"/>
              <a:buChar char="§"/>
            </a:pPr>
            <a:r>
              <a:rPr lang="en-US" sz="2000" dirty="0">
                <a:hlinkClick r:id="rId7"/>
              </a:rPr>
              <a:t>https://share.google/Jh7HdltDDBy8wekMZ</a:t>
            </a:r>
            <a:endParaRPr lang="en-US" sz="2000" dirty="0"/>
          </a:p>
          <a:p>
            <a:pPr>
              <a:buFont typeface="Wingdings" pitchFamily="2" charset="2"/>
              <a:buChar char="§"/>
            </a:pPr>
            <a:r>
              <a:rPr lang="en-US" sz="2000" dirty="0">
                <a:hlinkClick r:id="rId8"/>
              </a:rPr>
              <a:t>https://uplanner.com/how-to-achieve-optimal-class-scheduling/</a:t>
            </a:r>
            <a:endParaRPr lang="en-US" sz="2000" dirty="0"/>
          </a:p>
          <a:p>
            <a:endParaRPr lang="en-US" sz="2000" dirty="0"/>
          </a:p>
        </p:txBody>
      </p:sp>
      <p:pic>
        <p:nvPicPr>
          <p:cNvPr id="13" name="Picture 12" descr="sihlogo.jpeg"/>
          <p:cNvPicPr>
            <a:picLocks noChangeAspect="1"/>
          </p:cNvPicPr>
          <p:nvPr/>
        </p:nvPicPr>
        <p:blipFill>
          <a:blip r:embed="rId9"/>
          <a:stretch>
            <a:fillRect/>
          </a:stretch>
        </p:blipFill>
        <p:spPr>
          <a:xfrm>
            <a:off x="4055680" y="1766728"/>
            <a:ext cx="2352338" cy="1448456"/>
          </a:xfrm>
          <a:prstGeom prst="rect">
            <a:avLst/>
          </a:prstGeom>
        </p:spPr>
      </p:pic>
      <p:sp>
        <p:nvSpPr>
          <p:cNvPr id="14" name="Oval 13"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10362" y="151693"/>
            <a:ext cx="1946165" cy="682285"/>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600" b="1" i="1" dirty="0" err="1">
                <a:solidFill>
                  <a:srgbClr val="FF0000"/>
                </a:solidFill>
                <a:latin typeface="Bahnschrift SemiCondensed" pitchFamily="34" charset="0"/>
              </a:rPr>
              <a:t>CodeManthan</a:t>
            </a:r>
            <a:endParaRPr lang="en-IN" sz="1600" b="1" i="1" dirty="0">
              <a:solidFill>
                <a:srgbClr val="FF0000"/>
              </a:solidFill>
              <a:latin typeface="Bahnschrift SemiCondensed" pitchFamily="34" charset="0"/>
            </a:endParaRPr>
          </a:p>
        </p:txBody>
      </p:sp>
      <p:sp>
        <p:nvSpPr>
          <p:cNvPr id="15" name="TextBox 14"/>
          <p:cNvSpPr txBox="1"/>
          <p:nvPr/>
        </p:nvSpPr>
        <p:spPr>
          <a:xfrm>
            <a:off x="2056527" y="5708431"/>
            <a:ext cx="7589963" cy="584775"/>
          </a:xfrm>
          <a:prstGeom prst="rect">
            <a:avLst/>
          </a:prstGeom>
          <a:noFill/>
          <a:effectLst>
            <a:outerShdw blurRad="50800" dist="38100" dir="5400000" algn="t" rotWithShape="0">
              <a:prstClr val="black">
                <a:alpha val="40000"/>
              </a:prstClr>
            </a:outerShdw>
          </a:effectLst>
        </p:spPr>
        <p:txBody>
          <a:bodyPr wrap="none" rtlCol="0">
            <a:spAutoFit/>
          </a:bodyPr>
          <a:lstStyle/>
          <a:p>
            <a:r>
              <a:rPr lang="en-US" sz="3200" b="1" i="1" dirty="0">
                <a:solidFill>
                  <a:srgbClr val="C00000"/>
                </a:solidFill>
              </a:rPr>
              <a:t>‘’Optimizing Time, Empowering Campuses.”</a:t>
            </a:r>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8404</TotalTime>
  <Words>904</Words>
  <Application>Microsoft Office PowerPoint</Application>
  <PresentationFormat>Widescreen</PresentationFormat>
  <Paragraphs>137</Paragraphs>
  <Slides>6</Slides>
  <Notes>5</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vt:i4>
      </vt:variant>
    </vt:vector>
  </HeadingPairs>
  <TitlesOfParts>
    <vt:vector size="21" baseType="lpstr">
      <vt:lpstr>ＭＳ Ｐゴシック</vt:lpstr>
      <vt:lpstr>Arial</vt:lpstr>
      <vt:lpstr>Arimo</vt:lpstr>
      <vt:lpstr>Arimo Bold</vt:lpstr>
      <vt:lpstr>Bahnschrift</vt:lpstr>
      <vt:lpstr>Bahnschrift Light</vt:lpstr>
      <vt:lpstr>Bahnschrift SemiCondensed</vt:lpstr>
      <vt:lpstr>Bahnschrift SemiLight</vt:lpstr>
      <vt:lpstr>Calibri</vt:lpstr>
      <vt:lpstr>Garamond</vt:lpstr>
      <vt:lpstr>Times New Roman</vt:lpstr>
      <vt:lpstr>Times New Roman Bold</vt:lpstr>
      <vt:lpstr>TradeGothic</vt:lpstr>
      <vt:lpstr>Wingdings</vt:lpstr>
      <vt:lpstr>Office Theme</vt:lpstr>
      <vt:lpstr>SMART INDIA HACKATHON 2025</vt:lpstr>
      <vt:lpstr> IDEA TITLE</vt:lpstr>
      <vt:lpstr>PowerPoint Presentation</vt:lpstr>
      <vt:lpstr>FEASIBILITY AND VIABILITY</vt:lpstr>
      <vt:lpstr>IMPACT AND BENEFITS</vt:lpstr>
      <vt:lpstr>RESEARCH  AND REFERENCES</vt:lpstr>
    </vt:vector>
  </TitlesOfParts>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creator>Crowdfunder</dc:creator>
  <cp:lastModifiedBy>Anik Baul</cp:lastModifiedBy>
  <cp:revision>224</cp:revision>
  <dcterms:created xsi:type="dcterms:W3CDTF">2013-12-12T18:46:50Z</dcterms:created>
  <dcterms:modified xsi:type="dcterms:W3CDTF">2025-09-17T16:28:52Z</dcterms:modified>
</cp:coreProperties>
</file>