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76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Understanding DevOps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DevOps is a set of practices that combines software development and IT operations to shorten the systems development life cycle and provide continuous delivery with high software quality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219" y="5602486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86086" y="5578197"/>
            <a:ext cx="25755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ANIK ACHARJEE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41133"/>
            <a:ext cx="6187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Why DevOps Matters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579846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894421"/>
            <a:ext cx="2857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Increased Efficiency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374838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Accelerate the development and deployment process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579846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89454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Enhanced Collaboration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722144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Seamless communication between teams for faster results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579846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894540"/>
            <a:ext cx="3261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Automation Advantage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374958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Automate manual processes for greater speed and accuracy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45471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51165" y="2994779"/>
            <a:ext cx="5996940" cy="6135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32"/>
              </a:lnSpc>
              <a:buNone/>
            </a:pPr>
            <a:r>
              <a:rPr lang="en-US" sz="3866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Essential Characteristics</a:t>
            </a:r>
            <a:endParaRPr lang="en-US" sz="3866" dirty="0"/>
          </a:p>
        </p:txBody>
      </p:sp>
      <p:sp>
        <p:nvSpPr>
          <p:cNvPr id="6" name="Shape 2"/>
          <p:cNvSpPr/>
          <p:nvPr/>
        </p:nvSpPr>
        <p:spPr>
          <a:xfrm>
            <a:off x="2926199" y="3902869"/>
            <a:ext cx="39172" cy="3786664"/>
          </a:xfrm>
          <a:prstGeom prst="roundRect">
            <a:avLst>
              <a:gd name="adj" fmla="val 225596"/>
            </a:avLst>
          </a:prstGeom>
          <a:solidFill>
            <a:srgbClr val="EFDBA9"/>
          </a:solidFill>
          <a:ln/>
        </p:spPr>
      </p:sp>
      <p:sp>
        <p:nvSpPr>
          <p:cNvPr id="7" name="Shape 3"/>
          <p:cNvSpPr/>
          <p:nvPr/>
        </p:nvSpPr>
        <p:spPr>
          <a:xfrm>
            <a:off x="3166646" y="4257496"/>
            <a:ext cx="687229" cy="39172"/>
          </a:xfrm>
          <a:prstGeom prst="roundRect">
            <a:avLst>
              <a:gd name="adj" fmla="val 225596"/>
            </a:avLst>
          </a:prstGeom>
          <a:solidFill>
            <a:srgbClr val="EFDBA9"/>
          </a:solidFill>
          <a:ln/>
        </p:spPr>
      </p:sp>
      <p:sp>
        <p:nvSpPr>
          <p:cNvPr id="8" name="Shape 4"/>
          <p:cNvSpPr/>
          <p:nvPr/>
        </p:nvSpPr>
        <p:spPr>
          <a:xfrm>
            <a:off x="2724805" y="4056221"/>
            <a:ext cx="441841" cy="441841"/>
          </a:xfrm>
          <a:prstGeom prst="roundRect">
            <a:avLst>
              <a:gd name="adj" fmla="val 20001"/>
            </a:avLst>
          </a:prstGeom>
          <a:solidFill>
            <a:srgbClr val="F7EDD4"/>
          </a:solidFill>
          <a:ln w="12263">
            <a:solidFill>
              <a:srgbClr val="EFDBA9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2880896" y="4093012"/>
            <a:ext cx="129540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9"/>
              </a:lnSpc>
              <a:buNone/>
            </a:pPr>
            <a:r>
              <a:rPr lang="en-US" sz="231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319" dirty="0"/>
          </a:p>
        </p:txBody>
      </p:sp>
      <p:sp>
        <p:nvSpPr>
          <p:cNvPr id="10" name="Text 6"/>
          <p:cNvSpPr/>
          <p:nvPr/>
        </p:nvSpPr>
        <p:spPr>
          <a:xfrm>
            <a:off x="4025741" y="4099203"/>
            <a:ext cx="1963698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193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Collaboration</a:t>
            </a:r>
            <a:endParaRPr lang="en-US" sz="1933" dirty="0"/>
          </a:p>
        </p:txBody>
      </p:sp>
      <p:sp>
        <p:nvSpPr>
          <p:cNvPr id="11" name="Text 7"/>
          <p:cNvSpPr/>
          <p:nvPr/>
        </p:nvSpPr>
        <p:spPr>
          <a:xfrm>
            <a:off x="4025741" y="4523780"/>
            <a:ext cx="7953375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en-US" sz="154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Encourages cooperation between development and operations teams</a:t>
            </a:r>
            <a:endParaRPr lang="en-US" sz="1546" dirty="0"/>
          </a:p>
        </p:txBody>
      </p:sp>
      <p:sp>
        <p:nvSpPr>
          <p:cNvPr id="12" name="Shape 8"/>
          <p:cNvSpPr/>
          <p:nvPr/>
        </p:nvSpPr>
        <p:spPr>
          <a:xfrm>
            <a:off x="3166646" y="5585162"/>
            <a:ext cx="687229" cy="39172"/>
          </a:xfrm>
          <a:prstGeom prst="roundRect">
            <a:avLst>
              <a:gd name="adj" fmla="val 225596"/>
            </a:avLst>
          </a:prstGeom>
          <a:solidFill>
            <a:srgbClr val="EFDBA9"/>
          </a:solidFill>
          <a:ln/>
        </p:spPr>
      </p:sp>
      <p:sp>
        <p:nvSpPr>
          <p:cNvPr id="13" name="Shape 9"/>
          <p:cNvSpPr/>
          <p:nvPr/>
        </p:nvSpPr>
        <p:spPr>
          <a:xfrm>
            <a:off x="2724805" y="5383887"/>
            <a:ext cx="441841" cy="441841"/>
          </a:xfrm>
          <a:prstGeom prst="roundRect">
            <a:avLst>
              <a:gd name="adj" fmla="val 20001"/>
            </a:avLst>
          </a:prstGeom>
          <a:solidFill>
            <a:srgbClr val="F7EDD4"/>
          </a:solidFill>
          <a:ln w="12263">
            <a:solidFill>
              <a:srgbClr val="EFDBA9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2854226" y="5420678"/>
            <a:ext cx="182880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9"/>
              </a:lnSpc>
              <a:buNone/>
            </a:pPr>
            <a:r>
              <a:rPr lang="en-US" sz="231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319" dirty="0"/>
          </a:p>
        </p:txBody>
      </p:sp>
      <p:sp>
        <p:nvSpPr>
          <p:cNvPr id="15" name="Text 11"/>
          <p:cNvSpPr/>
          <p:nvPr/>
        </p:nvSpPr>
        <p:spPr>
          <a:xfrm>
            <a:off x="4025741" y="5426869"/>
            <a:ext cx="1963698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193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Automation</a:t>
            </a:r>
            <a:endParaRPr lang="en-US" sz="1933" dirty="0"/>
          </a:p>
        </p:txBody>
      </p:sp>
      <p:sp>
        <p:nvSpPr>
          <p:cNvPr id="16" name="Text 12"/>
          <p:cNvSpPr/>
          <p:nvPr/>
        </p:nvSpPr>
        <p:spPr>
          <a:xfrm>
            <a:off x="4025741" y="5851446"/>
            <a:ext cx="7953375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en-US" sz="154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Automates repetitive tasks to streamline operations</a:t>
            </a:r>
            <a:endParaRPr lang="en-US" sz="1546" dirty="0"/>
          </a:p>
        </p:txBody>
      </p:sp>
      <p:sp>
        <p:nvSpPr>
          <p:cNvPr id="17" name="Shape 13"/>
          <p:cNvSpPr/>
          <p:nvPr/>
        </p:nvSpPr>
        <p:spPr>
          <a:xfrm>
            <a:off x="3166646" y="6912828"/>
            <a:ext cx="687229" cy="39172"/>
          </a:xfrm>
          <a:prstGeom prst="roundRect">
            <a:avLst>
              <a:gd name="adj" fmla="val 225596"/>
            </a:avLst>
          </a:prstGeom>
          <a:solidFill>
            <a:srgbClr val="EFDBA9"/>
          </a:solidFill>
          <a:ln/>
        </p:spPr>
      </p:sp>
      <p:sp>
        <p:nvSpPr>
          <p:cNvPr id="18" name="Shape 14"/>
          <p:cNvSpPr/>
          <p:nvPr/>
        </p:nvSpPr>
        <p:spPr>
          <a:xfrm>
            <a:off x="2724805" y="6711553"/>
            <a:ext cx="441841" cy="441841"/>
          </a:xfrm>
          <a:prstGeom prst="roundRect">
            <a:avLst>
              <a:gd name="adj" fmla="val 20001"/>
            </a:avLst>
          </a:prstGeom>
          <a:solidFill>
            <a:srgbClr val="F7EDD4"/>
          </a:solidFill>
          <a:ln w="12263">
            <a:solidFill>
              <a:srgbClr val="EFDBA9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2854226" y="6748343"/>
            <a:ext cx="182880" cy="368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9"/>
              </a:lnSpc>
              <a:buNone/>
            </a:pPr>
            <a:r>
              <a:rPr lang="en-US" sz="231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319" dirty="0"/>
          </a:p>
        </p:txBody>
      </p:sp>
      <p:sp>
        <p:nvSpPr>
          <p:cNvPr id="20" name="Text 16"/>
          <p:cNvSpPr/>
          <p:nvPr/>
        </p:nvSpPr>
        <p:spPr>
          <a:xfrm>
            <a:off x="4025741" y="6754535"/>
            <a:ext cx="7170420" cy="306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193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Continuous Integration/Continuous Deployment (CI/CD)</a:t>
            </a:r>
            <a:endParaRPr lang="en-US" sz="1933" dirty="0"/>
          </a:p>
        </p:txBody>
      </p:sp>
      <p:sp>
        <p:nvSpPr>
          <p:cNvPr id="21" name="Text 17"/>
          <p:cNvSpPr/>
          <p:nvPr/>
        </p:nvSpPr>
        <p:spPr>
          <a:xfrm>
            <a:off x="4025741" y="7179112"/>
            <a:ext cx="7953375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en-US" sz="1546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Facilitates rapid and reliable software releases</a:t>
            </a:r>
            <a:endParaRPr lang="en-US" sz="154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7993" y="3633192"/>
            <a:ext cx="55626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Benefits of DevOps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037993" y="4660821"/>
            <a:ext cx="3370064" cy="2712958"/>
          </a:xfrm>
          <a:prstGeom prst="roundRect">
            <a:avLst>
              <a:gd name="adj" fmla="val 3686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273975" y="4896803"/>
            <a:ext cx="28981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Improved Deployment Frequency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3975" y="6071592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Shorter development cycles lead to more frequent releases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630228" y="4660821"/>
            <a:ext cx="3370064" cy="2712958"/>
          </a:xfrm>
          <a:prstGeom prst="roundRect">
            <a:avLst>
              <a:gd name="adj" fmla="val 3686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866209" y="4896803"/>
            <a:ext cx="2804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Enhanced Recovery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866209" y="5377220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Faster recovery from failures with minimal downtimes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9222462" y="4660821"/>
            <a:ext cx="3370064" cy="2712958"/>
          </a:xfrm>
          <a:prstGeom prst="roundRect">
            <a:avLst>
              <a:gd name="adj" fmla="val 3686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458444" y="4896803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Scalability &amp; Flexibility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9458444" y="5724406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Adapt to changing business needs with ease and efficiency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19632"/>
            <a:ext cx="6583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Implementing DevOps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319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1705" y="3173611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208258"/>
            <a:ext cx="4122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Build a Collaborative Culture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688675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Encourage teamwork and shared responsibility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1319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3327" y="3173611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208258"/>
            <a:ext cx="4251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Automate Everything Possible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688675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Automate from testing to deployment processes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7952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85035" y="4836914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4871561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Implement Monitoring &amp; Feedback Loops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699165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Utilize monitoring tools for continuous improvement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7952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7138" y="4836914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4871561"/>
            <a:ext cx="3931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Embrace a DevOps Mindset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35197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Cultural shift towards a collaborative and innovative environment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16800"/>
            <a:ext cx="6332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Challenges of DevOps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266599"/>
            <a:ext cx="2987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Resistance to Change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83595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Teams may resist altering established workflows and processes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037993" y="4746665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Lack of Trust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5301972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Developers and operations teams may not trust each other's competence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93806" y="3266599"/>
            <a:ext cx="3169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Toolchain Complexity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593806" y="383595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Implementing and managing multiple tools can be complex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93806" y="4746665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Siloed Departments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593806" y="5301972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Existing departments may hold onto individual ownership of their part in the process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458516"/>
            <a:ext cx="6911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DevOps Success Metrics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44310" y="2486144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EFDBA9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88744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FDBA9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6597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90196" y="2701409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708315"/>
            <a:ext cx="3368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Deployment Frequency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318873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Measure how often new code is deployed to production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FDBA9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63526" y="4203740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210645"/>
            <a:ext cx="4587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Mean Time to Recovery (MTTR)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Calculate the time taken to recover from system failures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FDBA9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63526" y="5706070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5712976"/>
            <a:ext cx="2849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Change Failure Rate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19339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Assess the frequency of unsuccessful changes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743426"/>
            <a:ext cx="9029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Tools in the DevOps Ecosystem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1882140"/>
            <a:ext cx="5277207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0163" y="3104078"/>
            <a:ext cx="3749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Source Code Management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260163" y="3584496"/>
            <a:ext cx="483286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Tools like Git, SVN, and Mercurial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882140"/>
            <a:ext cx="5277207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537371" y="3104078"/>
            <a:ext cx="3322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Continuous Integration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537371" y="3584496"/>
            <a:ext cx="48328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Jenkins, CircleCI, and Travis CI are popular choices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993" y="4850725"/>
            <a:ext cx="5277207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260163" y="6072664"/>
            <a:ext cx="4754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Containerization &amp; Orchestration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2260163" y="6553081"/>
            <a:ext cx="48328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Docker, Kubernetes, and OpenShift lead the way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4850725"/>
            <a:ext cx="5277207" cy="888682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537371" y="6072664"/>
            <a:ext cx="3185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Monitoring &amp; Logging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7537371" y="6553081"/>
            <a:ext cx="48328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Utilize tools such as Nagios, ELK Stack, and Prometheus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458516"/>
            <a:ext cx="80695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DevOps Adoption Strategies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44310" y="2486144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EFDBA9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88744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FDBA9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6597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90196" y="2701409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708315"/>
            <a:ext cx="3063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Start Small, Scale Fast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318873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Begin with a pilot project, then expand across the organization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FDBA9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63526" y="4203740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210645"/>
            <a:ext cx="3040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Training &amp; Education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Ensure teams are equipped with the necessary skills and knowledge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FDBA9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63526" y="5706070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5712976"/>
            <a:ext cx="3703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Continuous Improvement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19339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Strive for ongoing enhancement of processes and systems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Custom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DM Sans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ANIK ACHARJEE</cp:lastModifiedBy>
  <cp:revision>2</cp:revision>
  <dcterms:created xsi:type="dcterms:W3CDTF">2024-01-04T06:52:25Z</dcterms:created>
  <dcterms:modified xsi:type="dcterms:W3CDTF">2024-01-05T08:34:08Z</dcterms:modified>
</cp:coreProperties>
</file>