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48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62426"/>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Importance of OOPs in Python</a:t>
            </a:r>
            <a:endParaRPr lang="en-US" sz="5249" dirty="0"/>
          </a:p>
        </p:txBody>
      </p:sp>
      <p:sp>
        <p:nvSpPr>
          <p:cNvPr id="6" name="Text 2"/>
          <p:cNvSpPr/>
          <p:nvPr/>
        </p:nvSpPr>
        <p:spPr>
          <a:xfrm>
            <a:off x="6319599" y="4262080"/>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Object-Oriented Programming (OOPs) is a fundamental programming paradigm in Python that promotes code organization, reusability, and scalability.</a:t>
            </a:r>
            <a:endParaRPr lang="en-US" sz="1750" dirty="0"/>
          </a:p>
        </p:txBody>
      </p:sp>
      <p:sp>
        <p:nvSpPr>
          <p:cNvPr id="7" name="Shape 3"/>
          <p:cNvSpPr/>
          <p:nvPr/>
        </p:nvSpPr>
        <p:spPr>
          <a:xfrm>
            <a:off x="6319599" y="5594866"/>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27219" y="5602486"/>
            <a:ext cx="340162" cy="340162"/>
          </a:xfrm>
          <a:prstGeom prst="rect">
            <a:avLst/>
          </a:prstGeom>
        </p:spPr>
      </p:pic>
      <p:sp>
        <p:nvSpPr>
          <p:cNvPr id="9" name="Text 4"/>
          <p:cNvSpPr/>
          <p:nvPr/>
        </p:nvSpPr>
        <p:spPr>
          <a:xfrm>
            <a:off x="6786086" y="5578197"/>
            <a:ext cx="2484120"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Lato" pitchFamily="34" charset="0"/>
                <a:ea typeface="Lato" pitchFamily="34" charset="-122"/>
                <a:cs typeface="Lato" pitchFamily="34" charset="-120"/>
              </a:rPr>
              <a:t>by ANIK ACHARJEE</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3245525"/>
            <a:ext cx="52959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Introduction to OOPs</a:t>
            </a:r>
            <a:endParaRPr lang="en-US" sz="4374" dirty="0"/>
          </a:p>
        </p:txBody>
      </p:sp>
      <p:sp>
        <p:nvSpPr>
          <p:cNvPr id="7" name="Text 3"/>
          <p:cNvSpPr/>
          <p:nvPr/>
        </p:nvSpPr>
        <p:spPr>
          <a:xfrm>
            <a:off x="2037993" y="4273153"/>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is a programming paradigm that focuses on creating objects that can encapsulate data and behavior. It enables modular and structured programming.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415772"/>
            <a:ext cx="83210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Definition and Principles of OOPs</a:t>
            </a:r>
            <a:endParaRPr lang="en-US" sz="4374" dirty="0"/>
          </a:p>
        </p:txBody>
      </p:sp>
      <p:sp>
        <p:nvSpPr>
          <p:cNvPr id="5" name="Shape 2"/>
          <p:cNvSpPr/>
          <p:nvPr/>
        </p:nvSpPr>
        <p:spPr>
          <a:xfrm>
            <a:off x="2037993" y="2554486"/>
            <a:ext cx="5166122" cy="2018586"/>
          </a:xfrm>
          <a:prstGeom prst="roundRect">
            <a:avLst>
              <a:gd name="adj" fmla="val 4953"/>
            </a:avLst>
          </a:prstGeom>
          <a:solidFill>
            <a:srgbClr val="E8E8E3"/>
          </a:solidFill>
          <a:ln w="13811">
            <a:solidFill>
              <a:srgbClr val="D1D1C7"/>
            </a:solidFill>
            <a:prstDash val="solid"/>
          </a:ln>
        </p:spPr>
      </p:sp>
      <p:sp>
        <p:nvSpPr>
          <p:cNvPr id="6" name="Text 3"/>
          <p:cNvSpPr/>
          <p:nvPr/>
        </p:nvSpPr>
        <p:spPr>
          <a:xfrm>
            <a:off x="2273975" y="279046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Abstraction</a:t>
            </a: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allows abstraction, where complex data and actions are hidden behind simpler interfaces.</a:t>
            </a:r>
            <a:endParaRPr lang="en-US" sz="1750" dirty="0"/>
          </a:p>
        </p:txBody>
      </p:sp>
      <p:sp>
        <p:nvSpPr>
          <p:cNvPr id="8" name="Shape 5"/>
          <p:cNvSpPr/>
          <p:nvPr/>
        </p:nvSpPr>
        <p:spPr>
          <a:xfrm>
            <a:off x="7426285" y="2554486"/>
            <a:ext cx="5166122" cy="2018586"/>
          </a:xfrm>
          <a:prstGeom prst="roundRect">
            <a:avLst>
              <a:gd name="adj" fmla="val 4953"/>
            </a:avLst>
          </a:prstGeom>
          <a:solidFill>
            <a:srgbClr val="E8E8E3"/>
          </a:solidFill>
          <a:ln w="13811">
            <a:solidFill>
              <a:srgbClr val="D1D1C7"/>
            </a:solidFill>
            <a:prstDash val="solid"/>
          </a:ln>
        </p:spPr>
      </p:sp>
      <p:sp>
        <p:nvSpPr>
          <p:cNvPr id="9" name="Text 6"/>
          <p:cNvSpPr/>
          <p:nvPr/>
        </p:nvSpPr>
        <p:spPr>
          <a:xfrm>
            <a:off x="7662267" y="279046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Inheritance</a:t>
            </a: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facilitates inheritance, enabling the creation of new classes by inheriting properties and behaviors from existing classes.</a:t>
            </a:r>
            <a:endParaRPr lang="en-US" sz="1750" dirty="0"/>
          </a:p>
        </p:txBody>
      </p:sp>
      <p:sp>
        <p:nvSpPr>
          <p:cNvPr id="11" name="Shape 8"/>
          <p:cNvSpPr/>
          <p:nvPr/>
        </p:nvSpPr>
        <p:spPr>
          <a:xfrm>
            <a:off x="2037993" y="4795242"/>
            <a:ext cx="5166122" cy="2018586"/>
          </a:xfrm>
          <a:prstGeom prst="roundRect">
            <a:avLst>
              <a:gd name="adj" fmla="val 4953"/>
            </a:avLst>
          </a:prstGeom>
          <a:solidFill>
            <a:srgbClr val="E8E8E3"/>
          </a:solidFill>
          <a:ln w="13811">
            <a:solidFill>
              <a:srgbClr val="D1D1C7"/>
            </a:solidFill>
            <a:prstDash val="solid"/>
          </a:ln>
        </p:spPr>
      </p:sp>
      <p:sp>
        <p:nvSpPr>
          <p:cNvPr id="12" name="Text 9"/>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Encapsulation</a:t>
            </a: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promotes encapsulation, encapsulating data and functions within an object to improve code organization.</a:t>
            </a:r>
            <a:endParaRPr lang="en-US" sz="1750" dirty="0"/>
          </a:p>
        </p:txBody>
      </p:sp>
      <p:sp>
        <p:nvSpPr>
          <p:cNvPr id="14" name="Shape 11"/>
          <p:cNvSpPr/>
          <p:nvPr/>
        </p:nvSpPr>
        <p:spPr>
          <a:xfrm>
            <a:off x="7426285" y="4795242"/>
            <a:ext cx="5166122" cy="2018586"/>
          </a:xfrm>
          <a:prstGeom prst="roundRect">
            <a:avLst>
              <a:gd name="adj" fmla="val 4953"/>
            </a:avLst>
          </a:prstGeom>
          <a:solidFill>
            <a:srgbClr val="E8E8E3"/>
          </a:solidFill>
          <a:ln w="13811">
            <a:solidFill>
              <a:srgbClr val="D1D1C7"/>
            </a:solidFill>
            <a:prstDash val="solid"/>
          </a:ln>
        </p:spPr>
      </p:sp>
      <p:sp>
        <p:nvSpPr>
          <p:cNvPr id="15" name="Text 12"/>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Polymorphism</a:t>
            </a: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supports polymorphism, which allows objects of different types to be used interchangeably.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871067"/>
            <a:ext cx="825246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Benefits of Using OOPs in Python</a:t>
            </a:r>
            <a:endParaRPr lang="en-US" sz="4374" dirty="0"/>
          </a:p>
        </p:txBody>
      </p:sp>
      <p:sp>
        <p:nvSpPr>
          <p:cNvPr id="6" name="Shape 2"/>
          <p:cNvSpPr/>
          <p:nvPr/>
        </p:nvSpPr>
        <p:spPr>
          <a:xfrm>
            <a:off x="4490799" y="3072289"/>
            <a:ext cx="499943" cy="499943"/>
          </a:xfrm>
          <a:prstGeom prst="roundRect">
            <a:avLst>
              <a:gd name="adj" fmla="val 20000"/>
            </a:avLst>
          </a:prstGeom>
          <a:solidFill>
            <a:srgbClr val="E8E8E3"/>
          </a:solidFill>
          <a:ln w="13811">
            <a:solidFill>
              <a:srgbClr val="D1D1C7"/>
            </a:solidFill>
            <a:prstDash val="solid"/>
          </a:ln>
        </p:spPr>
      </p:sp>
      <p:sp>
        <p:nvSpPr>
          <p:cNvPr id="7" name="Text 3"/>
          <p:cNvSpPr/>
          <p:nvPr/>
        </p:nvSpPr>
        <p:spPr>
          <a:xfrm>
            <a:off x="4668322" y="3113961"/>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314860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Modularity</a:t>
            </a:r>
            <a:endParaRPr lang="en-US" sz="2187" dirty="0"/>
          </a:p>
        </p:txBody>
      </p:sp>
      <p:sp>
        <p:nvSpPr>
          <p:cNvPr id="9" name="Text 5"/>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enhances code modularity, making it easier to develop, debug, and maintain large projects.</a:t>
            </a:r>
            <a:endParaRPr lang="en-US" sz="1750" dirty="0"/>
          </a:p>
        </p:txBody>
      </p:sp>
      <p:sp>
        <p:nvSpPr>
          <p:cNvPr id="10" name="Shape 6"/>
          <p:cNvSpPr/>
          <p:nvPr/>
        </p:nvSpPr>
        <p:spPr>
          <a:xfrm>
            <a:off x="9255085" y="3072289"/>
            <a:ext cx="499943" cy="499943"/>
          </a:xfrm>
          <a:prstGeom prst="roundRect">
            <a:avLst>
              <a:gd name="adj" fmla="val 20000"/>
            </a:avLst>
          </a:prstGeom>
          <a:solidFill>
            <a:srgbClr val="E8E8E3"/>
          </a:solidFill>
          <a:ln w="13811">
            <a:solidFill>
              <a:srgbClr val="D1D1C7"/>
            </a:solidFill>
            <a:prstDash val="solid"/>
          </a:ln>
        </p:spPr>
      </p:sp>
      <p:sp>
        <p:nvSpPr>
          <p:cNvPr id="11" name="Text 7"/>
          <p:cNvSpPr/>
          <p:nvPr/>
        </p:nvSpPr>
        <p:spPr>
          <a:xfrm>
            <a:off x="9409748" y="3113961"/>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314860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Code Reusability</a:t>
            </a:r>
            <a:endParaRPr lang="en-US" sz="2187" dirty="0"/>
          </a:p>
        </p:txBody>
      </p:sp>
      <p:sp>
        <p:nvSpPr>
          <p:cNvPr id="13" name="Text 9"/>
          <p:cNvSpPr/>
          <p:nvPr/>
        </p:nvSpPr>
        <p:spPr>
          <a:xfrm>
            <a:off x="9977199" y="3629025"/>
            <a:ext cx="38200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promotes code reusability, allowing developers to use existing classes and objects in new projects.</a:t>
            </a:r>
            <a:endParaRPr lang="en-US" sz="1750" dirty="0"/>
          </a:p>
        </p:txBody>
      </p:sp>
      <p:sp>
        <p:nvSpPr>
          <p:cNvPr id="14" name="Shape 10"/>
          <p:cNvSpPr/>
          <p:nvPr/>
        </p:nvSpPr>
        <p:spPr>
          <a:xfrm>
            <a:off x="4490799" y="5090993"/>
            <a:ext cx="499943" cy="499943"/>
          </a:xfrm>
          <a:prstGeom prst="roundRect">
            <a:avLst>
              <a:gd name="adj" fmla="val 20000"/>
            </a:avLst>
          </a:prstGeom>
          <a:solidFill>
            <a:srgbClr val="E8E8E3"/>
          </a:solidFill>
          <a:ln w="13811">
            <a:solidFill>
              <a:srgbClr val="D1D1C7"/>
            </a:solidFill>
            <a:prstDash val="solid"/>
          </a:ln>
        </p:spPr>
      </p:sp>
      <p:sp>
        <p:nvSpPr>
          <p:cNvPr id="15" name="Text 11"/>
          <p:cNvSpPr/>
          <p:nvPr/>
        </p:nvSpPr>
        <p:spPr>
          <a:xfrm>
            <a:off x="4649272" y="5132665"/>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5212913" y="5167313"/>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Data Security</a:t>
            </a:r>
            <a:endParaRPr lang="en-US" sz="2187" dirty="0"/>
          </a:p>
        </p:txBody>
      </p:sp>
      <p:sp>
        <p:nvSpPr>
          <p:cNvPr id="17" name="Text 13"/>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provides data security by incorporating access control mechanisms through encapsulation.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59819"/>
            <a:ext cx="80010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Key Concepts of OOPs in Python</a:t>
            </a:r>
            <a:endParaRPr lang="en-US" sz="4374" dirty="0"/>
          </a:p>
        </p:txBody>
      </p:sp>
      <p:sp>
        <p:nvSpPr>
          <p:cNvPr id="5" name="Text 2"/>
          <p:cNvSpPr/>
          <p:nvPr/>
        </p:nvSpPr>
        <p:spPr>
          <a:xfrm>
            <a:off x="2037993" y="3609618"/>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Classes</a:t>
            </a:r>
            <a:endParaRPr lang="en-US" sz="2624" dirty="0"/>
          </a:p>
        </p:txBody>
      </p:sp>
      <p:sp>
        <p:nvSpPr>
          <p:cNvPr id="6" name="Text 3"/>
          <p:cNvSpPr/>
          <p:nvPr/>
        </p:nvSpPr>
        <p:spPr>
          <a:xfrm>
            <a:off x="2037993" y="4248269"/>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Classes define objects in Python and act as a blueprint for creating instances.</a:t>
            </a:r>
            <a:endParaRPr lang="en-US" sz="1750" dirty="0"/>
          </a:p>
        </p:txBody>
      </p:sp>
      <p:sp>
        <p:nvSpPr>
          <p:cNvPr id="7" name="Text 4"/>
          <p:cNvSpPr/>
          <p:nvPr/>
        </p:nvSpPr>
        <p:spPr>
          <a:xfrm>
            <a:off x="5743932" y="3609618"/>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Objects</a:t>
            </a:r>
            <a:endParaRPr lang="en-US" sz="2624" dirty="0"/>
          </a:p>
        </p:txBody>
      </p:sp>
      <p:sp>
        <p:nvSpPr>
          <p:cNvPr id="8" name="Text 5"/>
          <p:cNvSpPr/>
          <p:nvPr/>
        </p:nvSpPr>
        <p:spPr>
          <a:xfrm>
            <a:off x="5743932" y="4248269"/>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Objects are instances of classes that contain attributes and methods to represent real-world entities.</a:t>
            </a:r>
            <a:endParaRPr lang="en-US" sz="1750" dirty="0"/>
          </a:p>
        </p:txBody>
      </p:sp>
      <p:sp>
        <p:nvSpPr>
          <p:cNvPr id="9" name="Text 6"/>
          <p:cNvSpPr/>
          <p:nvPr/>
        </p:nvSpPr>
        <p:spPr>
          <a:xfrm>
            <a:off x="9449872" y="3609618"/>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Inheritance</a:t>
            </a:r>
            <a:endParaRPr lang="en-US" sz="2624" dirty="0"/>
          </a:p>
        </p:txBody>
      </p:sp>
      <p:sp>
        <p:nvSpPr>
          <p:cNvPr id="10" name="Text 7"/>
          <p:cNvSpPr/>
          <p:nvPr/>
        </p:nvSpPr>
        <p:spPr>
          <a:xfrm>
            <a:off x="9449872" y="4248269"/>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Inheritance allows the creation of new classes by inheriting properties and behaviors from existing classes.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1309688"/>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Examples of Implementing OOPs in Python</a:t>
            </a:r>
            <a:endParaRPr lang="en-US" sz="4374" dirty="0"/>
          </a:p>
        </p:txBody>
      </p:sp>
      <p:sp>
        <p:nvSpPr>
          <p:cNvPr id="7" name="Shape 3"/>
          <p:cNvSpPr/>
          <p:nvPr/>
        </p:nvSpPr>
        <p:spPr>
          <a:xfrm>
            <a:off x="7293054" y="3031688"/>
            <a:ext cx="44410" cy="3888224"/>
          </a:xfrm>
          <a:prstGeom prst="roundRect">
            <a:avLst>
              <a:gd name="adj" fmla="val 225151"/>
            </a:avLst>
          </a:prstGeom>
          <a:solidFill>
            <a:srgbClr val="D1D1C7"/>
          </a:solidFill>
          <a:ln/>
        </p:spPr>
      </p:sp>
      <p:sp>
        <p:nvSpPr>
          <p:cNvPr id="8" name="Shape 4"/>
          <p:cNvSpPr/>
          <p:nvPr/>
        </p:nvSpPr>
        <p:spPr>
          <a:xfrm>
            <a:off x="7565172" y="3432989"/>
            <a:ext cx="777597" cy="44410"/>
          </a:xfrm>
          <a:prstGeom prst="roundRect">
            <a:avLst>
              <a:gd name="adj" fmla="val 225151"/>
            </a:avLst>
          </a:prstGeom>
          <a:solidFill>
            <a:srgbClr val="D1D1C7"/>
          </a:solidFill>
          <a:ln/>
        </p:spPr>
      </p:sp>
      <p:sp>
        <p:nvSpPr>
          <p:cNvPr id="9" name="Shape 5"/>
          <p:cNvSpPr/>
          <p:nvPr/>
        </p:nvSpPr>
        <p:spPr>
          <a:xfrm>
            <a:off x="7065228" y="3205282"/>
            <a:ext cx="499943" cy="499943"/>
          </a:xfrm>
          <a:prstGeom prst="roundRect">
            <a:avLst>
              <a:gd name="adj" fmla="val 20000"/>
            </a:avLst>
          </a:prstGeom>
          <a:solidFill>
            <a:srgbClr val="E8E8E3"/>
          </a:solidFill>
          <a:ln w="13811">
            <a:solidFill>
              <a:srgbClr val="D1D1C7"/>
            </a:solidFill>
            <a:prstDash val="solid"/>
          </a:ln>
        </p:spPr>
      </p:sp>
      <p:sp>
        <p:nvSpPr>
          <p:cNvPr id="10" name="Text 6"/>
          <p:cNvSpPr/>
          <p:nvPr/>
        </p:nvSpPr>
        <p:spPr>
          <a:xfrm>
            <a:off x="7242750" y="324695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1" name="Text 7"/>
          <p:cNvSpPr/>
          <p:nvPr/>
        </p:nvSpPr>
        <p:spPr>
          <a:xfrm>
            <a:off x="8537258" y="3253859"/>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Creating a Class</a:t>
            </a:r>
            <a:endParaRPr lang="en-US" sz="2187" dirty="0"/>
          </a:p>
        </p:txBody>
      </p:sp>
      <p:sp>
        <p:nvSpPr>
          <p:cNvPr id="12" name="Text 8"/>
          <p:cNvSpPr/>
          <p:nvPr/>
        </p:nvSpPr>
        <p:spPr>
          <a:xfrm>
            <a:off x="8537258" y="3734276"/>
            <a:ext cx="4055150"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Define a class with attributes and methods to represent a specific entity.</a:t>
            </a:r>
            <a:endParaRPr lang="en-US" sz="1750" dirty="0"/>
          </a:p>
        </p:txBody>
      </p:sp>
      <p:sp>
        <p:nvSpPr>
          <p:cNvPr id="13" name="Shape 9"/>
          <p:cNvSpPr/>
          <p:nvPr/>
        </p:nvSpPr>
        <p:spPr>
          <a:xfrm>
            <a:off x="6287631" y="4543842"/>
            <a:ext cx="777597" cy="44410"/>
          </a:xfrm>
          <a:prstGeom prst="roundRect">
            <a:avLst>
              <a:gd name="adj" fmla="val 225151"/>
            </a:avLst>
          </a:prstGeom>
          <a:solidFill>
            <a:srgbClr val="D1D1C7"/>
          </a:solidFill>
          <a:ln/>
        </p:spPr>
      </p:sp>
      <p:sp>
        <p:nvSpPr>
          <p:cNvPr id="14" name="Shape 10"/>
          <p:cNvSpPr/>
          <p:nvPr/>
        </p:nvSpPr>
        <p:spPr>
          <a:xfrm>
            <a:off x="7065228" y="4316135"/>
            <a:ext cx="499943" cy="499943"/>
          </a:xfrm>
          <a:prstGeom prst="roundRect">
            <a:avLst>
              <a:gd name="adj" fmla="val 20000"/>
            </a:avLst>
          </a:prstGeom>
          <a:solidFill>
            <a:srgbClr val="E8E8E3"/>
          </a:solidFill>
          <a:ln w="13811">
            <a:solidFill>
              <a:srgbClr val="D1D1C7"/>
            </a:solidFill>
            <a:prstDash val="solid"/>
          </a:ln>
        </p:spPr>
      </p:sp>
      <p:sp>
        <p:nvSpPr>
          <p:cNvPr id="15" name="Text 11"/>
          <p:cNvSpPr/>
          <p:nvPr/>
        </p:nvSpPr>
        <p:spPr>
          <a:xfrm>
            <a:off x="7219890" y="435780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6" name="Text 12"/>
          <p:cNvSpPr/>
          <p:nvPr/>
        </p:nvSpPr>
        <p:spPr>
          <a:xfrm>
            <a:off x="3555683" y="4364712"/>
            <a:ext cx="253746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Instantiating Objects</a:t>
            </a:r>
            <a:endParaRPr lang="en-US" sz="2187" dirty="0"/>
          </a:p>
        </p:txBody>
      </p:sp>
      <p:sp>
        <p:nvSpPr>
          <p:cNvPr id="17" name="Text 13"/>
          <p:cNvSpPr/>
          <p:nvPr/>
        </p:nvSpPr>
        <p:spPr>
          <a:xfrm>
            <a:off x="2037993" y="4845129"/>
            <a:ext cx="4055150" cy="710803"/>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Create instances of the class and assign values to their attributes.</a:t>
            </a:r>
            <a:endParaRPr lang="en-US" sz="1750" dirty="0"/>
          </a:p>
        </p:txBody>
      </p:sp>
      <p:sp>
        <p:nvSpPr>
          <p:cNvPr id="18" name="Shape 14"/>
          <p:cNvSpPr/>
          <p:nvPr/>
        </p:nvSpPr>
        <p:spPr>
          <a:xfrm>
            <a:off x="7565172" y="5543610"/>
            <a:ext cx="777597" cy="44410"/>
          </a:xfrm>
          <a:prstGeom prst="roundRect">
            <a:avLst>
              <a:gd name="adj" fmla="val 225151"/>
            </a:avLst>
          </a:prstGeom>
          <a:solidFill>
            <a:srgbClr val="D1D1C7"/>
          </a:solidFill>
          <a:ln/>
        </p:spPr>
      </p:sp>
      <p:sp>
        <p:nvSpPr>
          <p:cNvPr id="19" name="Shape 15"/>
          <p:cNvSpPr/>
          <p:nvPr/>
        </p:nvSpPr>
        <p:spPr>
          <a:xfrm>
            <a:off x="7065228" y="5315903"/>
            <a:ext cx="499943" cy="499943"/>
          </a:xfrm>
          <a:prstGeom prst="roundRect">
            <a:avLst>
              <a:gd name="adj" fmla="val 20000"/>
            </a:avLst>
          </a:prstGeom>
          <a:solidFill>
            <a:srgbClr val="E8E8E3"/>
          </a:solidFill>
          <a:ln w="13811">
            <a:solidFill>
              <a:srgbClr val="D1D1C7"/>
            </a:solidFill>
            <a:prstDash val="solid"/>
          </a:ln>
        </p:spPr>
      </p:sp>
      <p:sp>
        <p:nvSpPr>
          <p:cNvPr id="20" name="Text 16"/>
          <p:cNvSpPr/>
          <p:nvPr/>
        </p:nvSpPr>
        <p:spPr>
          <a:xfrm>
            <a:off x="7223700" y="5357574"/>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1" name="Text 17"/>
          <p:cNvSpPr/>
          <p:nvPr/>
        </p:nvSpPr>
        <p:spPr>
          <a:xfrm>
            <a:off x="8537258" y="5364480"/>
            <a:ext cx="405384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Accessing and Manipulating Data</a:t>
            </a:r>
            <a:endParaRPr lang="en-US" sz="2187" dirty="0"/>
          </a:p>
        </p:txBody>
      </p:sp>
      <p:sp>
        <p:nvSpPr>
          <p:cNvPr id="22" name="Text 18"/>
          <p:cNvSpPr/>
          <p:nvPr/>
        </p:nvSpPr>
        <p:spPr>
          <a:xfrm>
            <a:off x="8537258" y="5844897"/>
            <a:ext cx="4055150"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Use methods and attributes to access and modify the data of objects.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68586"/>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Common Pitfalls and Challenges of OOPs in Python</a:t>
            </a:r>
            <a:endParaRPr lang="en-US" sz="4374" dirty="0"/>
          </a:p>
        </p:txBody>
      </p:sp>
      <p:sp>
        <p:nvSpPr>
          <p:cNvPr id="5" name="Shape 2"/>
          <p:cNvSpPr/>
          <p:nvPr/>
        </p:nvSpPr>
        <p:spPr>
          <a:xfrm>
            <a:off x="2037993" y="2901672"/>
            <a:ext cx="5166122" cy="2018586"/>
          </a:xfrm>
          <a:prstGeom prst="roundRect">
            <a:avLst>
              <a:gd name="adj" fmla="val 4953"/>
            </a:avLst>
          </a:prstGeom>
          <a:solidFill>
            <a:srgbClr val="E8E8E3"/>
          </a:solidFill>
          <a:ln w="13811">
            <a:solidFill>
              <a:srgbClr val="D1D1C7"/>
            </a:solidFill>
            <a:prstDash val="solid"/>
          </a:ln>
        </p:spPr>
      </p:sp>
      <p:sp>
        <p:nvSpPr>
          <p:cNvPr id="6" name="Text 3"/>
          <p:cNvSpPr/>
          <p:nvPr/>
        </p:nvSpPr>
        <p:spPr>
          <a:xfrm>
            <a:off x="2273975" y="3137654"/>
            <a:ext cx="30556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Overcomplicating Design</a:t>
            </a:r>
            <a:endParaRPr lang="en-US" sz="2187" dirty="0"/>
          </a:p>
        </p:txBody>
      </p:sp>
      <p:sp>
        <p:nvSpPr>
          <p:cNvPr id="7" name="Text 4"/>
          <p:cNvSpPr/>
          <p:nvPr/>
        </p:nvSpPr>
        <p:spPr>
          <a:xfrm>
            <a:off x="2273975" y="361807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One common pitfall is overcomplicating the design by creating unnecessary levels of abstraction.</a:t>
            </a:r>
            <a:endParaRPr lang="en-US" sz="1750" dirty="0"/>
          </a:p>
        </p:txBody>
      </p:sp>
      <p:sp>
        <p:nvSpPr>
          <p:cNvPr id="8" name="Shape 5"/>
          <p:cNvSpPr/>
          <p:nvPr/>
        </p:nvSpPr>
        <p:spPr>
          <a:xfrm>
            <a:off x="7426285" y="2901672"/>
            <a:ext cx="5166122" cy="2018586"/>
          </a:xfrm>
          <a:prstGeom prst="roundRect">
            <a:avLst>
              <a:gd name="adj" fmla="val 4953"/>
            </a:avLst>
          </a:prstGeom>
          <a:solidFill>
            <a:srgbClr val="E8E8E3"/>
          </a:solidFill>
          <a:ln w="13811">
            <a:solidFill>
              <a:srgbClr val="D1D1C7"/>
            </a:solidFill>
            <a:prstDash val="solid"/>
          </a:ln>
        </p:spPr>
      </p:sp>
      <p:sp>
        <p:nvSpPr>
          <p:cNvPr id="9" name="Text 6"/>
          <p:cNvSpPr/>
          <p:nvPr/>
        </p:nvSpPr>
        <p:spPr>
          <a:xfrm>
            <a:off x="7662267" y="3137654"/>
            <a:ext cx="32385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Lack of Proper Inheritance</a:t>
            </a:r>
            <a:endParaRPr lang="en-US" sz="2187" dirty="0"/>
          </a:p>
        </p:txBody>
      </p:sp>
      <p:sp>
        <p:nvSpPr>
          <p:cNvPr id="10" name="Text 7"/>
          <p:cNvSpPr/>
          <p:nvPr/>
        </p:nvSpPr>
        <p:spPr>
          <a:xfrm>
            <a:off x="7662267" y="3618071"/>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Improper use of inheritance can lead to code redundancy and maintenance issues.</a:t>
            </a:r>
            <a:endParaRPr lang="en-US" sz="1750" dirty="0"/>
          </a:p>
        </p:txBody>
      </p:sp>
      <p:sp>
        <p:nvSpPr>
          <p:cNvPr id="11" name="Shape 8"/>
          <p:cNvSpPr/>
          <p:nvPr/>
        </p:nvSpPr>
        <p:spPr>
          <a:xfrm>
            <a:off x="2037993" y="5142428"/>
            <a:ext cx="5166122" cy="2018586"/>
          </a:xfrm>
          <a:prstGeom prst="roundRect">
            <a:avLst>
              <a:gd name="adj" fmla="val 4953"/>
            </a:avLst>
          </a:prstGeom>
          <a:solidFill>
            <a:srgbClr val="E8E8E3"/>
          </a:solidFill>
          <a:ln w="13811">
            <a:solidFill>
              <a:srgbClr val="D1D1C7"/>
            </a:solidFill>
            <a:prstDash val="solid"/>
          </a:ln>
        </p:spPr>
      </p:sp>
      <p:sp>
        <p:nvSpPr>
          <p:cNvPr id="12" name="Text 9"/>
          <p:cNvSpPr/>
          <p:nvPr/>
        </p:nvSpPr>
        <p:spPr>
          <a:xfrm>
            <a:off x="2273975" y="5378410"/>
            <a:ext cx="30251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Difficulties in Debugging</a:t>
            </a:r>
            <a:endParaRPr lang="en-US" sz="2187" dirty="0"/>
          </a:p>
        </p:txBody>
      </p:sp>
      <p:sp>
        <p:nvSpPr>
          <p:cNvPr id="13" name="Text 10"/>
          <p:cNvSpPr/>
          <p:nvPr/>
        </p:nvSpPr>
        <p:spPr>
          <a:xfrm>
            <a:off x="2273975" y="5858828"/>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Complex object structures and interactions can make debugging more challenging.</a:t>
            </a:r>
            <a:endParaRPr lang="en-US" sz="1750" dirty="0"/>
          </a:p>
        </p:txBody>
      </p:sp>
      <p:sp>
        <p:nvSpPr>
          <p:cNvPr id="14" name="Shape 11"/>
          <p:cNvSpPr/>
          <p:nvPr/>
        </p:nvSpPr>
        <p:spPr>
          <a:xfrm>
            <a:off x="7426285" y="5142428"/>
            <a:ext cx="5166122" cy="2018586"/>
          </a:xfrm>
          <a:prstGeom prst="roundRect">
            <a:avLst>
              <a:gd name="adj" fmla="val 4953"/>
            </a:avLst>
          </a:prstGeom>
          <a:solidFill>
            <a:srgbClr val="E8E8E3"/>
          </a:solidFill>
          <a:ln w="13811">
            <a:solidFill>
              <a:srgbClr val="D1D1C7"/>
            </a:solidFill>
            <a:prstDash val="solid"/>
          </a:ln>
        </p:spPr>
      </p:sp>
      <p:sp>
        <p:nvSpPr>
          <p:cNvPr id="15" name="Text 12"/>
          <p:cNvSpPr/>
          <p:nvPr/>
        </p:nvSpPr>
        <p:spPr>
          <a:xfrm>
            <a:off x="7662267" y="5378410"/>
            <a:ext cx="24841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Performance Impact</a:t>
            </a:r>
            <a:endParaRPr lang="en-US" sz="2187" dirty="0"/>
          </a:p>
        </p:txBody>
      </p:sp>
      <p:sp>
        <p:nvSpPr>
          <p:cNvPr id="16" name="Text 13"/>
          <p:cNvSpPr/>
          <p:nvPr/>
        </p:nvSpPr>
        <p:spPr>
          <a:xfrm>
            <a:off x="7662267" y="5858828"/>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can introduce slight performance overhead compared to other programming paradigms.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931682"/>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and Summary of OOPs in Python</a:t>
            </a:r>
            <a:endParaRPr lang="en-US" sz="4374" dirty="0"/>
          </a:p>
        </p:txBody>
      </p:sp>
      <p:sp>
        <p:nvSpPr>
          <p:cNvPr id="6" name="Text 2"/>
          <p:cNvSpPr/>
          <p:nvPr/>
        </p:nvSpPr>
        <p:spPr>
          <a:xfrm>
            <a:off x="2037993" y="5653683"/>
            <a:ext cx="10554414"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OOPs is an essential concept in Python, enabling developers to write structured, modular, and reusable code. It promotes code organization, enhances code reusability, and provides data security through encapsulation. Understanding the key principles, concepts, and potential pitfalls of OOPs is crucial for effective Python programming.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2</cp:revision>
  <dcterms:created xsi:type="dcterms:W3CDTF">2024-01-08T02:44:23Z</dcterms:created>
  <dcterms:modified xsi:type="dcterms:W3CDTF">2024-01-08T03:12:01Z</dcterms:modified>
</cp:coreProperties>
</file>