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66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8" y="1663213"/>
            <a:ext cx="7477601" cy="1666399"/>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Inheritance and Polymorphism in Python</a:t>
            </a:r>
            <a:endParaRPr lang="en-US" sz="5249" dirty="0"/>
          </a:p>
        </p:txBody>
      </p:sp>
      <p:sp>
        <p:nvSpPr>
          <p:cNvPr id="6" name="Text 3"/>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Understanding inheritance and polymorphism is crucial for Python developers. These concepts enable classes to inherit attributes and methods from other classes, allowing for code reusability and flexibility.</a:t>
            </a:r>
            <a:endParaRPr lang="en-US" sz="1750" dirty="0"/>
          </a:p>
        </p:txBody>
      </p:sp>
      <p:sp>
        <p:nvSpPr>
          <p:cNvPr id="7" name="Shape 4"/>
          <p:cNvSpPr/>
          <p:nvPr/>
        </p:nvSpPr>
        <p:spPr>
          <a:xfrm>
            <a:off x="833199" y="5594866"/>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942648"/>
            <a:ext cx="340162" cy="340162"/>
          </a:xfrm>
          <a:prstGeom prst="rect">
            <a:avLst/>
          </a:prstGeom>
        </p:spPr>
      </p:pic>
      <p:sp>
        <p:nvSpPr>
          <p:cNvPr id="9" name="Text 5"/>
          <p:cNvSpPr/>
          <p:nvPr/>
        </p:nvSpPr>
        <p:spPr>
          <a:xfrm>
            <a:off x="1370826" y="5872785"/>
            <a:ext cx="2530316" cy="388858"/>
          </a:xfrm>
          <a:prstGeom prst="rect">
            <a:avLst/>
          </a:prstGeom>
          <a:noFill/>
          <a:ln/>
        </p:spPr>
        <p:txBody>
          <a:bodyPr wrap="none" rtlCol="0" anchor="t"/>
          <a:lstStyle/>
          <a:p>
            <a:pPr marL="0" indent="0" algn="l">
              <a:lnSpc>
                <a:spcPts val="3062"/>
              </a:lnSpc>
              <a:buNone/>
            </a:pPr>
            <a:r>
              <a:rPr lang="en-US" sz="2187" b="1" dirty="0">
                <a:solidFill>
                  <a:srgbClr val="443728"/>
                </a:solidFill>
                <a:latin typeface="Open Sans" pitchFamily="34" charset="0"/>
                <a:ea typeface="Open Sans" pitchFamily="34" charset="-122"/>
                <a:cs typeface="Open Sans" pitchFamily="34" charset="-120"/>
              </a:rPr>
              <a:t>by ANIK ACHARJEE</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683663"/>
            <a:ext cx="641996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Understanding Inheritance</a:t>
            </a:r>
            <a:endParaRPr lang="en-US" sz="4374" dirty="0"/>
          </a:p>
        </p:txBody>
      </p:sp>
      <p:sp>
        <p:nvSpPr>
          <p:cNvPr id="5" name="Text 3"/>
          <p:cNvSpPr/>
          <p:nvPr/>
        </p:nvSpPr>
        <p:spPr>
          <a:xfrm>
            <a:off x="2037993" y="2933462"/>
            <a:ext cx="2878812"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Parent and Child Classes</a:t>
            </a:r>
            <a:endParaRPr lang="en-US" sz="2187" dirty="0"/>
          </a:p>
        </p:txBody>
      </p:sp>
      <p:sp>
        <p:nvSpPr>
          <p:cNvPr id="6" name="Text 4"/>
          <p:cNvSpPr/>
          <p:nvPr/>
        </p:nvSpPr>
        <p:spPr>
          <a:xfrm>
            <a:off x="2037993" y="3502819"/>
            <a:ext cx="3156347"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Inheritance involves defining new classes with little to no modification by deriving them from existing classes. The existing classes are called base or parent classes, and the new ones are derived or child classes.</a:t>
            </a:r>
            <a:endParaRPr lang="en-US" sz="1750" dirty="0"/>
          </a:p>
        </p:txBody>
      </p:sp>
      <p:sp>
        <p:nvSpPr>
          <p:cNvPr id="7" name="Text 5"/>
          <p:cNvSpPr/>
          <p:nvPr/>
        </p:nvSpPr>
        <p:spPr>
          <a:xfrm>
            <a:off x="5743932" y="2933462"/>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Code Reusability</a:t>
            </a:r>
            <a:endParaRPr lang="en-US" sz="2187" dirty="0"/>
          </a:p>
        </p:txBody>
      </p:sp>
      <p:sp>
        <p:nvSpPr>
          <p:cNvPr id="8" name="Text 6"/>
          <p:cNvSpPr/>
          <p:nvPr/>
        </p:nvSpPr>
        <p:spPr>
          <a:xfrm>
            <a:off x="5743932" y="3502819"/>
            <a:ext cx="3156347"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With inheritance, the information is defined only once and shared by multiple classes. It allows the creation of a general class, then more specialized classes later.</a:t>
            </a:r>
            <a:endParaRPr lang="en-US" sz="1750" dirty="0"/>
          </a:p>
        </p:txBody>
      </p:sp>
      <p:sp>
        <p:nvSpPr>
          <p:cNvPr id="9" name="Text 7"/>
          <p:cNvSpPr/>
          <p:nvPr/>
        </p:nvSpPr>
        <p:spPr>
          <a:xfrm>
            <a:off x="9449872" y="2933462"/>
            <a:ext cx="237934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Overriding Methods</a:t>
            </a:r>
            <a:endParaRPr lang="en-US" sz="2187" dirty="0"/>
          </a:p>
        </p:txBody>
      </p:sp>
      <p:sp>
        <p:nvSpPr>
          <p:cNvPr id="10" name="Text 8"/>
          <p:cNvSpPr/>
          <p:nvPr/>
        </p:nvSpPr>
        <p:spPr>
          <a:xfrm>
            <a:off x="9449872" y="3502819"/>
            <a:ext cx="3156347"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Derived classes can override or extend the functionality of the base class. This provides flexibility in adapting the methods to suit different applications.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2656880"/>
          </a:xfrm>
          <a:prstGeom prst="rect">
            <a:avLst/>
          </a:prstGeom>
        </p:spPr>
      </p:pic>
      <p:sp>
        <p:nvSpPr>
          <p:cNvPr id="5" name="Text 2"/>
          <p:cNvSpPr/>
          <p:nvPr/>
        </p:nvSpPr>
        <p:spPr>
          <a:xfrm>
            <a:off x="2266950" y="3242191"/>
            <a:ext cx="5635823" cy="664131"/>
          </a:xfrm>
          <a:prstGeom prst="rect">
            <a:avLst/>
          </a:prstGeom>
          <a:noFill/>
          <a:ln/>
        </p:spPr>
        <p:txBody>
          <a:bodyPr wrap="none" rtlCol="0" anchor="t"/>
          <a:lstStyle/>
          <a:p>
            <a:pPr marL="0" indent="0">
              <a:lnSpc>
                <a:spcPts val="5230"/>
              </a:lnSpc>
              <a:buNone/>
            </a:pPr>
            <a:r>
              <a:rPr lang="en-US" sz="4184" b="1" dirty="0">
                <a:solidFill>
                  <a:srgbClr val="443728"/>
                </a:solidFill>
                <a:latin typeface="Crimson Pro" pitchFamily="34" charset="0"/>
                <a:ea typeface="Crimson Pro" pitchFamily="34" charset="-122"/>
                <a:cs typeface="Crimson Pro" pitchFamily="34" charset="-120"/>
              </a:rPr>
              <a:t>Polymorphism in Python</a:t>
            </a:r>
            <a:endParaRPr lang="en-US" sz="4184" dirty="0"/>
          </a:p>
        </p:txBody>
      </p:sp>
      <p:sp>
        <p:nvSpPr>
          <p:cNvPr id="6" name="Shape 3"/>
          <p:cNvSpPr/>
          <p:nvPr/>
        </p:nvSpPr>
        <p:spPr>
          <a:xfrm>
            <a:off x="2266950" y="4391144"/>
            <a:ext cx="478155" cy="478155"/>
          </a:xfrm>
          <a:prstGeom prst="roundRect">
            <a:avLst>
              <a:gd name="adj" fmla="val 20004"/>
            </a:avLst>
          </a:prstGeom>
          <a:solidFill>
            <a:srgbClr val="EBE2E0"/>
          </a:solidFill>
          <a:ln w="7620">
            <a:solidFill>
              <a:srgbClr val="D1C8C6"/>
            </a:solidFill>
            <a:prstDash val="solid"/>
          </a:ln>
        </p:spPr>
      </p:sp>
      <p:sp>
        <p:nvSpPr>
          <p:cNvPr id="7" name="Text 4"/>
          <p:cNvSpPr/>
          <p:nvPr/>
        </p:nvSpPr>
        <p:spPr>
          <a:xfrm>
            <a:off x="2446377" y="4430911"/>
            <a:ext cx="119301" cy="398502"/>
          </a:xfrm>
          <a:prstGeom prst="rect">
            <a:avLst/>
          </a:prstGeom>
          <a:noFill/>
          <a:ln/>
        </p:spPr>
        <p:txBody>
          <a:bodyPr wrap="none" rtlCol="0" anchor="t"/>
          <a:lstStyle/>
          <a:p>
            <a:pPr marL="0" indent="0" algn="ctr">
              <a:lnSpc>
                <a:spcPts val="3138"/>
              </a:lnSpc>
              <a:buNone/>
            </a:pPr>
            <a:r>
              <a:rPr lang="en-US" sz="2510" b="1" dirty="0">
                <a:solidFill>
                  <a:srgbClr val="443728"/>
                </a:solidFill>
                <a:latin typeface="Crimson Pro" pitchFamily="34" charset="0"/>
                <a:ea typeface="Crimson Pro" pitchFamily="34" charset="-122"/>
                <a:cs typeface="Crimson Pro" pitchFamily="34" charset="-120"/>
              </a:rPr>
              <a:t>1</a:t>
            </a:r>
            <a:endParaRPr lang="en-US" sz="2510" dirty="0"/>
          </a:p>
        </p:txBody>
      </p:sp>
      <p:sp>
        <p:nvSpPr>
          <p:cNvPr id="8" name="Text 5"/>
          <p:cNvSpPr/>
          <p:nvPr/>
        </p:nvSpPr>
        <p:spPr>
          <a:xfrm>
            <a:off x="2957632" y="4464129"/>
            <a:ext cx="2125504" cy="332184"/>
          </a:xfrm>
          <a:prstGeom prst="rect">
            <a:avLst/>
          </a:prstGeom>
          <a:noFill/>
          <a:ln/>
        </p:spPr>
        <p:txBody>
          <a:bodyPr wrap="none" rtlCol="0" anchor="t"/>
          <a:lstStyle/>
          <a:p>
            <a:pPr marL="0" indent="0">
              <a:lnSpc>
                <a:spcPts val="2615"/>
              </a:lnSpc>
              <a:buNone/>
            </a:pPr>
            <a:r>
              <a:rPr lang="en-US" sz="2092" b="1" dirty="0">
                <a:solidFill>
                  <a:srgbClr val="443728"/>
                </a:solidFill>
                <a:latin typeface="Crimson Pro" pitchFamily="34" charset="0"/>
                <a:ea typeface="Crimson Pro" pitchFamily="34" charset="-122"/>
                <a:cs typeface="Crimson Pro" pitchFamily="34" charset="-120"/>
              </a:rPr>
              <a:t>Multiple Forms</a:t>
            </a:r>
            <a:endParaRPr lang="en-US" sz="2092" dirty="0"/>
          </a:p>
        </p:txBody>
      </p:sp>
      <p:sp>
        <p:nvSpPr>
          <p:cNvPr id="9" name="Text 6"/>
          <p:cNvSpPr/>
          <p:nvPr/>
        </p:nvSpPr>
        <p:spPr>
          <a:xfrm>
            <a:off x="2957632" y="4923830"/>
            <a:ext cx="2533055" cy="2720340"/>
          </a:xfrm>
          <a:prstGeom prst="rect">
            <a:avLst/>
          </a:prstGeom>
          <a:noFill/>
          <a:ln/>
        </p:spPr>
        <p:txBody>
          <a:bodyPr wrap="square" rtlCol="0" anchor="t"/>
          <a:lstStyle/>
          <a:p>
            <a:pPr marL="0" indent="0">
              <a:lnSpc>
                <a:spcPts val="2678"/>
              </a:lnSpc>
              <a:buNone/>
            </a:pPr>
            <a:r>
              <a:rPr lang="en-US" sz="1674" dirty="0">
                <a:solidFill>
                  <a:srgbClr val="443728"/>
                </a:solidFill>
                <a:latin typeface="Open Sans" pitchFamily="34" charset="0"/>
                <a:ea typeface="Open Sans" pitchFamily="34" charset="-122"/>
                <a:cs typeface="Open Sans" pitchFamily="34" charset="-120"/>
              </a:rPr>
              <a:t>Polymorphism allows objects of different classes to be treated as objects of a common class. It helps in specifying a single interface for multiple data types.</a:t>
            </a:r>
            <a:endParaRPr lang="en-US" sz="1674" dirty="0"/>
          </a:p>
        </p:txBody>
      </p:sp>
      <p:sp>
        <p:nvSpPr>
          <p:cNvPr id="10" name="Shape 7"/>
          <p:cNvSpPr/>
          <p:nvPr/>
        </p:nvSpPr>
        <p:spPr>
          <a:xfrm>
            <a:off x="5703213" y="4391144"/>
            <a:ext cx="478155" cy="478155"/>
          </a:xfrm>
          <a:prstGeom prst="roundRect">
            <a:avLst>
              <a:gd name="adj" fmla="val 20004"/>
            </a:avLst>
          </a:prstGeom>
          <a:solidFill>
            <a:srgbClr val="EBE2E0"/>
          </a:solidFill>
          <a:ln w="7620">
            <a:solidFill>
              <a:srgbClr val="D1C8C6"/>
            </a:solidFill>
            <a:prstDash val="solid"/>
          </a:ln>
        </p:spPr>
      </p:sp>
      <p:sp>
        <p:nvSpPr>
          <p:cNvPr id="11" name="Text 8"/>
          <p:cNvSpPr/>
          <p:nvPr/>
        </p:nvSpPr>
        <p:spPr>
          <a:xfrm>
            <a:off x="5860971" y="4430911"/>
            <a:ext cx="162520" cy="398502"/>
          </a:xfrm>
          <a:prstGeom prst="rect">
            <a:avLst/>
          </a:prstGeom>
          <a:noFill/>
          <a:ln/>
        </p:spPr>
        <p:txBody>
          <a:bodyPr wrap="none" rtlCol="0" anchor="t"/>
          <a:lstStyle/>
          <a:p>
            <a:pPr marL="0" indent="0" algn="ctr">
              <a:lnSpc>
                <a:spcPts val="3138"/>
              </a:lnSpc>
              <a:buNone/>
            </a:pPr>
            <a:r>
              <a:rPr lang="en-US" sz="2510" b="1" dirty="0">
                <a:solidFill>
                  <a:srgbClr val="443728"/>
                </a:solidFill>
                <a:latin typeface="Crimson Pro" pitchFamily="34" charset="0"/>
                <a:ea typeface="Crimson Pro" pitchFamily="34" charset="-122"/>
                <a:cs typeface="Crimson Pro" pitchFamily="34" charset="-120"/>
              </a:rPr>
              <a:t>2</a:t>
            </a:r>
            <a:endParaRPr lang="en-US" sz="2510" dirty="0"/>
          </a:p>
        </p:txBody>
      </p:sp>
      <p:sp>
        <p:nvSpPr>
          <p:cNvPr id="12" name="Text 9"/>
          <p:cNvSpPr/>
          <p:nvPr/>
        </p:nvSpPr>
        <p:spPr>
          <a:xfrm>
            <a:off x="6393894" y="4464129"/>
            <a:ext cx="2125504" cy="332184"/>
          </a:xfrm>
          <a:prstGeom prst="rect">
            <a:avLst/>
          </a:prstGeom>
          <a:noFill/>
          <a:ln/>
        </p:spPr>
        <p:txBody>
          <a:bodyPr wrap="none" rtlCol="0" anchor="t"/>
          <a:lstStyle/>
          <a:p>
            <a:pPr marL="0" indent="0">
              <a:lnSpc>
                <a:spcPts val="2615"/>
              </a:lnSpc>
              <a:buNone/>
            </a:pPr>
            <a:r>
              <a:rPr lang="en-US" sz="2092" b="1" dirty="0">
                <a:solidFill>
                  <a:srgbClr val="443728"/>
                </a:solidFill>
                <a:latin typeface="Crimson Pro" pitchFamily="34" charset="0"/>
                <a:ea typeface="Crimson Pro" pitchFamily="34" charset="-122"/>
                <a:cs typeface="Crimson Pro" pitchFamily="34" charset="-120"/>
              </a:rPr>
              <a:t>Flexibility</a:t>
            </a:r>
            <a:endParaRPr lang="en-US" sz="2092" dirty="0"/>
          </a:p>
        </p:txBody>
      </p:sp>
      <p:sp>
        <p:nvSpPr>
          <p:cNvPr id="13" name="Text 10"/>
          <p:cNvSpPr/>
          <p:nvPr/>
        </p:nvSpPr>
        <p:spPr>
          <a:xfrm>
            <a:off x="6393894" y="4923830"/>
            <a:ext cx="2533055" cy="2040255"/>
          </a:xfrm>
          <a:prstGeom prst="rect">
            <a:avLst/>
          </a:prstGeom>
          <a:noFill/>
          <a:ln/>
        </p:spPr>
        <p:txBody>
          <a:bodyPr wrap="square" rtlCol="0" anchor="t"/>
          <a:lstStyle/>
          <a:p>
            <a:pPr marL="0" indent="0">
              <a:lnSpc>
                <a:spcPts val="2678"/>
              </a:lnSpc>
              <a:buNone/>
            </a:pPr>
            <a:r>
              <a:rPr lang="en-US" sz="1674" dirty="0">
                <a:solidFill>
                  <a:srgbClr val="443728"/>
                </a:solidFill>
                <a:latin typeface="Open Sans" pitchFamily="34" charset="0"/>
                <a:ea typeface="Open Sans" pitchFamily="34" charset="-122"/>
                <a:cs typeface="Open Sans" pitchFamily="34" charset="-120"/>
              </a:rPr>
              <a:t>It enables the development of a single method or function that supports arguments and variables of multiple types.</a:t>
            </a:r>
            <a:endParaRPr lang="en-US" sz="1674" dirty="0"/>
          </a:p>
        </p:txBody>
      </p:sp>
      <p:sp>
        <p:nvSpPr>
          <p:cNvPr id="14" name="Shape 11"/>
          <p:cNvSpPr/>
          <p:nvPr/>
        </p:nvSpPr>
        <p:spPr>
          <a:xfrm>
            <a:off x="9139476" y="4391144"/>
            <a:ext cx="478155" cy="478155"/>
          </a:xfrm>
          <a:prstGeom prst="roundRect">
            <a:avLst>
              <a:gd name="adj" fmla="val 20004"/>
            </a:avLst>
          </a:prstGeom>
          <a:solidFill>
            <a:srgbClr val="EBE2E0"/>
          </a:solidFill>
          <a:ln w="7620">
            <a:solidFill>
              <a:srgbClr val="D1C8C6"/>
            </a:solidFill>
            <a:prstDash val="solid"/>
          </a:ln>
        </p:spPr>
      </p:sp>
      <p:sp>
        <p:nvSpPr>
          <p:cNvPr id="15" name="Text 12"/>
          <p:cNvSpPr/>
          <p:nvPr/>
        </p:nvSpPr>
        <p:spPr>
          <a:xfrm>
            <a:off x="9300686" y="4430911"/>
            <a:ext cx="155734" cy="398502"/>
          </a:xfrm>
          <a:prstGeom prst="rect">
            <a:avLst/>
          </a:prstGeom>
          <a:noFill/>
          <a:ln/>
        </p:spPr>
        <p:txBody>
          <a:bodyPr wrap="none" rtlCol="0" anchor="t"/>
          <a:lstStyle/>
          <a:p>
            <a:pPr marL="0" indent="0" algn="ctr">
              <a:lnSpc>
                <a:spcPts val="3138"/>
              </a:lnSpc>
              <a:buNone/>
            </a:pPr>
            <a:r>
              <a:rPr lang="en-US" sz="2510" b="1" dirty="0">
                <a:solidFill>
                  <a:srgbClr val="443728"/>
                </a:solidFill>
                <a:latin typeface="Crimson Pro" pitchFamily="34" charset="0"/>
                <a:ea typeface="Crimson Pro" pitchFamily="34" charset="-122"/>
                <a:cs typeface="Crimson Pro" pitchFamily="34" charset="-120"/>
              </a:rPr>
              <a:t>3</a:t>
            </a:r>
            <a:endParaRPr lang="en-US" sz="2510" dirty="0"/>
          </a:p>
        </p:txBody>
      </p:sp>
      <p:sp>
        <p:nvSpPr>
          <p:cNvPr id="16" name="Text 13"/>
          <p:cNvSpPr/>
          <p:nvPr/>
        </p:nvSpPr>
        <p:spPr>
          <a:xfrm>
            <a:off x="9830157" y="4464129"/>
            <a:ext cx="2326600" cy="332184"/>
          </a:xfrm>
          <a:prstGeom prst="rect">
            <a:avLst/>
          </a:prstGeom>
          <a:noFill/>
          <a:ln/>
        </p:spPr>
        <p:txBody>
          <a:bodyPr wrap="none" rtlCol="0" anchor="t"/>
          <a:lstStyle/>
          <a:p>
            <a:pPr marL="0" indent="0">
              <a:lnSpc>
                <a:spcPts val="2615"/>
              </a:lnSpc>
              <a:buNone/>
            </a:pPr>
            <a:r>
              <a:rPr lang="en-US" sz="2092" b="1" dirty="0">
                <a:solidFill>
                  <a:srgbClr val="443728"/>
                </a:solidFill>
                <a:latin typeface="Crimson Pro" pitchFamily="34" charset="0"/>
                <a:ea typeface="Crimson Pro" pitchFamily="34" charset="-122"/>
                <a:cs typeface="Crimson Pro" pitchFamily="34" charset="-120"/>
              </a:rPr>
              <a:t>Method Overloading</a:t>
            </a:r>
            <a:endParaRPr lang="en-US" sz="2092" dirty="0"/>
          </a:p>
        </p:txBody>
      </p:sp>
      <p:sp>
        <p:nvSpPr>
          <p:cNvPr id="17" name="Text 14"/>
          <p:cNvSpPr/>
          <p:nvPr/>
        </p:nvSpPr>
        <p:spPr>
          <a:xfrm>
            <a:off x="9830157" y="4923830"/>
            <a:ext cx="2533055" cy="2380297"/>
          </a:xfrm>
          <a:prstGeom prst="rect">
            <a:avLst/>
          </a:prstGeom>
          <a:noFill/>
          <a:ln/>
        </p:spPr>
        <p:txBody>
          <a:bodyPr wrap="square" rtlCol="0" anchor="t"/>
          <a:lstStyle/>
          <a:p>
            <a:pPr marL="0" indent="0">
              <a:lnSpc>
                <a:spcPts val="2678"/>
              </a:lnSpc>
              <a:buNone/>
            </a:pPr>
            <a:r>
              <a:rPr lang="en-US" sz="1674" dirty="0">
                <a:solidFill>
                  <a:srgbClr val="443728"/>
                </a:solidFill>
                <a:latin typeface="Open Sans" pitchFamily="34" charset="0"/>
                <a:ea typeface="Open Sans" pitchFamily="34" charset="-122"/>
                <a:cs typeface="Open Sans" pitchFamily="34" charset="-120"/>
              </a:rPr>
              <a:t>Python does not support traditional method overloading, but polymorphism allows the implementation of the same method in different ways in different classes.</a:t>
            </a:r>
            <a:endParaRPr lang="en-US" sz="16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2338"/>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2555081"/>
          </a:xfrm>
          <a:prstGeom prst="rect">
            <a:avLst/>
          </a:prstGeom>
        </p:spPr>
      </p:pic>
      <p:sp>
        <p:nvSpPr>
          <p:cNvPr id="5" name="Text 2"/>
          <p:cNvSpPr/>
          <p:nvPr/>
        </p:nvSpPr>
        <p:spPr>
          <a:xfrm>
            <a:off x="2460546" y="3117175"/>
            <a:ext cx="6194227" cy="638770"/>
          </a:xfrm>
          <a:prstGeom prst="rect">
            <a:avLst/>
          </a:prstGeom>
          <a:noFill/>
          <a:ln/>
        </p:spPr>
        <p:txBody>
          <a:bodyPr wrap="none" rtlCol="0" anchor="t"/>
          <a:lstStyle/>
          <a:p>
            <a:pPr marL="0" indent="0">
              <a:lnSpc>
                <a:spcPts val="5030"/>
              </a:lnSpc>
              <a:buNone/>
            </a:pPr>
            <a:r>
              <a:rPr lang="en-US" sz="4024" b="1" dirty="0">
                <a:solidFill>
                  <a:srgbClr val="443728"/>
                </a:solidFill>
                <a:latin typeface="Crimson Pro" pitchFamily="34" charset="0"/>
                <a:ea typeface="Crimson Pro" pitchFamily="34" charset="-122"/>
                <a:cs typeface="Crimson Pro" pitchFamily="34" charset="-120"/>
              </a:rPr>
              <a:t>Abstract Base Classes (ABCs)</a:t>
            </a:r>
            <a:endParaRPr lang="en-US" sz="4024" dirty="0"/>
          </a:p>
        </p:txBody>
      </p:sp>
      <p:sp>
        <p:nvSpPr>
          <p:cNvPr id="6" name="Shape 3"/>
          <p:cNvSpPr/>
          <p:nvPr/>
        </p:nvSpPr>
        <p:spPr>
          <a:xfrm>
            <a:off x="2460546" y="4222194"/>
            <a:ext cx="459819" cy="459819"/>
          </a:xfrm>
          <a:prstGeom prst="roundRect">
            <a:avLst>
              <a:gd name="adj" fmla="val 20004"/>
            </a:avLst>
          </a:prstGeom>
          <a:solidFill>
            <a:srgbClr val="EBE2E0"/>
          </a:solidFill>
          <a:ln w="7620">
            <a:solidFill>
              <a:srgbClr val="D1C8C6"/>
            </a:solidFill>
            <a:prstDash val="solid"/>
          </a:ln>
        </p:spPr>
      </p:sp>
      <p:sp>
        <p:nvSpPr>
          <p:cNvPr id="7" name="Text 4"/>
          <p:cNvSpPr/>
          <p:nvPr/>
        </p:nvSpPr>
        <p:spPr>
          <a:xfrm>
            <a:off x="2633067" y="4260533"/>
            <a:ext cx="114657" cy="383143"/>
          </a:xfrm>
          <a:prstGeom prst="rect">
            <a:avLst/>
          </a:prstGeom>
          <a:noFill/>
          <a:ln/>
        </p:spPr>
        <p:txBody>
          <a:bodyPr wrap="none" rtlCol="0" anchor="t"/>
          <a:lstStyle/>
          <a:p>
            <a:pPr marL="0" indent="0" algn="ctr">
              <a:lnSpc>
                <a:spcPts val="3018"/>
              </a:lnSpc>
              <a:buNone/>
            </a:pPr>
            <a:r>
              <a:rPr lang="en-US" sz="2414" b="1" dirty="0">
                <a:solidFill>
                  <a:srgbClr val="443728"/>
                </a:solidFill>
                <a:latin typeface="Crimson Pro" pitchFamily="34" charset="0"/>
                <a:ea typeface="Crimson Pro" pitchFamily="34" charset="-122"/>
                <a:cs typeface="Crimson Pro" pitchFamily="34" charset="-120"/>
              </a:rPr>
              <a:t>1</a:t>
            </a:r>
            <a:endParaRPr lang="en-US" sz="2414" dirty="0"/>
          </a:p>
        </p:txBody>
      </p:sp>
      <p:sp>
        <p:nvSpPr>
          <p:cNvPr id="8" name="Text 5"/>
          <p:cNvSpPr/>
          <p:nvPr/>
        </p:nvSpPr>
        <p:spPr>
          <a:xfrm>
            <a:off x="3124676" y="4292441"/>
            <a:ext cx="2380059" cy="319326"/>
          </a:xfrm>
          <a:prstGeom prst="rect">
            <a:avLst/>
          </a:prstGeom>
          <a:noFill/>
          <a:ln/>
        </p:spPr>
        <p:txBody>
          <a:bodyPr wrap="none" rtlCol="0" anchor="t"/>
          <a:lstStyle/>
          <a:p>
            <a:pPr marL="0" indent="0">
              <a:lnSpc>
                <a:spcPts val="2515"/>
              </a:lnSpc>
              <a:buNone/>
            </a:pPr>
            <a:r>
              <a:rPr lang="en-US" sz="2012" b="1" dirty="0">
                <a:solidFill>
                  <a:srgbClr val="443728"/>
                </a:solidFill>
                <a:latin typeface="Crimson Pro" pitchFamily="34" charset="0"/>
                <a:ea typeface="Crimson Pro" pitchFamily="34" charset="-122"/>
                <a:cs typeface="Crimson Pro" pitchFamily="34" charset="-120"/>
              </a:rPr>
              <a:t>Enforcing Constraints</a:t>
            </a:r>
            <a:endParaRPr lang="en-US" sz="2012" dirty="0"/>
          </a:p>
        </p:txBody>
      </p:sp>
      <p:sp>
        <p:nvSpPr>
          <p:cNvPr id="9" name="Text 6"/>
          <p:cNvSpPr/>
          <p:nvPr/>
        </p:nvSpPr>
        <p:spPr>
          <a:xfrm>
            <a:off x="3124676" y="4734401"/>
            <a:ext cx="2436138" cy="2616518"/>
          </a:xfrm>
          <a:prstGeom prst="rect">
            <a:avLst/>
          </a:prstGeom>
          <a:noFill/>
          <a:ln/>
        </p:spPr>
        <p:txBody>
          <a:bodyPr wrap="square" rtlCol="0" anchor="t"/>
          <a:lstStyle/>
          <a:p>
            <a:pPr marL="0" indent="0">
              <a:lnSpc>
                <a:spcPts val="2575"/>
              </a:lnSpc>
              <a:buNone/>
            </a:pPr>
            <a:r>
              <a:rPr lang="en-US" sz="1610" dirty="0">
                <a:solidFill>
                  <a:srgbClr val="443728"/>
                </a:solidFill>
                <a:latin typeface="Open Sans" pitchFamily="34" charset="0"/>
                <a:ea typeface="Open Sans" pitchFamily="34" charset="-122"/>
                <a:cs typeface="Open Sans" pitchFamily="34" charset="-120"/>
              </a:rPr>
              <a:t>ABCs allow for the creation of a set of methods that must be implemented within derived classes. This ensures that derived classes conform to a particular interface.</a:t>
            </a:r>
            <a:endParaRPr lang="en-US" sz="1610" dirty="0"/>
          </a:p>
        </p:txBody>
      </p:sp>
      <p:sp>
        <p:nvSpPr>
          <p:cNvPr id="10" name="Shape 7"/>
          <p:cNvSpPr/>
          <p:nvPr/>
        </p:nvSpPr>
        <p:spPr>
          <a:xfrm>
            <a:off x="5765125" y="4222194"/>
            <a:ext cx="459819" cy="459819"/>
          </a:xfrm>
          <a:prstGeom prst="roundRect">
            <a:avLst>
              <a:gd name="adj" fmla="val 20004"/>
            </a:avLst>
          </a:prstGeom>
          <a:solidFill>
            <a:srgbClr val="EBE2E0"/>
          </a:solidFill>
          <a:ln w="7620">
            <a:solidFill>
              <a:srgbClr val="D1C8C6"/>
            </a:solidFill>
            <a:prstDash val="solid"/>
          </a:ln>
        </p:spPr>
      </p:sp>
      <p:sp>
        <p:nvSpPr>
          <p:cNvPr id="11" name="Text 8"/>
          <p:cNvSpPr/>
          <p:nvPr/>
        </p:nvSpPr>
        <p:spPr>
          <a:xfrm>
            <a:off x="5916811" y="4260533"/>
            <a:ext cx="156329" cy="383143"/>
          </a:xfrm>
          <a:prstGeom prst="rect">
            <a:avLst/>
          </a:prstGeom>
          <a:noFill/>
          <a:ln/>
        </p:spPr>
        <p:txBody>
          <a:bodyPr wrap="none" rtlCol="0" anchor="t"/>
          <a:lstStyle/>
          <a:p>
            <a:pPr marL="0" indent="0" algn="ctr">
              <a:lnSpc>
                <a:spcPts val="3018"/>
              </a:lnSpc>
              <a:buNone/>
            </a:pPr>
            <a:r>
              <a:rPr lang="en-US" sz="2414" b="1" dirty="0">
                <a:solidFill>
                  <a:srgbClr val="443728"/>
                </a:solidFill>
                <a:latin typeface="Crimson Pro" pitchFamily="34" charset="0"/>
                <a:ea typeface="Crimson Pro" pitchFamily="34" charset="-122"/>
                <a:cs typeface="Crimson Pro" pitchFamily="34" charset="-120"/>
              </a:rPr>
              <a:t>2</a:t>
            </a:r>
            <a:endParaRPr lang="en-US" sz="2414" dirty="0"/>
          </a:p>
        </p:txBody>
      </p:sp>
      <p:sp>
        <p:nvSpPr>
          <p:cNvPr id="12" name="Text 9"/>
          <p:cNvSpPr/>
          <p:nvPr/>
        </p:nvSpPr>
        <p:spPr>
          <a:xfrm>
            <a:off x="6429256" y="4292441"/>
            <a:ext cx="2044065" cy="319326"/>
          </a:xfrm>
          <a:prstGeom prst="rect">
            <a:avLst/>
          </a:prstGeom>
          <a:noFill/>
          <a:ln/>
        </p:spPr>
        <p:txBody>
          <a:bodyPr wrap="none" rtlCol="0" anchor="t"/>
          <a:lstStyle/>
          <a:p>
            <a:pPr marL="0" indent="0">
              <a:lnSpc>
                <a:spcPts val="2515"/>
              </a:lnSpc>
              <a:buNone/>
            </a:pPr>
            <a:r>
              <a:rPr lang="en-US" sz="2012" b="1" dirty="0">
                <a:solidFill>
                  <a:srgbClr val="443728"/>
                </a:solidFill>
                <a:latin typeface="Crimson Pro" pitchFamily="34" charset="0"/>
                <a:ea typeface="Crimson Pro" pitchFamily="34" charset="-122"/>
                <a:cs typeface="Crimson Pro" pitchFamily="34" charset="-120"/>
              </a:rPr>
              <a:t>Code Readability</a:t>
            </a:r>
            <a:endParaRPr lang="en-US" sz="2012" dirty="0"/>
          </a:p>
        </p:txBody>
      </p:sp>
      <p:sp>
        <p:nvSpPr>
          <p:cNvPr id="13" name="Text 10"/>
          <p:cNvSpPr/>
          <p:nvPr/>
        </p:nvSpPr>
        <p:spPr>
          <a:xfrm>
            <a:off x="6429256" y="4734401"/>
            <a:ext cx="2436138" cy="1635323"/>
          </a:xfrm>
          <a:prstGeom prst="rect">
            <a:avLst/>
          </a:prstGeom>
          <a:noFill/>
          <a:ln/>
        </p:spPr>
        <p:txBody>
          <a:bodyPr wrap="square" rtlCol="0" anchor="t"/>
          <a:lstStyle/>
          <a:p>
            <a:pPr marL="0" indent="0">
              <a:lnSpc>
                <a:spcPts val="2575"/>
              </a:lnSpc>
              <a:buNone/>
            </a:pPr>
            <a:r>
              <a:rPr lang="en-US" sz="1610" dirty="0">
                <a:solidFill>
                  <a:srgbClr val="443728"/>
                </a:solidFill>
                <a:latin typeface="Open Sans" pitchFamily="34" charset="0"/>
                <a:ea typeface="Open Sans" pitchFamily="34" charset="-122"/>
                <a:cs typeface="Open Sans" pitchFamily="34" charset="-120"/>
              </a:rPr>
              <a:t>Using ABCs makes the code easier to maintain and understand, as it provides a clear way to define interfaces.</a:t>
            </a:r>
            <a:endParaRPr lang="en-US" sz="1610" dirty="0"/>
          </a:p>
        </p:txBody>
      </p:sp>
      <p:sp>
        <p:nvSpPr>
          <p:cNvPr id="14" name="Shape 11"/>
          <p:cNvSpPr/>
          <p:nvPr/>
        </p:nvSpPr>
        <p:spPr>
          <a:xfrm>
            <a:off x="9069705" y="4222194"/>
            <a:ext cx="459819" cy="459819"/>
          </a:xfrm>
          <a:prstGeom prst="roundRect">
            <a:avLst>
              <a:gd name="adj" fmla="val 20004"/>
            </a:avLst>
          </a:prstGeom>
          <a:solidFill>
            <a:srgbClr val="EBE2E0"/>
          </a:solidFill>
          <a:ln w="7620">
            <a:solidFill>
              <a:srgbClr val="D1C8C6"/>
            </a:solidFill>
            <a:prstDash val="solid"/>
          </a:ln>
        </p:spPr>
      </p:sp>
      <p:sp>
        <p:nvSpPr>
          <p:cNvPr id="15" name="Text 12"/>
          <p:cNvSpPr/>
          <p:nvPr/>
        </p:nvSpPr>
        <p:spPr>
          <a:xfrm>
            <a:off x="9224724" y="4260533"/>
            <a:ext cx="149662" cy="383143"/>
          </a:xfrm>
          <a:prstGeom prst="rect">
            <a:avLst/>
          </a:prstGeom>
          <a:noFill/>
          <a:ln/>
        </p:spPr>
        <p:txBody>
          <a:bodyPr wrap="none" rtlCol="0" anchor="t"/>
          <a:lstStyle/>
          <a:p>
            <a:pPr marL="0" indent="0" algn="ctr">
              <a:lnSpc>
                <a:spcPts val="3018"/>
              </a:lnSpc>
              <a:buNone/>
            </a:pPr>
            <a:r>
              <a:rPr lang="en-US" sz="2414" b="1" dirty="0">
                <a:solidFill>
                  <a:srgbClr val="443728"/>
                </a:solidFill>
                <a:latin typeface="Crimson Pro" pitchFamily="34" charset="0"/>
                <a:ea typeface="Crimson Pro" pitchFamily="34" charset="-122"/>
                <a:cs typeface="Crimson Pro" pitchFamily="34" charset="-120"/>
              </a:rPr>
              <a:t>3</a:t>
            </a:r>
            <a:endParaRPr lang="en-US" sz="2414" dirty="0"/>
          </a:p>
        </p:txBody>
      </p:sp>
      <p:sp>
        <p:nvSpPr>
          <p:cNvPr id="16" name="Text 13"/>
          <p:cNvSpPr/>
          <p:nvPr/>
        </p:nvSpPr>
        <p:spPr>
          <a:xfrm>
            <a:off x="9733836" y="4292441"/>
            <a:ext cx="2436138" cy="638651"/>
          </a:xfrm>
          <a:prstGeom prst="rect">
            <a:avLst/>
          </a:prstGeom>
          <a:noFill/>
          <a:ln/>
        </p:spPr>
        <p:txBody>
          <a:bodyPr wrap="square" rtlCol="0" anchor="t"/>
          <a:lstStyle/>
          <a:p>
            <a:pPr marL="0" indent="0">
              <a:lnSpc>
                <a:spcPts val="2515"/>
              </a:lnSpc>
              <a:buNone/>
            </a:pPr>
            <a:r>
              <a:rPr lang="en-US" sz="2012" b="1" dirty="0">
                <a:solidFill>
                  <a:srgbClr val="443728"/>
                </a:solidFill>
                <a:latin typeface="Crimson Pro" pitchFamily="34" charset="0"/>
                <a:ea typeface="Crimson Pro" pitchFamily="34" charset="-122"/>
                <a:cs typeface="Crimson Pro" pitchFamily="34" charset="-120"/>
              </a:rPr>
              <a:t>Classifying Operations</a:t>
            </a:r>
            <a:endParaRPr lang="en-US" sz="2012" dirty="0"/>
          </a:p>
        </p:txBody>
      </p:sp>
      <p:sp>
        <p:nvSpPr>
          <p:cNvPr id="17" name="Text 14"/>
          <p:cNvSpPr/>
          <p:nvPr/>
        </p:nvSpPr>
        <p:spPr>
          <a:xfrm>
            <a:off x="9733836" y="5053727"/>
            <a:ext cx="2436138" cy="2616518"/>
          </a:xfrm>
          <a:prstGeom prst="rect">
            <a:avLst/>
          </a:prstGeom>
          <a:noFill/>
          <a:ln/>
        </p:spPr>
        <p:txBody>
          <a:bodyPr wrap="square" rtlCol="0" anchor="t"/>
          <a:lstStyle/>
          <a:p>
            <a:pPr marL="0" indent="0">
              <a:lnSpc>
                <a:spcPts val="2575"/>
              </a:lnSpc>
              <a:buNone/>
            </a:pPr>
            <a:r>
              <a:rPr lang="en-US" sz="1610" dirty="0">
                <a:solidFill>
                  <a:srgbClr val="443728"/>
                </a:solidFill>
                <a:latin typeface="Open Sans" pitchFamily="34" charset="0"/>
                <a:ea typeface="Open Sans" pitchFamily="34" charset="-122"/>
                <a:cs typeface="Open Sans" pitchFamily="34" charset="-120"/>
              </a:rPr>
              <a:t>ABCs can be used to define a common API for a set of classes with a specific set of methods. This helps in categorizing operations and creating a structure for similar classes.</a:t>
            </a:r>
            <a:endParaRPr lang="en-US" sz="16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009180"/>
            <a:ext cx="714244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Composition Over Inheritance</a:t>
            </a:r>
            <a:endParaRPr lang="en-US" sz="4374" dirty="0"/>
          </a:p>
        </p:txBody>
      </p:sp>
      <p:sp>
        <p:nvSpPr>
          <p:cNvPr id="5" name="Shape 3"/>
          <p:cNvSpPr/>
          <p:nvPr/>
        </p:nvSpPr>
        <p:spPr>
          <a:xfrm>
            <a:off x="2037993" y="3147893"/>
            <a:ext cx="3370064" cy="3072408"/>
          </a:xfrm>
          <a:prstGeom prst="roundRect">
            <a:avLst>
              <a:gd name="adj" fmla="val 3254"/>
            </a:avLst>
          </a:prstGeom>
          <a:solidFill>
            <a:srgbClr val="EBE2E0"/>
          </a:solidFill>
          <a:ln w="7620">
            <a:solidFill>
              <a:srgbClr val="D1C8C6"/>
            </a:solidFill>
            <a:prstDash val="solid"/>
          </a:ln>
        </p:spPr>
      </p:sp>
      <p:sp>
        <p:nvSpPr>
          <p:cNvPr id="6" name="Text 4"/>
          <p:cNvSpPr/>
          <p:nvPr/>
        </p:nvSpPr>
        <p:spPr>
          <a:xfrm>
            <a:off x="2267783" y="3377684"/>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Code Flexibility</a:t>
            </a:r>
            <a:endParaRPr lang="en-US" sz="2187" dirty="0"/>
          </a:p>
        </p:txBody>
      </p:sp>
      <p:sp>
        <p:nvSpPr>
          <p:cNvPr id="7" name="Text 5"/>
          <p:cNvSpPr/>
          <p:nvPr/>
        </p:nvSpPr>
        <p:spPr>
          <a:xfrm>
            <a:off x="2267783" y="3858101"/>
            <a:ext cx="2910483"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Composition provides more flexibility as it doesn’t force a "One Size Fits All" approach, allowing changes in behavior dynamically.</a:t>
            </a:r>
            <a:endParaRPr lang="en-US" sz="1750" dirty="0"/>
          </a:p>
        </p:txBody>
      </p:sp>
      <p:sp>
        <p:nvSpPr>
          <p:cNvPr id="8" name="Shape 6"/>
          <p:cNvSpPr/>
          <p:nvPr/>
        </p:nvSpPr>
        <p:spPr>
          <a:xfrm>
            <a:off x="5630228" y="3147893"/>
            <a:ext cx="3370064" cy="3072408"/>
          </a:xfrm>
          <a:prstGeom prst="roundRect">
            <a:avLst>
              <a:gd name="adj" fmla="val 3254"/>
            </a:avLst>
          </a:prstGeom>
          <a:solidFill>
            <a:srgbClr val="EBE2E0"/>
          </a:solidFill>
          <a:ln w="7620">
            <a:solidFill>
              <a:srgbClr val="D1C8C6"/>
            </a:solidFill>
            <a:prstDash val="solid"/>
          </a:ln>
        </p:spPr>
      </p:sp>
      <p:sp>
        <p:nvSpPr>
          <p:cNvPr id="9" name="Text 7"/>
          <p:cNvSpPr/>
          <p:nvPr/>
        </p:nvSpPr>
        <p:spPr>
          <a:xfrm>
            <a:off x="5860018" y="3377684"/>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Loose Coupling</a:t>
            </a:r>
            <a:endParaRPr lang="en-US" sz="2187" dirty="0"/>
          </a:p>
        </p:txBody>
      </p:sp>
      <p:sp>
        <p:nvSpPr>
          <p:cNvPr id="10" name="Text 8"/>
          <p:cNvSpPr/>
          <p:nvPr/>
        </p:nvSpPr>
        <p:spPr>
          <a:xfrm>
            <a:off x="5860018" y="3858101"/>
            <a:ext cx="2910483"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It leads to loose coupling between classes and high reusability since the parent and child classes are not tightly bound to each other.</a:t>
            </a:r>
            <a:endParaRPr lang="en-US" sz="1750" dirty="0"/>
          </a:p>
        </p:txBody>
      </p:sp>
      <p:sp>
        <p:nvSpPr>
          <p:cNvPr id="11" name="Shape 9"/>
          <p:cNvSpPr/>
          <p:nvPr/>
        </p:nvSpPr>
        <p:spPr>
          <a:xfrm>
            <a:off x="9222462" y="3147893"/>
            <a:ext cx="3370064" cy="3072408"/>
          </a:xfrm>
          <a:prstGeom prst="roundRect">
            <a:avLst>
              <a:gd name="adj" fmla="val 3254"/>
            </a:avLst>
          </a:prstGeom>
          <a:solidFill>
            <a:srgbClr val="EBE2E0"/>
          </a:solidFill>
          <a:ln w="7620">
            <a:solidFill>
              <a:srgbClr val="D1C8C6"/>
            </a:solidFill>
            <a:prstDash val="solid"/>
          </a:ln>
        </p:spPr>
      </p:sp>
      <p:sp>
        <p:nvSpPr>
          <p:cNvPr id="12" name="Text 10"/>
          <p:cNvSpPr/>
          <p:nvPr/>
        </p:nvSpPr>
        <p:spPr>
          <a:xfrm>
            <a:off x="9452253" y="3377684"/>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Encapsulation</a:t>
            </a:r>
            <a:endParaRPr lang="en-US" sz="2187" dirty="0"/>
          </a:p>
        </p:txBody>
      </p:sp>
      <p:sp>
        <p:nvSpPr>
          <p:cNvPr id="13" name="Text 11"/>
          <p:cNvSpPr/>
          <p:nvPr/>
        </p:nvSpPr>
        <p:spPr>
          <a:xfrm>
            <a:off x="9452253" y="3858101"/>
            <a:ext cx="2910483"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Composition encourages encapsulation, keeping the details hidden and providing a clear interface for interaction between objects.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083475"/>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Real-life Examples</a:t>
            </a:r>
            <a:endParaRPr lang="en-US" sz="4374" dirty="0"/>
          </a:p>
        </p:txBody>
      </p:sp>
      <p:pic>
        <p:nvPicPr>
          <p:cNvPr id="5" name="Image 0" descr="preencoded.png"/>
          <p:cNvPicPr>
            <a:picLocks noChangeAspect="1"/>
          </p:cNvPicPr>
          <p:nvPr/>
        </p:nvPicPr>
        <p:blipFill>
          <a:blip r:embed="rId3"/>
          <a:stretch>
            <a:fillRect/>
          </a:stretch>
        </p:blipFill>
        <p:spPr>
          <a:xfrm>
            <a:off x="2037993" y="3222188"/>
            <a:ext cx="444341" cy="444341"/>
          </a:xfrm>
          <a:prstGeom prst="rect">
            <a:avLst/>
          </a:prstGeom>
        </p:spPr>
      </p:pic>
      <p:sp>
        <p:nvSpPr>
          <p:cNvPr id="6" name="Text 3"/>
          <p:cNvSpPr/>
          <p:nvPr/>
        </p:nvSpPr>
        <p:spPr>
          <a:xfrm>
            <a:off x="2037993" y="3888700"/>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Social Media</a:t>
            </a:r>
            <a:endParaRPr lang="en-US" sz="2187" dirty="0"/>
          </a:p>
        </p:txBody>
      </p:sp>
      <p:sp>
        <p:nvSpPr>
          <p:cNvPr id="7" name="Text 4"/>
          <p:cNvSpPr/>
          <p:nvPr/>
        </p:nvSpPr>
        <p:spPr>
          <a:xfrm>
            <a:off x="2037993" y="4369118"/>
            <a:ext cx="3295888" cy="1421606"/>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Various social media platforms have multiple types of users interacting with the system, showcasing polymorphism.</a:t>
            </a:r>
            <a:endParaRPr lang="en-US" sz="1750" dirty="0"/>
          </a:p>
        </p:txBody>
      </p:sp>
      <p:pic>
        <p:nvPicPr>
          <p:cNvPr id="8" name="Image 1" descr="preencoded.png"/>
          <p:cNvPicPr>
            <a:picLocks noChangeAspect="1"/>
          </p:cNvPicPr>
          <p:nvPr/>
        </p:nvPicPr>
        <p:blipFill>
          <a:blip r:embed="rId4"/>
          <a:stretch>
            <a:fillRect/>
          </a:stretch>
        </p:blipFill>
        <p:spPr>
          <a:xfrm>
            <a:off x="5667137" y="3222188"/>
            <a:ext cx="444341" cy="444341"/>
          </a:xfrm>
          <a:prstGeom prst="rect">
            <a:avLst/>
          </a:prstGeom>
        </p:spPr>
      </p:pic>
      <p:sp>
        <p:nvSpPr>
          <p:cNvPr id="9" name="Text 5"/>
          <p:cNvSpPr/>
          <p:nvPr/>
        </p:nvSpPr>
        <p:spPr>
          <a:xfrm>
            <a:off x="5667137" y="3888700"/>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Vehicle Simulation</a:t>
            </a:r>
            <a:endParaRPr lang="en-US" sz="2187" dirty="0"/>
          </a:p>
        </p:txBody>
      </p:sp>
      <p:sp>
        <p:nvSpPr>
          <p:cNvPr id="10" name="Text 6"/>
          <p:cNvSpPr/>
          <p:nvPr/>
        </p:nvSpPr>
        <p:spPr>
          <a:xfrm>
            <a:off x="5667137" y="4369118"/>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Simulating different types of vehicles with common specifications highlights the concept of inheritance and polymorphism.</a:t>
            </a:r>
            <a:endParaRPr lang="en-US" sz="1750" dirty="0"/>
          </a:p>
        </p:txBody>
      </p:sp>
      <p:pic>
        <p:nvPicPr>
          <p:cNvPr id="11" name="Image 2" descr="preencoded.png"/>
          <p:cNvPicPr>
            <a:picLocks noChangeAspect="1"/>
          </p:cNvPicPr>
          <p:nvPr/>
        </p:nvPicPr>
        <p:blipFill>
          <a:blip r:embed="rId5"/>
          <a:stretch>
            <a:fillRect/>
          </a:stretch>
        </p:blipFill>
        <p:spPr>
          <a:xfrm>
            <a:off x="9296400" y="3222188"/>
            <a:ext cx="444341" cy="444341"/>
          </a:xfrm>
          <a:prstGeom prst="rect">
            <a:avLst/>
          </a:prstGeom>
        </p:spPr>
      </p:pic>
      <p:sp>
        <p:nvSpPr>
          <p:cNvPr id="12" name="Text 7"/>
          <p:cNvSpPr/>
          <p:nvPr/>
        </p:nvSpPr>
        <p:spPr>
          <a:xfrm>
            <a:off x="9296400" y="3888700"/>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Geometric Shapes</a:t>
            </a:r>
            <a:endParaRPr lang="en-US" sz="2187" dirty="0"/>
          </a:p>
        </p:txBody>
      </p:sp>
      <p:sp>
        <p:nvSpPr>
          <p:cNvPr id="13" name="Text 8"/>
          <p:cNvSpPr/>
          <p:nvPr/>
        </p:nvSpPr>
        <p:spPr>
          <a:xfrm>
            <a:off x="9296400" y="4369118"/>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Different geometric shapes sharing certain properties exemplify the use of inheritance and polymorphism in graphical applications.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840117"/>
            <a:ext cx="7713107"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Method Resolution Order (MRO)</a:t>
            </a:r>
            <a:endParaRPr lang="en-US" sz="4374" dirty="0"/>
          </a:p>
        </p:txBody>
      </p:sp>
      <p:sp>
        <p:nvSpPr>
          <p:cNvPr id="5" name="Text 3"/>
          <p:cNvSpPr/>
          <p:nvPr/>
        </p:nvSpPr>
        <p:spPr>
          <a:xfrm>
            <a:off x="2037993" y="4089916"/>
            <a:ext cx="3295888"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1</a:t>
            </a:r>
            <a:endParaRPr lang="en-US" sz="5249" dirty="0"/>
          </a:p>
        </p:txBody>
      </p:sp>
      <p:sp>
        <p:nvSpPr>
          <p:cNvPr id="6" name="Text 4"/>
          <p:cNvSpPr/>
          <p:nvPr/>
        </p:nvSpPr>
        <p:spPr>
          <a:xfrm>
            <a:off x="2037993" y="5034082"/>
            <a:ext cx="3295888" cy="355402"/>
          </a:xfrm>
          <a:prstGeom prst="rect">
            <a:avLst/>
          </a:prstGeom>
          <a:noFill/>
          <a:ln/>
        </p:spPr>
        <p:txBody>
          <a:bodyPr wrap="non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Maintains Object Hierarchy</a:t>
            </a:r>
            <a:endParaRPr lang="en-US" sz="1750" dirty="0"/>
          </a:p>
        </p:txBody>
      </p:sp>
      <p:sp>
        <p:nvSpPr>
          <p:cNvPr id="7" name="Text 5"/>
          <p:cNvSpPr/>
          <p:nvPr/>
        </p:nvSpPr>
        <p:spPr>
          <a:xfrm>
            <a:off x="5667137" y="4089916"/>
            <a:ext cx="3296007"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2</a:t>
            </a:r>
            <a:endParaRPr lang="en-US" sz="5249" dirty="0"/>
          </a:p>
        </p:txBody>
      </p:sp>
      <p:sp>
        <p:nvSpPr>
          <p:cNvPr id="8" name="Text 6"/>
          <p:cNvSpPr/>
          <p:nvPr/>
        </p:nvSpPr>
        <p:spPr>
          <a:xfrm>
            <a:off x="5667137" y="5034082"/>
            <a:ext cx="3296007" cy="355402"/>
          </a:xfrm>
          <a:prstGeom prst="rect">
            <a:avLst/>
          </a:prstGeom>
          <a:noFill/>
          <a:ln/>
        </p:spPr>
        <p:txBody>
          <a:bodyPr wrap="non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Determines Method Order</a:t>
            </a:r>
            <a:endParaRPr lang="en-US" sz="1750" dirty="0"/>
          </a:p>
        </p:txBody>
      </p:sp>
      <p:sp>
        <p:nvSpPr>
          <p:cNvPr id="9" name="Text 7"/>
          <p:cNvSpPr/>
          <p:nvPr/>
        </p:nvSpPr>
        <p:spPr>
          <a:xfrm>
            <a:off x="9296400" y="4089916"/>
            <a:ext cx="3296007"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3</a:t>
            </a:r>
            <a:endParaRPr lang="en-US" sz="5249" dirty="0"/>
          </a:p>
        </p:txBody>
      </p:sp>
      <p:sp>
        <p:nvSpPr>
          <p:cNvPr id="10" name="Text 8"/>
          <p:cNvSpPr/>
          <p:nvPr/>
        </p:nvSpPr>
        <p:spPr>
          <a:xfrm>
            <a:off x="9296400" y="5034082"/>
            <a:ext cx="3296007" cy="355402"/>
          </a:xfrm>
          <a:prstGeom prst="rect">
            <a:avLst/>
          </a:prstGeom>
          <a:noFill/>
          <a:ln/>
        </p:spPr>
        <p:txBody>
          <a:bodyPr wrap="non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Defined by C3 Linearization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900720"/>
            <a:ext cx="9156502"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Advantages of Advanced OOP Concepts</a:t>
            </a:r>
            <a:endParaRPr lang="en-US" sz="4374" dirty="0"/>
          </a:p>
        </p:txBody>
      </p:sp>
      <p:sp>
        <p:nvSpPr>
          <p:cNvPr id="5" name="Shape 3"/>
          <p:cNvSpPr/>
          <p:nvPr/>
        </p:nvSpPr>
        <p:spPr>
          <a:xfrm>
            <a:off x="2037993" y="4039433"/>
            <a:ext cx="10554414" cy="1289447"/>
          </a:xfrm>
          <a:prstGeom prst="roundRect">
            <a:avLst>
              <a:gd name="adj" fmla="val 7754"/>
            </a:avLst>
          </a:prstGeom>
          <a:noFill/>
          <a:ln w="7620">
            <a:solidFill>
              <a:srgbClr val="000000">
                <a:alpha val="8000"/>
              </a:srgbClr>
            </a:solidFill>
            <a:prstDash val="solid"/>
          </a:ln>
        </p:spPr>
      </p:sp>
      <p:sp>
        <p:nvSpPr>
          <p:cNvPr id="6" name="Shape 4"/>
          <p:cNvSpPr/>
          <p:nvPr/>
        </p:nvSpPr>
        <p:spPr>
          <a:xfrm>
            <a:off x="2045613" y="4047053"/>
            <a:ext cx="10539174" cy="637103"/>
          </a:xfrm>
          <a:prstGeom prst="rect">
            <a:avLst/>
          </a:prstGeom>
          <a:solidFill>
            <a:srgbClr val="FFFFFF">
              <a:alpha val="4000"/>
            </a:srgbClr>
          </a:solidFill>
          <a:ln/>
        </p:spPr>
      </p:sp>
      <p:sp>
        <p:nvSpPr>
          <p:cNvPr id="7" name="Text 5"/>
          <p:cNvSpPr/>
          <p:nvPr/>
        </p:nvSpPr>
        <p:spPr>
          <a:xfrm>
            <a:off x="2267783" y="4187904"/>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Enhanced Code Reusability</a:t>
            </a:r>
            <a:endParaRPr lang="en-US" sz="1750" dirty="0"/>
          </a:p>
        </p:txBody>
      </p:sp>
      <p:sp>
        <p:nvSpPr>
          <p:cNvPr id="8" name="Text 6"/>
          <p:cNvSpPr/>
          <p:nvPr/>
        </p:nvSpPr>
        <p:spPr>
          <a:xfrm>
            <a:off x="7541181" y="4187904"/>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Improved Code Readability</a:t>
            </a:r>
            <a:endParaRPr lang="en-US" sz="1750" dirty="0"/>
          </a:p>
        </p:txBody>
      </p:sp>
      <p:sp>
        <p:nvSpPr>
          <p:cNvPr id="9" name="Shape 7"/>
          <p:cNvSpPr/>
          <p:nvPr/>
        </p:nvSpPr>
        <p:spPr>
          <a:xfrm>
            <a:off x="2045613" y="4684157"/>
            <a:ext cx="10539174" cy="637103"/>
          </a:xfrm>
          <a:prstGeom prst="rect">
            <a:avLst/>
          </a:prstGeom>
          <a:solidFill>
            <a:srgbClr val="000000">
              <a:alpha val="4000"/>
            </a:srgbClr>
          </a:solidFill>
          <a:ln/>
        </p:spPr>
      </p:sp>
      <p:sp>
        <p:nvSpPr>
          <p:cNvPr id="10" name="Text 8"/>
          <p:cNvSpPr/>
          <p:nvPr/>
        </p:nvSpPr>
        <p:spPr>
          <a:xfrm>
            <a:off x="2267783" y="4825008"/>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Flexibility to Modify Behavior</a:t>
            </a:r>
            <a:endParaRPr lang="en-US" sz="1750" dirty="0"/>
          </a:p>
        </p:txBody>
      </p:sp>
      <p:sp>
        <p:nvSpPr>
          <p:cNvPr id="11" name="Text 9"/>
          <p:cNvSpPr/>
          <p:nvPr/>
        </p:nvSpPr>
        <p:spPr>
          <a:xfrm>
            <a:off x="7541181" y="4825008"/>
            <a:ext cx="4821436"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Efficient Code Organization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34760"/>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3135035"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Understand Core Concepts</a:t>
            </a:r>
            <a:endParaRPr lang="en-US" sz="2187" dirty="0"/>
          </a:p>
        </p:txBody>
      </p:sp>
      <p:sp>
        <p:nvSpPr>
          <p:cNvPr id="8" name="Text 4"/>
          <p:cNvSpPr/>
          <p:nvPr/>
        </p:nvSpPr>
        <p:spPr>
          <a:xfrm>
            <a:off x="5935028" y="2664976"/>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Master the fundamentals of inheritance and polymorphism.</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254127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Apply in Real Projects</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Implement these concepts in practical Python projects for a deeper understanding.</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695575"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Explore Advanced OOP</a:t>
            </a:r>
            <a:endParaRPr lang="en-US" sz="2187" dirty="0"/>
          </a:p>
        </p:txBody>
      </p:sp>
      <p:sp>
        <p:nvSpPr>
          <p:cNvPr id="14" name="Text 8"/>
          <p:cNvSpPr/>
          <p:nvPr/>
        </p:nvSpPr>
        <p:spPr>
          <a:xfrm>
            <a:off x="5935028" y="6219944"/>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Delve into other advanced OOP concepts to enrich your programming skills.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541</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 ACHARJEE</cp:lastModifiedBy>
  <cp:revision>3</cp:revision>
  <dcterms:created xsi:type="dcterms:W3CDTF">2024-02-14T11:29:11Z</dcterms:created>
  <dcterms:modified xsi:type="dcterms:W3CDTF">2024-02-14T11:31:40Z</dcterms:modified>
</cp:coreProperties>
</file>