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311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833199" y="2256949"/>
            <a:ext cx="7477601" cy="1666399"/>
          </a:xfrm>
          <a:prstGeom prst="rect">
            <a:avLst/>
          </a:prstGeom>
          <a:noFill/>
          <a:ln/>
        </p:spPr>
        <p:txBody>
          <a:bodyPr wrap="square" rtlCol="0" anchor="t"/>
          <a:lstStyle/>
          <a:p>
            <a:pPr marL="0" indent="0">
              <a:lnSpc>
                <a:spcPts val="6561"/>
              </a:lnSpc>
              <a:buNone/>
            </a:pPr>
            <a:r>
              <a:rPr lang="en-US" sz="5249" kern="0" spc="-157" dirty="0">
                <a:solidFill>
                  <a:srgbClr val="2C3F42"/>
                </a:solidFill>
                <a:latin typeface="Bitter" pitchFamily="34" charset="0"/>
                <a:ea typeface="Bitter" pitchFamily="34" charset="-122"/>
                <a:cs typeface="Bitter" pitchFamily="34" charset="-120"/>
              </a:rPr>
              <a:t>GitHub: The Ultimate Guide</a:t>
            </a:r>
            <a:endParaRPr lang="en-US" sz="5249" dirty="0"/>
          </a:p>
        </p:txBody>
      </p:sp>
      <p:sp>
        <p:nvSpPr>
          <p:cNvPr id="5" name="Text 3"/>
          <p:cNvSpPr/>
          <p:nvPr/>
        </p:nvSpPr>
        <p:spPr>
          <a:xfrm>
            <a:off x="833199" y="4256603"/>
            <a:ext cx="747760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Welcome! In this presentation, we'll guide you through every step of creating a GitHub account and repository, including tips on best practices and sharing with others.</a:t>
            </a:r>
            <a:endParaRPr lang="en-US" sz="1750" dirty="0"/>
          </a:p>
        </p:txBody>
      </p:sp>
      <p:sp>
        <p:nvSpPr>
          <p:cNvPr id="6" name="Shape 4"/>
          <p:cNvSpPr/>
          <p:nvPr/>
        </p:nvSpPr>
        <p:spPr>
          <a:xfrm>
            <a:off x="833199" y="5572720"/>
            <a:ext cx="355402" cy="355402"/>
          </a:xfrm>
          <a:prstGeom prst="roundRect">
            <a:avLst>
              <a:gd name="adj" fmla="val 25726039"/>
            </a:avLst>
          </a:prstGeom>
          <a:noFill/>
          <a:ln w="7620">
            <a:solidFill>
              <a:srgbClr val="FFFFFF"/>
            </a:solidFill>
            <a:prstDash val="solid"/>
          </a:ln>
        </p:spPr>
        <p:txBody>
          <a:bodyPr/>
          <a:lstStyle/>
          <a:p>
            <a:endParaRPr lang="en-GB"/>
          </a:p>
        </p:txBody>
      </p:sp>
      <p:pic>
        <p:nvPicPr>
          <p:cNvPr id="7" name="Image 0" descr="preencoded.png"/>
          <p:cNvPicPr>
            <a:picLocks noChangeAspect="1"/>
          </p:cNvPicPr>
          <p:nvPr/>
        </p:nvPicPr>
        <p:blipFill>
          <a:blip r:embed="rId3"/>
          <a:stretch>
            <a:fillRect/>
          </a:stretch>
        </p:blipFill>
        <p:spPr>
          <a:xfrm>
            <a:off x="840819" y="5580340"/>
            <a:ext cx="340162" cy="340162"/>
          </a:xfrm>
          <a:prstGeom prst="rect">
            <a:avLst/>
          </a:prstGeom>
        </p:spPr>
      </p:pic>
      <p:sp>
        <p:nvSpPr>
          <p:cNvPr id="8" name="Text 5"/>
          <p:cNvSpPr/>
          <p:nvPr/>
        </p:nvSpPr>
        <p:spPr>
          <a:xfrm>
            <a:off x="1299686" y="5578197"/>
            <a:ext cx="2230160" cy="388858"/>
          </a:xfrm>
          <a:prstGeom prst="rect">
            <a:avLst/>
          </a:prstGeom>
          <a:noFill/>
          <a:ln/>
        </p:spPr>
        <p:txBody>
          <a:bodyPr wrap="none" rtlCol="0" anchor="t"/>
          <a:lstStyle/>
          <a:p>
            <a:pPr marL="0" indent="0" algn="l">
              <a:lnSpc>
                <a:spcPts val="3062"/>
              </a:lnSpc>
              <a:buNone/>
            </a:pPr>
            <a:r>
              <a:rPr lang="en-US" sz="2187" b="1" kern="0" spc="-35" dirty="0">
                <a:solidFill>
                  <a:srgbClr val="2B2E3C"/>
                </a:solidFill>
                <a:latin typeface="Open Sans" pitchFamily="34" charset="0"/>
                <a:ea typeface="Open Sans" pitchFamily="34" charset="-122"/>
                <a:cs typeface="Open Sans" pitchFamily="34" charset="-120"/>
              </a:rPr>
              <a:t>by Anik Acharjee</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2037993" y="1326833"/>
            <a:ext cx="4979313"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Create Your Account</a:t>
            </a:r>
            <a:endParaRPr lang="en-US" sz="4374" dirty="0"/>
          </a:p>
        </p:txBody>
      </p:sp>
      <p:sp>
        <p:nvSpPr>
          <p:cNvPr id="5" name="Shape 3"/>
          <p:cNvSpPr/>
          <p:nvPr/>
        </p:nvSpPr>
        <p:spPr>
          <a:xfrm>
            <a:off x="2037993" y="2465546"/>
            <a:ext cx="5166122" cy="2107525"/>
          </a:xfrm>
          <a:prstGeom prst="roundRect">
            <a:avLst>
              <a:gd name="adj" fmla="val 4744"/>
            </a:avLst>
          </a:prstGeom>
          <a:solidFill>
            <a:srgbClr val="FCE2CF"/>
          </a:solidFill>
          <a:ln w="13811">
            <a:solidFill>
              <a:srgbClr val="F9C59F"/>
            </a:solidFill>
            <a:prstDash val="solid"/>
          </a:ln>
        </p:spPr>
        <p:txBody>
          <a:bodyPr/>
          <a:lstStyle/>
          <a:p>
            <a:endParaRPr lang="en-GB"/>
          </a:p>
        </p:txBody>
      </p:sp>
      <p:sp>
        <p:nvSpPr>
          <p:cNvPr id="6" name="Text 4"/>
          <p:cNvSpPr/>
          <p:nvPr/>
        </p:nvSpPr>
        <p:spPr>
          <a:xfrm>
            <a:off x="2273975" y="2701528"/>
            <a:ext cx="2221944"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Sign Up</a:t>
            </a:r>
            <a:endParaRPr lang="en-US" sz="2187" dirty="0"/>
          </a:p>
        </p:txBody>
      </p:sp>
      <p:sp>
        <p:nvSpPr>
          <p:cNvPr id="7" name="Text 5"/>
          <p:cNvSpPr/>
          <p:nvPr/>
        </p:nvSpPr>
        <p:spPr>
          <a:xfrm>
            <a:off x="2273975" y="3270885"/>
            <a:ext cx="469415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Click on the </a:t>
            </a:r>
            <a:r>
              <a:rPr lang="en-US" sz="1750" i="1" kern="0" spc="-35" dirty="0">
                <a:solidFill>
                  <a:srgbClr val="2B2E3C"/>
                </a:solidFill>
                <a:latin typeface="Open Sans" pitchFamily="34" charset="0"/>
                <a:ea typeface="Open Sans" pitchFamily="34" charset="-122"/>
                <a:cs typeface="Open Sans" pitchFamily="34" charset="-120"/>
              </a:rPr>
              <a:t>Sign Up</a:t>
            </a:r>
            <a:r>
              <a:rPr lang="en-US" sz="1750" kern="0" spc="-35" dirty="0">
                <a:solidFill>
                  <a:srgbClr val="2B2E3C"/>
                </a:solidFill>
                <a:latin typeface="Open Sans" pitchFamily="34" charset="0"/>
                <a:ea typeface="Open Sans" pitchFamily="34" charset="-122"/>
                <a:cs typeface="Open Sans" pitchFamily="34" charset="-120"/>
              </a:rPr>
              <a:t> button in the top right corner of github.com. Choose a username and enter your email and password.</a:t>
            </a:r>
            <a:endParaRPr lang="en-US" sz="1750" dirty="0"/>
          </a:p>
        </p:txBody>
      </p:sp>
      <p:sp>
        <p:nvSpPr>
          <p:cNvPr id="8" name="Shape 6"/>
          <p:cNvSpPr/>
          <p:nvPr/>
        </p:nvSpPr>
        <p:spPr>
          <a:xfrm>
            <a:off x="7426285" y="2465546"/>
            <a:ext cx="5166122" cy="2107525"/>
          </a:xfrm>
          <a:prstGeom prst="roundRect">
            <a:avLst>
              <a:gd name="adj" fmla="val 4744"/>
            </a:avLst>
          </a:prstGeom>
          <a:solidFill>
            <a:srgbClr val="FCE2CF"/>
          </a:solidFill>
          <a:ln w="13811">
            <a:solidFill>
              <a:srgbClr val="F9C59F"/>
            </a:solidFill>
            <a:prstDash val="solid"/>
          </a:ln>
        </p:spPr>
        <p:txBody>
          <a:bodyPr/>
          <a:lstStyle/>
          <a:p>
            <a:endParaRPr lang="en-GB"/>
          </a:p>
        </p:txBody>
      </p:sp>
      <p:sp>
        <p:nvSpPr>
          <p:cNvPr id="9" name="Text 7"/>
          <p:cNvSpPr/>
          <p:nvPr/>
        </p:nvSpPr>
        <p:spPr>
          <a:xfrm>
            <a:off x="7662267" y="2701528"/>
            <a:ext cx="241042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Email Confirmation</a:t>
            </a:r>
            <a:endParaRPr lang="en-US" sz="2187" dirty="0"/>
          </a:p>
        </p:txBody>
      </p:sp>
      <p:sp>
        <p:nvSpPr>
          <p:cNvPr id="10" name="Text 8"/>
          <p:cNvSpPr/>
          <p:nvPr/>
        </p:nvSpPr>
        <p:spPr>
          <a:xfrm>
            <a:off x="7662267" y="3270885"/>
            <a:ext cx="469415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Go to your email and look for the confirmation link sent by GitHub. Click on it to verify your account.</a:t>
            </a:r>
            <a:endParaRPr lang="en-US" sz="1750" dirty="0"/>
          </a:p>
        </p:txBody>
      </p:sp>
      <p:sp>
        <p:nvSpPr>
          <p:cNvPr id="11" name="Shape 9"/>
          <p:cNvSpPr/>
          <p:nvPr/>
        </p:nvSpPr>
        <p:spPr>
          <a:xfrm>
            <a:off x="2037993" y="4795242"/>
            <a:ext cx="5166122" cy="2107525"/>
          </a:xfrm>
          <a:prstGeom prst="roundRect">
            <a:avLst>
              <a:gd name="adj" fmla="val 4744"/>
            </a:avLst>
          </a:prstGeom>
          <a:solidFill>
            <a:srgbClr val="FCE2CF"/>
          </a:solidFill>
          <a:ln w="13811">
            <a:solidFill>
              <a:srgbClr val="F9C59F"/>
            </a:solidFill>
            <a:prstDash val="solid"/>
          </a:ln>
        </p:spPr>
        <p:txBody>
          <a:bodyPr/>
          <a:lstStyle/>
          <a:p>
            <a:endParaRPr lang="en-GB"/>
          </a:p>
        </p:txBody>
      </p:sp>
      <p:sp>
        <p:nvSpPr>
          <p:cNvPr id="12" name="Text 10"/>
          <p:cNvSpPr/>
          <p:nvPr/>
        </p:nvSpPr>
        <p:spPr>
          <a:xfrm>
            <a:off x="2273975" y="5031224"/>
            <a:ext cx="3136225"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Personalizing Your Profile</a:t>
            </a:r>
            <a:endParaRPr lang="en-US" sz="2187" dirty="0"/>
          </a:p>
        </p:txBody>
      </p:sp>
      <p:sp>
        <p:nvSpPr>
          <p:cNvPr id="13" name="Text 11"/>
          <p:cNvSpPr/>
          <p:nvPr/>
        </p:nvSpPr>
        <p:spPr>
          <a:xfrm>
            <a:off x="2273975" y="5600581"/>
            <a:ext cx="469415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Add a profile picture, a bio, and your company to make your account more professional and engaging.</a:t>
            </a:r>
            <a:endParaRPr lang="en-US" sz="1750" dirty="0"/>
          </a:p>
        </p:txBody>
      </p:sp>
      <p:sp>
        <p:nvSpPr>
          <p:cNvPr id="14" name="Shape 12"/>
          <p:cNvSpPr/>
          <p:nvPr/>
        </p:nvSpPr>
        <p:spPr>
          <a:xfrm>
            <a:off x="7426285" y="4795242"/>
            <a:ext cx="5166122" cy="2107525"/>
          </a:xfrm>
          <a:prstGeom prst="roundRect">
            <a:avLst>
              <a:gd name="adj" fmla="val 4744"/>
            </a:avLst>
          </a:prstGeom>
          <a:solidFill>
            <a:srgbClr val="FCE2CF"/>
          </a:solidFill>
          <a:ln w="13811">
            <a:solidFill>
              <a:srgbClr val="F9C59F"/>
            </a:solidFill>
            <a:prstDash val="solid"/>
          </a:ln>
        </p:spPr>
        <p:txBody>
          <a:bodyPr/>
          <a:lstStyle/>
          <a:p>
            <a:endParaRPr lang="en-GB"/>
          </a:p>
        </p:txBody>
      </p:sp>
      <p:sp>
        <p:nvSpPr>
          <p:cNvPr id="15" name="Text 13"/>
          <p:cNvSpPr/>
          <p:nvPr/>
        </p:nvSpPr>
        <p:spPr>
          <a:xfrm>
            <a:off x="7662267" y="5031224"/>
            <a:ext cx="333506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Two-Factor Authentication</a:t>
            </a:r>
            <a:endParaRPr lang="en-US" sz="2187" dirty="0"/>
          </a:p>
        </p:txBody>
      </p:sp>
      <p:sp>
        <p:nvSpPr>
          <p:cNvPr id="16" name="Text 14"/>
          <p:cNvSpPr/>
          <p:nvPr/>
        </p:nvSpPr>
        <p:spPr>
          <a:xfrm>
            <a:off x="7662267" y="5600581"/>
            <a:ext cx="4694158" cy="71080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Protect your account by enabling two-factor authentication in your settings.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2037993" y="732234"/>
            <a:ext cx="4712613"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Create a Repository</a:t>
            </a:r>
            <a:endParaRPr lang="en-US" sz="4374" dirty="0"/>
          </a:p>
        </p:txBody>
      </p:sp>
      <p:sp>
        <p:nvSpPr>
          <p:cNvPr id="5" name="Shape 3"/>
          <p:cNvSpPr/>
          <p:nvPr/>
        </p:nvSpPr>
        <p:spPr>
          <a:xfrm>
            <a:off x="2037993" y="4861798"/>
            <a:ext cx="10554414" cy="44410"/>
          </a:xfrm>
          <a:prstGeom prst="rect">
            <a:avLst/>
          </a:prstGeom>
          <a:solidFill>
            <a:srgbClr val="F9C59F"/>
          </a:solidFill>
          <a:ln/>
        </p:spPr>
        <p:txBody>
          <a:bodyPr/>
          <a:lstStyle/>
          <a:p>
            <a:endParaRPr lang="en-GB"/>
          </a:p>
        </p:txBody>
      </p:sp>
      <p:sp>
        <p:nvSpPr>
          <p:cNvPr id="6" name="Shape 4"/>
          <p:cNvSpPr/>
          <p:nvPr/>
        </p:nvSpPr>
        <p:spPr>
          <a:xfrm>
            <a:off x="4059972" y="4861798"/>
            <a:ext cx="44410" cy="777597"/>
          </a:xfrm>
          <a:prstGeom prst="rect">
            <a:avLst/>
          </a:prstGeom>
          <a:solidFill>
            <a:srgbClr val="F9C59F"/>
          </a:solidFill>
          <a:ln/>
        </p:spPr>
        <p:txBody>
          <a:bodyPr/>
          <a:lstStyle/>
          <a:p>
            <a:endParaRPr lang="en-GB"/>
          </a:p>
        </p:txBody>
      </p:sp>
      <p:sp>
        <p:nvSpPr>
          <p:cNvPr id="7" name="Shape 5"/>
          <p:cNvSpPr/>
          <p:nvPr/>
        </p:nvSpPr>
        <p:spPr>
          <a:xfrm>
            <a:off x="3832265" y="4611886"/>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8" name="Text 6"/>
          <p:cNvSpPr/>
          <p:nvPr/>
        </p:nvSpPr>
        <p:spPr>
          <a:xfrm>
            <a:off x="4015859" y="4653558"/>
            <a:ext cx="13275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9" name="Text 7"/>
          <p:cNvSpPr/>
          <p:nvPr/>
        </p:nvSpPr>
        <p:spPr>
          <a:xfrm>
            <a:off x="2971205" y="5861685"/>
            <a:ext cx="2221944" cy="347186"/>
          </a:xfrm>
          <a:prstGeom prst="rect">
            <a:avLst/>
          </a:prstGeom>
          <a:noFill/>
          <a:ln/>
        </p:spPr>
        <p:txBody>
          <a:bodyPr wrap="none" rtlCol="0" anchor="t"/>
          <a:lstStyle/>
          <a:p>
            <a:pPr marL="0" indent="0" algn="ctr">
              <a:lnSpc>
                <a:spcPts val="2734"/>
              </a:lnSpc>
              <a:buNone/>
            </a:pPr>
            <a:r>
              <a:rPr lang="en-US" sz="2187" kern="0" spc="-66" dirty="0">
                <a:solidFill>
                  <a:srgbClr val="2B2E3C"/>
                </a:solidFill>
                <a:latin typeface="Bitter" pitchFamily="34" charset="0"/>
                <a:ea typeface="Bitter" pitchFamily="34" charset="-122"/>
                <a:cs typeface="Bitter" pitchFamily="34" charset="-120"/>
              </a:rPr>
              <a:t>New Repository</a:t>
            </a:r>
            <a:endParaRPr lang="en-US" sz="2187" dirty="0"/>
          </a:p>
        </p:txBody>
      </p:sp>
      <p:sp>
        <p:nvSpPr>
          <p:cNvPr id="10" name="Text 8"/>
          <p:cNvSpPr/>
          <p:nvPr/>
        </p:nvSpPr>
        <p:spPr>
          <a:xfrm>
            <a:off x="2260163" y="6431042"/>
            <a:ext cx="3644027" cy="1066205"/>
          </a:xfrm>
          <a:prstGeom prst="rect">
            <a:avLst/>
          </a:prstGeom>
          <a:noFill/>
          <a:ln/>
        </p:spPr>
        <p:txBody>
          <a:bodyPr wrap="square" rtlCol="0" anchor="t"/>
          <a:lstStyle/>
          <a:p>
            <a:pPr marL="0" indent="0" algn="ctr">
              <a:lnSpc>
                <a:spcPts val="2799"/>
              </a:lnSpc>
              <a:buNone/>
            </a:pPr>
            <a:r>
              <a:rPr lang="en-US" sz="1750" kern="0" spc="-35" dirty="0">
                <a:solidFill>
                  <a:srgbClr val="2B2E3C"/>
                </a:solidFill>
                <a:latin typeface="Open Sans" pitchFamily="34" charset="0"/>
                <a:ea typeface="Open Sans" pitchFamily="34" charset="-122"/>
                <a:cs typeface="Open Sans" pitchFamily="34" charset="-120"/>
              </a:rPr>
              <a:t>Click on the </a:t>
            </a:r>
            <a:r>
              <a:rPr lang="en-US" sz="1750" i="1" kern="0" spc="-35" dirty="0">
                <a:solidFill>
                  <a:srgbClr val="2B2E3C"/>
                </a:solidFill>
                <a:latin typeface="Open Sans" pitchFamily="34" charset="0"/>
                <a:ea typeface="Open Sans" pitchFamily="34" charset="-122"/>
                <a:cs typeface="Open Sans" pitchFamily="34" charset="-120"/>
              </a:rPr>
              <a:t>New Repository</a:t>
            </a:r>
            <a:r>
              <a:rPr lang="en-US" sz="1750" kern="0" spc="-35" dirty="0">
                <a:solidFill>
                  <a:srgbClr val="2B2E3C"/>
                </a:solidFill>
                <a:latin typeface="Open Sans" pitchFamily="34" charset="0"/>
                <a:ea typeface="Open Sans" pitchFamily="34" charset="-122"/>
                <a:cs typeface="Open Sans" pitchFamily="34" charset="-120"/>
              </a:rPr>
              <a:t> button on your GitHub homepage. Choose a repository name and description.</a:t>
            </a:r>
            <a:endParaRPr lang="en-US" sz="1750" dirty="0"/>
          </a:p>
        </p:txBody>
      </p:sp>
      <p:sp>
        <p:nvSpPr>
          <p:cNvPr id="11" name="Shape 9"/>
          <p:cNvSpPr/>
          <p:nvPr/>
        </p:nvSpPr>
        <p:spPr>
          <a:xfrm>
            <a:off x="6215241" y="4084201"/>
            <a:ext cx="44410" cy="777597"/>
          </a:xfrm>
          <a:prstGeom prst="rect">
            <a:avLst/>
          </a:prstGeom>
          <a:solidFill>
            <a:srgbClr val="F9C59F"/>
          </a:solidFill>
          <a:ln/>
        </p:spPr>
        <p:txBody>
          <a:bodyPr/>
          <a:lstStyle/>
          <a:p>
            <a:endParaRPr lang="en-GB"/>
          </a:p>
        </p:txBody>
      </p:sp>
      <p:sp>
        <p:nvSpPr>
          <p:cNvPr id="12" name="Shape 10"/>
          <p:cNvSpPr/>
          <p:nvPr/>
        </p:nvSpPr>
        <p:spPr>
          <a:xfrm>
            <a:off x="5987534" y="4611886"/>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13" name="Text 11"/>
          <p:cNvSpPr/>
          <p:nvPr/>
        </p:nvSpPr>
        <p:spPr>
          <a:xfrm>
            <a:off x="6148268" y="4653558"/>
            <a:ext cx="17847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2</a:t>
            </a:r>
            <a:endParaRPr lang="en-US" sz="2624" dirty="0"/>
          </a:p>
        </p:txBody>
      </p:sp>
      <p:sp>
        <p:nvSpPr>
          <p:cNvPr id="14" name="Text 12"/>
          <p:cNvSpPr/>
          <p:nvPr/>
        </p:nvSpPr>
        <p:spPr>
          <a:xfrm>
            <a:off x="5044083" y="1870948"/>
            <a:ext cx="2386846" cy="347186"/>
          </a:xfrm>
          <a:prstGeom prst="rect">
            <a:avLst/>
          </a:prstGeom>
          <a:noFill/>
          <a:ln/>
        </p:spPr>
        <p:txBody>
          <a:bodyPr wrap="none" rtlCol="0" anchor="t"/>
          <a:lstStyle/>
          <a:p>
            <a:pPr marL="0" indent="0" algn="ctr">
              <a:lnSpc>
                <a:spcPts val="2734"/>
              </a:lnSpc>
              <a:buNone/>
            </a:pPr>
            <a:r>
              <a:rPr lang="en-US" sz="2187" kern="0" spc="-66" dirty="0">
                <a:solidFill>
                  <a:srgbClr val="2B2E3C"/>
                </a:solidFill>
                <a:latin typeface="Bitter" pitchFamily="34" charset="0"/>
                <a:ea typeface="Bitter" pitchFamily="34" charset="-122"/>
                <a:cs typeface="Bitter" pitchFamily="34" charset="-120"/>
              </a:rPr>
              <a:t>Repository Settings</a:t>
            </a:r>
            <a:endParaRPr lang="en-US" sz="2187" dirty="0"/>
          </a:p>
        </p:txBody>
      </p:sp>
      <p:sp>
        <p:nvSpPr>
          <p:cNvPr id="15" name="Text 13"/>
          <p:cNvSpPr/>
          <p:nvPr/>
        </p:nvSpPr>
        <p:spPr>
          <a:xfrm>
            <a:off x="4415433" y="2440305"/>
            <a:ext cx="3644146" cy="1421606"/>
          </a:xfrm>
          <a:prstGeom prst="rect">
            <a:avLst/>
          </a:prstGeom>
          <a:noFill/>
          <a:ln/>
        </p:spPr>
        <p:txBody>
          <a:bodyPr wrap="square" rtlCol="0" anchor="t"/>
          <a:lstStyle/>
          <a:p>
            <a:pPr marL="0" indent="0" algn="ctr">
              <a:lnSpc>
                <a:spcPts val="2799"/>
              </a:lnSpc>
              <a:buNone/>
            </a:pPr>
            <a:r>
              <a:rPr lang="en-US" sz="1750" kern="0" spc="-35" dirty="0">
                <a:solidFill>
                  <a:srgbClr val="2B2E3C"/>
                </a:solidFill>
                <a:latin typeface="Open Sans" pitchFamily="34" charset="0"/>
                <a:ea typeface="Open Sans" pitchFamily="34" charset="-122"/>
                <a:cs typeface="Open Sans" pitchFamily="34" charset="-120"/>
              </a:rPr>
              <a:t>Choose whether your repository is public or private. If it's a public repository, anyone can see and contribute to it.</a:t>
            </a:r>
            <a:endParaRPr lang="en-US" sz="1750" dirty="0"/>
          </a:p>
        </p:txBody>
      </p:sp>
      <p:sp>
        <p:nvSpPr>
          <p:cNvPr id="16" name="Shape 14"/>
          <p:cNvSpPr/>
          <p:nvPr/>
        </p:nvSpPr>
        <p:spPr>
          <a:xfrm>
            <a:off x="8370510" y="4861798"/>
            <a:ext cx="44410" cy="777597"/>
          </a:xfrm>
          <a:prstGeom prst="rect">
            <a:avLst/>
          </a:prstGeom>
          <a:solidFill>
            <a:srgbClr val="F9C59F"/>
          </a:solidFill>
          <a:ln/>
        </p:spPr>
        <p:txBody>
          <a:bodyPr/>
          <a:lstStyle/>
          <a:p>
            <a:endParaRPr lang="en-GB"/>
          </a:p>
        </p:txBody>
      </p:sp>
      <p:sp>
        <p:nvSpPr>
          <p:cNvPr id="17" name="Shape 15"/>
          <p:cNvSpPr/>
          <p:nvPr/>
        </p:nvSpPr>
        <p:spPr>
          <a:xfrm>
            <a:off x="8142803" y="4611886"/>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18" name="Text 16"/>
          <p:cNvSpPr/>
          <p:nvPr/>
        </p:nvSpPr>
        <p:spPr>
          <a:xfrm>
            <a:off x="8299728" y="4653558"/>
            <a:ext cx="18609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3</a:t>
            </a:r>
            <a:endParaRPr lang="en-US" sz="2624" dirty="0"/>
          </a:p>
        </p:txBody>
      </p:sp>
      <p:sp>
        <p:nvSpPr>
          <p:cNvPr id="19" name="Text 17"/>
          <p:cNvSpPr/>
          <p:nvPr/>
        </p:nvSpPr>
        <p:spPr>
          <a:xfrm>
            <a:off x="7281743" y="5861685"/>
            <a:ext cx="2221944" cy="347186"/>
          </a:xfrm>
          <a:prstGeom prst="rect">
            <a:avLst/>
          </a:prstGeom>
          <a:noFill/>
          <a:ln/>
        </p:spPr>
        <p:txBody>
          <a:bodyPr wrap="none" rtlCol="0" anchor="t"/>
          <a:lstStyle/>
          <a:p>
            <a:pPr marL="0" indent="0" algn="ctr">
              <a:lnSpc>
                <a:spcPts val="2734"/>
              </a:lnSpc>
              <a:buNone/>
            </a:pPr>
            <a:r>
              <a:rPr lang="en-US" sz="2187" kern="0" spc="-66" dirty="0">
                <a:solidFill>
                  <a:srgbClr val="2B2E3C"/>
                </a:solidFill>
                <a:latin typeface="Bitter" pitchFamily="34" charset="0"/>
                <a:ea typeface="Bitter" pitchFamily="34" charset="-122"/>
                <a:cs typeface="Bitter" pitchFamily="34" charset="-120"/>
              </a:rPr>
              <a:t>README File</a:t>
            </a:r>
            <a:endParaRPr lang="en-US" sz="2187" dirty="0"/>
          </a:p>
        </p:txBody>
      </p:sp>
      <p:sp>
        <p:nvSpPr>
          <p:cNvPr id="20" name="Text 18"/>
          <p:cNvSpPr/>
          <p:nvPr/>
        </p:nvSpPr>
        <p:spPr>
          <a:xfrm>
            <a:off x="6570702" y="6431042"/>
            <a:ext cx="3644146" cy="1066205"/>
          </a:xfrm>
          <a:prstGeom prst="rect">
            <a:avLst/>
          </a:prstGeom>
          <a:noFill/>
          <a:ln/>
        </p:spPr>
        <p:txBody>
          <a:bodyPr wrap="square" rtlCol="0" anchor="t"/>
          <a:lstStyle/>
          <a:p>
            <a:pPr marL="0" indent="0" algn="ctr">
              <a:lnSpc>
                <a:spcPts val="2799"/>
              </a:lnSpc>
              <a:buNone/>
            </a:pPr>
            <a:r>
              <a:rPr lang="en-US" sz="1750" kern="0" spc="-35" dirty="0">
                <a:solidFill>
                  <a:srgbClr val="2B2E3C"/>
                </a:solidFill>
                <a:latin typeface="Open Sans" pitchFamily="34" charset="0"/>
                <a:ea typeface="Open Sans" pitchFamily="34" charset="-122"/>
                <a:cs typeface="Open Sans" pitchFamily="34" charset="-120"/>
              </a:rPr>
              <a:t>Add a README file to your repository to give an overview of what your project is about.</a:t>
            </a:r>
            <a:endParaRPr lang="en-US" sz="1750" dirty="0"/>
          </a:p>
        </p:txBody>
      </p:sp>
      <p:sp>
        <p:nvSpPr>
          <p:cNvPr id="21" name="Shape 19"/>
          <p:cNvSpPr/>
          <p:nvPr/>
        </p:nvSpPr>
        <p:spPr>
          <a:xfrm>
            <a:off x="10525899" y="4084201"/>
            <a:ext cx="44410" cy="777597"/>
          </a:xfrm>
          <a:prstGeom prst="rect">
            <a:avLst/>
          </a:prstGeom>
          <a:solidFill>
            <a:srgbClr val="F9C59F"/>
          </a:solidFill>
          <a:ln/>
        </p:spPr>
        <p:txBody>
          <a:bodyPr/>
          <a:lstStyle/>
          <a:p>
            <a:endParaRPr lang="en-GB"/>
          </a:p>
        </p:txBody>
      </p:sp>
      <p:sp>
        <p:nvSpPr>
          <p:cNvPr id="22" name="Shape 20"/>
          <p:cNvSpPr/>
          <p:nvPr/>
        </p:nvSpPr>
        <p:spPr>
          <a:xfrm>
            <a:off x="10298192" y="4611886"/>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23" name="Text 21"/>
          <p:cNvSpPr/>
          <p:nvPr/>
        </p:nvSpPr>
        <p:spPr>
          <a:xfrm>
            <a:off x="10451306" y="4653558"/>
            <a:ext cx="19371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4</a:t>
            </a:r>
            <a:endParaRPr lang="en-US" sz="2624" dirty="0"/>
          </a:p>
        </p:txBody>
      </p:sp>
      <p:sp>
        <p:nvSpPr>
          <p:cNvPr id="24" name="Text 22"/>
          <p:cNvSpPr/>
          <p:nvPr/>
        </p:nvSpPr>
        <p:spPr>
          <a:xfrm>
            <a:off x="9403913" y="2226350"/>
            <a:ext cx="2288500" cy="347186"/>
          </a:xfrm>
          <a:prstGeom prst="rect">
            <a:avLst/>
          </a:prstGeom>
          <a:noFill/>
          <a:ln/>
        </p:spPr>
        <p:txBody>
          <a:bodyPr wrap="none" rtlCol="0" anchor="t"/>
          <a:lstStyle/>
          <a:p>
            <a:pPr marL="0" indent="0" algn="ctr">
              <a:lnSpc>
                <a:spcPts val="2734"/>
              </a:lnSpc>
              <a:buNone/>
            </a:pPr>
            <a:r>
              <a:rPr lang="en-US" sz="2187" kern="0" spc="-66" dirty="0">
                <a:solidFill>
                  <a:srgbClr val="2B2E3C"/>
                </a:solidFill>
                <a:latin typeface="Bitter" pitchFamily="34" charset="0"/>
                <a:ea typeface="Bitter" pitchFamily="34" charset="-122"/>
                <a:cs typeface="Bitter" pitchFamily="34" charset="-120"/>
              </a:rPr>
              <a:t>Repository License</a:t>
            </a:r>
            <a:endParaRPr lang="en-US" sz="2187" dirty="0"/>
          </a:p>
        </p:txBody>
      </p:sp>
      <p:sp>
        <p:nvSpPr>
          <p:cNvPr id="25" name="Text 23"/>
          <p:cNvSpPr/>
          <p:nvPr/>
        </p:nvSpPr>
        <p:spPr>
          <a:xfrm>
            <a:off x="8726091" y="2795707"/>
            <a:ext cx="3644146" cy="1066205"/>
          </a:xfrm>
          <a:prstGeom prst="rect">
            <a:avLst/>
          </a:prstGeom>
          <a:noFill/>
          <a:ln/>
        </p:spPr>
        <p:txBody>
          <a:bodyPr wrap="square" rtlCol="0" anchor="t"/>
          <a:lstStyle/>
          <a:p>
            <a:pPr marL="0" indent="0" algn="ctr">
              <a:lnSpc>
                <a:spcPts val="2799"/>
              </a:lnSpc>
              <a:buNone/>
            </a:pPr>
            <a:r>
              <a:rPr lang="en-US" sz="1750" kern="0" spc="-35" dirty="0">
                <a:solidFill>
                  <a:srgbClr val="2B2E3C"/>
                </a:solidFill>
                <a:latin typeface="Open Sans" pitchFamily="34" charset="0"/>
                <a:ea typeface="Open Sans" pitchFamily="34" charset="-122"/>
                <a:cs typeface="Open Sans" pitchFamily="34" charset="-120"/>
              </a:rPr>
              <a:t>Choose a license for your repository to protect your project and let others know how they can use it.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2037993" y="1392555"/>
            <a:ext cx="5878949"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Adding and Editing Files</a:t>
            </a:r>
            <a:endParaRPr lang="en-US" sz="4374" dirty="0"/>
          </a:p>
        </p:txBody>
      </p:sp>
      <p:pic>
        <p:nvPicPr>
          <p:cNvPr id="5" name="Image 0" descr="preencoded.png"/>
          <p:cNvPicPr>
            <a:picLocks noChangeAspect="1"/>
          </p:cNvPicPr>
          <p:nvPr/>
        </p:nvPicPr>
        <p:blipFill>
          <a:blip r:embed="rId3"/>
          <a:stretch>
            <a:fillRect/>
          </a:stretch>
        </p:blipFill>
        <p:spPr>
          <a:xfrm>
            <a:off x="2037993" y="2531269"/>
            <a:ext cx="3295888" cy="2036921"/>
          </a:xfrm>
          <a:prstGeom prst="rect">
            <a:avLst/>
          </a:prstGeom>
        </p:spPr>
      </p:pic>
      <p:sp>
        <p:nvSpPr>
          <p:cNvPr id="6" name="Text 3"/>
          <p:cNvSpPr/>
          <p:nvPr/>
        </p:nvSpPr>
        <p:spPr>
          <a:xfrm>
            <a:off x="2037993" y="4845844"/>
            <a:ext cx="2221944"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Drag and Drop</a:t>
            </a:r>
            <a:endParaRPr lang="en-US" sz="2187" dirty="0"/>
          </a:p>
        </p:txBody>
      </p:sp>
      <p:sp>
        <p:nvSpPr>
          <p:cNvPr id="7" name="Text 4"/>
          <p:cNvSpPr/>
          <p:nvPr/>
        </p:nvSpPr>
        <p:spPr>
          <a:xfrm>
            <a:off x="2037993" y="5415201"/>
            <a:ext cx="3295888" cy="1066205"/>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Simply drag and drop files into your repository's file view and add a commit message.</a:t>
            </a:r>
            <a:endParaRPr lang="en-US" sz="1750" dirty="0"/>
          </a:p>
        </p:txBody>
      </p:sp>
      <p:pic>
        <p:nvPicPr>
          <p:cNvPr id="8" name="Image 1" descr="preencoded.png"/>
          <p:cNvPicPr>
            <a:picLocks noChangeAspect="1"/>
          </p:cNvPicPr>
          <p:nvPr/>
        </p:nvPicPr>
        <p:blipFill>
          <a:blip r:embed="rId4"/>
          <a:stretch>
            <a:fillRect/>
          </a:stretch>
        </p:blipFill>
        <p:spPr>
          <a:xfrm>
            <a:off x="5667137" y="2531269"/>
            <a:ext cx="3296007" cy="2037040"/>
          </a:xfrm>
          <a:prstGeom prst="rect">
            <a:avLst/>
          </a:prstGeom>
        </p:spPr>
      </p:pic>
      <p:sp>
        <p:nvSpPr>
          <p:cNvPr id="9" name="Text 5"/>
          <p:cNvSpPr/>
          <p:nvPr/>
        </p:nvSpPr>
        <p:spPr>
          <a:xfrm>
            <a:off x="5667137" y="4845963"/>
            <a:ext cx="2221944"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Online Editing</a:t>
            </a:r>
            <a:endParaRPr lang="en-US" sz="2187" dirty="0"/>
          </a:p>
        </p:txBody>
      </p:sp>
      <p:sp>
        <p:nvSpPr>
          <p:cNvPr id="10" name="Text 6"/>
          <p:cNvSpPr/>
          <p:nvPr/>
        </p:nvSpPr>
        <p:spPr>
          <a:xfrm>
            <a:off x="5667137" y="5415320"/>
            <a:ext cx="3296007" cy="1066205"/>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You can also edit files online by clicking on any file in your repository and making changes.</a:t>
            </a:r>
            <a:endParaRPr lang="en-US" sz="1750" dirty="0"/>
          </a:p>
        </p:txBody>
      </p:sp>
      <p:pic>
        <p:nvPicPr>
          <p:cNvPr id="11" name="Image 2" descr="preencoded.png"/>
          <p:cNvPicPr>
            <a:picLocks noChangeAspect="1"/>
          </p:cNvPicPr>
          <p:nvPr/>
        </p:nvPicPr>
        <p:blipFill>
          <a:blip r:embed="rId5"/>
          <a:stretch>
            <a:fillRect/>
          </a:stretch>
        </p:blipFill>
        <p:spPr>
          <a:xfrm>
            <a:off x="9296400" y="2531269"/>
            <a:ext cx="3296007" cy="2037040"/>
          </a:xfrm>
          <a:prstGeom prst="rect">
            <a:avLst/>
          </a:prstGeom>
        </p:spPr>
      </p:pic>
      <p:sp>
        <p:nvSpPr>
          <p:cNvPr id="12" name="Text 7"/>
          <p:cNvSpPr/>
          <p:nvPr/>
        </p:nvSpPr>
        <p:spPr>
          <a:xfrm>
            <a:off x="9296400" y="4845963"/>
            <a:ext cx="2221944"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Command Line</a:t>
            </a:r>
            <a:endParaRPr lang="en-US" sz="2187" dirty="0"/>
          </a:p>
        </p:txBody>
      </p:sp>
      <p:sp>
        <p:nvSpPr>
          <p:cNvPr id="13" name="Text 8"/>
          <p:cNvSpPr/>
          <p:nvPr/>
        </p:nvSpPr>
        <p:spPr>
          <a:xfrm>
            <a:off x="9296400" y="5415320"/>
            <a:ext cx="3296007" cy="142160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If you prefer, you can also use the command line interface to add and edit files in your repository.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2037993" y="1354336"/>
            <a:ext cx="9640014"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Naming Conventions and Best Practices</a:t>
            </a:r>
            <a:endParaRPr lang="en-US" sz="4374" dirty="0"/>
          </a:p>
        </p:txBody>
      </p:sp>
      <p:sp>
        <p:nvSpPr>
          <p:cNvPr id="5" name="Shape 3"/>
          <p:cNvSpPr/>
          <p:nvPr/>
        </p:nvSpPr>
        <p:spPr>
          <a:xfrm>
            <a:off x="7293054" y="2493050"/>
            <a:ext cx="44410" cy="4382095"/>
          </a:xfrm>
          <a:prstGeom prst="rect">
            <a:avLst/>
          </a:prstGeom>
          <a:solidFill>
            <a:srgbClr val="F9C59F"/>
          </a:solidFill>
          <a:ln/>
        </p:spPr>
        <p:txBody>
          <a:bodyPr/>
          <a:lstStyle/>
          <a:p>
            <a:endParaRPr lang="en-GB"/>
          </a:p>
        </p:txBody>
      </p:sp>
      <p:sp>
        <p:nvSpPr>
          <p:cNvPr id="6" name="Shape 4"/>
          <p:cNvSpPr/>
          <p:nvPr/>
        </p:nvSpPr>
        <p:spPr>
          <a:xfrm>
            <a:off x="7565172" y="2894350"/>
            <a:ext cx="777597" cy="44410"/>
          </a:xfrm>
          <a:prstGeom prst="rect">
            <a:avLst/>
          </a:prstGeom>
          <a:solidFill>
            <a:srgbClr val="F9C59F"/>
          </a:solidFill>
          <a:ln/>
        </p:spPr>
        <p:txBody>
          <a:bodyPr/>
          <a:lstStyle/>
          <a:p>
            <a:endParaRPr lang="en-GB"/>
          </a:p>
        </p:txBody>
      </p:sp>
      <p:sp>
        <p:nvSpPr>
          <p:cNvPr id="7" name="Shape 5"/>
          <p:cNvSpPr/>
          <p:nvPr/>
        </p:nvSpPr>
        <p:spPr>
          <a:xfrm>
            <a:off x="7065228" y="2666643"/>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8" name="Text 6"/>
          <p:cNvSpPr/>
          <p:nvPr/>
        </p:nvSpPr>
        <p:spPr>
          <a:xfrm>
            <a:off x="7248823" y="2708315"/>
            <a:ext cx="13275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9" name="Text 7"/>
          <p:cNvSpPr/>
          <p:nvPr/>
        </p:nvSpPr>
        <p:spPr>
          <a:xfrm>
            <a:off x="8537258" y="2715220"/>
            <a:ext cx="2244209"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Repository Names</a:t>
            </a:r>
            <a:endParaRPr lang="en-US" sz="2187" dirty="0"/>
          </a:p>
        </p:txBody>
      </p:sp>
      <p:sp>
        <p:nvSpPr>
          <p:cNvPr id="10" name="Text 8"/>
          <p:cNvSpPr/>
          <p:nvPr/>
        </p:nvSpPr>
        <p:spPr>
          <a:xfrm>
            <a:off x="8537258" y="3284577"/>
            <a:ext cx="4055150" cy="1066205"/>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Use descriptive and concise names for your repositories. Avoid using special characters or spaces.</a:t>
            </a:r>
            <a:endParaRPr lang="en-US" sz="1750" dirty="0"/>
          </a:p>
        </p:txBody>
      </p:sp>
      <p:sp>
        <p:nvSpPr>
          <p:cNvPr id="11" name="Shape 9"/>
          <p:cNvSpPr/>
          <p:nvPr/>
        </p:nvSpPr>
        <p:spPr>
          <a:xfrm>
            <a:off x="6287631" y="4005203"/>
            <a:ext cx="777597" cy="44410"/>
          </a:xfrm>
          <a:prstGeom prst="rect">
            <a:avLst/>
          </a:prstGeom>
          <a:solidFill>
            <a:srgbClr val="F9C59F"/>
          </a:solidFill>
          <a:ln/>
        </p:spPr>
        <p:txBody>
          <a:bodyPr/>
          <a:lstStyle/>
          <a:p>
            <a:endParaRPr lang="en-GB"/>
          </a:p>
        </p:txBody>
      </p:sp>
      <p:sp>
        <p:nvSpPr>
          <p:cNvPr id="12" name="Shape 10"/>
          <p:cNvSpPr/>
          <p:nvPr/>
        </p:nvSpPr>
        <p:spPr>
          <a:xfrm>
            <a:off x="7065228" y="3777496"/>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13" name="Text 11"/>
          <p:cNvSpPr/>
          <p:nvPr/>
        </p:nvSpPr>
        <p:spPr>
          <a:xfrm>
            <a:off x="7225963" y="3819168"/>
            <a:ext cx="17847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2</a:t>
            </a:r>
            <a:endParaRPr lang="en-US" sz="2624" dirty="0"/>
          </a:p>
        </p:txBody>
      </p:sp>
      <p:sp>
        <p:nvSpPr>
          <p:cNvPr id="14" name="Text 12"/>
          <p:cNvSpPr/>
          <p:nvPr/>
        </p:nvSpPr>
        <p:spPr>
          <a:xfrm>
            <a:off x="3871198" y="3826073"/>
            <a:ext cx="2221944" cy="347186"/>
          </a:xfrm>
          <a:prstGeom prst="rect">
            <a:avLst/>
          </a:prstGeom>
          <a:noFill/>
          <a:ln/>
        </p:spPr>
        <p:txBody>
          <a:bodyPr wrap="none" rtlCol="0" anchor="t"/>
          <a:lstStyle/>
          <a:p>
            <a:pPr marL="0" indent="0" algn="r">
              <a:lnSpc>
                <a:spcPts val="2734"/>
              </a:lnSpc>
              <a:buNone/>
            </a:pPr>
            <a:r>
              <a:rPr lang="en-US" sz="2187" kern="0" spc="-66" dirty="0">
                <a:solidFill>
                  <a:srgbClr val="2B2E3C"/>
                </a:solidFill>
                <a:latin typeface="Bitter" pitchFamily="34" charset="0"/>
                <a:ea typeface="Bitter" pitchFamily="34" charset="-122"/>
                <a:cs typeface="Bitter" pitchFamily="34" charset="-120"/>
              </a:rPr>
              <a:t>README File</a:t>
            </a:r>
            <a:endParaRPr lang="en-US" sz="2187" dirty="0"/>
          </a:p>
        </p:txBody>
      </p:sp>
      <p:sp>
        <p:nvSpPr>
          <p:cNvPr id="15" name="Text 13"/>
          <p:cNvSpPr/>
          <p:nvPr/>
        </p:nvSpPr>
        <p:spPr>
          <a:xfrm>
            <a:off x="2037993" y="4395430"/>
            <a:ext cx="4055150" cy="1066205"/>
          </a:xfrm>
          <a:prstGeom prst="rect">
            <a:avLst/>
          </a:prstGeom>
          <a:noFill/>
          <a:ln/>
        </p:spPr>
        <p:txBody>
          <a:bodyPr wrap="square" rtlCol="0" anchor="t"/>
          <a:lstStyle/>
          <a:p>
            <a:pPr marL="0" indent="0" algn="r">
              <a:lnSpc>
                <a:spcPts val="2799"/>
              </a:lnSpc>
              <a:buNone/>
            </a:pPr>
            <a:r>
              <a:rPr lang="en-US" sz="1750" kern="0" spc="-35" dirty="0">
                <a:solidFill>
                  <a:srgbClr val="2B2E3C"/>
                </a:solidFill>
                <a:latin typeface="Open Sans" pitchFamily="34" charset="0"/>
                <a:ea typeface="Open Sans" pitchFamily="34" charset="-122"/>
                <a:cs typeface="Open Sans" pitchFamily="34" charset="-120"/>
              </a:rPr>
              <a:t>Always add a README file with an overview of your project and instructions on how to use it.</a:t>
            </a:r>
            <a:endParaRPr lang="en-US" sz="1750" dirty="0"/>
          </a:p>
        </p:txBody>
      </p:sp>
      <p:sp>
        <p:nvSpPr>
          <p:cNvPr id="16" name="Shape 14"/>
          <p:cNvSpPr/>
          <p:nvPr/>
        </p:nvSpPr>
        <p:spPr>
          <a:xfrm>
            <a:off x="7565172" y="5196423"/>
            <a:ext cx="777597" cy="44410"/>
          </a:xfrm>
          <a:prstGeom prst="rect">
            <a:avLst/>
          </a:prstGeom>
          <a:solidFill>
            <a:srgbClr val="F9C59F"/>
          </a:solidFill>
          <a:ln/>
        </p:spPr>
        <p:txBody>
          <a:bodyPr/>
          <a:lstStyle/>
          <a:p>
            <a:endParaRPr lang="en-GB"/>
          </a:p>
        </p:txBody>
      </p:sp>
      <p:sp>
        <p:nvSpPr>
          <p:cNvPr id="17" name="Shape 15"/>
          <p:cNvSpPr/>
          <p:nvPr/>
        </p:nvSpPr>
        <p:spPr>
          <a:xfrm>
            <a:off x="7065228" y="4968716"/>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18" name="Text 16"/>
          <p:cNvSpPr/>
          <p:nvPr/>
        </p:nvSpPr>
        <p:spPr>
          <a:xfrm>
            <a:off x="7222153" y="5010388"/>
            <a:ext cx="18609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3</a:t>
            </a:r>
            <a:endParaRPr lang="en-US" sz="2624" dirty="0"/>
          </a:p>
        </p:txBody>
      </p:sp>
      <p:sp>
        <p:nvSpPr>
          <p:cNvPr id="19" name="Text 17"/>
          <p:cNvSpPr/>
          <p:nvPr/>
        </p:nvSpPr>
        <p:spPr>
          <a:xfrm>
            <a:off x="8537258" y="5017294"/>
            <a:ext cx="2221944"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Branches</a:t>
            </a:r>
            <a:endParaRPr lang="en-US" sz="2187" dirty="0"/>
          </a:p>
        </p:txBody>
      </p:sp>
      <p:sp>
        <p:nvSpPr>
          <p:cNvPr id="20" name="Text 18"/>
          <p:cNvSpPr/>
          <p:nvPr/>
        </p:nvSpPr>
        <p:spPr>
          <a:xfrm>
            <a:off x="8537258" y="5586651"/>
            <a:ext cx="4055150" cy="1066205"/>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Create branches for your repository and avoid making changes directly in the main branch.</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6319599" y="1248966"/>
            <a:ext cx="634996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Collaboration and Sharing</a:t>
            </a:r>
            <a:endParaRPr lang="en-US" sz="4374" dirty="0"/>
          </a:p>
        </p:txBody>
      </p:sp>
      <p:sp>
        <p:nvSpPr>
          <p:cNvPr id="5" name="Shape 3"/>
          <p:cNvSpPr/>
          <p:nvPr/>
        </p:nvSpPr>
        <p:spPr>
          <a:xfrm>
            <a:off x="6319599" y="2450187"/>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6" name="Text 4"/>
          <p:cNvSpPr/>
          <p:nvPr/>
        </p:nvSpPr>
        <p:spPr>
          <a:xfrm>
            <a:off x="6503194" y="2491859"/>
            <a:ext cx="13275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7041713" y="2526506"/>
            <a:ext cx="2221944"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Collaborators</a:t>
            </a:r>
            <a:endParaRPr lang="en-US" sz="2187" dirty="0"/>
          </a:p>
        </p:txBody>
      </p:sp>
      <p:sp>
        <p:nvSpPr>
          <p:cNvPr id="8" name="Text 6"/>
          <p:cNvSpPr/>
          <p:nvPr/>
        </p:nvSpPr>
        <p:spPr>
          <a:xfrm>
            <a:off x="7041713" y="3095863"/>
            <a:ext cx="2905601" cy="2132409"/>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Add collaborators to your repository to work on projects together. Collaborators with write access can push changes to the repository.</a:t>
            </a:r>
            <a:endParaRPr lang="en-US" sz="1750" dirty="0"/>
          </a:p>
        </p:txBody>
      </p:sp>
      <p:sp>
        <p:nvSpPr>
          <p:cNvPr id="9" name="Shape 7"/>
          <p:cNvSpPr/>
          <p:nvPr/>
        </p:nvSpPr>
        <p:spPr>
          <a:xfrm>
            <a:off x="10169485" y="2450187"/>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10" name="Text 8"/>
          <p:cNvSpPr/>
          <p:nvPr/>
        </p:nvSpPr>
        <p:spPr>
          <a:xfrm>
            <a:off x="10330220" y="2491859"/>
            <a:ext cx="17847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10891599" y="2526506"/>
            <a:ext cx="2221944"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Branches</a:t>
            </a:r>
            <a:endParaRPr lang="en-US" sz="2187" dirty="0"/>
          </a:p>
        </p:txBody>
      </p:sp>
      <p:sp>
        <p:nvSpPr>
          <p:cNvPr id="12" name="Text 10"/>
          <p:cNvSpPr/>
          <p:nvPr/>
        </p:nvSpPr>
        <p:spPr>
          <a:xfrm>
            <a:off x="10891599" y="3095863"/>
            <a:ext cx="29056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If working on a team project, create a branch for each collaborator to make changes without affecting the main branch.</a:t>
            </a:r>
            <a:endParaRPr lang="en-US" sz="1750" dirty="0"/>
          </a:p>
        </p:txBody>
      </p:sp>
      <p:sp>
        <p:nvSpPr>
          <p:cNvPr id="13" name="Shape 11"/>
          <p:cNvSpPr/>
          <p:nvPr/>
        </p:nvSpPr>
        <p:spPr>
          <a:xfrm>
            <a:off x="6319599" y="5624036"/>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14" name="Text 12"/>
          <p:cNvSpPr/>
          <p:nvPr/>
        </p:nvSpPr>
        <p:spPr>
          <a:xfrm>
            <a:off x="6476524" y="5665708"/>
            <a:ext cx="18609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3</a:t>
            </a:r>
            <a:endParaRPr lang="en-US" sz="2624" dirty="0"/>
          </a:p>
        </p:txBody>
      </p:sp>
      <p:sp>
        <p:nvSpPr>
          <p:cNvPr id="15" name="Text 13"/>
          <p:cNvSpPr/>
          <p:nvPr/>
        </p:nvSpPr>
        <p:spPr>
          <a:xfrm>
            <a:off x="7041713" y="5700355"/>
            <a:ext cx="2221944"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Forking</a:t>
            </a:r>
            <a:endParaRPr lang="en-US" sz="2187" dirty="0"/>
          </a:p>
        </p:txBody>
      </p:sp>
      <p:sp>
        <p:nvSpPr>
          <p:cNvPr id="16" name="Text 14"/>
          <p:cNvSpPr/>
          <p:nvPr/>
        </p:nvSpPr>
        <p:spPr>
          <a:xfrm>
            <a:off x="7041713" y="6269712"/>
            <a:ext cx="6755487" cy="71080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Allow other users to fork your repository to use it as a starting point for their own projects.</a:t>
            </a:r>
            <a:endParaRPr lang="en-US" sz="1750" dirty="0"/>
          </a:p>
        </p:txBody>
      </p:sp>
      <p:pic>
        <p:nvPicPr>
          <p:cNvPr id="17"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2037993" y="1214914"/>
            <a:ext cx="4443889"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Extras</a:t>
            </a:r>
            <a:endParaRPr lang="en-US" sz="4374" dirty="0"/>
          </a:p>
        </p:txBody>
      </p:sp>
      <p:pic>
        <p:nvPicPr>
          <p:cNvPr id="5" name="Image 0" descr="preencoded.png"/>
          <p:cNvPicPr>
            <a:picLocks noChangeAspect="1"/>
          </p:cNvPicPr>
          <p:nvPr/>
        </p:nvPicPr>
        <p:blipFill>
          <a:blip r:embed="rId3"/>
          <a:stretch>
            <a:fillRect/>
          </a:stretch>
        </p:blipFill>
        <p:spPr>
          <a:xfrm>
            <a:off x="2037993" y="2353628"/>
            <a:ext cx="3295888" cy="2036921"/>
          </a:xfrm>
          <a:prstGeom prst="rect">
            <a:avLst/>
          </a:prstGeom>
        </p:spPr>
      </p:pic>
      <p:sp>
        <p:nvSpPr>
          <p:cNvPr id="6" name="Text 3"/>
          <p:cNvSpPr/>
          <p:nvPr/>
        </p:nvSpPr>
        <p:spPr>
          <a:xfrm>
            <a:off x="2037993" y="4668203"/>
            <a:ext cx="2221944"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GitHub Desktop</a:t>
            </a:r>
            <a:endParaRPr lang="en-US" sz="2187" dirty="0"/>
          </a:p>
        </p:txBody>
      </p:sp>
      <p:sp>
        <p:nvSpPr>
          <p:cNvPr id="7" name="Text 4"/>
          <p:cNvSpPr/>
          <p:nvPr/>
        </p:nvSpPr>
        <p:spPr>
          <a:xfrm>
            <a:off x="2037993" y="5237559"/>
            <a:ext cx="3295888" cy="1066205"/>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A desktop application to make working with your repositories easier.</a:t>
            </a:r>
            <a:endParaRPr lang="en-US" sz="1750" dirty="0"/>
          </a:p>
        </p:txBody>
      </p:sp>
      <p:pic>
        <p:nvPicPr>
          <p:cNvPr id="8" name="Image 1" descr="preencoded.png"/>
          <p:cNvPicPr>
            <a:picLocks noChangeAspect="1"/>
          </p:cNvPicPr>
          <p:nvPr/>
        </p:nvPicPr>
        <p:blipFill>
          <a:blip r:embed="rId4"/>
          <a:stretch>
            <a:fillRect/>
          </a:stretch>
        </p:blipFill>
        <p:spPr>
          <a:xfrm>
            <a:off x="5667137" y="2353628"/>
            <a:ext cx="3296007" cy="2037040"/>
          </a:xfrm>
          <a:prstGeom prst="rect">
            <a:avLst/>
          </a:prstGeom>
        </p:spPr>
      </p:pic>
      <p:sp>
        <p:nvSpPr>
          <p:cNvPr id="9" name="Text 5"/>
          <p:cNvSpPr/>
          <p:nvPr/>
        </p:nvSpPr>
        <p:spPr>
          <a:xfrm>
            <a:off x="5667137" y="4668322"/>
            <a:ext cx="2221944"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GitHub Pages</a:t>
            </a:r>
            <a:endParaRPr lang="en-US" sz="2187" dirty="0"/>
          </a:p>
        </p:txBody>
      </p:sp>
      <p:sp>
        <p:nvSpPr>
          <p:cNvPr id="10" name="Text 6"/>
          <p:cNvSpPr/>
          <p:nvPr/>
        </p:nvSpPr>
        <p:spPr>
          <a:xfrm>
            <a:off x="5667137" y="5237678"/>
            <a:ext cx="3296007"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Host a website directly from your repository using GitHub Pages.</a:t>
            </a:r>
            <a:endParaRPr lang="en-US" sz="1750" dirty="0"/>
          </a:p>
        </p:txBody>
      </p:sp>
      <p:pic>
        <p:nvPicPr>
          <p:cNvPr id="11" name="Image 2" descr="preencoded.png"/>
          <p:cNvPicPr>
            <a:picLocks noChangeAspect="1"/>
          </p:cNvPicPr>
          <p:nvPr/>
        </p:nvPicPr>
        <p:blipFill>
          <a:blip r:embed="rId5"/>
          <a:stretch>
            <a:fillRect/>
          </a:stretch>
        </p:blipFill>
        <p:spPr>
          <a:xfrm>
            <a:off x="9296400" y="2353628"/>
            <a:ext cx="3296007" cy="2037040"/>
          </a:xfrm>
          <a:prstGeom prst="rect">
            <a:avLst/>
          </a:prstGeom>
        </p:spPr>
      </p:pic>
      <p:sp>
        <p:nvSpPr>
          <p:cNvPr id="12" name="Text 7"/>
          <p:cNvSpPr/>
          <p:nvPr/>
        </p:nvSpPr>
        <p:spPr>
          <a:xfrm>
            <a:off x="9296400" y="4668322"/>
            <a:ext cx="2221944"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GitHub Education</a:t>
            </a:r>
            <a:endParaRPr lang="en-US" sz="2187" dirty="0"/>
          </a:p>
        </p:txBody>
      </p:sp>
      <p:sp>
        <p:nvSpPr>
          <p:cNvPr id="13" name="Text 8"/>
          <p:cNvSpPr/>
          <p:nvPr/>
        </p:nvSpPr>
        <p:spPr>
          <a:xfrm>
            <a:off x="9296400" y="5237678"/>
            <a:ext cx="3296007" cy="1777008"/>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Acquire access to tools, education and experiences that will help shape your future in tech. Plus, get free access to GitHub Pro!</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833199" y="2890123"/>
            <a:ext cx="4443889"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Conclusion</a:t>
            </a:r>
            <a:endParaRPr lang="en-US" sz="4374" dirty="0"/>
          </a:p>
        </p:txBody>
      </p:sp>
      <p:sp>
        <p:nvSpPr>
          <p:cNvPr id="5" name="Text 3"/>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With this guide, you are now able to easily create your own GitHub account and repository, as well as share and collaborate on projects with others like an expert. As you continue to work with GitHub, remember to follow best practices, and most importantly, have fun!</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Bitter</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ANIK ACHARJEE</cp:lastModifiedBy>
  <cp:revision>2</cp:revision>
  <dcterms:created xsi:type="dcterms:W3CDTF">2023-08-29T01:44:36Z</dcterms:created>
  <dcterms:modified xsi:type="dcterms:W3CDTF">2023-09-02T07:09:12Z</dcterms:modified>
</cp:coreProperties>
</file>