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08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1B1B27"/>
                </a:solidFill>
                <a:latin typeface="Raleway" pitchFamily="34" charset="0"/>
                <a:ea typeface="Raleway" pitchFamily="34" charset="-122"/>
                <a:cs typeface="Raleway" pitchFamily="34" charset="-120"/>
              </a:rPr>
              <a:t>Visual Studio code installation in Windows</a:t>
            </a:r>
            <a:endParaRPr lang="en-US" sz="5249" dirty="0"/>
          </a:p>
        </p:txBody>
      </p:sp>
      <p:sp>
        <p:nvSpPr>
          <p:cNvPr id="5" name="Text 3"/>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Welcome to this comprehensive guide on how to successfully install Visual Studio Code in Windows. By the end of this presentation, you will have everything you need to know about customizing and working with this powerful code editor.</a:t>
            </a:r>
            <a:endParaRPr lang="en-US" sz="1750" dirty="0"/>
          </a:p>
        </p:txBody>
      </p:sp>
      <p:sp>
        <p:nvSpPr>
          <p:cNvPr id="6" name="Shape 4"/>
          <p:cNvSpPr/>
          <p:nvPr/>
        </p:nvSpPr>
        <p:spPr>
          <a:xfrm>
            <a:off x="833199" y="5772626"/>
            <a:ext cx="355402" cy="355402"/>
          </a:xfrm>
          <a:prstGeom prst="roundRect">
            <a:avLst>
              <a:gd name="adj" fmla="val 25726039"/>
            </a:avLst>
          </a:prstGeom>
          <a:noFill/>
          <a:ln w="7620">
            <a:solidFill>
              <a:srgbClr val="FFFFFF"/>
            </a:solidFill>
            <a:prstDash val="solid"/>
          </a:ln>
        </p:spPr>
        <p:txBody>
          <a:bodyPr/>
          <a:lstStyle/>
          <a:p>
            <a:endParaRPr lang="en-GB"/>
          </a:p>
        </p:txBody>
      </p:sp>
      <p:pic>
        <p:nvPicPr>
          <p:cNvPr id="7" name="Image 0" descr="preencoded.png"/>
          <p:cNvPicPr>
            <a:picLocks noChangeAspect="1"/>
          </p:cNvPicPr>
          <p:nvPr/>
        </p:nvPicPr>
        <p:blipFill>
          <a:blip r:embed="rId3"/>
          <a:stretch>
            <a:fillRect/>
          </a:stretch>
        </p:blipFill>
        <p:spPr>
          <a:xfrm>
            <a:off x="840819" y="5780246"/>
            <a:ext cx="340162" cy="340162"/>
          </a:xfrm>
          <a:prstGeom prst="rect">
            <a:avLst/>
          </a:prstGeom>
        </p:spPr>
      </p:pic>
      <p:sp>
        <p:nvSpPr>
          <p:cNvPr id="8" name="Text 5"/>
          <p:cNvSpPr/>
          <p:nvPr/>
        </p:nvSpPr>
        <p:spPr>
          <a:xfrm>
            <a:off x="1299686" y="5755958"/>
            <a:ext cx="2057400" cy="388858"/>
          </a:xfrm>
          <a:prstGeom prst="rect">
            <a:avLst/>
          </a:prstGeom>
          <a:noFill/>
          <a:ln/>
        </p:spPr>
        <p:txBody>
          <a:bodyPr wrap="none" rtlCol="0" anchor="t"/>
          <a:lstStyle/>
          <a:p>
            <a:pPr marL="0" indent="0" algn="l">
              <a:lnSpc>
                <a:spcPts val="3062"/>
              </a:lnSpc>
              <a:buNone/>
            </a:pPr>
            <a:r>
              <a:rPr lang="en-US" sz="2187" b="1" dirty="0">
                <a:solidFill>
                  <a:srgbClr val="3C3939"/>
                </a:solidFill>
                <a:latin typeface="Roboto" pitchFamily="34" charset="0"/>
                <a:ea typeface="Roboto" pitchFamily="34" charset="-122"/>
                <a:cs typeface="Roboto" pitchFamily="34" charset="-120"/>
              </a:rPr>
              <a:t>by Anik Acharjee</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859512"/>
            <a:ext cx="778764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Visual Studio Code - Overview</a:t>
            </a:r>
            <a:endParaRPr lang="en-US" sz="4374" dirty="0"/>
          </a:p>
        </p:txBody>
      </p:sp>
      <p:pic>
        <p:nvPicPr>
          <p:cNvPr id="5" name="Image 0" descr="preencoded.png"/>
          <p:cNvPicPr>
            <a:picLocks noChangeAspect="1"/>
          </p:cNvPicPr>
          <p:nvPr/>
        </p:nvPicPr>
        <p:blipFill>
          <a:blip r:embed="rId3"/>
          <a:stretch>
            <a:fillRect/>
          </a:stretch>
        </p:blipFill>
        <p:spPr>
          <a:xfrm>
            <a:off x="2037993" y="1998226"/>
            <a:ext cx="3295888" cy="2036921"/>
          </a:xfrm>
          <a:prstGeom prst="rect">
            <a:avLst/>
          </a:prstGeom>
        </p:spPr>
      </p:pic>
      <p:sp>
        <p:nvSpPr>
          <p:cNvPr id="6" name="Text 3"/>
          <p:cNvSpPr/>
          <p:nvPr/>
        </p:nvSpPr>
        <p:spPr>
          <a:xfrm>
            <a:off x="2037993" y="4312801"/>
            <a:ext cx="2674620"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Lightweight and Free</a:t>
            </a:r>
            <a:endParaRPr lang="en-US" sz="2187" dirty="0"/>
          </a:p>
        </p:txBody>
      </p:sp>
      <p:sp>
        <p:nvSpPr>
          <p:cNvPr id="7" name="Text 4"/>
          <p:cNvSpPr/>
          <p:nvPr/>
        </p:nvSpPr>
        <p:spPr>
          <a:xfrm>
            <a:off x="2037993" y="4882158"/>
            <a:ext cx="3295888" cy="2132409"/>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Visual Studio Code is a lightweight, yet powerful code editor that is free for developers. It is a cross-platform tool that can be used on Windows, Linux, and MacOS.</a:t>
            </a:r>
            <a:endParaRPr lang="en-US" sz="1750" dirty="0"/>
          </a:p>
        </p:txBody>
      </p:sp>
      <p:pic>
        <p:nvPicPr>
          <p:cNvPr id="8" name="Image 1" descr="preencoded.png"/>
          <p:cNvPicPr>
            <a:picLocks noChangeAspect="1"/>
          </p:cNvPicPr>
          <p:nvPr/>
        </p:nvPicPr>
        <p:blipFill>
          <a:blip r:embed="rId4"/>
          <a:stretch>
            <a:fillRect/>
          </a:stretch>
        </p:blipFill>
        <p:spPr>
          <a:xfrm>
            <a:off x="5667137" y="1998226"/>
            <a:ext cx="3296007" cy="2037040"/>
          </a:xfrm>
          <a:prstGeom prst="rect">
            <a:avLst/>
          </a:prstGeom>
        </p:spPr>
      </p:pic>
      <p:sp>
        <p:nvSpPr>
          <p:cNvPr id="9" name="Text 5"/>
          <p:cNvSpPr/>
          <p:nvPr/>
        </p:nvSpPr>
        <p:spPr>
          <a:xfrm>
            <a:off x="5667137" y="4312920"/>
            <a:ext cx="2476500"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Integrated Terminal</a:t>
            </a:r>
            <a:endParaRPr lang="en-US" sz="2187" dirty="0"/>
          </a:p>
        </p:txBody>
      </p:sp>
      <p:sp>
        <p:nvSpPr>
          <p:cNvPr id="10" name="Text 6"/>
          <p:cNvSpPr/>
          <p:nvPr/>
        </p:nvSpPr>
        <p:spPr>
          <a:xfrm>
            <a:off x="5667137" y="4882277"/>
            <a:ext cx="3296007" cy="1777008"/>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Visual Studio Code comes with an integrated terminal that allows you to run commands and code snippets with ease, all within the editor.</a:t>
            </a:r>
            <a:endParaRPr lang="en-US" sz="1750" dirty="0"/>
          </a:p>
        </p:txBody>
      </p:sp>
      <p:pic>
        <p:nvPicPr>
          <p:cNvPr id="11" name="Image 2" descr="preencoded.png"/>
          <p:cNvPicPr>
            <a:picLocks noChangeAspect="1"/>
          </p:cNvPicPr>
          <p:nvPr/>
        </p:nvPicPr>
        <p:blipFill>
          <a:blip r:embed="rId5"/>
          <a:stretch>
            <a:fillRect/>
          </a:stretch>
        </p:blipFill>
        <p:spPr>
          <a:xfrm>
            <a:off x="9296400" y="1998226"/>
            <a:ext cx="3296007" cy="2037040"/>
          </a:xfrm>
          <a:prstGeom prst="rect">
            <a:avLst/>
          </a:prstGeom>
        </p:spPr>
      </p:pic>
      <p:sp>
        <p:nvSpPr>
          <p:cNvPr id="12" name="Text 7"/>
          <p:cNvSpPr/>
          <p:nvPr/>
        </p:nvSpPr>
        <p:spPr>
          <a:xfrm>
            <a:off x="9296400" y="4312920"/>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Code Snippets</a:t>
            </a:r>
            <a:endParaRPr lang="en-US" sz="2187" dirty="0"/>
          </a:p>
        </p:txBody>
      </p:sp>
      <p:sp>
        <p:nvSpPr>
          <p:cNvPr id="13" name="Text 8"/>
          <p:cNvSpPr/>
          <p:nvPr/>
        </p:nvSpPr>
        <p:spPr>
          <a:xfrm>
            <a:off x="9296400" y="4882277"/>
            <a:ext cx="3296007" cy="2487811"/>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Code snippets are shortcut codes that rapidly expand into larger code blocks when triggered. Visual Studio Code supports snippets for different languages, making it easy to write code quickly and efficiently.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904637"/>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Download and Installation of Visual Studio Code</a:t>
            </a:r>
            <a:endParaRPr lang="en-US" sz="4374" dirty="0"/>
          </a:p>
        </p:txBody>
      </p:sp>
      <p:sp>
        <p:nvSpPr>
          <p:cNvPr id="5" name="Shape 3"/>
          <p:cNvSpPr/>
          <p:nvPr/>
        </p:nvSpPr>
        <p:spPr>
          <a:xfrm>
            <a:off x="2037993" y="2737723"/>
            <a:ext cx="3370064" cy="4587121"/>
          </a:xfrm>
          <a:prstGeom prst="roundRect">
            <a:avLst>
              <a:gd name="adj" fmla="val 2967"/>
            </a:avLst>
          </a:prstGeom>
          <a:solidFill>
            <a:srgbClr val="E1E1EA"/>
          </a:solidFill>
          <a:ln w="13811">
            <a:solidFill>
              <a:srgbClr val="C3C3D5"/>
            </a:solidFill>
            <a:prstDash val="solid"/>
          </a:ln>
        </p:spPr>
        <p:txBody>
          <a:bodyPr/>
          <a:lstStyle/>
          <a:p>
            <a:endParaRPr lang="en-GB"/>
          </a:p>
        </p:txBody>
      </p:sp>
      <p:sp>
        <p:nvSpPr>
          <p:cNvPr id="6" name="Text 4"/>
          <p:cNvSpPr/>
          <p:nvPr/>
        </p:nvSpPr>
        <p:spPr>
          <a:xfrm>
            <a:off x="2273975" y="2973705"/>
            <a:ext cx="2898100"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Download and Installation</a:t>
            </a:r>
            <a:endParaRPr lang="en-US" sz="2187" dirty="0"/>
          </a:p>
        </p:txBody>
      </p:sp>
      <p:sp>
        <p:nvSpPr>
          <p:cNvPr id="7" name="Text 5"/>
          <p:cNvSpPr/>
          <p:nvPr/>
        </p:nvSpPr>
        <p:spPr>
          <a:xfrm>
            <a:off x="2273975" y="3890248"/>
            <a:ext cx="2898100" cy="3198614"/>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You can download the Visual Studio Code installer for your preferred operating system from the official Visual Studio Code website. The installation process is easy and straightforward, and the installer will guide you through it step-by-step.</a:t>
            </a:r>
            <a:endParaRPr lang="en-US" sz="1750" dirty="0"/>
          </a:p>
        </p:txBody>
      </p:sp>
      <p:sp>
        <p:nvSpPr>
          <p:cNvPr id="8" name="Shape 6"/>
          <p:cNvSpPr/>
          <p:nvPr/>
        </p:nvSpPr>
        <p:spPr>
          <a:xfrm>
            <a:off x="5630228" y="2737723"/>
            <a:ext cx="3370064" cy="4587121"/>
          </a:xfrm>
          <a:prstGeom prst="roundRect">
            <a:avLst>
              <a:gd name="adj" fmla="val 2967"/>
            </a:avLst>
          </a:prstGeom>
          <a:solidFill>
            <a:srgbClr val="E1E1EA"/>
          </a:solidFill>
          <a:ln w="13811">
            <a:solidFill>
              <a:srgbClr val="C3C3D5"/>
            </a:solidFill>
            <a:prstDash val="solid"/>
          </a:ln>
        </p:spPr>
        <p:txBody>
          <a:bodyPr/>
          <a:lstStyle/>
          <a:p>
            <a:endParaRPr lang="en-GB"/>
          </a:p>
        </p:txBody>
      </p:sp>
      <p:sp>
        <p:nvSpPr>
          <p:cNvPr id="9" name="Text 7"/>
          <p:cNvSpPr/>
          <p:nvPr/>
        </p:nvSpPr>
        <p:spPr>
          <a:xfrm>
            <a:off x="5866209" y="2973705"/>
            <a:ext cx="278130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System Requirements</a:t>
            </a:r>
            <a:endParaRPr lang="en-US" sz="2187" dirty="0"/>
          </a:p>
        </p:txBody>
      </p:sp>
      <p:sp>
        <p:nvSpPr>
          <p:cNvPr id="10" name="Text 8"/>
          <p:cNvSpPr/>
          <p:nvPr/>
        </p:nvSpPr>
        <p:spPr>
          <a:xfrm>
            <a:off x="5866209" y="3543062"/>
            <a:ext cx="2898100"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Visual Studio Code requires at least 1 GB of RAM and a 1.6 GHz or faster processor. Make sure your system meets these requirements before downloading and installing the editor.</a:t>
            </a:r>
            <a:endParaRPr lang="en-US" sz="1750" dirty="0"/>
          </a:p>
        </p:txBody>
      </p:sp>
      <p:sp>
        <p:nvSpPr>
          <p:cNvPr id="11" name="Shape 9"/>
          <p:cNvSpPr/>
          <p:nvPr/>
        </p:nvSpPr>
        <p:spPr>
          <a:xfrm>
            <a:off x="9222462" y="2737723"/>
            <a:ext cx="3370064" cy="4587121"/>
          </a:xfrm>
          <a:prstGeom prst="roundRect">
            <a:avLst>
              <a:gd name="adj" fmla="val 2967"/>
            </a:avLst>
          </a:prstGeom>
          <a:solidFill>
            <a:srgbClr val="E1E1EA"/>
          </a:solidFill>
          <a:ln w="13811">
            <a:solidFill>
              <a:srgbClr val="C3C3D5"/>
            </a:solidFill>
            <a:prstDash val="solid"/>
          </a:ln>
        </p:spPr>
        <p:txBody>
          <a:bodyPr/>
          <a:lstStyle/>
          <a:p>
            <a:endParaRPr lang="en-GB"/>
          </a:p>
        </p:txBody>
      </p:sp>
      <p:sp>
        <p:nvSpPr>
          <p:cNvPr id="12" name="Text 10"/>
          <p:cNvSpPr/>
          <p:nvPr/>
        </p:nvSpPr>
        <p:spPr>
          <a:xfrm>
            <a:off x="9458444" y="2973705"/>
            <a:ext cx="2898100"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Licensing and Activation</a:t>
            </a:r>
            <a:endParaRPr lang="en-US" sz="2187" dirty="0"/>
          </a:p>
        </p:txBody>
      </p:sp>
      <p:sp>
        <p:nvSpPr>
          <p:cNvPr id="13" name="Text 11"/>
          <p:cNvSpPr/>
          <p:nvPr/>
        </p:nvSpPr>
        <p:spPr>
          <a:xfrm>
            <a:off x="9458444" y="3890248"/>
            <a:ext cx="2898100"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Visual Studio Code is open-source software and is free to use. There is no activation or licensing required to use the editor for development purposes.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314611"/>
          </a:xfrm>
          <a:prstGeom prst="rect">
            <a:avLst/>
          </a:prstGeom>
          <a:solidFill>
            <a:srgbClr val="FFFFFF">
              <a:alpha val="75000"/>
            </a:srgbClr>
          </a:solidFill>
          <a:ln w="9644">
            <a:solidFill>
              <a:srgbClr val="FFFFFF">
                <a:alpha val="64000"/>
              </a:srgbClr>
            </a:solidFill>
            <a:prstDash val="solid"/>
          </a:ln>
        </p:spPr>
        <p:txBody>
          <a:bodyPr/>
          <a:lstStyle/>
          <a:p>
            <a:endParaRPr lang="en-GB"/>
          </a:p>
        </p:txBody>
      </p:sp>
      <p:sp>
        <p:nvSpPr>
          <p:cNvPr id="4" name="Text 2"/>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dirty="0">
                <a:solidFill>
                  <a:srgbClr val="1B1B27"/>
                </a:solidFill>
                <a:latin typeface="Raleway" pitchFamily="34" charset="0"/>
                <a:ea typeface="Raleway" pitchFamily="34" charset="-122"/>
                <a:cs typeface="Raleway" pitchFamily="34" charset="-120"/>
              </a:rPr>
              <a:t>Setting up Visual Studio Code for first-time use</a:t>
            </a:r>
            <a:endParaRPr lang="en-US" sz="3062" dirty="0"/>
          </a:p>
        </p:txBody>
      </p:sp>
      <p:sp>
        <p:nvSpPr>
          <p:cNvPr id="5" name="Shape 3"/>
          <p:cNvSpPr/>
          <p:nvPr/>
        </p:nvSpPr>
        <p:spPr>
          <a:xfrm>
            <a:off x="3621167" y="4798814"/>
            <a:ext cx="7388066" cy="31075"/>
          </a:xfrm>
          <a:prstGeom prst="rect">
            <a:avLst/>
          </a:prstGeom>
          <a:solidFill>
            <a:srgbClr val="C3C3D5"/>
          </a:solidFill>
          <a:ln/>
        </p:spPr>
        <p:txBody>
          <a:bodyPr/>
          <a:lstStyle/>
          <a:p>
            <a:endParaRPr lang="en-GB"/>
          </a:p>
        </p:txBody>
      </p:sp>
      <p:sp>
        <p:nvSpPr>
          <p:cNvPr id="6" name="Shape 4"/>
          <p:cNvSpPr/>
          <p:nvPr/>
        </p:nvSpPr>
        <p:spPr>
          <a:xfrm>
            <a:off x="5036522" y="4798755"/>
            <a:ext cx="31075" cy="544354"/>
          </a:xfrm>
          <a:prstGeom prst="rect">
            <a:avLst/>
          </a:prstGeom>
          <a:solidFill>
            <a:srgbClr val="C3C3D5"/>
          </a:solidFill>
          <a:ln/>
        </p:spPr>
        <p:txBody>
          <a:bodyPr/>
          <a:lstStyle/>
          <a:p>
            <a:endParaRPr lang="en-GB"/>
          </a:p>
        </p:txBody>
      </p:sp>
      <p:sp>
        <p:nvSpPr>
          <p:cNvPr id="7" name="Shape 5"/>
          <p:cNvSpPr/>
          <p:nvPr/>
        </p:nvSpPr>
        <p:spPr>
          <a:xfrm>
            <a:off x="4877157" y="4623852"/>
            <a:ext cx="349925" cy="349925"/>
          </a:xfrm>
          <a:prstGeom prst="roundRect">
            <a:avLst>
              <a:gd name="adj" fmla="val 20002"/>
            </a:avLst>
          </a:prstGeom>
          <a:solidFill>
            <a:srgbClr val="E1E1EA"/>
          </a:solidFill>
          <a:ln w="9644">
            <a:solidFill>
              <a:srgbClr val="C3C3D5"/>
            </a:solidFill>
            <a:prstDash val="solid"/>
          </a:ln>
        </p:spPr>
        <p:txBody>
          <a:bodyPr/>
          <a:lstStyle/>
          <a:p>
            <a:endParaRPr lang="en-GB"/>
          </a:p>
        </p:txBody>
      </p:sp>
      <p:sp>
        <p:nvSpPr>
          <p:cNvPr id="8" name="Text 6"/>
          <p:cNvSpPr/>
          <p:nvPr/>
        </p:nvSpPr>
        <p:spPr>
          <a:xfrm>
            <a:off x="5002530" y="4652903"/>
            <a:ext cx="99060" cy="291703"/>
          </a:xfrm>
          <a:prstGeom prst="rect">
            <a:avLst/>
          </a:prstGeom>
          <a:noFill/>
          <a:ln/>
        </p:spPr>
        <p:txBody>
          <a:bodyPr wrap="none" rtlCol="0" anchor="t"/>
          <a:lstStyle/>
          <a:p>
            <a:pPr marL="0" indent="0" algn="ctr">
              <a:lnSpc>
                <a:spcPts val="2296"/>
              </a:lnSpc>
              <a:buNone/>
            </a:pPr>
            <a:r>
              <a:rPr lang="en-US" sz="1837" dirty="0">
                <a:solidFill>
                  <a:srgbClr val="3C3939"/>
                </a:solidFill>
                <a:latin typeface="Raleway" pitchFamily="34" charset="0"/>
                <a:ea typeface="Raleway" pitchFamily="34" charset="-122"/>
                <a:cs typeface="Raleway" pitchFamily="34" charset="-120"/>
              </a:rPr>
              <a:t>1</a:t>
            </a:r>
            <a:endParaRPr lang="en-US" sz="1837" dirty="0"/>
          </a:p>
        </p:txBody>
      </p:sp>
      <p:sp>
        <p:nvSpPr>
          <p:cNvPr id="9" name="Text 7"/>
          <p:cNvSpPr/>
          <p:nvPr/>
        </p:nvSpPr>
        <p:spPr>
          <a:xfrm>
            <a:off x="4194810" y="5498663"/>
            <a:ext cx="1714500" cy="243007"/>
          </a:xfrm>
          <a:prstGeom prst="rect">
            <a:avLst/>
          </a:prstGeom>
          <a:noFill/>
          <a:ln/>
        </p:spPr>
        <p:txBody>
          <a:bodyPr wrap="none" rtlCol="0" anchor="t"/>
          <a:lstStyle/>
          <a:p>
            <a:pPr marL="0" indent="0" algn="ctr">
              <a:lnSpc>
                <a:spcPts val="1914"/>
              </a:lnSpc>
              <a:buNone/>
            </a:pPr>
            <a:r>
              <a:rPr lang="en-US" sz="1531" dirty="0">
                <a:solidFill>
                  <a:srgbClr val="3C3939"/>
                </a:solidFill>
                <a:latin typeface="Raleway" pitchFamily="34" charset="0"/>
                <a:ea typeface="Raleway" pitchFamily="34" charset="-122"/>
                <a:cs typeface="Raleway" pitchFamily="34" charset="-120"/>
              </a:rPr>
              <a:t>Choosing a Theme</a:t>
            </a:r>
            <a:endParaRPr lang="en-US" sz="1531" dirty="0"/>
          </a:p>
        </p:txBody>
      </p:sp>
      <p:sp>
        <p:nvSpPr>
          <p:cNvPr id="10" name="Text 8"/>
          <p:cNvSpPr/>
          <p:nvPr/>
        </p:nvSpPr>
        <p:spPr>
          <a:xfrm>
            <a:off x="3776662" y="5897166"/>
            <a:ext cx="2550914" cy="1989773"/>
          </a:xfrm>
          <a:prstGeom prst="rect">
            <a:avLst/>
          </a:prstGeom>
          <a:noFill/>
          <a:ln/>
        </p:spPr>
        <p:txBody>
          <a:bodyPr wrap="square" rtlCol="0" anchor="t"/>
          <a:lstStyle/>
          <a:p>
            <a:pPr marL="0" indent="0" algn="ctr">
              <a:lnSpc>
                <a:spcPts val="1960"/>
              </a:lnSpc>
              <a:buNone/>
            </a:pPr>
            <a:r>
              <a:rPr lang="en-US" sz="1225" dirty="0">
                <a:solidFill>
                  <a:srgbClr val="3C3939"/>
                </a:solidFill>
                <a:latin typeface="Roboto" pitchFamily="34" charset="0"/>
                <a:ea typeface="Roboto" pitchFamily="34" charset="-122"/>
                <a:cs typeface="Roboto" pitchFamily="34" charset="-120"/>
              </a:rPr>
              <a:t>Visual Studio Code comes with a variety of built-in themes that you can choose from. You can also download and install additional themes from the Visual Studio Code Marketplace. Choose a theme that fits your personal preference and coding style.</a:t>
            </a:r>
            <a:endParaRPr lang="en-US" sz="1225" dirty="0"/>
          </a:p>
        </p:txBody>
      </p:sp>
      <p:sp>
        <p:nvSpPr>
          <p:cNvPr id="11" name="Shape 9"/>
          <p:cNvSpPr/>
          <p:nvPr/>
        </p:nvSpPr>
        <p:spPr>
          <a:xfrm>
            <a:off x="6545163" y="4254520"/>
            <a:ext cx="31075" cy="544354"/>
          </a:xfrm>
          <a:prstGeom prst="rect">
            <a:avLst/>
          </a:prstGeom>
          <a:solidFill>
            <a:srgbClr val="C3C3D5"/>
          </a:solidFill>
          <a:ln/>
        </p:spPr>
        <p:txBody>
          <a:bodyPr/>
          <a:lstStyle/>
          <a:p>
            <a:endParaRPr lang="en-GB"/>
          </a:p>
        </p:txBody>
      </p:sp>
      <p:sp>
        <p:nvSpPr>
          <p:cNvPr id="12" name="Shape 10"/>
          <p:cNvSpPr/>
          <p:nvPr/>
        </p:nvSpPr>
        <p:spPr>
          <a:xfrm>
            <a:off x="6385798" y="4623852"/>
            <a:ext cx="349925" cy="349925"/>
          </a:xfrm>
          <a:prstGeom prst="roundRect">
            <a:avLst>
              <a:gd name="adj" fmla="val 20002"/>
            </a:avLst>
          </a:prstGeom>
          <a:solidFill>
            <a:srgbClr val="E1E1EA"/>
          </a:solidFill>
          <a:ln w="9644">
            <a:solidFill>
              <a:srgbClr val="C3C3D5"/>
            </a:solidFill>
            <a:prstDash val="solid"/>
          </a:ln>
        </p:spPr>
        <p:txBody>
          <a:bodyPr/>
          <a:lstStyle/>
          <a:p>
            <a:endParaRPr lang="en-GB"/>
          </a:p>
        </p:txBody>
      </p:sp>
      <p:sp>
        <p:nvSpPr>
          <p:cNvPr id="13" name="Text 11"/>
          <p:cNvSpPr/>
          <p:nvPr/>
        </p:nvSpPr>
        <p:spPr>
          <a:xfrm>
            <a:off x="6499741" y="4652903"/>
            <a:ext cx="121920" cy="291703"/>
          </a:xfrm>
          <a:prstGeom prst="rect">
            <a:avLst/>
          </a:prstGeom>
          <a:noFill/>
          <a:ln/>
        </p:spPr>
        <p:txBody>
          <a:bodyPr wrap="none" rtlCol="0" anchor="t"/>
          <a:lstStyle/>
          <a:p>
            <a:pPr marL="0" indent="0" algn="ctr">
              <a:lnSpc>
                <a:spcPts val="2296"/>
              </a:lnSpc>
              <a:buNone/>
            </a:pPr>
            <a:r>
              <a:rPr lang="en-US" sz="1837" dirty="0">
                <a:solidFill>
                  <a:srgbClr val="3C3939"/>
                </a:solidFill>
                <a:latin typeface="Raleway" pitchFamily="34" charset="0"/>
                <a:ea typeface="Raleway" pitchFamily="34" charset="-122"/>
                <a:cs typeface="Raleway" pitchFamily="34" charset="-120"/>
              </a:rPr>
              <a:t>2</a:t>
            </a:r>
            <a:endParaRPr lang="en-US" sz="1837" dirty="0"/>
          </a:p>
        </p:txBody>
      </p:sp>
      <p:sp>
        <p:nvSpPr>
          <p:cNvPr id="14" name="Text 12"/>
          <p:cNvSpPr/>
          <p:nvPr/>
        </p:nvSpPr>
        <p:spPr>
          <a:xfrm>
            <a:off x="5783104" y="1710690"/>
            <a:ext cx="1555313" cy="243007"/>
          </a:xfrm>
          <a:prstGeom prst="rect">
            <a:avLst/>
          </a:prstGeom>
          <a:noFill/>
          <a:ln/>
        </p:spPr>
        <p:txBody>
          <a:bodyPr wrap="none" rtlCol="0" anchor="t"/>
          <a:lstStyle/>
          <a:p>
            <a:pPr marL="0" indent="0" algn="ctr">
              <a:lnSpc>
                <a:spcPts val="1914"/>
              </a:lnSpc>
              <a:buNone/>
            </a:pPr>
            <a:r>
              <a:rPr lang="en-US" sz="1531" dirty="0">
                <a:solidFill>
                  <a:srgbClr val="3C3939"/>
                </a:solidFill>
                <a:latin typeface="Raleway" pitchFamily="34" charset="0"/>
                <a:ea typeface="Raleway" pitchFamily="34" charset="-122"/>
                <a:cs typeface="Raleway" pitchFamily="34" charset="-120"/>
              </a:rPr>
              <a:t>Add Extensions</a:t>
            </a:r>
            <a:endParaRPr lang="en-US" sz="1531" dirty="0"/>
          </a:p>
        </p:txBody>
      </p:sp>
      <p:sp>
        <p:nvSpPr>
          <p:cNvPr id="15" name="Text 13"/>
          <p:cNvSpPr/>
          <p:nvPr/>
        </p:nvSpPr>
        <p:spPr>
          <a:xfrm>
            <a:off x="5285303" y="2109192"/>
            <a:ext cx="2550914" cy="1989773"/>
          </a:xfrm>
          <a:prstGeom prst="rect">
            <a:avLst/>
          </a:prstGeom>
          <a:noFill/>
          <a:ln/>
        </p:spPr>
        <p:txBody>
          <a:bodyPr wrap="square" rtlCol="0" anchor="t"/>
          <a:lstStyle/>
          <a:p>
            <a:pPr marL="0" indent="0" algn="ctr">
              <a:lnSpc>
                <a:spcPts val="1960"/>
              </a:lnSpc>
              <a:buNone/>
            </a:pPr>
            <a:r>
              <a:rPr lang="en-US" sz="1225" dirty="0">
                <a:solidFill>
                  <a:srgbClr val="3C3939"/>
                </a:solidFill>
                <a:latin typeface="Roboto" pitchFamily="34" charset="0"/>
                <a:ea typeface="Roboto" pitchFamily="34" charset="-122"/>
                <a:cs typeface="Roboto" pitchFamily="34" charset="-120"/>
              </a:rPr>
              <a:t>Extensions help you customize and get the most out of Visual Studio Code. There are thousands of extensions available in the Visual Studio Code Marketplace to help you work with different languages, debug code, and integrate with other development tools.</a:t>
            </a:r>
            <a:endParaRPr lang="en-US" sz="1225" dirty="0"/>
          </a:p>
        </p:txBody>
      </p:sp>
      <p:sp>
        <p:nvSpPr>
          <p:cNvPr id="16" name="Shape 14"/>
          <p:cNvSpPr/>
          <p:nvPr/>
        </p:nvSpPr>
        <p:spPr>
          <a:xfrm>
            <a:off x="8053923" y="4798755"/>
            <a:ext cx="31075" cy="544354"/>
          </a:xfrm>
          <a:prstGeom prst="rect">
            <a:avLst/>
          </a:prstGeom>
          <a:solidFill>
            <a:srgbClr val="C3C3D5"/>
          </a:solidFill>
          <a:ln/>
        </p:spPr>
        <p:txBody>
          <a:bodyPr/>
          <a:lstStyle/>
          <a:p>
            <a:endParaRPr lang="en-GB"/>
          </a:p>
        </p:txBody>
      </p:sp>
      <p:sp>
        <p:nvSpPr>
          <p:cNvPr id="17" name="Shape 15"/>
          <p:cNvSpPr/>
          <p:nvPr/>
        </p:nvSpPr>
        <p:spPr>
          <a:xfrm>
            <a:off x="7894558" y="4623852"/>
            <a:ext cx="349925" cy="349925"/>
          </a:xfrm>
          <a:prstGeom prst="roundRect">
            <a:avLst>
              <a:gd name="adj" fmla="val 20002"/>
            </a:avLst>
          </a:prstGeom>
          <a:solidFill>
            <a:srgbClr val="E1E1EA"/>
          </a:solidFill>
          <a:ln w="9644">
            <a:solidFill>
              <a:srgbClr val="C3C3D5"/>
            </a:solidFill>
            <a:prstDash val="solid"/>
          </a:ln>
        </p:spPr>
        <p:txBody>
          <a:bodyPr/>
          <a:lstStyle/>
          <a:p>
            <a:endParaRPr lang="en-GB"/>
          </a:p>
        </p:txBody>
      </p:sp>
      <p:sp>
        <p:nvSpPr>
          <p:cNvPr id="18" name="Text 16"/>
          <p:cNvSpPr/>
          <p:nvPr/>
        </p:nvSpPr>
        <p:spPr>
          <a:xfrm>
            <a:off x="8004691" y="4652903"/>
            <a:ext cx="129540" cy="291703"/>
          </a:xfrm>
          <a:prstGeom prst="rect">
            <a:avLst/>
          </a:prstGeom>
          <a:noFill/>
          <a:ln/>
        </p:spPr>
        <p:txBody>
          <a:bodyPr wrap="none" rtlCol="0" anchor="t"/>
          <a:lstStyle/>
          <a:p>
            <a:pPr marL="0" indent="0" algn="ctr">
              <a:lnSpc>
                <a:spcPts val="2296"/>
              </a:lnSpc>
              <a:buNone/>
            </a:pPr>
            <a:r>
              <a:rPr lang="en-US" sz="1837" dirty="0">
                <a:solidFill>
                  <a:srgbClr val="3C3939"/>
                </a:solidFill>
                <a:latin typeface="Raleway" pitchFamily="34" charset="0"/>
                <a:ea typeface="Raleway" pitchFamily="34" charset="-122"/>
                <a:cs typeface="Raleway" pitchFamily="34" charset="-120"/>
              </a:rPr>
              <a:t>3</a:t>
            </a:r>
            <a:endParaRPr lang="en-US" sz="1837" dirty="0"/>
          </a:p>
        </p:txBody>
      </p:sp>
      <p:sp>
        <p:nvSpPr>
          <p:cNvPr id="19" name="Text 17"/>
          <p:cNvSpPr/>
          <p:nvPr/>
        </p:nvSpPr>
        <p:spPr>
          <a:xfrm>
            <a:off x="7216021" y="5498663"/>
            <a:ext cx="1706880" cy="243007"/>
          </a:xfrm>
          <a:prstGeom prst="rect">
            <a:avLst/>
          </a:prstGeom>
          <a:noFill/>
          <a:ln/>
        </p:spPr>
        <p:txBody>
          <a:bodyPr wrap="none" rtlCol="0" anchor="t"/>
          <a:lstStyle/>
          <a:p>
            <a:pPr marL="0" indent="0" algn="ctr">
              <a:lnSpc>
                <a:spcPts val="1914"/>
              </a:lnSpc>
              <a:buNone/>
            </a:pPr>
            <a:r>
              <a:rPr lang="en-US" sz="1531" dirty="0">
                <a:solidFill>
                  <a:srgbClr val="3C3939"/>
                </a:solidFill>
                <a:latin typeface="Raleway" pitchFamily="34" charset="0"/>
                <a:ea typeface="Raleway" pitchFamily="34" charset="-122"/>
                <a:cs typeface="Raleway" pitchFamily="34" charset="-120"/>
              </a:rPr>
              <a:t>Configure Settings</a:t>
            </a:r>
            <a:endParaRPr lang="en-US" sz="1531" dirty="0"/>
          </a:p>
        </p:txBody>
      </p:sp>
      <p:sp>
        <p:nvSpPr>
          <p:cNvPr id="20" name="Text 18"/>
          <p:cNvSpPr/>
          <p:nvPr/>
        </p:nvSpPr>
        <p:spPr>
          <a:xfrm>
            <a:off x="6794063" y="5897166"/>
            <a:ext cx="2550914" cy="1492329"/>
          </a:xfrm>
          <a:prstGeom prst="rect">
            <a:avLst/>
          </a:prstGeom>
          <a:noFill/>
          <a:ln/>
        </p:spPr>
        <p:txBody>
          <a:bodyPr wrap="square" rtlCol="0" anchor="t"/>
          <a:lstStyle/>
          <a:p>
            <a:pPr marL="0" indent="0" algn="ctr">
              <a:lnSpc>
                <a:spcPts val="1960"/>
              </a:lnSpc>
              <a:buNone/>
            </a:pPr>
            <a:r>
              <a:rPr lang="en-US" sz="1225" dirty="0">
                <a:solidFill>
                  <a:srgbClr val="3C3939"/>
                </a:solidFill>
                <a:latin typeface="Roboto" pitchFamily="34" charset="0"/>
                <a:ea typeface="Roboto" pitchFamily="34" charset="-122"/>
                <a:cs typeface="Roboto" pitchFamily="34" charset="-120"/>
              </a:rPr>
              <a:t>You can configure Visual Studio Code settings to suit your needs. Settings can be found under "File" &gt; "Preferences" &gt; "Settings". You can configure settings for different languages, themes, and extensions.</a:t>
            </a:r>
            <a:endParaRPr lang="en-US" sz="1225" dirty="0"/>
          </a:p>
        </p:txBody>
      </p:sp>
      <p:sp>
        <p:nvSpPr>
          <p:cNvPr id="21" name="Shape 19"/>
          <p:cNvSpPr/>
          <p:nvPr/>
        </p:nvSpPr>
        <p:spPr>
          <a:xfrm>
            <a:off x="9562683" y="4254520"/>
            <a:ext cx="31075" cy="544354"/>
          </a:xfrm>
          <a:prstGeom prst="rect">
            <a:avLst/>
          </a:prstGeom>
          <a:solidFill>
            <a:srgbClr val="C3C3D5"/>
          </a:solidFill>
          <a:ln/>
        </p:spPr>
        <p:txBody>
          <a:bodyPr/>
          <a:lstStyle/>
          <a:p>
            <a:endParaRPr lang="en-GB"/>
          </a:p>
        </p:txBody>
      </p:sp>
      <p:sp>
        <p:nvSpPr>
          <p:cNvPr id="22" name="Shape 20"/>
          <p:cNvSpPr/>
          <p:nvPr/>
        </p:nvSpPr>
        <p:spPr>
          <a:xfrm>
            <a:off x="9403318" y="4623852"/>
            <a:ext cx="349925" cy="349925"/>
          </a:xfrm>
          <a:prstGeom prst="roundRect">
            <a:avLst>
              <a:gd name="adj" fmla="val 20002"/>
            </a:avLst>
          </a:prstGeom>
          <a:solidFill>
            <a:srgbClr val="E1E1EA"/>
          </a:solidFill>
          <a:ln w="9644">
            <a:solidFill>
              <a:srgbClr val="C3C3D5"/>
            </a:solidFill>
            <a:prstDash val="solid"/>
          </a:ln>
        </p:spPr>
        <p:txBody>
          <a:bodyPr/>
          <a:lstStyle/>
          <a:p>
            <a:endParaRPr lang="en-GB"/>
          </a:p>
        </p:txBody>
      </p:sp>
      <p:sp>
        <p:nvSpPr>
          <p:cNvPr id="23" name="Text 21"/>
          <p:cNvSpPr/>
          <p:nvPr/>
        </p:nvSpPr>
        <p:spPr>
          <a:xfrm>
            <a:off x="9513451" y="4652903"/>
            <a:ext cx="129540" cy="291703"/>
          </a:xfrm>
          <a:prstGeom prst="rect">
            <a:avLst/>
          </a:prstGeom>
          <a:noFill/>
          <a:ln/>
        </p:spPr>
        <p:txBody>
          <a:bodyPr wrap="none" rtlCol="0" anchor="t"/>
          <a:lstStyle/>
          <a:p>
            <a:pPr marL="0" indent="0" algn="ctr">
              <a:lnSpc>
                <a:spcPts val="2296"/>
              </a:lnSpc>
              <a:buNone/>
            </a:pPr>
            <a:r>
              <a:rPr lang="en-US" sz="1837" dirty="0">
                <a:solidFill>
                  <a:srgbClr val="3C3939"/>
                </a:solidFill>
                <a:latin typeface="Raleway" pitchFamily="34" charset="0"/>
                <a:ea typeface="Raleway" pitchFamily="34" charset="-122"/>
                <a:cs typeface="Raleway" pitchFamily="34" charset="-120"/>
              </a:rPr>
              <a:t>4</a:t>
            </a:r>
            <a:endParaRPr lang="en-US" sz="1837" dirty="0"/>
          </a:p>
        </p:txBody>
      </p:sp>
      <p:sp>
        <p:nvSpPr>
          <p:cNvPr id="24" name="Text 22"/>
          <p:cNvSpPr/>
          <p:nvPr/>
        </p:nvSpPr>
        <p:spPr>
          <a:xfrm>
            <a:off x="8302704" y="1965127"/>
            <a:ext cx="2551033" cy="486013"/>
          </a:xfrm>
          <a:prstGeom prst="rect">
            <a:avLst/>
          </a:prstGeom>
          <a:noFill/>
          <a:ln/>
        </p:spPr>
        <p:txBody>
          <a:bodyPr wrap="square" rtlCol="0" anchor="t"/>
          <a:lstStyle/>
          <a:p>
            <a:pPr marL="0" indent="0" algn="ctr">
              <a:lnSpc>
                <a:spcPts val="1914"/>
              </a:lnSpc>
              <a:buNone/>
            </a:pPr>
            <a:r>
              <a:rPr lang="en-US" sz="1531" dirty="0">
                <a:solidFill>
                  <a:srgbClr val="3C3939"/>
                </a:solidFill>
                <a:latin typeface="Raleway" pitchFamily="34" charset="0"/>
                <a:ea typeface="Raleway" pitchFamily="34" charset="-122"/>
                <a:cs typeface="Raleway" pitchFamily="34" charset="-120"/>
              </a:rPr>
              <a:t>Install Recommended Extensions</a:t>
            </a:r>
            <a:endParaRPr lang="en-US" sz="1531" dirty="0"/>
          </a:p>
        </p:txBody>
      </p:sp>
      <p:sp>
        <p:nvSpPr>
          <p:cNvPr id="25" name="Text 23"/>
          <p:cNvSpPr/>
          <p:nvPr/>
        </p:nvSpPr>
        <p:spPr>
          <a:xfrm>
            <a:off x="8302704" y="2606635"/>
            <a:ext cx="2551033" cy="1492329"/>
          </a:xfrm>
          <a:prstGeom prst="rect">
            <a:avLst/>
          </a:prstGeom>
          <a:noFill/>
          <a:ln/>
        </p:spPr>
        <p:txBody>
          <a:bodyPr wrap="square" rtlCol="0" anchor="t"/>
          <a:lstStyle/>
          <a:p>
            <a:pPr marL="0" indent="0" algn="ctr">
              <a:lnSpc>
                <a:spcPts val="1960"/>
              </a:lnSpc>
              <a:buNone/>
            </a:pPr>
            <a:r>
              <a:rPr lang="en-US" sz="1225" dirty="0">
                <a:solidFill>
                  <a:srgbClr val="3C3939"/>
                </a:solidFill>
                <a:latin typeface="Roboto" pitchFamily="34" charset="0"/>
                <a:ea typeface="Roboto" pitchFamily="34" charset="-122"/>
                <a:cs typeface="Roboto" pitchFamily="34" charset="-120"/>
              </a:rPr>
              <a:t>Visual Studio Code has a set of recommended extensions that you can install to get started quickly. These extensions are designed to work seamlessly with the editor and help you maximize productivity.</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GB"/>
          </a:p>
        </p:txBody>
      </p:sp>
      <p:sp>
        <p:nvSpPr>
          <p:cNvPr id="6" name="Text 3"/>
          <p:cNvSpPr/>
          <p:nvPr/>
        </p:nvSpPr>
        <p:spPr>
          <a:xfrm>
            <a:off x="2037993" y="1067157"/>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Customizing Visual Studio Code for enhanced productivity</a:t>
            </a:r>
            <a:endParaRPr lang="en-US" sz="4374" dirty="0"/>
          </a:p>
        </p:txBody>
      </p:sp>
      <p:sp>
        <p:nvSpPr>
          <p:cNvPr id="7" name="Shape 4"/>
          <p:cNvSpPr/>
          <p:nvPr/>
        </p:nvSpPr>
        <p:spPr>
          <a:xfrm>
            <a:off x="2037993" y="2962751"/>
            <a:ext cx="499943" cy="499943"/>
          </a:xfrm>
          <a:prstGeom prst="roundRect">
            <a:avLst>
              <a:gd name="adj" fmla="val 20000"/>
            </a:avLst>
          </a:prstGeom>
          <a:solidFill>
            <a:srgbClr val="E1E1EA"/>
          </a:solidFill>
          <a:ln w="13811">
            <a:solidFill>
              <a:srgbClr val="C3C3D5"/>
            </a:solidFill>
            <a:prstDash val="solid"/>
          </a:ln>
        </p:spPr>
        <p:txBody>
          <a:bodyPr/>
          <a:lstStyle/>
          <a:p>
            <a:endParaRPr lang="en-GB"/>
          </a:p>
        </p:txBody>
      </p:sp>
      <p:sp>
        <p:nvSpPr>
          <p:cNvPr id="8" name="Text 5"/>
          <p:cNvSpPr/>
          <p:nvPr/>
        </p:nvSpPr>
        <p:spPr>
          <a:xfrm>
            <a:off x="2215515" y="3004423"/>
            <a:ext cx="1447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9" name="Text 6"/>
          <p:cNvSpPr/>
          <p:nvPr/>
        </p:nvSpPr>
        <p:spPr>
          <a:xfrm>
            <a:off x="2760107" y="3039070"/>
            <a:ext cx="2221944"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User Snippets</a:t>
            </a:r>
            <a:endParaRPr lang="en-US" sz="2187" dirty="0"/>
          </a:p>
        </p:txBody>
      </p:sp>
      <p:sp>
        <p:nvSpPr>
          <p:cNvPr id="10" name="Text 7"/>
          <p:cNvSpPr/>
          <p:nvPr/>
        </p:nvSpPr>
        <p:spPr>
          <a:xfrm>
            <a:off x="2760107" y="3608427"/>
            <a:ext cx="2647950" cy="284321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User-defined code snippets can save you time when working on repetitive tasks. Use the built-in User Snippets feature to create and manage your personal snippets in Visual Studio Code.</a:t>
            </a:r>
            <a:endParaRPr lang="en-US" sz="1750" dirty="0"/>
          </a:p>
        </p:txBody>
      </p:sp>
      <p:sp>
        <p:nvSpPr>
          <p:cNvPr id="11" name="Shape 8"/>
          <p:cNvSpPr/>
          <p:nvPr/>
        </p:nvSpPr>
        <p:spPr>
          <a:xfrm>
            <a:off x="5630228" y="2962751"/>
            <a:ext cx="499943" cy="499943"/>
          </a:xfrm>
          <a:prstGeom prst="roundRect">
            <a:avLst>
              <a:gd name="adj" fmla="val 20000"/>
            </a:avLst>
          </a:prstGeom>
          <a:solidFill>
            <a:srgbClr val="E1E1EA"/>
          </a:solidFill>
          <a:ln w="13811">
            <a:solidFill>
              <a:srgbClr val="C3C3D5"/>
            </a:solidFill>
            <a:prstDash val="solid"/>
          </a:ln>
        </p:spPr>
        <p:txBody>
          <a:bodyPr/>
          <a:lstStyle/>
          <a:p>
            <a:endParaRPr lang="en-GB"/>
          </a:p>
        </p:txBody>
      </p:sp>
      <p:sp>
        <p:nvSpPr>
          <p:cNvPr id="12" name="Text 9"/>
          <p:cNvSpPr/>
          <p:nvPr/>
        </p:nvSpPr>
        <p:spPr>
          <a:xfrm>
            <a:off x="5792510" y="3004423"/>
            <a:ext cx="17526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3" name="Text 10"/>
          <p:cNvSpPr/>
          <p:nvPr/>
        </p:nvSpPr>
        <p:spPr>
          <a:xfrm>
            <a:off x="6352342" y="3039070"/>
            <a:ext cx="2221944"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Code Folding</a:t>
            </a:r>
            <a:endParaRPr lang="en-US" sz="2187" dirty="0"/>
          </a:p>
        </p:txBody>
      </p:sp>
      <p:sp>
        <p:nvSpPr>
          <p:cNvPr id="14" name="Text 11"/>
          <p:cNvSpPr/>
          <p:nvPr/>
        </p:nvSpPr>
        <p:spPr>
          <a:xfrm>
            <a:off x="6352342" y="3608427"/>
            <a:ext cx="2647950" cy="355401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Code folding lets you collapse and expand sections of your code. This feature helps you minimize distraction and focus on the code that matters. Use the "Ctrl+Shift+[ ]" shortcut to fold and unfold code blocks in Visual Studio Code.</a:t>
            </a:r>
            <a:endParaRPr lang="en-US" sz="1750" dirty="0"/>
          </a:p>
        </p:txBody>
      </p:sp>
      <p:sp>
        <p:nvSpPr>
          <p:cNvPr id="15" name="Shape 12"/>
          <p:cNvSpPr/>
          <p:nvPr/>
        </p:nvSpPr>
        <p:spPr>
          <a:xfrm>
            <a:off x="9222462" y="2962751"/>
            <a:ext cx="499943" cy="499943"/>
          </a:xfrm>
          <a:prstGeom prst="roundRect">
            <a:avLst>
              <a:gd name="adj" fmla="val 20000"/>
            </a:avLst>
          </a:prstGeom>
          <a:solidFill>
            <a:srgbClr val="E1E1EA"/>
          </a:solidFill>
          <a:ln w="13811">
            <a:solidFill>
              <a:srgbClr val="C3C3D5"/>
            </a:solidFill>
            <a:prstDash val="solid"/>
          </a:ln>
        </p:spPr>
        <p:txBody>
          <a:bodyPr/>
          <a:lstStyle/>
          <a:p>
            <a:endParaRPr lang="en-GB"/>
          </a:p>
        </p:txBody>
      </p:sp>
      <p:sp>
        <p:nvSpPr>
          <p:cNvPr id="16" name="Text 13"/>
          <p:cNvSpPr/>
          <p:nvPr/>
        </p:nvSpPr>
        <p:spPr>
          <a:xfrm>
            <a:off x="9380934" y="3004423"/>
            <a:ext cx="1828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7" name="Text 14"/>
          <p:cNvSpPr/>
          <p:nvPr/>
        </p:nvSpPr>
        <p:spPr>
          <a:xfrm>
            <a:off x="9944576" y="3039070"/>
            <a:ext cx="2221944"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Code Navigation</a:t>
            </a:r>
            <a:endParaRPr lang="en-US" sz="2187" dirty="0"/>
          </a:p>
        </p:txBody>
      </p:sp>
      <p:sp>
        <p:nvSpPr>
          <p:cNvPr id="18" name="Text 15"/>
          <p:cNvSpPr/>
          <p:nvPr/>
        </p:nvSpPr>
        <p:spPr>
          <a:xfrm>
            <a:off x="9944576" y="3608427"/>
            <a:ext cx="2647950"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You can quickly navigate through code in Visual Studio Code. Use the "Ctrl+P" shortcut to search for files, and the "Ctrl+Shift+O" shortcut to search for symbols.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2268260"/>
            <a:ext cx="946404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Working with extensions and themes</a:t>
            </a:r>
            <a:endParaRPr lang="en-US" sz="4374" dirty="0"/>
          </a:p>
        </p:txBody>
      </p:sp>
      <p:sp>
        <p:nvSpPr>
          <p:cNvPr id="5" name="Text 3"/>
          <p:cNvSpPr/>
          <p:nvPr/>
        </p:nvSpPr>
        <p:spPr>
          <a:xfrm>
            <a:off x="2037993" y="3518059"/>
            <a:ext cx="2666286" cy="416481"/>
          </a:xfrm>
          <a:prstGeom prst="rect">
            <a:avLst/>
          </a:prstGeom>
          <a:noFill/>
          <a:ln/>
        </p:spPr>
        <p:txBody>
          <a:bodyPr wrap="none" rtlCol="0" anchor="t"/>
          <a:lstStyle/>
          <a:p>
            <a:pPr marL="0" indent="0">
              <a:lnSpc>
                <a:spcPts val="3281"/>
              </a:lnSpc>
              <a:buNone/>
            </a:pPr>
            <a:r>
              <a:rPr lang="en-US" sz="2624" dirty="0">
                <a:solidFill>
                  <a:srgbClr val="1B1B27"/>
                </a:solidFill>
                <a:latin typeface="Raleway" pitchFamily="34" charset="0"/>
                <a:ea typeface="Raleway" pitchFamily="34" charset="-122"/>
                <a:cs typeface="Raleway" pitchFamily="34" charset="-120"/>
              </a:rPr>
              <a:t>Extensions</a:t>
            </a:r>
            <a:endParaRPr lang="en-US" sz="2624" dirty="0"/>
          </a:p>
        </p:txBody>
      </p:sp>
      <p:sp>
        <p:nvSpPr>
          <p:cNvPr id="6" name="Text 4"/>
          <p:cNvSpPr/>
          <p:nvPr/>
        </p:nvSpPr>
        <p:spPr>
          <a:xfrm>
            <a:off x="2393394" y="4184452"/>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REST Client</a:t>
            </a:r>
            <a:endParaRPr lang="en-US" sz="1750" dirty="0"/>
          </a:p>
        </p:txBody>
      </p:sp>
      <p:sp>
        <p:nvSpPr>
          <p:cNvPr id="7" name="Text 5"/>
          <p:cNvSpPr/>
          <p:nvPr/>
        </p:nvSpPr>
        <p:spPr>
          <a:xfrm>
            <a:off x="2393394" y="4628674"/>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Prettier</a:t>
            </a:r>
            <a:endParaRPr lang="en-US" sz="1750" dirty="0"/>
          </a:p>
        </p:txBody>
      </p:sp>
      <p:sp>
        <p:nvSpPr>
          <p:cNvPr id="8" name="Text 6"/>
          <p:cNvSpPr/>
          <p:nvPr/>
        </p:nvSpPr>
        <p:spPr>
          <a:xfrm>
            <a:off x="2393394" y="5072896"/>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ESLint</a:t>
            </a:r>
            <a:endParaRPr lang="en-US" sz="1750" dirty="0"/>
          </a:p>
        </p:txBody>
      </p:sp>
      <p:sp>
        <p:nvSpPr>
          <p:cNvPr id="9" name="Text 7"/>
          <p:cNvSpPr/>
          <p:nvPr/>
        </p:nvSpPr>
        <p:spPr>
          <a:xfrm>
            <a:off x="2393394" y="551711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GitLens</a:t>
            </a:r>
            <a:endParaRPr lang="en-US" sz="1750" dirty="0"/>
          </a:p>
        </p:txBody>
      </p:sp>
      <p:sp>
        <p:nvSpPr>
          <p:cNvPr id="10" name="Text 8"/>
          <p:cNvSpPr/>
          <p:nvPr/>
        </p:nvSpPr>
        <p:spPr>
          <a:xfrm>
            <a:off x="7593806" y="3518059"/>
            <a:ext cx="2666286" cy="416481"/>
          </a:xfrm>
          <a:prstGeom prst="rect">
            <a:avLst/>
          </a:prstGeom>
          <a:noFill/>
          <a:ln/>
        </p:spPr>
        <p:txBody>
          <a:bodyPr wrap="none" rtlCol="0" anchor="t"/>
          <a:lstStyle/>
          <a:p>
            <a:pPr marL="0" indent="0">
              <a:lnSpc>
                <a:spcPts val="3281"/>
              </a:lnSpc>
              <a:buNone/>
            </a:pPr>
            <a:r>
              <a:rPr lang="en-US" sz="2624" dirty="0">
                <a:solidFill>
                  <a:srgbClr val="1B1B27"/>
                </a:solidFill>
                <a:latin typeface="Raleway" pitchFamily="34" charset="0"/>
                <a:ea typeface="Raleway" pitchFamily="34" charset="-122"/>
                <a:cs typeface="Raleway" pitchFamily="34" charset="-120"/>
              </a:rPr>
              <a:t>Themes</a:t>
            </a:r>
            <a:endParaRPr lang="en-US" sz="2624" dirty="0"/>
          </a:p>
        </p:txBody>
      </p:sp>
      <p:sp>
        <p:nvSpPr>
          <p:cNvPr id="11" name="Text 9"/>
          <p:cNvSpPr/>
          <p:nvPr/>
        </p:nvSpPr>
        <p:spPr>
          <a:xfrm>
            <a:off x="7949208" y="4184452"/>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Monokai</a:t>
            </a:r>
            <a:endParaRPr lang="en-US" sz="1750" dirty="0"/>
          </a:p>
        </p:txBody>
      </p:sp>
      <p:sp>
        <p:nvSpPr>
          <p:cNvPr id="12" name="Text 10"/>
          <p:cNvSpPr/>
          <p:nvPr/>
        </p:nvSpPr>
        <p:spPr>
          <a:xfrm>
            <a:off x="7949208" y="4628674"/>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Dracula</a:t>
            </a:r>
            <a:endParaRPr lang="en-US" sz="1750" dirty="0"/>
          </a:p>
        </p:txBody>
      </p:sp>
      <p:sp>
        <p:nvSpPr>
          <p:cNvPr id="13" name="Text 11"/>
          <p:cNvSpPr/>
          <p:nvPr/>
        </p:nvSpPr>
        <p:spPr>
          <a:xfrm>
            <a:off x="7949208" y="5072896"/>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Material Theme</a:t>
            </a:r>
            <a:endParaRPr lang="en-US" sz="1750" dirty="0"/>
          </a:p>
        </p:txBody>
      </p:sp>
      <p:sp>
        <p:nvSpPr>
          <p:cNvPr id="14" name="Text 12"/>
          <p:cNvSpPr/>
          <p:nvPr/>
        </p:nvSpPr>
        <p:spPr>
          <a:xfrm>
            <a:off x="7949208" y="551711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C3939"/>
                </a:solidFill>
                <a:latin typeface="Roboto" pitchFamily="34" charset="0"/>
                <a:ea typeface="Roboto" pitchFamily="34" charset="-122"/>
                <a:cs typeface="Roboto" pitchFamily="34" charset="-120"/>
              </a:rPr>
              <a:t>Ayu</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GB"/>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GB"/>
          </a:p>
        </p:txBody>
      </p:sp>
      <p:sp>
        <p:nvSpPr>
          <p:cNvPr id="4" name="Text 2"/>
          <p:cNvSpPr/>
          <p:nvPr/>
        </p:nvSpPr>
        <p:spPr>
          <a:xfrm>
            <a:off x="2037993" y="1599367"/>
            <a:ext cx="4443889"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Conclusion</a:t>
            </a:r>
            <a:endParaRPr lang="en-US" sz="4374" dirty="0"/>
          </a:p>
        </p:txBody>
      </p:sp>
      <p:sp>
        <p:nvSpPr>
          <p:cNvPr id="5" name="Shape 3"/>
          <p:cNvSpPr/>
          <p:nvPr/>
        </p:nvSpPr>
        <p:spPr>
          <a:xfrm>
            <a:off x="2037993" y="2738080"/>
            <a:ext cx="10554414" cy="2576036"/>
          </a:xfrm>
          <a:prstGeom prst="roundRect">
            <a:avLst>
              <a:gd name="adj" fmla="val 3882"/>
            </a:avLst>
          </a:prstGeom>
          <a:noFill/>
          <a:ln w="13811">
            <a:solidFill>
              <a:srgbClr val="000000">
                <a:alpha val="8000"/>
              </a:srgbClr>
            </a:solidFill>
            <a:prstDash val="solid"/>
          </a:ln>
        </p:spPr>
        <p:txBody>
          <a:bodyPr/>
          <a:lstStyle/>
          <a:p>
            <a:endParaRPr lang="en-GB"/>
          </a:p>
        </p:txBody>
      </p:sp>
      <p:sp>
        <p:nvSpPr>
          <p:cNvPr id="6" name="Shape 4"/>
          <p:cNvSpPr/>
          <p:nvPr/>
        </p:nvSpPr>
        <p:spPr>
          <a:xfrm>
            <a:off x="2051804" y="2751892"/>
            <a:ext cx="10526792" cy="637103"/>
          </a:xfrm>
          <a:prstGeom prst="rect">
            <a:avLst/>
          </a:prstGeom>
          <a:solidFill>
            <a:srgbClr val="FFFFFF">
              <a:alpha val="4000"/>
            </a:srgbClr>
          </a:solidFill>
          <a:ln/>
        </p:spPr>
        <p:txBody>
          <a:bodyPr/>
          <a:lstStyle/>
          <a:p>
            <a:endParaRPr lang="en-GB"/>
          </a:p>
        </p:txBody>
      </p:sp>
      <p:sp>
        <p:nvSpPr>
          <p:cNvPr id="7" name="Text 5"/>
          <p:cNvSpPr/>
          <p:nvPr/>
        </p:nvSpPr>
        <p:spPr>
          <a:xfrm>
            <a:off x="2273975" y="2892743"/>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Pros</a:t>
            </a:r>
            <a:endParaRPr lang="en-US" sz="1750" dirty="0"/>
          </a:p>
        </p:txBody>
      </p:sp>
      <p:sp>
        <p:nvSpPr>
          <p:cNvPr id="8" name="Text 6"/>
          <p:cNvSpPr/>
          <p:nvPr/>
        </p:nvSpPr>
        <p:spPr>
          <a:xfrm>
            <a:off x="7541181" y="2892743"/>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Cons</a:t>
            </a:r>
            <a:endParaRPr lang="en-US" sz="1750" dirty="0"/>
          </a:p>
        </p:txBody>
      </p:sp>
      <p:sp>
        <p:nvSpPr>
          <p:cNvPr id="9" name="Shape 7"/>
          <p:cNvSpPr/>
          <p:nvPr/>
        </p:nvSpPr>
        <p:spPr>
          <a:xfrm>
            <a:off x="2051804" y="3388995"/>
            <a:ext cx="10526792" cy="637103"/>
          </a:xfrm>
          <a:prstGeom prst="rect">
            <a:avLst/>
          </a:prstGeom>
          <a:solidFill>
            <a:srgbClr val="000000">
              <a:alpha val="4000"/>
            </a:srgbClr>
          </a:solidFill>
          <a:ln/>
        </p:spPr>
        <p:txBody>
          <a:bodyPr/>
          <a:lstStyle/>
          <a:p>
            <a:endParaRPr lang="en-GB"/>
          </a:p>
        </p:txBody>
      </p:sp>
      <p:sp>
        <p:nvSpPr>
          <p:cNvPr id="10" name="Text 8"/>
          <p:cNvSpPr/>
          <p:nvPr/>
        </p:nvSpPr>
        <p:spPr>
          <a:xfrm>
            <a:off x="2273975" y="3529846"/>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Free and open-source</a:t>
            </a:r>
            <a:endParaRPr lang="en-US" sz="1750" dirty="0"/>
          </a:p>
        </p:txBody>
      </p:sp>
      <p:sp>
        <p:nvSpPr>
          <p:cNvPr id="11" name="Text 9"/>
          <p:cNvSpPr/>
          <p:nvPr/>
        </p:nvSpPr>
        <p:spPr>
          <a:xfrm>
            <a:off x="7541181" y="3529846"/>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Requires some configuration out of the box</a:t>
            </a:r>
            <a:endParaRPr lang="en-US" sz="1750" dirty="0"/>
          </a:p>
        </p:txBody>
      </p:sp>
      <p:sp>
        <p:nvSpPr>
          <p:cNvPr id="12" name="Shape 10"/>
          <p:cNvSpPr/>
          <p:nvPr/>
        </p:nvSpPr>
        <p:spPr>
          <a:xfrm>
            <a:off x="2051804" y="4026098"/>
            <a:ext cx="10526792" cy="637103"/>
          </a:xfrm>
          <a:prstGeom prst="rect">
            <a:avLst/>
          </a:prstGeom>
          <a:solidFill>
            <a:srgbClr val="FFFFFF">
              <a:alpha val="4000"/>
            </a:srgbClr>
          </a:solidFill>
          <a:ln/>
        </p:spPr>
        <p:txBody>
          <a:bodyPr/>
          <a:lstStyle/>
          <a:p>
            <a:endParaRPr lang="en-GB"/>
          </a:p>
        </p:txBody>
      </p:sp>
      <p:sp>
        <p:nvSpPr>
          <p:cNvPr id="13" name="Text 11"/>
          <p:cNvSpPr/>
          <p:nvPr/>
        </p:nvSpPr>
        <p:spPr>
          <a:xfrm>
            <a:off x="2273975" y="4166949"/>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Lightweight and customizable</a:t>
            </a:r>
            <a:endParaRPr lang="en-US" sz="1750" dirty="0"/>
          </a:p>
        </p:txBody>
      </p:sp>
      <p:sp>
        <p:nvSpPr>
          <p:cNvPr id="14" name="Text 12"/>
          <p:cNvSpPr/>
          <p:nvPr/>
        </p:nvSpPr>
        <p:spPr>
          <a:xfrm>
            <a:off x="7541181" y="4166949"/>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Not as fully-featured as some other IDEs</a:t>
            </a:r>
            <a:endParaRPr lang="en-US" sz="1750" dirty="0"/>
          </a:p>
        </p:txBody>
      </p:sp>
      <p:sp>
        <p:nvSpPr>
          <p:cNvPr id="15" name="Shape 13"/>
          <p:cNvSpPr/>
          <p:nvPr/>
        </p:nvSpPr>
        <p:spPr>
          <a:xfrm>
            <a:off x="2051804" y="4663202"/>
            <a:ext cx="10526792" cy="637103"/>
          </a:xfrm>
          <a:prstGeom prst="rect">
            <a:avLst/>
          </a:prstGeom>
          <a:solidFill>
            <a:srgbClr val="000000">
              <a:alpha val="4000"/>
            </a:srgbClr>
          </a:solidFill>
          <a:ln/>
        </p:spPr>
        <p:txBody>
          <a:bodyPr/>
          <a:lstStyle/>
          <a:p>
            <a:endParaRPr lang="en-GB"/>
          </a:p>
        </p:txBody>
      </p:sp>
      <p:sp>
        <p:nvSpPr>
          <p:cNvPr id="16" name="Text 14"/>
          <p:cNvSpPr/>
          <p:nvPr/>
        </p:nvSpPr>
        <p:spPr>
          <a:xfrm>
            <a:off x="2273975" y="4804053"/>
            <a:ext cx="4815245"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Integrated terminal and built-in Git support</a:t>
            </a:r>
            <a:endParaRPr lang="en-US" sz="1750" dirty="0"/>
          </a:p>
        </p:txBody>
      </p:sp>
      <p:sp>
        <p:nvSpPr>
          <p:cNvPr id="17" name="Text 15"/>
          <p:cNvSpPr/>
          <p:nvPr/>
        </p:nvSpPr>
        <p:spPr>
          <a:xfrm>
            <a:off x="7541181" y="4804053"/>
            <a:ext cx="4815245" cy="355402"/>
          </a:xfrm>
          <a:prstGeom prst="rect">
            <a:avLst/>
          </a:prstGeom>
          <a:noFill/>
          <a:ln/>
        </p:spPr>
        <p:txBody>
          <a:bodyPr wrap="none" rtlCol="0" anchor="t"/>
          <a:lstStyle/>
          <a:p>
            <a:pPr marL="0" indent="0">
              <a:lnSpc>
                <a:spcPts val="2799"/>
              </a:lnSpc>
              <a:buNone/>
            </a:pPr>
            <a:endParaRPr lang="en-US" sz="1750" dirty="0"/>
          </a:p>
        </p:txBody>
      </p:sp>
      <p:sp>
        <p:nvSpPr>
          <p:cNvPr id="18" name="Text 16"/>
          <p:cNvSpPr/>
          <p:nvPr/>
        </p:nvSpPr>
        <p:spPr>
          <a:xfrm>
            <a:off x="2037993" y="5564029"/>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Visual Studio Code is an excellent code editor that is free, lightweight, and highly customizable. With its vast marketplace of extensions and themes, it can be tailored to fit any developer's needs. We hope you found this guide helpful and that you can now confidently install and use Visual Studio Code on Windows.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696</Words>
  <Application>Microsoft Office PowerPoint</Application>
  <PresentationFormat>Custom</PresentationFormat>
  <Paragraphs>67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ANIK ACHARJEE</cp:lastModifiedBy>
  <cp:revision>2</cp:revision>
  <dcterms:created xsi:type="dcterms:W3CDTF">2023-08-21T05:23:00Z</dcterms:created>
  <dcterms:modified xsi:type="dcterms:W3CDTF">2023-08-21T05:24:33Z</dcterms:modified>
</cp:coreProperties>
</file>