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135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GB"/>
          </a:p>
        </p:txBody>
      </p:sp>
      <p:sp>
        <p:nvSpPr>
          <p:cNvPr id="4" name="Text 2"/>
          <p:cNvSpPr/>
          <p:nvPr/>
        </p:nvSpPr>
        <p:spPr>
          <a:xfrm>
            <a:off x="6319599" y="2256949"/>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Different Types of Operators in Python</a:t>
            </a:r>
            <a:endParaRPr lang="en-US" sz="5249" dirty="0"/>
          </a:p>
        </p:txBody>
      </p:sp>
      <p:sp>
        <p:nvSpPr>
          <p:cNvPr id="5" name="Text 3"/>
          <p:cNvSpPr/>
          <p:nvPr/>
        </p:nvSpPr>
        <p:spPr>
          <a:xfrm>
            <a:off x="6319599" y="4256603"/>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 Python, operators are used to perform operations on variables and values. There are several types of operators, each with its own set of rules and uses. Let's explore them one by one.</a:t>
            </a:r>
            <a:endParaRPr lang="en-US" sz="1750" dirty="0"/>
          </a:p>
        </p:txBody>
      </p:sp>
      <p:sp>
        <p:nvSpPr>
          <p:cNvPr id="6" name="Shape 4"/>
          <p:cNvSpPr/>
          <p:nvPr/>
        </p:nvSpPr>
        <p:spPr>
          <a:xfrm>
            <a:off x="6319599" y="5572720"/>
            <a:ext cx="355402" cy="355402"/>
          </a:xfrm>
          <a:prstGeom prst="roundRect">
            <a:avLst>
              <a:gd name="adj" fmla="val 25726039"/>
            </a:avLst>
          </a:prstGeom>
          <a:noFill/>
          <a:ln w="7620">
            <a:solidFill>
              <a:srgbClr val="FFFFFF"/>
            </a:solidFill>
            <a:prstDash val="solid"/>
          </a:ln>
        </p:spPr>
        <p:txBody>
          <a:bodyPr/>
          <a:lstStyle/>
          <a:p>
            <a:endParaRPr lang="en-GB"/>
          </a:p>
        </p:txBody>
      </p:sp>
      <p:pic>
        <p:nvPicPr>
          <p:cNvPr id="7" name="Image 0" descr="preencoded.png"/>
          <p:cNvPicPr>
            <a:picLocks noChangeAspect="1"/>
          </p:cNvPicPr>
          <p:nvPr/>
        </p:nvPicPr>
        <p:blipFill>
          <a:blip r:embed="rId3"/>
          <a:stretch>
            <a:fillRect/>
          </a:stretch>
        </p:blipFill>
        <p:spPr>
          <a:xfrm>
            <a:off x="6327219" y="5580340"/>
            <a:ext cx="340162" cy="340162"/>
          </a:xfrm>
          <a:prstGeom prst="rect">
            <a:avLst/>
          </a:prstGeom>
        </p:spPr>
      </p:pic>
      <p:sp>
        <p:nvSpPr>
          <p:cNvPr id="8" name="Text 5"/>
          <p:cNvSpPr/>
          <p:nvPr/>
        </p:nvSpPr>
        <p:spPr>
          <a:xfrm>
            <a:off x="6786086" y="5578197"/>
            <a:ext cx="2199680"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Anik Acharjee</a:t>
            </a:r>
            <a:endParaRPr lang="en-US" sz="2187" dirty="0"/>
          </a:p>
        </p:txBody>
      </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GB"/>
          </a:p>
        </p:txBody>
      </p:sp>
      <p:sp>
        <p:nvSpPr>
          <p:cNvPr id="4" name="Text 2"/>
          <p:cNvSpPr/>
          <p:nvPr/>
        </p:nvSpPr>
        <p:spPr>
          <a:xfrm>
            <a:off x="2037993" y="1682234"/>
            <a:ext cx="543508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Arithmetic Operators</a:t>
            </a:r>
            <a:endParaRPr lang="en-US" sz="4374" dirty="0"/>
          </a:p>
        </p:txBody>
      </p:sp>
      <p:sp>
        <p:nvSpPr>
          <p:cNvPr id="5" name="Shape 3"/>
          <p:cNvSpPr/>
          <p:nvPr/>
        </p:nvSpPr>
        <p:spPr>
          <a:xfrm>
            <a:off x="2037993" y="2820948"/>
            <a:ext cx="5166122" cy="1752124"/>
          </a:xfrm>
          <a:prstGeom prst="roundRect">
            <a:avLst>
              <a:gd name="adj" fmla="val 5707"/>
            </a:avLst>
          </a:prstGeom>
          <a:solidFill>
            <a:srgbClr val="DADBF1"/>
          </a:solidFill>
          <a:ln w="13811">
            <a:solidFill>
              <a:srgbClr val="B5B7E3"/>
            </a:solidFill>
            <a:prstDash val="solid"/>
          </a:ln>
        </p:spPr>
        <p:txBody>
          <a:bodyPr/>
          <a:lstStyle/>
          <a:p>
            <a:endParaRPr lang="en-GB"/>
          </a:p>
        </p:txBody>
      </p:sp>
      <p:sp>
        <p:nvSpPr>
          <p:cNvPr id="6" name="Text 4"/>
          <p:cNvSpPr/>
          <p:nvPr/>
        </p:nvSpPr>
        <p:spPr>
          <a:xfrm>
            <a:off x="2273975" y="3056930"/>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Addition (+)</a:t>
            </a:r>
            <a:endParaRPr lang="en-US" sz="2187" dirty="0"/>
          </a:p>
        </p:txBody>
      </p:sp>
      <p:sp>
        <p:nvSpPr>
          <p:cNvPr id="7" name="Text 5"/>
          <p:cNvSpPr/>
          <p:nvPr/>
        </p:nvSpPr>
        <p:spPr>
          <a:xfrm>
            <a:off x="2273975" y="3626287"/>
            <a:ext cx="4694158"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Adds values on either side of the operator.</a:t>
            </a:r>
            <a:endParaRPr lang="en-US" sz="1750" dirty="0"/>
          </a:p>
        </p:txBody>
      </p:sp>
      <p:sp>
        <p:nvSpPr>
          <p:cNvPr id="8" name="Shape 6"/>
          <p:cNvSpPr/>
          <p:nvPr/>
        </p:nvSpPr>
        <p:spPr>
          <a:xfrm>
            <a:off x="7426285" y="2820948"/>
            <a:ext cx="5166122" cy="1752124"/>
          </a:xfrm>
          <a:prstGeom prst="roundRect">
            <a:avLst>
              <a:gd name="adj" fmla="val 5707"/>
            </a:avLst>
          </a:prstGeom>
          <a:solidFill>
            <a:srgbClr val="DADBF1"/>
          </a:solidFill>
          <a:ln w="13811">
            <a:solidFill>
              <a:srgbClr val="B5B7E3"/>
            </a:solidFill>
            <a:prstDash val="solid"/>
          </a:ln>
        </p:spPr>
        <p:txBody>
          <a:bodyPr/>
          <a:lstStyle/>
          <a:p>
            <a:endParaRPr lang="en-GB"/>
          </a:p>
        </p:txBody>
      </p:sp>
      <p:sp>
        <p:nvSpPr>
          <p:cNvPr id="9" name="Text 7"/>
          <p:cNvSpPr/>
          <p:nvPr/>
        </p:nvSpPr>
        <p:spPr>
          <a:xfrm>
            <a:off x="7662267" y="3056930"/>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Subtraction (-)</a:t>
            </a:r>
            <a:endParaRPr lang="en-US" sz="2187" dirty="0"/>
          </a:p>
        </p:txBody>
      </p:sp>
      <p:sp>
        <p:nvSpPr>
          <p:cNvPr id="10" name="Text 8"/>
          <p:cNvSpPr/>
          <p:nvPr/>
        </p:nvSpPr>
        <p:spPr>
          <a:xfrm>
            <a:off x="7662267" y="3626287"/>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Subtracts the right-hand operand from the left-hand operand.</a:t>
            </a:r>
            <a:endParaRPr lang="en-US" sz="1750" dirty="0"/>
          </a:p>
        </p:txBody>
      </p:sp>
      <p:sp>
        <p:nvSpPr>
          <p:cNvPr id="11" name="Shape 9"/>
          <p:cNvSpPr/>
          <p:nvPr/>
        </p:nvSpPr>
        <p:spPr>
          <a:xfrm>
            <a:off x="2037993" y="4795242"/>
            <a:ext cx="5166122" cy="1752124"/>
          </a:xfrm>
          <a:prstGeom prst="roundRect">
            <a:avLst>
              <a:gd name="adj" fmla="val 5707"/>
            </a:avLst>
          </a:prstGeom>
          <a:solidFill>
            <a:srgbClr val="DADBF1"/>
          </a:solidFill>
          <a:ln w="13811">
            <a:solidFill>
              <a:srgbClr val="B5B7E3"/>
            </a:solidFill>
            <a:prstDash val="solid"/>
          </a:ln>
        </p:spPr>
        <p:txBody>
          <a:bodyPr/>
          <a:lstStyle/>
          <a:p>
            <a:endParaRPr lang="en-GB"/>
          </a:p>
        </p:txBody>
      </p:sp>
      <p:sp>
        <p:nvSpPr>
          <p:cNvPr id="12" name="Text 10"/>
          <p:cNvSpPr/>
          <p:nvPr/>
        </p:nvSpPr>
        <p:spPr>
          <a:xfrm>
            <a:off x="2273975" y="503122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Multiplication (*)</a:t>
            </a:r>
            <a:endParaRPr lang="en-US" sz="2187" dirty="0"/>
          </a:p>
        </p:txBody>
      </p:sp>
      <p:sp>
        <p:nvSpPr>
          <p:cNvPr id="13" name="Text 11"/>
          <p:cNvSpPr/>
          <p:nvPr/>
        </p:nvSpPr>
        <p:spPr>
          <a:xfrm>
            <a:off x="2273975" y="5600581"/>
            <a:ext cx="4694158"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Multiplies values on either side of the operator.</a:t>
            </a:r>
            <a:endParaRPr lang="en-US" sz="1750" dirty="0"/>
          </a:p>
        </p:txBody>
      </p:sp>
      <p:sp>
        <p:nvSpPr>
          <p:cNvPr id="14" name="Shape 12"/>
          <p:cNvSpPr/>
          <p:nvPr/>
        </p:nvSpPr>
        <p:spPr>
          <a:xfrm>
            <a:off x="7426285" y="4795242"/>
            <a:ext cx="5166122" cy="1752124"/>
          </a:xfrm>
          <a:prstGeom prst="roundRect">
            <a:avLst>
              <a:gd name="adj" fmla="val 5707"/>
            </a:avLst>
          </a:prstGeom>
          <a:solidFill>
            <a:srgbClr val="DADBF1"/>
          </a:solidFill>
          <a:ln w="13811">
            <a:solidFill>
              <a:srgbClr val="B5B7E3"/>
            </a:solidFill>
            <a:prstDash val="solid"/>
          </a:ln>
        </p:spPr>
        <p:txBody>
          <a:bodyPr/>
          <a:lstStyle/>
          <a:p>
            <a:endParaRPr lang="en-GB"/>
          </a:p>
        </p:txBody>
      </p:sp>
      <p:sp>
        <p:nvSpPr>
          <p:cNvPr id="15" name="Text 13"/>
          <p:cNvSpPr/>
          <p:nvPr/>
        </p:nvSpPr>
        <p:spPr>
          <a:xfrm>
            <a:off x="7662267" y="503122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Division (/)</a:t>
            </a:r>
            <a:endParaRPr lang="en-US" sz="2187" dirty="0"/>
          </a:p>
        </p:txBody>
      </p:sp>
      <p:sp>
        <p:nvSpPr>
          <p:cNvPr id="16" name="Text 14"/>
          <p:cNvSpPr/>
          <p:nvPr/>
        </p:nvSpPr>
        <p:spPr>
          <a:xfrm>
            <a:off x="7662267" y="5600581"/>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Divides left-hand operand by right-hand operand and returns a floating-point value.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526185"/>
          </a:xfrm>
          <a:prstGeom prst="rect">
            <a:avLst/>
          </a:prstGeom>
          <a:solidFill>
            <a:srgbClr val="FFFFFF"/>
          </a:solidFill>
          <a:ln w="11549">
            <a:solidFill>
              <a:srgbClr val="E5E0DF"/>
            </a:solidFill>
            <a:prstDash val="solid"/>
          </a:ln>
        </p:spPr>
        <p:txBody>
          <a:bodyPr/>
          <a:lstStyle/>
          <a:p>
            <a:endParaRPr lang="en-GB"/>
          </a:p>
        </p:txBody>
      </p:sp>
      <p:sp>
        <p:nvSpPr>
          <p:cNvPr id="4" name="Text 2"/>
          <p:cNvSpPr/>
          <p:nvPr/>
        </p:nvSpPr>
        <p:spPr>
          <a:xfrm>
            <a:off x="2920841" y="508754"/>
            <a:ext cx="4881205" cy="578168"/>
          </a:xfrm>
          <a:prstGeom prst="rect">
            <a:avLst/>
          </a:prstGeom>
          <a:noFill/>
          <a:ln/>
        </p:spPr>
        <p:txBody>
          <a:bodyPr wrap="none" rtlCol="0" anchor="t"/>
          <a:lstStyle/>
          <a:p>
            <a:pPr marL="0" indent="0">
              <a:lnSpc>
                <a:spcPts val="4553"/>
              </a:lnSpc>
              <a:buNone/>
            </a:pPr>
            <a:r>
              <a:rPr lang="en-US" sz="3642" b="1" kern="0" spc="-109" dirty="0">
                <a:solidFill>
                  <a:srgbClr val="000000"/>
                </a:solidFill>
                <a:latin typeface="Inter" pitchFamily="34" charset="0"/>
                <a:ea typeface="Inter" pitchFamily="34" charset="-122"/>
                <a:cs typeface="Inter" pitchFamily="34" charset="-120"/>
              </a:rPr>
              <a:t>Comparison Operators</a:t>
            </a:r>
            <a:endParaRPr lang="en-US" sz="3642" dirty="0"/>
          </a:p>
        </p:txBody>
      </p:sp>
      <p:pic>
        <p:nvPicPr>
          <p:cNvPr id="5" name="Image 0" descr="preencoded.png"/>
          <p:cNvPicPr>
            <a:picLocks noChangeAspect="1"/>
          </p:cNvPicPr>
          <p:nvPr/>
        </p:nvPicPr>
        <p:blipFill>
          <a:blip r:embed="rId3"/>
          <a:stretch>
            <a:fillRect/>
          </a:stretch>
        </p:blipFill>
        <p:spPr>
          <a:xfrm>
            <a:off x="2920841" y="1456968"/>
            <a:ext cx="2744510" cy="1696164"/>
          </a:xfrm>
          <a:prstGeom prst="rect">
            <a:avLst/>
          </a:prstGeom>
        </p:spPr>
      </p:pic>
      <p:sp>
        <p:nvSpPr>
          <p:cNvPr id="6" name="Text 3"/>
          <p:cNvSpPr/>
          <p:nvPr/>
        </p:nvSpPr>
        <p:spPr>
          <a:xfrm>
            <a:off x="2920841" y="3384352"/>
            <a:ext cx="1850231" cy="289084"/>
          </a:xfrm>
          <a:prstGeom prst="rect">
            <a:avLst/>
          </a:prstGeom>
          <a:noFill/>
          <a:ln/>
        </p:spPr>
        <p:txBody>
          <a:bodyPr wrap="none" rtlCol="0" anchor="t"/>
          <a:lstStyle/>
          <a:p>
            <a:pPr marL="0" indent="0" algn="l">
              <a:lnSpc>
                <a:spcPts val="2276"/>
              </a:lnSpc>
              <a:buNone/>
            </a:pPr>
            <a:r>
              <a:rPr lang="en-US" sz="1821" b="1" kern="0" spc="-55" dirty="0">
                <a:solidFill>
                  <a:srgbClr val="000000"/>
                </a:solidFill>
                <a:latin typeface="Inter" pitchFamily="34" charset="0"/>
                <a:ea typeface="Inter" pitchFamily="34" charset="-122"/>
                <a:cs typeface="Inter" pitchFamily="34" charset="-120"/>
              </a:rPr>
              <a:t>Greater than (&gt;)</a:t>
            </a:r>
            <a:endParaRPr lang="en-US" sz="1821" dirty="0"/>
          </a:p>
        </p:txBody>
      </p:sp>
      <p:sp>
        <p:nvSpPr>
          <p:cNvPr id="7" name="Text 4"/>
          <p:cNvSpPr/>
          <p:nvPr/>
        </p:nvSpPr>
        <p:spPr>
          <a:xfrm>
            <a:off x="2920841" y="3858458"/>
            <a:ext cx="2744510" cy="887968"/>
          </a:xfrm>
          <a:prstGeom prst="rect">
            <a:avLst/>
          </a:prstGeom>
          <a:noFill/>
          <a:ln/>
        </p:spPr>
        <p:txBody>
          <a:bodyPr wrap="square" rtlCol="0" anchor="t"/>
          <a:lstStyle/>
          <a:p>
            <a:pPr marL="0" indent="0" algn="l">
              <a:lnSpc>
                <a:spcPts val="2331"/>
              </a:lnSpc>
              <a:buNone/>
            </a:pPr>
            <a:r>
              <a:rPr lang="en-US" sz="1457" kern="0" spc="-29" dirty="0">
                <a:solidFill>
                  <a:srgbClr val="272525"/>
                </a:solidFill>
                <a:latin typeface="Inter" pitchFamily="34" charset="0"/>
                <a:ea typeface="Inter" pitchFamily="34" charset="-122"/>
                <a:cs typeface="Inter" pitchFamily="34" charset="-120"/>
              </a:rPr>
              <a:t>Returns true if the left operand is greater than the right operand.</a:t>
            </a:r>
            <a:endParaRPr lang="en-US" sz="1457" dirty="0"/>
          </a:p>
        </p:txBody>
      </p:sp>
      <p:pic>
        <p:nvPicPr>
          <p:cNvPr id="8" name="Image 1" descr="preencoded.png"/>
          <p:cNvPicPr>
            <a:picLocks noChangeAspect="1"/>
          </p:cNvPicPr>
          <p:nvPr/>
        </p:nvPicPr>
        <p:blipFill>
          <a:blip r:embed="rId4"/>
          <a:stretch>
            <a:fillRect/>
          </a:stretch>
        </p:blipFill>
        <p:spPr>
          <a:xfrm>
            <a:off x="5942886" y="1456968"/>
            <a:ext cx="2744510" cy="1696164"/>
          </a:xfrm>
          <a:prstGeom prst="rect">
            <a:avLst/>
          </a:prstGeom>
        </p:spPr>
      </p:pic>
      <p:sp>
        <p:nvSpPr>
          <p:cNvPr id="9" name="Text 5"/>
          <p:cNvSpPr/>
          <p:nvPr/>
        </p:nvSpPr>
        <p:spPr>
          <a:xfrm>
            <a:off x="5942886" y="3384352"/>
            <a:ext cx="1850231" cy="289084"/>
          </a:xfrm>
          <a:prstGeom prst="rect">
            <a:avLst/>
          </a:prstGeom>
          <a:noFill/>
          <a:ln/>
        </p:spPr>
        <p:txBody>
          <a:bodyPr wrap="none" rtlCol="0" anchor="t"/>
          <a:lstStyle/>
          <a:p>
            <a:pPr marL="0" indent="0" algn="l">
              <a:lnSpc>
                <a:spcPts val="2276"/>
              </a:lnSpc>
              <a:buNone/>
            </a:pPr>
            <a:r>
              <a:rPr lang="en-US" sz="1821" b="1" kern="0" spc="-55" dirty="0">
                <a:solidFill>
                  <a:srgbClr val="000000"/>
                </a:solidFill>
                <a:latin typeface="Inter" pitchFamily="34" charset="0"/>
                <a:ea typeface="Inter" pitchFamily="34" charset="-122"/>
                <a:cs typeface="Inter" pitchFamily="34" charset="-120"/>
              </a:rPr>
              <a:t>Less than (&lt;)</a:t>
            </a:r>
            <a:endParaRPr lang="en-US" sz="1821" dirty="0"/>
          </a:p>
        </p:txBody>
      </p:sp>
      <p:sp>
        <p:nvSpPr>
          <p:cNvPr id="10" name="Text 6"/>
          <p:cNvSpPr/>
          <p:nvPr/>
        </p:nvSpPr>
        <p:spPr>
          <a:xfrm>
            <a:off x="5942886" y="3858458"/>
            <a:ext cx="2744510" cy="591979"/>
          </a:xfrm>
          <a:prstGeom prst="rect">
            <a:avLst/>
          </a:prstGeom>
          <a:noFill/>
          <a:ln/>
        </p:spPr>
        <p:txBody>
          <a:bodyPr wrap="square" rtlCol="0" anchor="t"/>
          <a:lstStyle/>
          <a:p>
            <a:pPr marL="0" indent="0" algn="l">
              <a:lnSpc>
                <a:spcPts val="2331"/>
              </a:lnSpc>
              <a:buNone/>
            </a:pPr>
            <a:r>
              <a:rPr lang="en-US" sz="1457" kern="0" spc="-29" dirty="0">
                <a:solidFill>
                  <a:srgbClr val="272525"/>
                </a:solidFill>
                <a:latin typeface="Inter" pitchFamily="34" charset="0"/>
                <a:ea typeface="Inter" pitchFamily="34" charset="-122"/>
                <a:cs typeface="Inter" pitchFamily="34" charset="-120"/>
              </a:rPr>
              <a:t>Returns true if the left operand is less than the right operand.</a:t>
            </a:r>
            <a:endParaRPr lang="en-US" sz="1457" dirty="0"/>
          </a:p>
        </p:txBody>
      </p:sp>
      <p:pic>
        <p:nvPicPr>
          <p:cNvPr id="11" name="Image 2" descr="preencoded.png"/>
          <p:cNvPicPr>
            <a:picLocks noChangeAspect="1"/>
          </p:cNvPicPr>
          <p:nvPr/>
        </p:nvPicPr>
        <p:blipFill>
          <a:blip r:embed="rId5"/>
          <a:stretch>
            <a:fillRect/>
          </a:stretch>
        </p:blipFill>
        <p:spPr>
          <a:xfrm>
            <a:off x="8964930" y="1456968"/>
            <a:ext cx="2744510" cy="1696164"/>
          </a:xfrm>
          <a:prstGeom prst="rect">
            <a:avLst/>
          </a:prstGeom>
        </p:spPr>
      </p:pic>
      <p:sp>
        <p:nvSpPr>
          <p:cNvPr id="12" name="Text 7"/>
          <p:cNvSpPr/>
          <p:nvPr/>
        </p:nvSpPr>
        <p:spPr>
          <a:xfrm>
            <a:off x="8964930" y="3384352"/>
            <a:ext cx="1850231" cy="289084"/>
          </a:xfrm>
          <a:prstGeom prst="rect">
            <a:avLst/>
          </a:prstGeom>
          <a:noFill/>
          <a:ln/>
        </p:spPr>
        <p:txBody>
          <a:bodyPr wrap="none" rtlCol="0" anchor="t"/>
          <a:lstStyle/>
          <a:p>
            <a:pPr marL="0" indent="0" algn="l">
              <a:lnSpc>
                <a:spcPts val="2276"/>
              </a:lnSpc>
              <a:buNone/>
            </a:pPr>
            <a:r>
              <a:rPr lang="en-US" sz="1821" b="1" kern="0" spc="-55" dirty="0">
                <a:solidFill>
                  <a:srgbClr val="000000"/>
                </a:solidFill>
                <a:latin typeface="Inter" pitchFamily="34" charset="0"/>
                <a:ea typeface="Inter" pitchFamily="34" charset="-122"/>
                <a:cs typeface="Inter" pitchFamily="34" charset="-120"/>
              </a:rPr>
              <a:t>Not equal (!=)</a:t>
            </a:r>
            <a:endParaRPr lang="en-US" sz="1821" dirty="0"/>
          </a:p>
        </p:txBody>
      </p:sp>
      <p:sp>
        <p:nvSpPr>
          <p:cNvPr id="13" name="Text 8"/>
          <p:cNvSpPr/>
          <p:nvPr/>
        </p:nvSpPr>
        <p:spPr>
          <a:xfrm>
            <a:off x="8964930" y="3858458"/>
            <a:ext cx="2744510" cy="591979"/>
          </a:xfrm>
          <a:prstGeom prst="rect">
            <a:avLst/>
          </a:prstGeom>
          <a:noFill/>
          <a:ln/>
        </p:spPr>
        <p:txBody>
          <a:bodyPr wrap="square" rtlCol="0" anchor="t"/>
          <a:lstStyle/>
          <a:p>
            <a:pPr marL="0" indent="0" algn="l">
              <a:lnSpc>
                <a:spcPts val="2331"/>
              </a:lnSpc>
              <a:buNone/>
            </a:pPr>
            <a:r>
              <a:rPr lang="en-US" sz="1457" kern="0" spc="-29" dirty="0">
                <a:solidFill>
                  <a:srgbClr val="272525"/>
                </a:solidFill>
                <a:latin typeface="Inter" pitchFamily="34" charset="0"/>
                <a:ea typeface="Inter" pitchFamily="34" charset="-122"/>
                <a:cs typeface="Inter" pitchFamily="34" charset="-120"/>
              </a:rPr>
              <a:t>Returns true if the operands are not equal.</a:t>
            </a:r>
            <a:endParaRPr lang="en-US" sz="1457" dirty="0"/>
          </a:p>
        </p:txBody>
      </p:sp>
      <p:pic>
        <p:nvPicPr>
          <p:cNvPr id="14" name="Image 3" descr="preencoded.png"/>
          <p:cNvPicPr>
            <a:picLocks noChangeAspect="1"/>
          </p:cNvPicPr>
          <p:nvPr/>
        </p:nvPicPr>
        <p:blipFill>
          <a:blip r:embed="rId6"/>
          <a:stretch>
            <a:fillRect/>
          </a:stretch>
        </p:blipFill>
        <p:spPr>
          <a:xfrm>
            <a:off x="2920841" y="5023961"/>
            <a:ext cx="2744510" cy="1696164"/>
          </a:xfrm>
          <a:prstGeom prst="rect">
            <a:avLst/>
          </a:prstGeom>
        </p:spPr>
      </p:pic>
      <p:sp>
        <p:nvSpPr>
          <p:cNvPr id="15" name="Text 9"/>
          <p:cNvSpPr/>
          <p:nvPr/>
        </p:nvSpPr>
        <p:spPr>
          <a:xfrm>
            <a:off x="2920841" y="6951345"/>
            <a:ext cx="1850231" cy="289084"/>
          </a:xfrm>
          <a:prstGeom prst="rect">
            <a:avLst/>
          </a:prstGeom>
          <a:noFill/>
          <a:ln/>
        </p:spPr>
        <p:txBody>
          <a:bodyPr wrap="none" rtlCol="0" anchor="t"/>
          <a:lstStyle/>
          <a:p>
            <a:pPr marL="0" indent="0" algn="l">
              <a:lnSpc>
                <a:spcPts val="2276"/>
              </a:lnSpc>
              <a:buNone/>
            </a:pPr>
            <a:r>
              <a:rPr lang="en-US" sz="1821" b="1" kern="0" spc="-55" dirty="0">
                <a:solidFill>
                  <a:srgbClr val="000000"/>
                </a:solidFill>
                <a:latin typeface="Inter" pitchFamily="34" charset="0"/>
                <a:ea typeface="Inter" pitchFamily="34" charset="-122"/>
                <a:cs typeface="Inter" pitchFamily="34" charset="-120"/>
              </a:rPr>
              <a:t>Equal (==)</a:t>
            </a:r>
            <a:endParaRPr lang="en-US" sz="1821" dirty="0"/>
          </a:p>
        </p:txBody>
      </p:sp>
      <p:sp>
        <p:nvSpPr>
          <p:cNvPr id="16" name="Text 10"/>
          <p:cNvSpPr/>
          <p:nvPr/>
        </p:nvSpPr>
        <p:spPr>
          <a:xfrm>
            <a:off x="2920841" y="7425452"/>
            <a:ext cx="2744510" cy="591979"/>
          </a:xfrm>
          <a:prstGeom prst="rect">
            <a:avLst/>
          </a:prstGeom>
          <a:noFill/>
          <a:ln/>
        </p:spPr>
        <p:txBody>
          <a:bodyPr wrap="square" rtlCol="0" anchor="t"/>
          <a:lstStyle/>
          <a:p>
            <a:pPr marL="0" indent="0" algn="l">
              <a:lnSpc>
                <a:spcPts val="2331"/>
              </a:lnSpc>
              <a:buNone/>
            </a:pPr>
            <a:r>
              <a:rPr lang="en-US" sz="1457" kern="0" spc="-29" dirty="0">
                <a:solidFill>
                  <a:srgbClr val="272525"/>
                </a:solidFill>
                <a:latin typeface="Inter" pitchFamily="34" charset="0"/>
                <a:ea typeface="Inter" pitchFamily="34" charset="-122"/>
                <a:cs typeface="Inter" pitchFamily="34" charset="-120"/>
              </a:rPr>
              <a:t>Returns true if the operands are equal.</a:t>
            </a:r>
            <a:endParaRPr lang="en-US" sz="145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GB"/>
          </a:p>
        </p:txBody>
      </p:sp>
      <p:sp>
        <p:nvSpPr>
          <p:cNvPr id="4" name="Text 2"/>
          <p:cNvSpPr/>
          <p:nvPr/>
        </p:nvSpPr>
        <p:spPr>
          <a:xfrm>
            <a:off x="2037993" y="909995"/>
            <a:ext cx="583894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Assignment Operators</a:t>
            </a:r>
            <a:endParaRPr lang="en-US" sz="4374" dirty="0"/>
          </a:p>
        </p:txBody>
      </p:sp>
      <p:sp>
        <p:nvSpPr>
          <p:cNvPr id="5" name="Shape 3"/>
          <p:cNvSpPr/>
          <p:nvPr/>
        </p:nvSpPr>
        <p:spPr>
          <a:xfrm>
            <a:off x="2037993" y="4684157"/>
            <a:ext cx="10554414" cy="44410"/>
          </a:xfrm>
          <a:prstGeom prst="rect">
            <a:avLst/>
          </a:prstGeom>
          <a:solidFill>
            <a:srgbClr val="B5B7E3"/>
          </a:solidFill>
          <a:ln/>
        </p:spPr>
        <p:txBody>
          <a:bodyPr/>
          <a:lstStyle/>
          <a:p>
            <a:endParaRPr lang="en-GB"/>
          </a:p>
        </p:txBody>
      </p:sp>
      <p:sp>
        <p:nvSpPr>
          <p:cNvPr id="6" name="Shape 4"/>
          <p:cNvSpPr/>
          <p:nvPr/>
        </p:nvSpPr>
        <p:spPr>
          <a:xfrm>
            <a:off x="4059972" y="4684157"/>
            <a:ext cx="44410" cy="777597"/>
          </a:xfrm>
          <a:prstGeom prst="rect">
            <a:avLst/>
          </a:prstGeom>
          <a:solidFill>
            <a:srgbClr val="B5B7E3"/>
          </a:solidFill>
          <a:ln/>
        </p:spPr>
        <p:txBody>
          <a:bodyPr/>
          <a:lstStyle/>
          <a:p>
            <a:endParaRPr lang="en-GB"/>
          </a:p>
        </p:txBody>
      </p:sp>
      <p:sp>
        <p:nvSpPr>
          <p:cNvPr id="7" name="Shape 5"/>
          <p:cNvSpPr/>
          <p:nvPr/>
        </p:nvSpPr>
        <p:spPr>
          <a:xfrm>
            <a:off x="3832265"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GB"/>
          </a:p>
        </p:txBody>
      </p:sp>
      <p:sp>
        <p:nvSpPr>
          <p:cNvPr id="8" name="Text 6"/>
          <p:cNvSpPr/>
          <p:nvPr/>
        </p:nvSpPr>
        <p:spPr>
          <a:xfrm>
            <a:off x="4000619" y="4475917"/>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2971205" y="5684044"/>
            <a:ext cx="2221944"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Inter" pitchFamily="34" charset="0"/>
                <a:ea typeface="Inter" pitchFamily="34" charset="-122"/>
                <a:cs typeface="Inter" pitchFamily="34" charset="-120"/>
              </a:rPr>
              <a:t>Assignment (=)</a:t>
            </a:r>
            <a:endParaRPr lang="en-US" sz="2187" dirty="0"/>
          </a:p>
        </p:txBody>
      </p:sp>
      <p:sp>
        <p:nvSpPr>
          <p:cNvPr id="10" name="Text 8"/>
          <p:cNvSpPr/>
          <p:nvPr/>
        </p:nvSpPr>
        <p:spPr>
          <a:xfrm>
            <a:off x="2260163" y="6253401"/>
            <a:ext cx="3644027" cy="710803"/>
          </a:xfrm>
          <a:prstGeom prst="rect">
            <a:avLst/>
          </a:prstGeom>
          <a:noFill/>
          <a:ln/>
        </p:spPr>
        <p:txBody>
          <a:bodyPr wrap="square" rtlCol="0" anchor="t"/>
          <a:lstStyle/>
          <a:p>
            <a:pPr marL="0" indent="0" algn="ctr">
              <a:lnSpc>
                <a:spcPts val="2799"/>
              </a:lnSpc>
              <a:buNone/>
            </a:pPr>
            <a:r>
              <a:rPr lang="en-US" sz="1750" kern="0" spc="-35" dirty="0">
                <a:solidFill>
                  <a:srgbClr val="272525"/>
                </a:solidFill>
                <a:latin typeface="Inter" pitchFamily="34" charset="0"/>
                <a:ea typeface="Inter" pitchFamily="34" charset="-122"/>
                <a:cs typeface="Inter" pitchFamily="34" charset="-120"/>
              </a:rPr>
              <a:t>Assigns values from the right side operand to the left side operand.</a:t>
            </a:r>
            <a:endParaRPr lang="en-US" sz="1750" dirty="0"/>
          </a:p>
        </p:txBody>
      </p:sp>
      <p:sp>
        <p:nvSpPr>
          <p:cNvPr id="11" name="Shape 9"/>
          <p:cNvSpPr/>
          <p:nvPr/>
        </p:nvSpPr>
        <p:spPr>
          <a:xfrm>
            <a:off x="6215241" y="3906560"/>
            <a:ext cx="44410" cy="777597"/>
          </a:xfrm>
          <a:prstGeom prst="rect">
            <a:avLst/>
          </a:prstGeom>
          <a:solidFill>
            <a:srgbClr val="B5B7E3"/>
          </a:solidFill>
          <a:ln/>
        </p:spPr>
        <p:txBody>
          <a:bodyPr/>
          <a:lstStyle/>
          <a:p>
            <a:endParaRPr lang="en-GB"/>
          </a:p>
        </p:txBody>
      </p:sp>
      <p:sp>
        <p:nvSpPr>
          <p:cNvPr id="12" name="Shape 10"/>
          <p:cNvSpPr/>
          <p:nvPr/>
        </p:nvSpPr>
        <p:spPr>
          <a:xfrm>
            <a:off x="5987534"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GB"/>
          </a:p>
        </p:txBody>
      </p:sp>
      <p:sp>
        <p:nvSpPr>
          <p:cNvPr id="13" name="Text 11"/>
          <p:cNvSpPr/>
          <p:nvPr/>
        </p:nvSpPr>
        <p:spPr>
          <a:xfrm>
            <a:off x="6136838" y="447591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4922163" y="2048708"/>
            <a:ext cx="2630686"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Inter" pitchFamily="34" charset="0"/>
                <a:ea typeface="Inter" pitchFamily="34" charset="-122"/>
                <a:cs typeface="Inter" pitchFamily="34" charset="-120"/>
              </a:rPr>
              <a:t>Add and Assign (+=)</a:t>
            </a:r>
            <a:endParaRPr lang="en-US" sz="2187" dirty="0"/>
          </a:p>
        </p:txBody>
      </p:sp>
      <p:sp>
        <p:nvSpPr>
          <p:cNvPr id="15" name="Text 13"/>
          <p:cNvSpPr/>
          <p:nvPr/>
        </p:nvSpPr>
        <p:spPr>
          <a:xfrm>
            <a:off x="4415433" y="2618065"/>
            <a:ext cx="3644146" cy="1066205"/>
          </a:xfrm>
          <a:prstGeom prst="rect">
            <a:avLst/>
          </a:prstGeom>
          <a:noFill/>
          <a:ln/>
        </p:spPr>
        <p:txBody>
          <a:bodyPr wrap="square" rtlCol="0" anchor="t"/>
          <a:lstStyle/>
          <a:p>
            <a:pPr marL="0" indent="0" algn="ctr">
              <a:lnSpc>
                <a:spcPts val="2799"/>
              </a:lnSpc>
              <a:buNone/>
            </a:pPr>
            <a:r>
              <a:rPr lang="en-US" sz="1750" kern="0" spc="-35" dirty="0">
                <a:solidFill>
                  <a:srgbClr val="272525"/>
                </a:solidFill>
                <a:latin typeface="Inter" pitchFamily="34" charset="0"/>
                <a:ea typeface="Inter" pitchFamily="34" charset="-122"/>
                <a:cs typeface="Inter" pitchFamily="34" charset="-120"/>
              </a:rPr>
              <a:t>Adds right operand to the left operand and assign the result to left operand.</a:t>
            </a:r>
            <a:endParaRPr lang="en-US" sz="1750" dirty="0"/>
          </a:p>
        </p:txBody>
      </p:sp>
      <p:sp>
        <p:nvSpPr>
          <p:cNvPr id="16" name="Shape 14"/>
          <p:cNvSpPr/>
          <p:nvPr/>
        </p:nvSpPr>
        <p:spPr>
          <a:xfrm>
            <a:off x="8370510" y="4684157"/>
            <a:ext cx="44410" cy="777597"/>
          </a:xfrm>
          <a:prstGeom prst="rect">
            <a:avLst/>
          </a:prstGeom>
          <a:solidFill>
            <a:srgbClr val="B5B7E3"/>
          </a:solidFill>
          <a:ln/>
        </p:spPr>
        <p:txBody>
          <a:bodyPr/>
          <a:lstStyle/>
          <a:p>
            <a:endParaRPr lang="en-GB"/>
          </a:p>
        </p:txBody>
      </p:sp>
      <p:sp>
        <p:nvSpPr>
          <p:cNvPr id="17" name="Shape 15"/>
          <p:cNvSpPr/>
          <p:nvPr/>
        </p:nvSpPr>
        <p:spPr>
          <a:xfrm>
            <a:off x="8142803"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GB"/>
          </a:p>
        </p:txBody>
      </p:sp>
      <p:sp>
        <p:nvSpPr>
          <p:cNvPr id="18" name="Text 16"/>
          <p:cNvSpPr/>
          <p:nvPr/>
        </p:nvSpPr>
        <p:spPr>
          <a:xfrm>
            <a:off x="8288298" y="4475917"/>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6823948" y="5684044"/>
            <a:ext cx="3137654"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Inter" pitchFamily="34" charset="0"/>
                <a:ea typeface="Inter" pitchFamily="34" charset="-122"/>
                <a:cs typeface="Inter" pitchFamily="34" charset="-120"/>
              </a:rPr>
              <a:t>Subtract and Assign (-=)</a:t>
            </a:r>
            <a:endParaRPr lang="en-US" sz="2187" dirty="0"/>
          </a:p>
        </p:txBody>
      </p:sp>
      <p:sp>
        <p:nvSpPr>
          <p:cNvPr id="20" name="Text 18"/>
          <p:cNvSpPr/>
          <p:nvPr/>
        </p:nvSpPr>
        <p:spPr>
          <a:xfrm>
            <a:off x="6570702" y="6253401"/>
            <a:ext cx="3644146" cy="1066205"/>
          </a:xfrm>
          <a:prstGeom prst="rect">
            <a:avLst/>
          </a:prstGeom>
          <a:noFill/>
          <a:ln/>
        </p:spPr>
        <p:txBody>
          <a:bodyPr wrap="square" rtlCol="0" anchor="t"/>
          <a:lstStyle/>
          <a:p>
            <a:pPr marL="0" indent="0" algn="ctr">
              <a:lnSpc>
                <a:spcPts val="2799"/>
              </a:lnSpc>
              <a:buNone/>
            </a:pPr>
            <a:r>
              <a:rPr lang="en-US" sz="1750" kern="0" spc="-35" dirty="0">
                <a:solidFill>
                  <a:srgbClr val="272525"/>
                </a:solidFill>
                <a:latin typeface="Inter" pitchFamily="34" charset="0"/>
                <a:ea typeface="Inter" pitchFamily="34" charset="-122"/>
                <a:cs typeface="Inter" pitchFamily="34" charset="-120"/>
              </a:rPr>
              <a:t>Subtracts right operand from the left operand and assign the result to left operand.</a:t>
            </a:r>
            <a:endParaRPr lang="en-US" sz="1750" dirty="0"/>
          </a:p>
        </p:txBody>
      </p:sp>
      <p:sp>
        <p:nvSpPr>
          <p:cNvPr id="21" name="Shape 19"/>
          <p:cNvSpPr/>
          <p:nvPr/>
        </p:nvSpPr>
        <p:spPr>
          <a:xfrm>
            <a:off x="10525899" y="3906560"/>
            <a:ext cx="44410" cy="777597"/>
          </a:xfrm>
          <a:prstGeom prst="rect">
            <a:avLst/>
          </a:prstGeom>
          <a:solidFill>
            <a:srgbClr val="B5B7E3"/>
          </a:solidFill>
          <a:ln/>
        </p:spPr>
        <p:txBody>
          <a:bodyPr/>
          <a:lstStyle/>
          <a:p>
            <a:endParaRPr lang="en-GB"/>
          </a:p>
        </p:txBody>
      </p:sp>
      <p:sp>
        <p:nvSpPr>
          <p:cNvPr id="22" name="Shape 20"/>
          <p:cNvSpPr/>
          <p:nvPr/>
        </p:nvSpPr>
        <p:spPr>
          <a:xfrm>
            <a:off x="10298192"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GB"/>
          </a:p>
        </p:txBody>
      </p:sp>
      <p:sp>
        <p:nvSpPr>
          <p:cNvPr id="23" name="Text 21"/>
          <p:cNvSpPr/>
          <p:nvPr/>
        </p:nvSpPr>
        <p:spPr>
          <a:xfrm>
            <a:off x="10436066" y="4475917"/>
            <a:ext cx="22419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4</a:t>
            </a:r>
            <a:endParaRPr lang="en-US" sz="2624" dirty="0"/>
          </a:p>
        </p:txBody>
      </p:sp>
      <p:sp>
        <p:nvSpPr>
          <p:cNvPr id="24" name="Text 22"/>
          <p:cNvSpPr/>
          <p:nvPr/>
        </p:nvSpPr>
        <p:spPr>
          <a:xfrm>
            <a:off x="8998387" y="2048708"/>
            <a:ext cx="3099554"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Inter" pitchFamily="34" charset="0"/>
                <a:ea typeface="Inter" pitchFamily="34" charset="-122"/>
                <a:cs typeface="Inter" pitchFamily="34" charset="-120"/>
              </a:rPr>
              <a:t>Multiply and Assign (*=)</a:t>
            </a:r>
            <a:endParaRPr lang="en-US" sz="2187" dirty="0"/>
          </a:p>
        </p:txBody>
      </p:sp>
      <p:sp>
        <p:nvSpPr>
          <p:cNvPr id="25" name="Text 23"/>
          <p:cNvSpPr/>
          <p:nvPr/>
        </p:nvSpPr>
        <p:spPr>
          <a:xfrm>
            <a:off x="8726091" y="2618065"/>
            <a:ext cx="3644146" cy="1066205"/>
          </a:xfrm>
          <a:prstGeom prst="rect">
            <a:avLst/>
          </a:prstGeom>
          <a:noFill/>
          <a:ln/>
        </p:spPr>
        <p:txBody>
          <a:bodyPr wrap="square" rtlCol="0" anchor="t"/>
          <a:lstStyle/>
          <a:p>
            <a:pPr marL="0" indent="0" algn="ctr">
              <a:lnSpc>
                <a:spcPts val="2799"/>
              </a:lnSpc>
              <a:buNone/>
            </a:pPr>
            <a:r>
              <a:rPr lang="en-US" sz="1750" kern="0" spc="-35" dirty="0">
                <a:solidFill>
                  <a:srgbClr val="272525"/>
                </a:solidFill>
                <a:latin typeface="Inter" pitchFamily="34" charset="0"/>
                <a:ea typeface="Inter" pitchFamily="34" charset="-122"/>
                <a:cs typeface="Inter" pitchFamily="34" charset="-120"/>
              </a:rPr>
              <a:t>Multiplies right operand with the left operand and assign the result to the left operand.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GB"/>
          </a:p>
        </p:txBody>
      </p:sp>
      <p:sp>
        <p:nvSpPr>
          <p:cNvPr id="4" name="Text 2"/>
          <p:cNvSpPr/>
          <p:nvPr/>
        </p:nvSpPr>
        <p:spPr>
          <a:xfrm>
            <a:off x="2037993" y="1747957"/>
            <a:ext cx="457831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Logical Operators</a:t>
            </a:r>
            <a:endParaRPr lang="en-US" sz="4374" dirty="0"/>
          </a:p>
        </p:txBody>
      </p:sp>
      <p:pic>
        <p:nvPicPr>
          <p:cNvPr id="5" name="Image 0" descr="preencoded.png"/>
          <p:cNvPicPr>
            <a:picLocks noChangeAspect="1"/>
          </p:cNvPicPr>
          <p:nvPr/>
        </p:nvPicPr>
        <p:blipFill>
          <a:blip r:embed="rId3"/>
          <a:stretch>
            <a:fillRect/>
          </a:stretch>
        </p:blipFill>
        <p:spPr>
          <a:xfrm>
            <a:off x="2037993" y="2886670"/>
            <a:ext cx="3295888" cy="2036921"/>
          </a:xfrm>
          <a:prstGeom prst="rect">
            <a:avLst/>
          </a:prstGeom>
        </p:spPr>
      </p:pic>
      <p:sp>
        <p:nvSpPr>
          <p:cNvPr id="6" name="Text 3"/>
          <p:cNvSpPr/>
          <p:nvPr/>
        </p:nvSpPr>
        <p:spPr>
          <a:xfrm>
            <a:off x="2037993" y="5201245"/>
            <a:ext cx="2281595"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Logical AND (and)</a:t>
            </a:r>
            <a:endParaRPr lang="en-US" sz="2187" dirty="0"/>
          </a:p>
        </p:txBody>
      </p:sp>
      <p:sp>
        <p:nvSpPr>
          <p:cNvPr id="7" name="Text 4"/>
          <p:cNvSpPr/>
          <p:nvPr/>
        </p:nvSpPr>
        <p:spPr>
          <a:xfrm>
            <a:off x="2037993" y="5770602"/>
            <a:ext cx="32958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Returns true if both operands are true.</a:t>
            </a:r>
            <a:endParaRPr lang="en-US" sz="1750" dirty="0"/>
          </a:p>
        </p:txBody>
      </p:sp>
      <p:pic>
        <p:nvPicPr>
          <p:cNvPr id="8" name="Image 1" descr="preencoded.png"/>
          <p:cNvPicPr>
            <a:picLocks noChangeAspect="1"/>
          </p:cNvPicPr>
          <p:nvPr/>
        </p:nvPicPr>
        <p:blipFill>
          <a:blip r:embed="rId4"/>
          <a:stretch>
            <a:fillRect/>
          </a:stretch>
        </p:blipFill>
        <p:spPr>
          <a:xfrm>
            <a:off x="5667137" y="2886670"/>
            <a:ext cx="3296007" cy="2037040"/>
          </a:xfrm>
          <a:prstGeom prst="rect">
            <a:avLst/>
          </a:prstGeom>
        </p:spPr>
      </p:pic>
      <p:sp>
        <p:nvSpPr>
          <p:cNvPr id="9" name="Text 5"/>
          <p:cNvSpPr/>
          <p:nvPr/>
        </p:nvSpPr>
        <p:spPr>
          <a:xfrm>
            <a:off x="5667137" y="5201364"/>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Logical OR (or)</a:t>
            </a:r>
            <a:endParaRPr lang="en-US" sz="2187" dirty="0"/>
          </a:p>
        </p:txBody>
      </p:sp>
      <p:sp>
        <p:nvSpPr>
          <p:cNvPr id="10" name="Text 6"/>
          <p:cNvSpPr/>
          <p:nvPr/>
        </p:nvSpPr>
        <p:spPr>
          <a:xfrm>
            <a:off x="5667137" y="5770721"/>
            <a:ext cx="3296007"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Returns true if either of the operands is true.</a:t>
            </a:r>
            <a:endParaRPr lang="en-US" sz="1750" dirty="0"/>
          </a:p>
        </p:txBody>
      </p:sp>
      <p:pic>
        <p:nvPicPr>
          <p:cNvPr id="11" name="Image 2" descr="preencoded.png"/>
          <p:cNvPicPr>
            <a:picLocks noChangeAspect="1"/>
          </p:cNvPicPr>
          <p:nvPr/>
        </p:nvPicPr>
        <p:blipFill>
          <a:blip r:embed="rId4"/>
          <a:stretch>
            <a:fillRect/>
          </a:stretch>
        </p:blipFill>
        <p:spPr>
          <a:xfrm>
            <a:off x="9296400" y="2886670"/>
            <a:ext cx="3296007" cy="2037040"/>
          </a:xfrm>
          <a:prstGeom prst="rect">
            <a:avLst/>
          </a:prstGeom>
        </p:spPr>
      </p:pic>
      <p:sp>
        <p:nvSpPr>
          <p:cNvPr id="12" name="Text 7"/>
          <p:cNvSpPr/>
          <p:nvPr/>
        </p:nvSpPr>
        <p:spPr>
          <a:xfrm>
            <a:off x="9296400" y="5201364"/>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Logical NOT (not)</a:t>
            </a:r>
            <a:endParaRPr lang="en-US" sz="2187" dirty="0"/>
          </a:p>
        </p:txBody>
      </p:sp>
      <p:sp>
        <p:nvSpPr>
          <p:cNvPr id="13" name="Text 8"/>
          <p:cNvSpPr/>
          <p:nvPr/>
        </p:nvSpPr>
        <p:spPr>
          <a:xfrm>
            <a:off x="9296400" y="5770721"/>
            <a:ext cx="3296007"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Reverses the logical state of its operand.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GB"/>
          </a:p>
        </p:txBody>
      </p:sp>
      <p:sp>
        <p:nvSpPr>
          <p:cNvPr id="4" name="Text 2"/>
          <p:cNvSpPr/>
          <p:nvPr/>
        </p:nvSpPr>
        <p:spPr>
          <a:xfrm>
            <a:off x="2037993" y="1620322"/>
            <a:ext cx="462403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Bitwise Operators</a:t>
            </a:r>
            <a:endParaRPr lang="en-US" sz="4374" dirty="0"/>
          </a:p>
        </p:txBody>
      </p:sp>
      <p:sp>
        <p:nvSpPr>
          <p:cNvPr id="5" name="Shape 3"/>
          <p:cNvSpPr/>
          <p:nvPr/>
        </p:nvSpPr>
        <p:spPr>
          <a:xfrm>
            <a:off x="2037993" y="2759035"/>
            <a:ext cx="10554414" cy="3850243"/>
          </a:xfrm>
          <a:prstGeom prst="roundRect">
            <a:avLst>
              <a:gd name="adj" fmla="val 2597"/>
            </a:avLst>
          </a:prstGeom>
          <a:noFill/>
          <a:ln w="13811">
            <a:solidFill>
              <a:srgbClr val="000000">
                <a:alpha val="8000"/>
              </a:srgbClr>
            </a:solidFill>
            <a:prstDash val="solid"/>
          </a:ln>
        </p:spPr>
        <p:txBody>
          <a:bodyPr/>
          <a:lstStyle/>
          <a:p>
            <a:endParaRPr lang="en-GB"/>
          </a:p>
        </p:txBody>
      </p:sp>
      <p:sp>
        <p:nvSpPr>
          <p:cNvPr id="6" name="Shape 4"/>
          <p:cNvSpPr/>
          <p:nvPr/>
        </p:nvSpPr>
        <p:spPr>
          <a:xfrm>
            <a:off x="2051804" y="2772847"/>
            <a:ext cx="10526792" cy="637103"/>
          </a:xfrm>
          <a:prstGeom prst="rect">
            <a:avLst/>
          </a:prstGeom>
          <a:solidFill>
            <a:srgbClr val="FFFFFF">
              <a:alpha val="4000"/>
            </a:srgbClr>
          </a:solidFill>
          <a:ln/>
        </p:spPr>
        <p:txBody>
          <a:bodyPr/>
          <a:lstStyle/>
          <a:p>
            <a:endParaRPr lang="en-GB"/>
          </a:p>
        </p:txBody>
      </p:sp>
      <p:sp>
        <p:nvSpPr>
          <p:cNvPr id="7" name="Text 5"/>
          <p:cNvSpPr/>
          <p:nvPr/>
        </p:nvSpPr>
        <p:spPr>
          <a:xfrm>
            <a:off x="2273975" y="2913698"/>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&amp;</a:t>
            </a:r>
            <a:endParaRPr lang="en-US" sz="1750" dirty="0"/>
          </a:p>
        </p:txBody>
      </p:sp>
      <p:sp>
        <p:nvSpPr>
          <p:cNvPr id="8" name="Text 6"/>
          <p:cNvSpPr/>
          <p:nvPr/>
        </p:nvSpPr>
        <p:spPr>
          <a:xfrm>
            <a:off x="7541181" y="2913698"/>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Bitwise AND</a:t>
            </a:r>
            <a:endParaRPr lang="en-US" sz="1750" dirty="0"/>
          </a:p>
        </p:txBody>
      </p:sp>
      <p:sp>
        <p:nvSpPr>
          <p:cNvPr id="9" name="Shape 7"/>
          <p:cNvSpPr/>
          <p:nvPr/>
        </p:nvSpPr>
        <p:spPr>
          <a:xfrm>
            <a:off x="2051804" y="3409950"/>
            <a:ext cx="10526792" cy="637103"/>
          </a:xfrm>
          <a:prstGeom prst="rect">
            <a:avLst/>
          </a:prstGeom>
          <a:solidFill>
            <a:srgbClr val="000000">
              <a:alpha val="4000"/>
            </a:srgbClr>
          </a:solidFill>
          <a:ln/>
        </p:spPr>
        <p:txBody>
          <a:bodyPr/>
          <a:lstStyle/>
          <a:p>
            <a:endParaRPr lang="en-GB"/>
          </a:p>
        </p:txBody>
      </p:sp>
      <p:sp>
        <p:nvSpPr>
          <p:cNvPr id="10" name="Text 8"/>
          <p:cNvSpPr/>
          <p:nvPr/>
        </p:nvSpPr>
        <p:spPr>
          <a:xfrm>
            <a:off x="2273975" y="3550801"/>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
        <p:nvSpPr>
          <p:cNvPr id="11" name="Text 9"/>
          <p:cNvSpPr/>
          <p:nvPr/>
        </p:nvSpPr>
        <p:spPr>
          <a:xfrm>
            <a:off x="7541181" y="3550801"/>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Bitwise OR</a:t>
            </a:r>
            <a:endParaRPr lang="en-US" sz="1750" dirty="0"/>
          </a:p>
        </p:txBody>
      </p:sp>
      <p:sp>
        <p:nvSpPr>
          <p:cNvPr id="12" name="Shape 10"/>
          <p:cNvSpPr/>
          <p:nvPr/>
        </p:nvSpPr>
        <p:spPr>
          <a:xfrm>
            <a:off x="2051804" y="4047053"/>
            <a:ext cx="10526792" cy="637103"/>
          </a:xfrm>
          <a:prstGeom prst="rect">
            <a:avLst/>
          </a:prstGeom>
          <a:solidFill>
            <a:srgbClr val="FFFFFF">
              <a:alpha val="4000"/>
            </a:srgbClr>
          </a:solidFill>
          <a:ln/>
        </p:spPr>
        <p:txBody>
          <a:bodyPr/>
          <a:lstStyle/>
          <a:p>
            <a:endParaRPr lang="en-GB"/>
          </a:p>
        </p:txBody>
      </p:sp>
      <p:sp>
        <p:nvSpPr>
          <p:cNvPr id="13" name="Text 11"/>
          <p:cNvSpPr/>
          <p:nvPr/>
        </p:nvSpPr>
        <p:spPr>
          <a:xfrm>
            <a:off x="2273975" y="4187904"/>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
        <p:nvSpPr>
          <p:cNvPr id="14" name="Text 12"/>
          <p:cNvSpPr/>
          <p:nvPr/>
        </p:nvSpPr>
        <p:spPr>
          <a:xfrm>
            <a:off x="7541181" y="4187904"/>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Bitwise XOR</a:t>
            </a:r>
            <a:endParaRPr lang="en-US" sz="1750" dirty="0"/>
          </a:p>
        </p:txBody>
      </p:sp>
      <p:sp>
        <p:nvSpPr>
          <p:cNvPr id="15" name="Shape 13"/>
          <p:cNvSpPr/>
          <p:nvPr/>
        </p:nvSpPr>
        <p:spPr>
          <a:xfrm>
            <a:off x="2051804" y="4684157"/>
            <a:ext cx="10526792" cy="637103"/>
          </a:xfrm>
          <a:prstGeom prst="rect">
            <a:avLst/>
          </a:prstGeom>
          <a:solidFill>
            <a:srgbClr val="000000">
              <a:alpha val="4000"/>
            </a:srgbClr>
          </a:solidFill>
          <a:ln/>
        </p:spPr>
        <p:txBody>
          <a:bodyPr/>
          <a:lstStyle/>
          <a:p>
            <a:endParaRPr lang="en-GB"/>
          </a:p>
        </p:txBody>
      </p:sp>
      <p:sp>
        <p:nvSpPr>
          <p:cNvPr id="16" name="Text 14"/>
          <p:cNvSpPr/>
          <p:nvPr/>
        </p:nvSpPr>
        <p:spPr>
          <a:xfrm>
            <a:off x="2273975" y="4825008"/>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
        <p:nvSpPr>
          <p:cNvPr id="17" name="Text 15"/>
          <p:cNvSpPr/>
          <p:nvPr/>
        </p:nvSpPr>
        <p:spPr>
          <a:xfrm>
            <a:off x="7541181" y="4825008"/>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Bitwise NOT</a:t>
            </a:r>
            <a:endParaRPr lang="en-US" sz="1750" dirty="0"/>
          </a:p>
        </p:txBody>
      </p:sp>
      <p:sp>
        <p:nvSpPr>
          <p:cNvPr id="18" name="Shape 16"/>
          <p:cNvSpPr/>
          <p:nvPr/>
        </p:nvSpPr>
        <p:spPr>
          <a:xfrm>
            <a:off x="2051804" y="5321260"/>
            <a:ext cx="10526792" cy="637103"/>
          </a:xfrm>
          <a:prstGeom prst="rect">
            <a:avLst/>
          </a:prstGeom>
          <a:solidFill>
            <a:srgbClr val="FFFFFF">
              <a:alpha val="4000"/>
            </a:srgbClr>
          </a:solidFill>
          <a:ln/>
        </p:spPr>
        <p:txBody>
          <a:bodyPr/>
          <a:lstStyle/>
          <a:p>
            <a:endParaRPr lang="en-GB"/>
          </a:p>
        </p:txBody>
      </p:sp>
      <p:sp>
        <p:nvSpPr>
          <p:cNvPr id="19" name="Text 17"/>
          <p:cNvSpPr/>
          <p:nvPr/>
        </p:nvSpPr>
        <p:spPr>
          <a:xfrm>
            <a:off x="2273975" y="5462111"/>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&lt;&lt;</a:t>
            </a:r>
            <a:endParaRPr lang="en-US" sz="1750" dirty="0"/>
          </a:p>
        </p:txBody>
      </p:sp>
      <p:sp>
        <p:nvSpPr>
          <p:cNvPr id="20" name="Text 18"/>
          <p:cNvSpPr/>
          <p:nvPr/>
        </p:nvSpPr>
        <p:spPr>
          <a:xfrm>
            <a:off x="7541181" y="5462111"/>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Bitwise Left Shift</a:t>
            </a:r>
            <a:endParaRPr lang="en-US" sz="1750" dirty="0"/>
          </a:p>
        </p:txBody>
      </p:sp>
      <p:sp>
        <p:nvSpPr>
          <p:cNvPr id="21" name="Shape 19"/>
          <p:cNvSpPr/>
          <p:nvPr/>
        </p:nvSpPr>
        <p:spPr>
          <a:xfrm>
            <a:off x="2051804" y="5958364"/>
            <a:ext cx="10526792" cy="637103"/>
          </a:xfrm>
          <a:prstGeom prst="rect">
            <a:avLst/>
          </a:prstGeom>
          <a:solidFill>
            <a:srgbClr val="000000">
              <a:alpha val="4000"/>
            </a:srgbClr>
          </a:solidFill>
          <a:ln/>
        </p:spPr>
        <p:txBody>
          <a:bodyPr/>
          <a:lstStyle/>
          <a:p>
            <a:endParaRPr lang="en-GB"/>
          </a:p>
        </p:txBody>
      </p:sp>
      <p:sp>
        <p:nvSpPr>
          <p:cNvPr id="22" name="Text 20"/>
          <p:cNvSpPr/>
          <p:nvPr/>
        </p:nvSpPr>
        <p:spPr>
          <a:xfrm>
            <a:off x="2273975" y="6099215"/>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&gt;&gt;</a:t>
            </a:r>
            <a:endParaRPr lang="en-US" sz="1750" dirty="0"/>
          </a:p>
        </p:txBody>
      </p:sp>
      <p:sp>
        <p:nvSpPr>
          <p:cNvPr id="23" name="Text 21"/>
          <p:cNvSpPr/>
          <p:nvPr/>
        </p:nvSpPr>
        <p:spPr>
          <a:xfrm>
            <a:off x="7541181" y="6099215"/>
            <a:ext cx="481524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Bitwise Right Shift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GB"/>
          </a:p>
        </p:txBody>
      </p:sp>
      <p:sp>
        <p:nvSpPr>
          <p:cNvPr id="4" name="Text 2"/>
          <p:cNvSpPr/>
          <p:nvPr/>
        </p:nvSpPr>
        <p:spPr>
          <a:xfrm>
            <a:off x="2037993" y="2669381"/>
            <a:ext cx="469118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Identity Operators</a:t>
            </a:r>
            <a:endParaRPr lang="en-US" sz="4374" dirty="0"/>
          </a:p>
        </p:txBody>
      </p:sp>
      <p:sp>
        <p:nvSpPr>
          <p:cNvPr id="5" name="Shape 3"/>
          <p:cNvSpPr/>
          <p:nvPr/>
        </p:nvSpPr>
        <p:spPr>
          <a:xfrm>
            <a:off x="2037993" y="3808095"/>
            <a:ext cx="5166122" cy="1752124"/>
          </a:xfrm>
          <a:prstGeom prst="roundRect">
            <a:avLst>
              <a:gd name="adj" fmla="val 5707"/>
            </a:avLst>
          </a:prstGeom>
          <a:solidFill>
            <a:srgbClr val="DADBF1"/>
          </a:solidFill>
          <a:ln w="13811">
            <a:solidFill>
              <a:srgbClr val="B5B7E3"/>
            </a:solidFill>
            <a:prstDash val="solid"/>
          </a:ln>
        </p:spPr>
        <p:txBody>
          <a:bodyPr/>
          <a:lstStyle/>
          <a:p>
            <a:endParaRPr lang="en-GB"/>
          </a:p>
        </p:txBody>
      </p:sp>
      <p:sp>
        <p:nvSpPr>
          <p:cNvPr id="6" name="Text 4"/>
          <p:cNvSpPr/>
          <p:nvPr/>
        </p:nvSpPr>
        <p:spPr>
          <a:xfrm>
            <a:off x="2273975" y="4044077"/>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is</a:t>
            </a:r>
            <a:endParaRPr lang="en-US" sz="2187" dirty="0"/>
          </a:p>
        </p:txBody>
      </p:sp>
      <p:sp>
        <p:nvSpPr>
          <p:cNvPr id="7" name="Text 5"/>
          <p:cNvSpPr/>
          <p:nvPr/>
        </p:nvSpPr>
        <p:spPr>
          <a:xfrm>
            <a:off x="2273975" y="4613434"/>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Returns true if both operands are the same object.</a:t>
            </a:r>
            <a:endParaRPr lang="en-US" sz="1750" dirty="0"/>
          </a:p>
        </p:txBody>
      </p:sp>
      <p:sp>
        <p:nvSpPr>
          <p:cNvPr id="8" name="Shape 6"/>
          <p:cNvSpPr/>
          <p:nvPr/>
        </p:nvSpPr>
        <p:spPr>
          <a:xfrm>
            <a:off x="7426285" y="3808095"/>
            <a:ext cx="5166122" cy="1752124"/>
          </a:xfrm>
          <a:prstGeom prst="roundRect">
            <a:avLst>
              <a:gd name="adj" fmla="val 5707"/>
            </a:avLst>
          </a:prstGeom>
          <a:solidFill>
            <a:srgbClr val="DADBF1"/>
          </a:solidFill>
          <a:ln w="13811">
            <a:solidFill>
              <a:srgbClr val="B5B7E3"/>
            </a:solidFill>
            <a:prstDash val="solid"/>
          </a:ln>
        </p:spPr>
        <p:txBody>
          <a:bodyPr/>
          <a:lstStyle/>
          <a:p>
            <a:endParaRPr lang="en-GB"/>
          </a:p>
        </p:txBody>
      </p:sp>
      <p:sp>
        <p:nvSpPr>
          <p:cNvPr id="9" name="Text 7"/>
          <p:cNvSpPr/>
          <p:nvPr/>
        </p:nvSpPr>
        <p:spPr>
          <a:xfrm>
            <a:off x="7662267" y="4044077"/>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is not</a:t>
            </a:r>
            <a:endParaRPr lang="en-US" sz="2187" dirty="0"/>
          </a:p>
        </p:txBody>
      </p:sp>
      <p:sp>
        <p:nvSpPr>
          <p:cNvPr id="10" name="Text 8"/>
          <p:cNvSpPr/>
          <p:nvPr/>
        </p:nvSpPr>
        <p:spPr>
          <a:xfrm>
            <a:off x="7662267" y="4613434"/>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Returns true if both operands are not the same object.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GB"/>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GB"/>
          </a:p>
        </p:txBody>
      </p:sp>
      <p:sp>
        <p:nvSpPr>
          <p:cNvPr id="4" name="Text 2"/>
          <p:cNvSpPr/>
          <p:nvPr/>
        </p:nvSpPr>
        <p:spPr>
          <a:xfrm>
            <a:off x="2037993" y="1656874"/>
            <a:ext cx="599134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Membership Operators</a:t>
            </a:r>
            <a:endParaRPr lang="en-US" sz="4374" dirty="0"/>
          </a:p>
        </p:txBody>
      </p:sp>
      <p:sp>
        <p:nvSpPr>
          <p:cNvPr id="5" name="Shape 3"/>
          <p:cNvSpPr/>
          <p:nvPr/>
        </p:nvSpPr>
        <p:spPr>
          <a:xfrm>
            <a:off x="2349103" y="2795588"/>
            <a:ext cx="44410" cy="3777139"/>
          </a:xfrm>
          <a:prstGeom prst="rect">
            <a:avLst/>
          </a:prstGeom>
          <a:solidFill>
            <a:srgbClr val="B5B7E3"/>
          </a:solidFill>
          <a:ln/>
        </p:spPr>
        <p:txBody>
          <a:bodyPr/>
          <a:lstStyle/>
          <a:p>
            <a:endParaRPr lang="en-GB"/>
          </a:p>
        </p:txBody>
      </p:sp>
      <p:sp>
        <p:nvSpPr>
          <p:cNvPr id="6" name="Shape 4"/>
          <p:cNvSpPr/>
          <p:nvPr/>
        </p:nvSpPr>
        <p:spPr>
          <a:xfrm>
            <a:off x="2621220" y="3196888"/>
            <a:ext cx="777597" cy="44410"/>
          </a:xfrm>
          <a:prstGeom prst="rect">
            <a:avLst/>
          </a:prstGeom>
          <a:solidFill>
            <a:srgbClr val="B5B7E3"/>
          </a:solidFill>
          <a:ln/>
        </p:spPr>
        <p:txBody>
          <a:bodyPr/>
          <a:lstStyle/>
          <a:p>
            <a:endParaRPr lang="en-GB"/>
          </a:p>
        </p:txBody>
      </p:sp>
      <p:sp>
        <p:nvSpPr>
          <p:cNvPr id="7" name="Shape 5"/>
          <p:cNvSpPr/>
          <p:nvPr/>
        </p:nvSpPr>
        <p:spPr>
          <a:xfrm>
            <a:off x="2121277" y="2969181"/>
            <a:ext cx="499943" cy="499943"/>
          </a:xfrm>
          <a:prstGeom prst="roundRect">
            <a:avLst>
              <a:gd name="adj" fmla="val 20000"/>
            </a:avLst>
          </a:prstGeom>
          <a:solidFill>
            <a:srgbClr val="DADBF1"/>
          </a:solidFill>
          <a:ln w="13811">
            <a:solidFill>
              <a:srgbClr val="B5B7E3"/>
            </a:solidFill>
            <a:prstDash val="solid"/>
          </a:ln>
        </p:spPr>
        <p:txBody>
          <a:bodyPr/>
          <a:lstStyle/>
          <a:p>
            <a:endParaRPr lang="en-GB"/>
          </a:p>
        </p:txBody>
      </p:sp>
      <p:sp>
        <p:nvSpPr>
          <p:cNvPr id="8" name="Text 6"/>
          <p:cNvSpPr/>
          <p:nvPr/>
        </p:nvSpPr>
        <p:spPr>
          <a:xfrm>
            <a:off x="2289631" y="301085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3593306" y="3017758"/>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in</a:t>
            </a:r>
            <a:endParaRPr lang="en-US" sz="2187" dirty="0"/>
          </a:p>
        </p:txBody>
      </p:sp>
      <p:sp>
        <p:nvSpPr>
          <p:cNvPr id="10" name="Text 8"/>
          <p:cNvSpPr/>
          <p:nvPr/>
        </p:nvSpPr>
        <p:spPr>
          <a:xfrm>
            <a:off x="3593306" y="3587115"/>
            <a:ext cx="8999101"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Returns true if a sequence with the specified value is present in the object.</a:t>
            </a:r>
            <a:endParaRPr lang="en-US" sz="1750" dirty="0"/>
          </a:p>
        </p:txBody>
      </p:sp>
      <p:sp>
        <p:nvSpPr>
          <p:cNvPr id="11" name="Shape 9"/>
          <p:cNvSpPr/>
          <p:nvPr/>
        </p:nvSpPr>
        <p:spPr>
          <a:xfrm>
            <a:off x="2621220" y="5196542"/>
            <a:ext cx="777597" cy="44410"/>
          </a:xfrm>
          <a:prstGeom prst="rect">
            <a:avLst/>
          </a:prstGeom>
          <a:solidFill>
            <a:srgbClr val="B5B7E3"/>
          </a:solidFill>
          <a:ln/>
        </p:spPr>
        <p:txBody>
          <a:bodyPr/>
          <a:lstStyle/>
          <a:p>
            <a:endParaRPr lang="en-GB"/>
          </a:p>
        </p:txBody>
      </p:sp>
      <p:sp>
        <p:nvSpPr>
          <p:cNvPr id="12" name="Shape 10"/>
          <p:cNvSpPr/>
          <p:nvPr/>
        </p:nvSpPr>
        <p:spPr>
          <a:xfrm>
            <a:off x="2121277" y="4968835"/>
            <a:ext cx="499943" cy="499943"/>
          </a:xfrm>
          <a:prstGeom prst="roundRect">
            <a:avLst>
              <a:gd name="adj" fmla="val 20000"/>
            </a:avLst>
          </a:prstGeom>
          <a:solidFill>
            <a:srgbClr val="DADBF1"/>
          </a:solidFill>
          <a:ln w="13811">
            <a:solidFill>
              <a:srgbClr val="B5B7E3"/>
            </a:solidFill>
            <a:prstDash val="solid"/>
          </a:ln>
        </p:spPr>
        <p:txBody>
          <a:bodyPr/>
          <a:lstStyle/>
          <a:p>
            <a:endParaRPr lang="en-GB"/>
          </a:p>
        </p:txBody>
      </p:sp>
      <p:sp>
        <p:nvSpPr>
          <p:cNvPr id="13" name="Text 11"/>
          <p:cNvSpPr/>
          <p:nvPr/>
        </p:nvSpPr>
        <p:spPr>
          <a:xfrm>
            <a:off x="2270581" y="501050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593306" y="5017413"/>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not in</a:t>
            </a:r>
            <a:endParaRPr lang="en-US" sz="2187" dirty="0"/>
          </a:p>
        </p:txBody>
      </p:sp>
      <p:sp>
        <p:nvSpPr>
          <p:cNvPr id="15" name="Text 13"/>
          <p:cNvSpPr/>
          <p:nvPr/>
        </p:nvSpPr>
        <p:spPr>
          <a:xfrm>
            <a:off x="3593306" y="5586770"/>
            <a:ext cx="8999101"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Returns true if a sequence with the specified value is not present in the object.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368</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ANIK ACHARJEE</cp:lastModifiedBy>
  <cp:revision>2</cp:revision>
  <dcterms:created xsi:type="dcterms:W3CDTF">2023-08-31T02:46:35Z</dcterms:created>
  <dcterms:modified xsi:type="dcterms:W3CDTF">2023-09-02T05:10:50Z</dcterms:modified>
</cp:coreProperties>
</file>