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28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833199" y="1845826"/>
            <a:ext cx="7477601" cy="2499598"/>
          </a:xfrm>
          <a:prstGeom prst="rect">
            <a:avLst/>
          </a:prstGeom>
          <a:noFill/>
          <a:ln/>
        </p:spPr>
        <p:txBody>
          <a:bodyPr wrap="square" rtlCol="0" anchor="t"/>
          <a:lstStyle/>
          <a:p>
            <a:pPr marL="0" indent="0">
              <a:lnSpc>
                <a:spcPts val="6561"/>
              </a:lnSpc>
              <a:buNone/>
            </a:pPr>
            <a:r>
              <a:rPr lang="en-US" sz="5249" dirty="0">
                <a:solidFill>
                  <a:srgbClr val="1B1B27"/>
                </a:solidFill>
                <a:latin typeface="Raleway" pitchFamily="34" charset="0"/>
                <a:ea typeface="Raleway" pitchFamily="34" charset="-122"/>
                <a:cs typeface="Raleway" pitchFamily="34" charset="-120"/>
              </a:rPr>
              <a:t>Python: A Comprehensive Overview</a:t>
            </a:r>
            <a:endParaRPr lang="en-US" sz="5249" dirty="0"/>
          </a:p>
        </p:txBody>
      </p:sp>
      <p:sp>
        <p:nvSpPr>
          <p:cNvPr id="5" name="Text 3"/>
          <p:cNvSpPr/>
          <p:nvPr/>
        </p:nvSpPr>
        <p:spPr>
          <a:xfrm>
            <a:off x="833199" y="4678680"/>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Welcome to this in-depth presentation on Python programming language. Over the next few slides, we will cover its history, features, and practical application.</a:t>
            </a:r>
            <a:endParaRPr lang="en-US" sz="1750" dirty="0"/>
          </a:p>
        </p:txBody>
      </p:sp>
      <p:sp>
        <p:nvSpPr>
          <p:cNvPr id="6" name="Shape 4"/>
          <p:cNvSpPr/>
          <p:nvPr/>
        </p:nvSpPr>
        <p:spPr>
          <a:xfrm>
            <a:off x="833199" y="6011466"/>
            <a:ext cx="355402" cy="355402"/>
          </a:xfrm>
          <a:prstGeom prst="roundRect">
            <a:avLst>
              <a:gd name="adj" fmla="val 25726039"/>
            </a:avLst>
          </a:prstGeom>
          <a:noFill/>
          <a:ln w="7620">
            <a:solidFill>
              <a:srgbClr val="FFFFFF"/>
            </a:solidFill>
            <a:prstDash val="solid"/>
          </a:ln>
        </p:spPr>
        <p:txBody>
          <a:bodyPr/>
          <a:lstStyle/>
          <a:p>
            <a:endParaRPr lang="en-GB"/>
          </a:p>
        </p:txBody>
      </p:sp>
      <p:pic>
        <p:nvPicPr>
          <p:cNvPr id="7" name="Image 0" descr="preencoded.png"/>
          <p:cNvPicPr>
            <a:picLocks noChangeAspect="1"/>
          </p:cNvPicPr>
          <p:nvPr/>
        </p:nvPicPr>
        <p:blipFill>
          <a:blip r:embed="rId3"/>
          <a:stretch>
            <a:fillRect/>
          </a:stretch>
        </p:blipFill>
        <p:spPr>
          <a:xfrm>
            <a:off x="840819" y="6019086"/>
            <a:ext cx="340162" cy="340162"/>
          </a:xfrm>
          <a:prstGeom prst="rect">
            <a:avLst/>
          </a:prstGeom>
        </p:spPr>
      </p:pic>
      <p:sp>
        <p:nvSpPr>
          <p:cNvPr id="8" name="Text 5"/>
          <p:cNvSpPr/>
          <p:nvPr/>
        </p:nvSpPr>
        <p:spPr>
          <a:xfrm>
            <a:off x="1299686" y="5994797"/>
            <a:ext cx="2057400" cy="388858"/>
          </a:xfrm>
          <a:prstGeom prst="rect">
            <a:avLst/>
          </a:prstGeom>
          <a:noFill/>
          <a:ln/>
        </p:spPr>
        <p:txBody>
          <a:bodyPr wrap="none" rtlCol="0" anchor="t"/>
          <a:lstStyle/>
          <a:p>
            <a:pPr marL="0" indent="0" algn="l">
              <a:lnSpc>
                <a:spcPts val="3062"/>
              </a:lnSpc>
              <a:buNone/>
            </a:pPr>
            <a:r>
              <a:rPr lang="en-US" sz="2187" b="1" dirty="0">
                <a:solidFill>
                  <a:srgbClr val="3C3939"/>
                </a:solidFill>
                <a:latin typeface="Roboto" pitchFamily="34" charset="0"/>
                <a:ea typeface="Roboto" pitchFamily="34" charset="-122"/>
                <a:cs typeface="Roboto" pitchFamily="34" charset="-120"/>
              </a:rPr>
              <a:t>by Anik Acharjee</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1045369"/>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Why Python is the Future of Programming</a:t>
            </a:r>
            <a:endParaRPr lang="en-US" sz="4374" dirty="0"/>
          </a:p>
        </p:txBody>
      </p:sp>
      <p:pic>
        <p:nvPicPr>
          <p:cNvPr id="5" name="Image 0" descr="preencoded.png"/>
          <p:cNvPicPr>
            <a:picLocks noChangeAspect="1"/>
          </p:cNvPicPr>
          <p:nvPr/>
        </p:nvPicPr>
        <p:blipFill>
          <a:blip r:embed="rId3"/>
          <a:stretch>
            <a:fillRect/>
          </a:stretch>
        </p:blipFill>
        <p:spPr>
          <a:xfrm>
            <a:off x="2037993" y="2878455"/>
            <a:ext cx="3295888" cy="2036921"/>
          </a:xfrm>
          <a:prstGeom prst="rect">
            <a:avLst/>
          </a:prstGeom>
        </p:spPr>
      </p:pic>
      <p:sp>
        <p:nvSpPr>
          <p:cNvPr id="6" name="Text 3"/>
          <p:cNvSpPr/>
          <p:nvPr/>
        </p:nvSpPr>
        <p:spPr>
          <a:xfrm>
            <a:off x="2037993" y="5193030"/>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Innovative</a:t>
            </a:r>
            <a:endParaRPr lang="en-US" sz="2187" dirty="0"/>
          </a:p>
        </p:txBody>
      </p:sp>
      <p:sp>
        <p:nvSpPr>
          <p:cNvPr id="7" name="Text 4"/>
          <p:cNvSpPr/>
          <p:nvPr/>
        </p:nvSpPr>
        <p:spPr>
          <a:xfrm>
            <a:off x="2037993" y="5762387"/>
            <a:ext cx="3295888"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Python is at the forefront of technological advancements, making it ideal for emerging fields like AI and data analysis</a:t>
            </a:r>
            <a:endParaRPr lang="en-US" sz="1750" dirty="0"/>
          </a:p>
        </p:txBody>
      </p:sp>
      <p:pic>
        <p:nvPicPr>
          <p:cNvPr id="8" name="Image 1" descr="preencoded.png"/>
          <p:cNvPicPr>
            <a:picLocks noChangeAspect="1"/>
          </p:cNvPicPr>
          <p:nvPr/>
        </p:nvPicPr>
        <p:blipFill>
          <a:blip r:embed="rId4"/>
          <a:stretch>
            <a:fillRect/>
          </a:stretch>
        </p:blipFill>
        <p:spPr>
          <a:xfrm>
            <a:off x="5667137" y="2878455"/>
            <a:ext cx="3296007" cy="2037040"/>
          </a:xfrm>
          <a:prstGeom prst="rect">
            <a:avLst/>
          </a:prstGeom>
        </p:spPr>
      </p:pic>
      <p:sp>
        <p:nvSpPr>
          <p:cNvPr id="9" name="Text 5"/>
          <p:cNvSpPr/>
          <p:nvPr/>
        </p:nvSpPr>
        <p:spPr>
          <a:xfrm>
            <a:off x="5667137" y="5193149"/>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Collaborative</a:t>
            </a:r>
            <a:endParaRPr lang="en-US" sz="2187" dirty="0"/>
          </a:p>
        </p:txBody>
      </p:sp>
      <p:sp>
        <p:nvSpPr>
          <p:cNvPr id="10" name="Text 6"/>
          <p:cNvSpPr/>
          <p:nvPr/>
        </p:nvSpPr>
        <p:spPr>
          <a:xfrm>
            <a:off x="5667137" y="5762506"/>
            <a:ext cx="3296007"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Python's user-friendly syntax and open-source code make it easy for diverse teams to collaborate on complex projects.</a:t>
            </a:r>
            <a:endParaRPr lang="en-US" sz="1750" dirty="0"/>
          </a:p>
        </p:txBody>
      </p:sp>
      <p:pic>
        <p:nvPicPr>
          <p:cNvPr id="11" name="Image 2" descr="preencoded.png"/>
          <p:cNvPicPr>
            <a:picLocks noChangeAspect="1"/>
          </p:cNvPicPr>
          <p:nvPr/>
        </p:nvPicPr>
        <p:blipFill>
          <a:blip r:embed="rId5"/>
          <a:stretch>
            <a:fillRect/>
          </a:stretch>
        </p:blipFill>
        <p:spPr>
          <a:xfrm>
            <a:off x="9296400" y="2878455"/>
            <a:ext cx="3296007" cy="2037040"/>
          </a:xfrm>
          <a:prstGeom prst="rect">
            <a:avLst/>
          </a:prstGeom>
        </p:spPr>
      </p:pic>
      <p:sp>
        <p:nvSpPr>
          <p:cNvPr id="12" name="Text 7"/>
          <p:cNvSpPr/>
          <p:nvPr/>
        </p:nvSpPr>
        <p:spPr>
          <a:xfrm>
            <a:off x="9296400" y="5193149"/>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Cross-Platform</a:t>
            </a:r>
            <a:endParaRPr lang="en-US" sz="2187" dirty="0"/>
          </a:p>
        </p:txBody>
      </p:sp>
      <p:sp>
        <p:nvSpPr>
          <p:cNvPr id="13" name="Text 8"/>
          <p:cNvSpPr/>
          <p:nvPr/>
        </p:nvSpPr>
        <p:spPr>
          <a:xfrm>
            <a:off x="9296400" y="5762506"/>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Python can be used on multiple platforms, including mobile devices and desktop computers.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1938814"/>
            <a:ext cx="736854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Basic Syntax and Data Types</a:t>
            </a:r>
            <a:endParaRPr lang="en-US" sz="4374" dirty="0"/>
          </a:p>
        </p:txBody>
      </p:sp>
      <p:sp>
        <p:nvSpPr>
          <p:cNvPr id="5" name="Shape 3"/>
          <p:cNvSpPr/>
          <p:nvPr/>
        </p:nvSpPr>
        <p:spPr>
          <a:xfrm>
            <a:off x="2037993" y="3077528"/>
            <a:ext cx="10554414" cy="3213140"/>
          </a:xfrm>
          <a:prstGeom prst="roundRect">
            <a:avLst>
              <a:gd name="adj" fmla="val 3112"/>
            </a:avLst>
          </a:prstGeom>
          <a:noFill/>
          <a:ln w="13811">
            <a:solidFill>
              <a:srgbClr val="000000">
                <a:alpha val="8000"/>
              </a:srgbClr>
            </a:solidFill>
            <a:prstDash val="solid"/>
          </a:ln>
        </p:spPr>
        <p:txBody>
          <a:bodyPr/>
          <a:lstStyle/>
          <a:p>
            <a:endParaRPr lang="en-GB"/>
          </a:p>
        </p:txBody>
      </p:sp>
      <p:sp>
        <p:nvSpPr>
          <p:cNvPr id="6" name="Shape 4"/>
          <p:cNvSpPr/>
          <p:nvPr/>
        </p:nvSpPr>
        <p:spPr>
          <a:xfrm>
            <a:off x="2051804" y="3091339"/>
            <a:ext cx="10526792" cy="637103"/>
          </a:xfrm>
          <a:prstGeom prst="rect">
            <a:avLst/>
          </a:prstGeom>
          <a:solidFill>
            <a:srgbClr val="FFFFFF">
              <a:alpha val="4000"/>
            </a:srgbClr>
          </a:solidFill>
          <a:ln/>
        </p:spPr>
        <p:txBody>
          <a:bodyPr/>
          <a:lstStyle/>
          <a:p>
            <a:endParaRPr lang="en-GB"/>
          </a:p>
        </p:txBody>
      </p:sp>
      <p:sp>
        <p:nvSpPr>
          <p:cNvPr id="7" name="Text 5"/>
          <p:cNvSpPr/>
          <p:nvPr/>
        </p:nvSpPr>
        <p:spPr>
          <a:xfrm>
            <a:off x="2273975" y="3232190"/>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Syntax</a:t>
            </a:r>
            <a:endParaRPr lang="en-US" sz="1750" dirty="0"/>
          </a:p>
        </p:txBody>
      </p:sp>
      <p:sp>
        <p:nvSpPr>
          <p:cNvPr id="8" name="Text 6"/>
          <p:cNvSpPr/>
          <p:nvPr/>
        </p:nvSpPr>
        <p:spPr>
          <a:xfrm>
            <a:off x="7541181" y="3232190"/>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Data Types</a:t>
            </a:r>
            <a:endParaRPr lang="en-US" sz="1750" dirty="0"/>
          </a:p>
        </p:txBody>
      </p:sp>
      <p:sp>
        <p:nvSpPr>
          <p:cNvPr id="9" name="Shape 7"/>
          <p:cNvSpPr/>
          <p:nvPr/>
        </p:nvSpPr>
        <p:spPr>
          <a:xfrm>
            <a:off x="2051804" y="3728442"/>
            <a:ext cx="10526792" cy="637103"/>
          </a:xfrm>
          <a:prstGeom prst="rect">
            <a:avLst/>
          </a:prstGeom>
          <a:solidFill>
            <a:srgbClr val="000000">
              <a:alpha val="4000"/>
            </a:srgbClr>
          </a:solidFill>
          <a:ln/>
        </p:spPr>
        <p:txBody>
          <a:bodyPr/>
          <a:lstStyle/>
          <a:p>
            <a:endParaRPr lang="en-GB"/>
          </a:p>
        </p:txBody>
      </p:sp>
      <p:sp>
        <p:nvSpPr>
          <p:cNvPr id="10" name="Text 8"/>
          <p:cNvSpPr/>
          <p:nvPr/>
        </p:nvSpPr>
        <p:spPr>
          <a:xfrm>
            <a:off x="2273975" y="386929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print("Hello, World!")</a:t>
            </a:r>
            <a:endParaRPr lang="en-US" sz="1750" dirty="0"/>
          </a:p>
        </p:txBody>
      </p:sp>
      <p:sp>
        <p:nvSpPr>
          <p:cNvPr id="11" name="Text 9"/>
          <p:cNvSpPr/>
          <p:nvPr/>
        </p:nvSpPr>
        <p:spPr>
          <a:xfrm>
            <a:off x="7541181" y="386929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Integers and Floats</a:t>
            </a:r>
            <a:endParaRPr lang="en-US" sz="1750" dirty="0"/>
          </a:p>
        </p:txBody>
      </p:sp>
      <p:sp>
        <p:nvSpPr>
          <p:cNvPr id="12" name="Shape 10"/>
          <p:cNvSpPr/>
          <p:nvPr/>
        </p:nvSpPr>
        <p:spPr>
          <a:xfrm>
            <a:off x="2051804" y="4365546"/>
            <a:ext cx="10526792" cy="637103"/>
          </a:xfrm>
          <a:prstGeom prst="rect">
            <a:avLst/>
          </a:prstGeom>
          <a:solidFill>
            <a:srgbClr val="FFFFFF">
              <a:alpha val="4000"/>
            </a:srgbClr>
          </a:solidFill>
          <a:ln/>
        </p:spPr>
        <p:txBody>
          <a:bodyPr/>
          <a:lstStyle/>
          <a:p>
            <a:endParaRPr lang="en-GB"/>
          </a:p>
        </p:txBody>
      </p:sp>
      <p:sp>
        <p:nvSpPr>
          <p:cNvPr id="13" name="Text 11"/>
          <p:cNvSpPr/>
          <p:nvPr/>
        </p:nvSpPr>
        <p:spPr>
          <a:xfrm>
            <a:off x="2273975" y="4506397"/>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x = 5</a:t>
            </a:r>
            <a:endParaRPr lang="en-US" sz="1750" dirty="0"/>
          </a:p>
        </p:txBody>
      </p:sp>
      <p:sp>
        <p:nvSpPr>
          <p:cNvPr id="14" name="Text 12"/>
          <p:cNvSpPr/>
          <p:nvPr/>
        </p:nvSpPr>
        <p:spPr>
          <a:xfrm>
            <a:off x="7541181" y="4506397"/>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Strings</a:t>
            </a:r>
            <a:endParaRPr lang="en-US" sz="1750" dirty="0"/>
          </a:p>
        </p:txBody>
      </p:sp>
      <p:sp>
        <p:nvSpPr>
          <p:cNvPr id="15" name="Shape 13"/>
          <p:cNvSpPr/>
          <p:nvPr/>
        </p:nvSpPr>
        <p:spPr>
          <a:xfrm>
            <a:off x="2051804" y="5002649"/>
            <a:ext cx="10526792" cy="637103"/>
          </a:xfrm>
          <a:prstGeom prst="rect">
            <a:avLst/>
          </a:prstGeom>
          <a:solidFill>
            <a:srgbClr val="000000">
              <a:alpha val="4000"/>
            </a:srgbClr>
          </a:solidFill>
          <a:ln/>
        </p:spPr>
        <p:txBody>
          <a:bodyPr/>
          <a:lstStyle/>
          <a:p>
            <a:endParaRPr lang="en-GB"/>
          </a:p>
        </p:txBody>
      </p:sp>
      <p:sp>
        <p:nvSpPr>
          <p:cNvPr id="16" name="Text 14"/>
          <p:cNvSpPr/>
          <p:nvPr/>
        </p:nvSpPr>
        <p:spPr>
          <a:xfrm>
            <a:off x="2273975" y="5143500"/>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if x &gt; 3:</a:t>
            </a:r>
            <a:endParaRPr lang="en-US" sz="1750" dirty="0"/>
          </a:p>
        </p:txBody>
      </p:sp>
      <p:sp>
        <p:nvSpPr>
          <p:cNvPr id="17" name="Text 15"/>
          <p:cNvSpPr/>
          <p:nvPr/>
        </p:nvSpPr>
        <p:spPr>
          <a:xfrm>
            <a:off x="7541181" y="5143500"/>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Boolean</a:t>
            </a:r>
            <a:endParaRPr lang="en-US" sz="1750" dirty="0"/>
          </a:p>
        </p:txBody>
      </p:sp>
      <p:sp>
        <p:nvSpPr>
          <p:cNvPr id="18" name="Shape 16"/>
          <p:cNvSpPr/>
          <p:nvPr/>
        </p:nvSpPr>
        <p:spPr>
          <a:xfrm>
            <a:off x="2051804" y="5639753"/>
            <a:ext cx="10526792" cy="637103"/>
          </a:xfrm>
          <a:prstGeom prst="rect">
            <a:avLst/>
          </a:prstGeom>
          <a:solidFill>
            <a:srgbClr val="FFFFFF">
              <a:alpha val="4000"/>
            </a:srgbClr>
          </a:solidFill>
          <a:ln/>
        </p:spPr>
        <p:txBody>
          <a:bodyPr/>
          <a:lstStyle/>
          <a:p>
            <a:endParaRPr lang="en-GB"/>
          </a:p>
        </p:txBody>
      </p:sp>
      <p:sp>
        <p:nvSpPr>
          <p:cNvPr id="19" name="Text 17"/>
          <p:cNvSpPr/>
          <p:nvPr/>
        </p:nvSpPr>
        <p:spPr>
          <a:xfrm>
            <a:off x="2273975" y="578060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    print("x is greater than 3")</a:t>
            </a:r>
            <a:endParaRPr lang="en-US" sz="1750" dirty="0"/>
          </a:p>
        </p:txBody>
      </p:sp>
      <p:sp>
        <p:nvSpPr>
          <p:cNvPr id="20" name="Text 18"/>
          <p:cNvSpPr/>
          <p:nvPr/>
        </p:nvSpPr>
        <p:spPr>
          <a:xfrm>
            <a:off x="7541181" y="578060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List and Dictionary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909995"/>
            <a:ext cx="53263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Working with Python</a:t>
            </a:r>
            <a:endParaRPr lang="en-US" sz="4374" dirty="0"/>
          </a:p>
        </p:txBody>
      </p:sp>
      <p:sp>
        <p:nvSpPr>
          <p:cNvPr id="5" name="Shape 3"/>
          <p:cNvSpPr/>
          <p:nvPr/>
        </p:nvSpPr>
        <p:spPr>
          <a:xfrm>
            <a:off x="2037993" y="4684157"/>
            <a:ext cx="10554414" cy="44410"/>
          </a:xfrm>
          <a:prstGeom prst="rect">
            <a:avLst/>
          </a:prstGeom>
          <a:solidFill>
            <a:srgbClr val="C3C3D5"/>
          </a:solidFill>
          <a:ln/>
        </p:spPr>
        <p:txBody>
          <a:bodyPr/>
          <a:lstStyle/>
          <a:p>
            <a:endParaRPr lang="en-GB"/>
          </a:p>
        </p:txBody>
      </p:sp>
      <p:sp>
        <p:nvSpPr>
          <p:cNvPr id="6" name="Shape 4"/>
          <p:cNvSpPr/>
          <p:nvPr/>
        </p:nvSpPr>
        <p:spPr>
          <a:xfrm>
            <a:off x="4598849" y="4684157"/>
            <a:ext cx="44410" cy="777597"/>
          </a:xfrm>
          <a:prstGeom prst="rect">
            <a:avLst/>
          </a:prstGeom>
          <a:solidFill>
            <a:srgbClr val="C3C3D5"/>
          </a:solidFill>
          <a:ln/>
        </p:spPr>
        <p:txBody>
          <a:bodyPr/>
          <a:lstStyle/>
          <a:p>
            <a:endParaRPr lang="en-GB"/>
          </a:p>
        </p:txBody>
      </p:sp>
      <p:sp>
        <p:nvSpPr>
          <p:cNvPr id="7" name="Shape 5"/>
          <p:cNvSpPr/>
          <p:nvPr/>
        </p:nvSpPr>
        <p:spPr>
          <a:xfrm>
            <a:off x="4371142" y="443424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8" name="Text 6"/>
          <p:cNvSpPr/>
          <p:nvPr/>
        </p:nvSpPr>
        <p:spPr>
          <a:xfrm>
            <a:off x="4548664" y="4475917"/>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9" name="Text 7"/>
          <p:cNvSpPr/>
          <p:nvPr/>
        </p:nvSpPr>
        <p:spPr>
          <a:xfrm>
            <a:off x="3169444" y="5684044"/>
            <a:ext cx="2903220" cy="347186"/>
          </a:xfrm>
          <a:prstGeom prst="rect">
            <a:avLst/>
          </a:prstGeom>
          <a:noFill/>
          <a:ln/>
        </p:spPr>
        <p:txBody>
          <a:bodyPr wrap="none" rtlCol="0" anchor="t"/>
          <a:lstStyle/>
          <a:p>
            <a:pPr marL="0" indent="0" algn="ctr">
              <a:lnSpc>
                <a:spcPts val="2734"/>
              </a:lnSpc>
              <a:buNone/>
            </a:pPr>
            <a:r>
              <a:rPr lang="en-US" sz="2187" dirty="0">
                <a:solidFill>
                  <a:srgbClr val="3C3939"/>
                </a:solidFill>
                <a:latin typeface="Raleway" pitchFamily="34" charset="0"/>
                <a:ea typeface="Raleway" pitchFamily="34" charset="-122"/>
                <a:cs typeface="Raleway" pitchFamily="34" charset="-120"/>
              </a:rPr>
              <a:t>Variable and Identifiers</a:t>
            </a:r>
            <a:endParaRPr lang="en-US" sz="2187" dirty="0"/>
          </a:p>
        </p:txBody>
      </p:sp>
      <p:sp>
        <p:nvSpPr>
          <p:cNvPr id="10" name="Text 8"/>
          <p:cNvSpPr/>
          <p:nvPr/>
        </p:nvSpPr>
        <p:spPr>
          <a:xfrm>
            <a:off x="2260163" y="6253401"/>
            <a:ext cx="4721781" cy="1066205"/>
          </a:xfrm>
          <a:prstGeom prst="rect">
            <a:avLst/>
          </a:prstGeom>
          <a:noFill/>
          <a:ln/>
        </p:spPr>
        <p:txBody>
          <a:bodyPr wrap="square" rtlCol="0" anchor="t"/>
          <a:lstStyle/>
          <a:p>
            <a:pPr marL="0" indent="0" algn="ctr">
              <a:lnSpc>
                <a:spcPts val="2799"/>
              </a:lnSpc>
              <a:buNone/>
            </a:pPr>
            <a:r>
              <a:rPr lang="en-US" sz="1750" dirty="0">
                <a:solidFill>
                  <a:srgbClr val="3C3939"/>
                </a:solidFill>
                <a:latin typeface="Roboto" pitchFamily="34" charset="0"/>
                <a:ea typeface="Roboto" pitchFamily="34" charset="-122"/>
                <a:cs typeface="Roboto" pitchFamily="34" charset="-120"/>
              </a:rPr>
              <a:t>Understand the concept of variables and identifiers to write cleaner and more efficient code.</a:t>
            </a:r>
            <a:endParaRPr lang="en-US" sz="1750" dirty="0"/>
          </a:p>
        </p:txBody>
      </p:sp>
      <p:sp>
        <p:nvSpPr>
          <p:cNvPr id="11" name="Shape 9"/>
          <p:cNvSpPr/>
          <p:nvPr/>
        </p:nvSpPr>
        <p:spPr>
          <a:xfrm>
            <a:off x="7292995" y="3906560"/>
            <a:ext cx="44410" cy="777597"/>
          </a:xfrm>
          <a:prstGeom prst="rect">
            <a:avLst/>
          </a:prstGeom>
          <a:solidFill>
            <a:srgbClr val="C3C3D5"/>
          </a:solidFill>
          <a:ln/>
        </p:spPr>
        <p:txBody>
          <a:bodyPr/>
          <a:lstStyle/>
          <a:p>
            <a:endParaRPr lang="en-GB"/>
          </a:p>
        </p:txBody>
      </p:sp>
      <p:sp>
        <p:nvSpPr>
          <p:cNvPr id="12" name="Shape 10"/>
          <p:cNvSpPr/>
          <p:nvPr/>
        </p:nvSpPr>
        <p:spPr>
          <a:xfrm>
            <a:off x="7065288" y="443424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3" name="Text 11"/>
          <p:cNvSpPr/>
          <p:nvPr/>
        </p:nvSpPr>
        <p:spPr>
          <a:xfrm>
            <a:off x="7227570" y="4475917"/>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4" name="Text 12"/>
          <p:cNvSpPr/>
          <p:nvPr/>
        </p:nvSpPr>
        <p:spPr>
          <a:xfrm>
            <a:off x="6204228" y="2048708"/>
            <a:ext cx="2221944" cy="347186"/>
          </a:xfrm>
          <a:prstGeom prst="rect">
            <a:avLst/>
          </a:prstGeom>
          <a:noFill/>
          <a:ln/>
        </p:spPr>
        <p:txBody>
          <a:bodyPr wrap="none" rtlCol="0" anchor="t"/>
          <a:lstStyle/>
          <a:p>
            <a:pPr marL="0" indent="0" algn="ctr">
              <a:lnSpc>
                <a:spcPts val="2734"/>
              </a:lnSpc>
              <a:buNone/>
            </a:pPr>
            <a:r>
              <a:rPr lang="en-US" sz="2187" dirty="0">
                <a:solidFill>
                  <a:srgbClr val="3C3939"/>
                </a:solidFill>
                <a:latin typeface="Raleway" pitchFamily="34" charset="0"/>
                <a:ea typeface="Raleway" pitchFamily="34" charset="-122"/>
                <a:cs typeface="Raleway" pitchFamily="34" charset="-120"/>
              </a:rPr>
              <a:t>Operators</a:t>
            </a:r>
            <a:endParaRPr lang="en-US" sz="2187" dirty="0"/>
          </a:p>
        </p:txBody>
      </p:sp>
      <p:sp>
        <p:nvSpPr>
          <p:cNvPr id="15" name="Text 13"/>
          <p:cNvSpPr/>
          <p:nvPr/>
        </p:nvSpPr>
        <p:spPr>
          <a:xfrm>
            <a:off x="4954310" y="2618065"/>
            <a:ext cx="4721781" cy="1066205"/>
          </a:xfrm>
          <a:prstGeom prst="rect">
            <a:avLst/>
          </a:prstGeom>
          <a:noFill/>
          <a:ln/>
        </p:spPr>
        <p:txBody>
          <a:bodyPr wrap="square" rtlCol="0" anchor="t"/>
          <a:lstStyle/>
          <a:p>
            <a:pPr marL="0" indent="0" algn="ctr">
              <a:lnSpc>
                <a:spcPts val="2799"/>
              </a:lnSpc>
              <a:buNone/>
            </a:pPr>
            <a:r>
              <a:rPr lang="en-US" sz="1750" dirty="0">
                <a:solidFill>
                  <a:srgbClr val="3C3939"/>
                </a:solidFill>
                <a:latin typeface="Roboto" pitchFamily="34" charset="0"/>
                <a:ea typeface="Roboto" pitchFamily="34" charset="-122"/>
                <a:cs typeface="Roboto" pitchFamily="34" charset="-120"/>
              </a:rPr>
              <a:t>Learn about various arithmetic, logical, and comparison operators in Python to perform mathematical and logical calculations.</a:t>
            </a:r>
            <a:endParaRPr lang="en-US" sz="1750" dirty="0"/>
          </a:p>
        </p:txBody>
      </p:sp>
      <p:sp>
        <p:nvSpPr>
          <p:cNvPr id="16" name="Shape 14"/>
          <p:cNvSpPr/>
          <p:nvPr/>
        </p:nvSpPr>
        <p:spPr>
          <a:xfrm>
            <a:off x="9987141" y="4684157"/>
            <a:ext cx="44410" cy="777597"/>
          </a:xfrm>
          <a:prstGeom prst="rect">
            <a:avLst/>
          </a:prstGeom>
          <a:solidFill>
            <a:srgbClr val="C3C3D5"/>
          </a:solidFill>
          <a:ln/>
        </p:spPr>
        <p:txBody>
          <a:bodyPr/>
          <a:lstStyle/>
          <a:p>
            <a:endParaRPr lang="en-GB"/>
          </a:p>
        </p:txBody>
      </p:sp>
      <p:sp>
        <p:nvSpPr>
          <p:cNvPr id="17" name="Shape 15"/>
          <p:cNvSpPr/>
          <p:nvPr/>
        </p:nvSpPr>
        <p:spPr>
          <a:xfrm>
            <a:off x="9759434" y="443424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8" name="Text 16"/>
          <p:cNvSpPr/>
          <p:nvPr/>
        </p:nvSpPr>
        <p:spPr>
          <a:xfrm>
            <a:off x="9917906" y="4475917"/>
            <a:ext cx="1828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9" name="Text 17"/>
          <p:cNvSpPr/>
          <p:nvPr/>
        </p:nvSpPr>
        <p:spPr>
          <a:xfrm>
            <a:off x="8786336" y="5684044"/>
            <a:ext cx="2446020" cy="347186"/>
          </a:xfrm>
          <a:prstGeom prst="rect">
            <a:avLst/>
          </a:prstGeom>
          <a:noFill/>
          <a:ln/>
        </p:spPr>
        <p:txBody>
          <a:bodyPr wrap="none" rtlCol="0" anchor="t"/>
          <a:lstStyle/>
          <a:p>
            <a:pPr marL="0" indent="0" algn="ctr">
              <a:lnSpc>
                <a:spcPts val="2734"/>
              </a:lnSpc>
              <a:buNone/>
            </a:pPr>
            <a:r>
              <a:rPr lang="en-US" sz="2187" dirty="0">
                <a:solidFill>
                  <a:srgbClr val="3C3939"/>
                </a:solidFill>
                <a:latin typeface="Raleway" pitchFamily="34" charset="0"/>
                <a:ea typeface="Raleway" pitchFamily="34" charset="-122"/>
                <a:cs typeface="Raleway" pitchFamily="34" charset="-120"/>
              </a:rPr>
              <a:t>Control Statements</a:t>
            </a:r>
            <a:endParaRPr lang="en-US" sz="2187" dirty="0"/>
          </a:p>
        </p:txBody>
      </p:sp>
      <p:sp>
        <p:nvSpPr>
          <p:cNvPr id="20" name="Text 18"/>
          <p:cNvSpPr/>
          <p:nvPr/>
        </p:nvSpPr>
        <p:spPr>
          <a:xfrm>
            <a:off x="7648456" y="6253401"/>
            <a:ext cx="4721781" cy="1066205"/>
          </a:xfrm>
          <a:prstGeom prst="rect">
            <a:avLst/>
          </a:prstGeom>
          <a:noFill/>
          <a:ln/>
        </p:spPr>
        <p:txBody>
          <a:bodyPr wrap="square" rtlCol="0" anchor="t"/>
          <a:lstStyle/>
          <a:p>
            <a:pPr marL="0" indent="0" algn="ctr">
              <a:lnSpc>
                <a:spcPts val="2799"/>
              </a:lnSpc>
              <a:buNone/>
            </a:pPr>
            <a:r>
              <a:rPr lang="en-US" sz="1750" dirty="0">
                <a:solidFill>
                  <a:srgbClr val="3C3939"/>
                </a:solidFill>
                <a:latin typeface="Roboto" pitchFamily="34" charset="0"/>
                <a:ea typeface="Roboto" pitchFamily="34" charset="-122"/>
                <a:cs typeface="Roboto" pitchFamily="34" charset="-120"/>
              </a:rPr>
              <a:t>Use conditional (if-else) and loop (for and while) statements to control the execution of your code.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979646"/>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Python Interpreters and Coding Standards</a:t>
            </a:r>
            <a:endParaRPr lang="en-US" sz="4374" dirty="0"/>
          </a:p>
        </p:txBody>
      </p:sp>
      <p:sp>
        <p:nvSpPr>
          <p:cNvPr id="5" name="Shape 3"/>
          <p:cNvSpPr/>
          <p:nvPr/>
        </p:nvSpPr>
        <p:spPr>
          <a:xfrm>
            <a:off x="2037993" y="2812733"/>
            <a:ext cx="5166122" cy="2107525"/>
          </a:xfrm>
          <a:prstGeom prst="roundRect">
            <a:avLst>
              <a:gd name="adj" fmla="val 4744"/>
            </a:avLst>
          </a:prstGeom>
          <a:solidFill>
            <a:srgbClr val="E1E1EA"/>
          </a:solidFill>
          <a:ln w="13811">
            <a:solidFill>
              <a:srgbClr val="C3C3D5"/>
            </a:solidFill>
            <a:prstDash val="solid"/>
          </a:ln>
        </p:spPr>
        <p:txBody>
          <a:bodyPr/>
          <a:lstStyle/>
          <a:p>
            <a:endParaRPr lang="en-GB"/>
          </a:p>
        </p:txBody>
      </p:sp>
      <p:sp>
        <p:nvSpPr>
          <p:cNvPr id="6" name="Text 4"/>
          <p:cNvSpPr/>
          <p:nvPr/>
        </p:nvSpPr>
        <p:spPr>
          <a:xfrm>
            <a:off x="2273975" y="3048714"/>
            <a:ext cx="370332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Interpretation vs. Compilation</a:t>
            </a:r>
            <a:endParaRPr lang="en-US" sz="2187" dirty="0"/>
          </a:p>
        </p:txBody>
      </p:sp>
      <p:sp>
        <p:nvSpPr>
          <p:cNvPr id="7" name="Text 5"/>
          <p:cNvSpPr/>
          <p:nvPr/>
        </p:nvSpPr>
        <p:spPr>
          <a:xfrm>
            <a:off x="2273975" y="3618071"/>
            <a:ext cx="469415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 the differences between interpreting and compiling code and how to choose the right interpreter for your project.</a:t>
            </a:r>
            <a:endParaRPr lang="en-US" sz="1750" dirty="0"/>
          </a:p>
        </p:txBody>
      </p:sp>
      <p:sp>
        <p:nvSpPr>
          <p:cNvPr id="8" name="Shape 6"/>
          <p:cNvSpPr/>
          <p:nvPr/>
        </p:nvSpPr>
        <p:spPr>
          <a:xfrm>
            <a:off x="7426285" y="2812733"/>
            <a:ext cx="5166122" cy="2107525"/>
          </a:xfrm>
          <a:prstGeom prst="roundRect">
            <a:avLst>
              <a:gd name="adj" fmla="val 4744"/>
            </a:avLst>
          </a:prstGeom>
          <a:solidFill>
            <a:srgbClr val="E1E1EA"/>
          </a:solidFill>
          <a:ln w="13811">
            <a:solidFill>
              <a:srgbClr val="C3C3D5"/>
            </a:solidFill>
            <a:prstDash val="solid"/>
          </a:ln>
        </p:spPr>
        <p:txBody>
          <a:bodyPr/>
          <a:lstStyle/>
          <a:p>
            <a:endParaRPr lang="en-GB"/>
          </a:p>
        </p:txBody>
      </p:sp>
      <p:sp>
        <p:nvSpPr>
          <p:cNvPr id="9" name="Text 7"/>
          <p:cNvSpPr/>
          <p:nvPr/>
        </p:nvSpPr>
        <p:spPr>
          <a:xfrm>
            <a:off x="7662267" y="3048714"/>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PEP 8</a:t>
            </a:r>
            <a:endParaRPr lang="en-US" sz="2187" dirty="0"/>
          </a:p>
        </p:txBody>
      </p:sp>
      <p:sp>
        <p:nvSpPr>
          <p:cNvPr id="10" name="Text 8"/>
          <p:cNvSpPr/>
          <p:nvPr/>
        </p:nvSpPr>
        <p:spPr>
          <a:xfrm>
            <a:off x="7662267" y="3618071"/>
            <a:ext cx="4694158"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Follow the Python Enhancement Proposals to maintain clean, readable, and scalable code.</a:t>
            </a:r>
            <a:endParaRPr lang="en-US" sz="1750" dirty="0"/>
          </a:p>
        </p:txBody>
      </p:sp>
      <p:sp>
        <p:nvSpPr>
          <p:cNvPr id="11" name="Shape 9"/>
          <p:cNvSpPr/>
          <p:nvPr/>
        </p:nvSpPr>
        <p:spPr>
          <a:xfrm>
            <a:off x="2037993" y="5142428"/>
            <a:ext cx="5166122" cy="2107525"/>
          </a:xfrm>
          <a:prstGeom prst="roundRect">
            <a:avLst>
              <a:gd name="adj" fmla="val 4744"/>
            </a:avLst>
          </a:prstGeom>
          <a:solidFill>
            <a:srgbClr val="E1E1EA"/>
          </a:solidFill>
          <a:ln w="13811">
            <a:solidFill>
              <a:srgbClr val="C3C3D5"/>
            </a:solidFill>
            <a:prstDash val="solid"/>
          </a:ln>
        </p:spPr>
        <p:txBody>
          <a:bodyPr/>
          <a:lstStyle/>
          <a:p>
            <a:endParaRPr lang="en-GB"/>
          </a:p>
        </p:txBody>
      </p:sp>
      <p:sp>
        <p:nvSpPr>
          <p:cNvPr id="12" name="Text 10"/>
          <p:cNvSpPr/>
          <p:nvPr/>
        </p:nvSpPr>
        <p:spPr>
          <a:xfrm>
            <a:off x="2273975" y="5378410"/>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Debugging Tools</a:t>
            </a:r>
            <a:endParaRPr lang="en-US" sz="2187" dirty="0"/>
          </a:p>
        </p:txBody>
      </p:sp>
      <p:sp>
        <p:nvSpPr>
          <p:cNvPr id="13" name="Text 11"/>
          <p:cNvSpPr/>
          <p:nvPr/>
        </p:nvSpPr>
        <p:spPr>
          <a:xfrm>
            <a:off x="2273975" y="5947767"/>
            <a:ext cx="469415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Learn how to use Python's built-in debugging tools like pdb and pytest to troubleshoot your code.</a:t>
            </a:r>
            <a:endParaRPr lang="en-US" sz="1750" dirty="0"/>
          </a:p>
        </p:txBody>
      </p:sp>
      <p:sp>
        <p:nvSpPr>
          <p:cNvPr id="14" name="Shape 12"/>
          <p:cNvSpPr/>
          <p:nvPr/>
        </p:nvSpPr>
        <p:spPr>
          <a:xfrm>
            <a:off x="7426285" y="5142428"/>
            <a:ext cx="5166122" cy="2107525"/>
          </a:xfrm>
          <a:prstGeom prst="roundRect">
            <a:avLst>
              <a:gd name="adj" fmla="val 4744"/>
            </a:avLst>
          </a:prstGeom>
          <a:solidFill>
            <a:srgbClr val="E1E1EA"/>
          </a:solidFill>
          <a:ln w="13811">
            <a:solidFill>
              <a:srgbClr val="C3C3D5"/>
            </a:solidFill>
            <a:prstDash val="solid"/>
          </a:ln>
        </p:spPr>
        <p:txBody>
          <a:bodyPr/>
          <a:lstStyle/>
          <a:p>
            <a:endParaRPr lang="en-GB"/>
          </a:p>
        </p:txBody>
      </p:sp>
      <p:sp>
        <p:nvSpPr>
          <p:cNvPr id="15" name="Text 13"/>
          <p:cNvSpPr/>
          <p:nvPr/>
        </p:nvSpPr>
        <p:spPr>
          <a:xfrm>
            <a:off x="7662267" y="5378410"/>
            <a:ext cx="262128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Virtual Environments</a:t>
            </a:r>
            <a:endParaRPr lang="en-US" sz="2187" dirty="0"/>
          </a:p>
        </p:txBody>
      </p:sp>
      <p:sp>
        <p:nvSpPr>
          <p:cNvPr id="16" name="Text 14"/>
          <p:cNvSpPr/>
          <p:nvPr/>
        </p:nvSpPr>
        <p:spPr>
          <a:xfrm>
            <a:off x="7662267" y="5947767"/>
            <a:ext cx="469415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Create isolated Python environments using tools like pipenv or virtualenv to avoid version conflicts and dependencies issues.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1392555"/>
            <a:ext cx="58902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Input-Output in Python</a:t>
            </a:r>
            <a:endParaRPr lang="en-US" sz="4374" dirty="0"/>
          </a:p>
        </p:txBody>
      </p:sp>
      <p:pic>
        <p:nvPicPr>
          <p:cNvPr id="5" name="Image 0" descr="preencoded.png"/>
          <p:cNvPicPr>
            <a:picLocks noChangeAspect="1"/>
          </p:cNvPicPr>
          <p:nvPr/>
        </p:nvPicPr>
        <p:blipFill>
          <a:blip r:embed="rId3"/>
          <a:stretch>
            <a:fillRect/>
          </a:stretch>
        </p:blipFill>
        <p:spPr>
          <a:xfrm>
            <a:off x="2037993" y="2531269"/>
            <a:ext cx="3295888" cy="2036921"/>
          </a:xfrm>
          <a:prstGeom prst="rect">
            <a:avLst/>
          </a:prstGeom>
        </p:spPr>
      </p:pic>
      <p:sp>
        <p:nvSpPr>
          <p:cNvPr id="6" name="Text 3"/>
          <p:cNvSpPr/>
          <p:nvPr/>
        </p:nvSpPr>
        <p:spPr>
          <a:xfrm>
            <a:off x="2037993" y="4845844"/>
            <a:ext cx="231648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Printing on Screen</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Use the 'print' function to print text, variables, and expressions to the console or terminal.</a:t>
            </a:r>
            <a:endParaRPr lang="en-US" sz="1750" dirty="0"/>
          </a:p>
        </p:txBody>
      </p:sp>
      <p:pic>
        <p:nvPicPr>
          <p:cNvPr id="8" name="Image 1" descr="preencoded.png"/>
          <p:cNvPicPr>
            <a:picLocks noChangeAspect="1"/>
          </p:cNvPicPr>
          <p:nvPr/>
        </p:nvPicPr>
        <p:blipFill>
          <a:blip r:embed="rId4"/>
          <a:stretch>
            <a:fillRect/>
          </a:stretch>
        </p:blipFill>
        <p:spPr>
          <a:xfrm>
            <a:off x="5667137" y="2531269"/>
            <a:ext cx="3296007" cy="2037040"/>
          </a:xfrm>
          <a:prstGeom prst="rect">
            <a:avLst/>
          </a:prstGeom>
        </p:spPr>
      </p:pic>
      <p:sp>
        <p:nvSpPr>
          <p:cNvPr id="9" name="Text 5"/>
          <p:cNvSpPr/>
          <p:nvPr/>
        </p:nvSpPr>
        <p:spPr>
          <a:xfrm>
            <a:off x="5667137" y="4845963"/>
            <a:ext cx="304800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Reading From Keyboard</a:t>
            </a:r>
            <a:endParaRPr lang="en-US" sz="2187" dirty="0"/>
          </a:p>
        </p:txBody>
      </p:sp>
      <p:sp>
        <p:nvSpPr>
          <p:cNvPr id="10" name="Text 6"/>
          <p:cNvSpPr/>
          <p:nvPr/>
        </p:nvSpPr>
        <p:spPr>
          <a:xfrm>
            <a:off x="5667137" y="5415320"/>
            <a:ext cx="3296007" cy="710803"/>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Use the 'input' function to accept user input from the keyboard.</a:t>
            </a:r>
            <a:endParaRPr lang="en-US" sz="1750" dirty="0"/>
          </a:p>
        </p:txBody>
      </p:sp>
      <p:pic>
        <p:nvPicPr>
          <p:cNvPr id="11" name="Image 2" descr="preencoded.png"/>
          <p:cNvPicPr>
            <a:picLocks noChangeAspect="1"/>
          </p:cNvPicPr>
          <p:nvPr/>
        </p:nvPicPr>
        <p:blipFill>
          <a:blip r:embed="rId5"/>
          <a:stretch>
            <a:fillRect/>
          </a:stretch>
        </p:blipFill>
        <p:spPr>
          <a:xfrm>
            <a:off x="9296400" y="2531269"/>
            <a:ext cx="3296007" cy="2037040"/>
          </a:xfrm>
          <a:prstGeom prst="rect">
            <a:avLst/>
          </a:prstGeom>
        </p:spPr>
      </p:pic>
      <p:sp>
        <p:nvSpPr>
          <p:cNvPr id="12" name="Text 7"/>
          <p:cNvSpPr/>
          <p:nvPr/>
        </p:nvSpPr>
        <p:spPr>
          <a:xfrm>
            <a:off x="9296400" y="4845963"/>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Inbuilt Functions</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Explore Python's vast collection of inbuilt functions to automate common tasks like sorting, filtering, and data manipulation.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2266831"/>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Conclusion: Real World Applications of Python</a:t>
            </a:r>
            <a:endParaRPr lang="en-US" sz="4374" dirty="0"/>
          </a:p>
        </p:txBody>
      </p:sp>
      <p:sp>
        <p:nvSpPr>
          <p:cNvPr id="5" name="Shape 3"/>
          <p:cNvSpPr/>
          <p:nvPr/>
        </p:nvSpPr>
        <p:spPr>
          <a:xfrm>
            <a:off x="2037993" y="416242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6" name="Text 4"/>
          <p:cNvSpPr/>
          <p:nvPr/>
        </p:nvSpPr>
        <p:spPr>
          <a:xfrm>
            <a:off x="2215515" y="4204097"/>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4238744"/>
            <a:ext cx="238506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Web Development</a:t>
            </a:r>
            <a:endParaRPr lang="en-US" sz="2187" dirty="0"/>
          </a:p>
        </p:txBody>
      </p:sp>
      <p:sp>
        <p:nvSpPr>
          <p:cNvPr id="8" name="Text 6"/>
          <p:cNvSpPr/>
          <p:nvPr/>
        </p:nvSpPr>
        <p:spPr>
          <a:xfrm>
            <a:off x="2760107" y="4808101"/>
            <a:ext cx="2647950"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Use Python's popular web frameworks like Django or Flask to build responsive and scalable web applications.</a:t>
            </a:r>
            <a:endParaRPr lang="en-US" sz="1750" dirty="0"/>
          </a:p>
        </p:txBody>
      </p:sp>
      <p:sp>
        <p:nvSpPr>
          <p:cNvPr id="9" name="Shape 7"/>
          <p:cNvSpPr/>
          <p:nvPr/>
        </p:nvSpPr>
        <p:spPr>
          <a:xfrm>
            <a:off x="5630228" y="416242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0" name="Text 8"/>
          <p:cNvSpPr/>
          <p:nvPr/>
        </p:nvSpPr>
        <p:spPr>
          <a:xfrm>
            <a:off x="5792510" y="4204097"/>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6352342" y="4238744"/>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Analysis</a:t>
            </a:r>
            <a:endParaRPr lang="en-US" sz="2187" dirty="0"/>
          </a:p>
        </p:txBody>
      </p:sp>
      <p:sp>
        <p:nvSpPr>
          <p:cNvPr id="12" name="Text 10"/>
          <p:cNvSpPr/>
          <p:nvPr/>
        </p:nvSpPr>
        <p:spPr>
          <a:xfrm>
            <a:off x="6352342" y="4808101"/>
            <a:ext cx="2647950"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Use Python libraries like Numpy, Pandas, and Matplotlib to analyze complex data sets, visualize results and draw actionable insights.</a:t>
            </a:r>
            <a:endParaRPr lang="en-US" sz="1750" dirty="0"/>
          </a:p>
        </p:txBody>
      </p:sp>
      <p:sp>
        <p:nvSpPr>
          <p:cNvPr id="13" name="Shape 11"/>
          <p:cNvSpPr/>
          <p:nvPr/>
        </p:nvSpPr>
        <p:spPr>
          <a:xfrm>
            <a:off x="9222462" y="4162425"/>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4" name="Text 12"/>
          <p:cNvSpPr/>
          <p:nvPr/>
        </p:nvSpPr>
        <p:spPr>
          <a:xfrm>
            <a:off x="9380934" y="4204097"/>
            <a:ext cx="1828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9944576" y="4238744"/>
            <a:ext cx="227838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Machine Learning</a:t>
            </a:r>
            <a:endParaRPr lang="en-US" sz="2187" dirty="0"/>
          </a:p>
        </p:txBody>
      </p:sp>
      <p:sp>
        <p:nvSpPr>
          <p:cNvPr id="16" name="Text 14"/>
          <p:cNvSpPr/>
          <p:nvPr/>
        </p:nvSpPr>
        <p:spPr>
          <a:xfrm>
            <a:off x="9944576" y="4808101"/>
            <a:ext cx="2647950"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Use Python programming language to develop machine learning algorithms, train and test models in frameworks like TensorFlow, Keras, and PyTorch.</a:t>
            </a:r>
            <a:endParaRPr lang="en-US" sz="1750" dirty="0"/>
          </a:p>
        </p:txBody>
      </p:sp>
      <p:pic>
        <p:nvPicPr>
          <p:cNvPr id="17" name="Image 0" descr="preencoded.png"/>
          <p:cNvPicPr>
            <a:picLocks noChangeAspect="1"/>
          </p:cNvPicPr>
          <p:nvPr/>
        </p:nvPicPr>
        <p:blipFill>
          <a:blip r:embed="rId3"/>
          <a:stretch>
            <a:fillRect/>
          </a:stretch>
        </p:blipFill>
        <p:spPr>
          <a:xfrm>
            <a:off x="0" y="0"/>
            <a:ext cx="14630400" cy="13331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833199" y="2187535"/>
            <a:ext cx="7477601"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Are You Ready to Learn Python?</a:t>
            </a:r>
            <a:endParaRPr lang="en-US" sz="4374" dirty="0"/>
          </a:p>
        </p:txBody>
      </p:sp>
      <p:sp>
        <p:nvSpPr>
          <p:cNvPr id="5" name="Text 3"/>
          <p:cNvSpPr/>
          <p:nvPr/>
        </p:nvSpPr>
        <p:spPr>
          <a:xfrm>
            <a:off x="833199" y="3909536"/>
            <a:ext cx="7477601"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Python programming language is one of the most versatile, intuitive, and accessible languages in use today. With its dynamic semantics, extensive standard libraries, and rich ecosystem, it offers an excellent foundation both for learning and for real-world programming projects. Get started with Python today and join the growing community of developers around the world.</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509</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2</cp:revision>
  <dcterms:created xsi:type="dcterms:W3CDTF">2023-08-28T05:08:52Z</dcterms:created>
  <dcterms:modified xsi:type="dcterms:W3CDTF">2023-08-28T05:16:29Z</dcterms:modified>
</cp:coreProperties>
</file>