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13"/>
  </p:notesMasterIdLst>
  <p:sldIdLst>
    <p:sldId id="257" r:id="rId2"/>
    <p:sldId id="282" r:id="rId3"/>
    <p:sldId id="258" r:id="rId4"/>
    <p:sldId id="288" r:id="rId5"/>
    <p:sldId id="259" r:id="rId6"/>
    <p:sldId id="283" r:id="rId7"/>
    <p:sldId id="261" r:id="rId8"/>
    <p:sldId id="279" r:id="rId9"/>
    <p:sldId id="263" r:id="rId10"/>
    <p:sldId id="290" r:id="rId11"/>
    <p:sldId id="28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40" autoAdjust="0"/>
    <p:restoredTop sz="94660"/>
  </p:normalViewPr>
  <p:slideViewPr>
    <p:cSldViewPr snapToGrid="0">
      <p:cViewPr varScale="1">
        <p:scale>
          <a:sx n="73" d="100"/>
          <a:sy n="73" d="100"/>
        </p:scale>
        <p:origin x="53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8AF102-7902-421C-AD91-9BBEFCB2D274}" type="datetimeFigureOut">
              <a:rPr lang="en-US" smtClean="0"/>
              <a:pPr/>
              <a:t>1/2/2024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5EBBCF-4461-4692-8A12-A6B2370E294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6369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5BDD5-FAB5-4DD1-AD03-A14471C4110E}" type="datetime1">
              <a:rPr lang="en-US" smtClean="0"/>
              <a:pPr/>
              <a:t>1/2/2024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54035-7FE5-4293-A7B8-62BB6EE60EA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865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EC209-97C3-411A-BD12-2900A0E0F22F}" type="datetime1">
              <a:rPr lang="en-US" smtClean="0"/>
              <a:pPr/>
              <a:t>1/2/2024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54035-7FE5-4293-A7B8-62BB6EE60EA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536180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EC209-97C3-411A-BD12-2900A0E0F22F}" type="datetime1">
              <a:rPr lang="en-US" smtClean="0"/>
              <a:pPr/>
              <a:t>1/2/2024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54035-7FE5-4293-A7B8-62BB6EE60EA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80124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EC209-97C3-411A-BD12-2900A0E0F22F}" type="datetime1">
              <a:rPr lang="en-US" smtClean="0"/>
              <a:pPr/>
              <a:t>1/2/2024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54035-7FE5-4293-A7B8-62BB6EE60EA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64865243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EC209-97C3-411A-BD12-2900A0E0F22F}" type="datetime1">
              <a:rPr lang="en-US" smtClean="0"/>
              <a:pPr/>
              <a:t>1/2/2024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54035-7FE5-4293-A7B8-62BB6EE60EA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139737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EC209-97C3-411A-BD12-2900A0E0F22F}" type="datetime1">
              <a:rPr lang="en-US" smtClean="0"/>
              <a:pPr/>
              <a:t>1/2/2024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54035-7FE5-4293-A7B8-62BB6EE60EA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213245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EC209-97C3-411A-BD12-2900A0E0F22F}" type="datetime1">
              <a:rPr lang="en-US" smtClean="0"/>
              <a:pPr/>
              <a:t>1/2/2024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54035-7FE5-4293-A7B8-62BB6EE60EA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137541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9D6E6-F9A1-4C0C-A78C-DCABD525B8CD}" type="datetime1">
              <a:rPr lang="en-US" smtClean="0"/>
              <a:pPr/>
              <a:t>1/2/2024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54035-7FE5-4293-A7B8-62BB6EE60EA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1361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98AE0-00B2-44F1-922F-963783E9164F}" type="datetime1">
              <a:rPr lang="en-US" smtClean="0"/>
              <a:pPr/>
              <a:t>1/2/2024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54035-7FE5-4293-A7B8-62BB6EE60EA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055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6F1CF-FF55-4667-82C9-6C223091B074}" type="datetime1">
              <a:rPr lang="en-US" smtClean="0"/>
              <a:pPr/>
              <a:t>1/2/2024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54035-7FE5-4293-A7B8-62BB6EE60EA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334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837B7-0685-4A98-8B29-E6B7D2406605}" type="datetime1">
              <a:rPr lang="en-US" smtClean="0"/>
              <a:pPr/>
              <a:t>1/2/2024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54035-7FE5-4293-A7B8-62BB6EE60EA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456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0BA1B-BDFD-4887-8982-5514EC1A14E3}" type="datetime1">
              <a:rPr lang="en-US" smtClean="0"/>
              <a:pPr/>
              <a:t>1/2/2024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54035-7FE5-4293-A7B8-62BB6EE60EA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474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0504D-3D86-491C-91DF-E4900259DBFE}" type="datetime1">
              <a:rPr lang="en-US" smtClean="0"/>
              <a:pPr/>
              <a:t>1/2/2024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54035-7FE5-4293-A7B8-62BB6EE60EA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601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E6C31-6A0B-4FE0-A7B7-05DA6EB4FACD}" type="datetime1">
              <a:rPr lang="en-US" smtClean="0"/>
              <a:pPr/>
              <a:t>1/2/2024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54035-7FE5-4293-A7B8-62BB6EE60EA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562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F77A7-D3FC-4B58-A9CD-F0A5B2C2D2D2}" type="datetime1">
              <a:rPr lang="en-US" smtClean="0"/>
              <a:pPr/>
              <a:t>1/2/2024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54035-7FE5-4293-A7B8-62BB6EE60EA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597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0C4B1-6A15-46B2-8986-0F1AF50D6A5D}" type="datetime1">
              <a:rPr lang="en-US" smtClean="0"/>
              <a:pPr/>
              <a:t>1/2/2024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54035-7FE5-4293-A7B8-62BB6EE60EA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263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EB1CC-9212-48B0-A800-1DB028EEF068}" type="datetime1">
              <a:rPr lang="en-US" smtClean="0"/>
              <a:pPr/>
              <a:t>1/2/2024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54035-7FE5-4293-A7B8-62BB6EE60EA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336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96EC209-97C3-411A-BD12-2900A0E0F22F}" type="datetime1">
              <a:rPr lang="en-US" smtClean="0"/>
              <a:pPr/>
              <a:t>1/2/2024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D54035-7FE5-4293-A7B8-62BB6EE60EA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3197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oftwaretestinghelp.com/performance-testing-tools-load-testing-tools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2200" y="2534194"/>
            <a:ext cx="6758715" cy="4232366"/>
          </a:xfrm>
        </p:spPr>
        <p:txBody>
          <a:bodyPr/>
          <a:lstStyle/>
          <a:p>
            <a:pPr algn="ctr"/>
            <a:r>
              <a:rPr lang="en-US" altLang="en-US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 </a:t>
            </a:r>
            <a:r>
              <a:rPr lang="en-US" altLang="en-US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Automation</a:t>
            </a:r>
            <a:r>
              <a:rPr lang="en-US" altLang="en-US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br>
              <a:rPr lang="en-US" altLang="en-US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en-US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Selenium</a:t>
            </a:r>
            <a:endParaRPr lang="en-US" sz="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54035-7FE5-4293-A7B8-62BB6EE60EA8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2050" name="Picture 2" descr="Image result for test automation 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0915" y="2007598"/>
            <a:ext cx="3143250" cy="3295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6998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5577" y="418011"/>
            <a:ext cx="3683726" cy="837838"/>
          </a:xfrm>
        </p:spPr>
        <p:txBody>
          <a:bodyPr/>
          <a:lstStyle/>
          <a:p>
            <a:pPr algn="ctr"/>
            <a:r>
              <a:rPr lang="en-US" b="1" dirty="0"/>
              <a:t>I</a:t>
            </a:r>
            <a:r>
              <a:rPr lang="en-US" b="1" dirty="0" smtClean="0"/>
              <a:t>mplement</a:t>
            </a:r>
            <a:endParaRPr lang="en-US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54035-7FE5-4293-A7B8-62BB6EE60EA8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572" y="3984212"/>
            <a:ext cx="5954488" cy="25080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1136" y="1255848"/>
            <a:ext cx="6379603" cy="2404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967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54035-7FE5-4293-A7B8-62BB6EE60EA8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870564" y="2668502"/>
            <a:ext cx="79814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>
                <a:latin typeface="Calibri" panose="020F0502020204030204" pitchFamily="34" charset="0"/>
              </a:rPr>
              <a:t>Thank You</a:t>
            </a:r>
            <a:endParaRPr lang="en-US" sz="4800" b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2760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Contents</a:t>
            </a:r>
            <a:endParaRPr lang="en-US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48640" y="1306286"/>
            <a:ext cx="9501213" cy="5316583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400" dirty="0" smtClean="0">
                <a:latin typeface="Calibri" panose="020F0502020204030204" pitchFamily="34" charset="0"/>
              </a:rPr>
              <a:t>Introduction to test Automation.</a:t>
            </a:r>
          </a:p>
          <a:p>
            <a:pPr>
              <a:lnSpc>
                <a:spcPct val="200000"/>
              </a:lnSpc>
            </a:pPr>
            <a:r>
              <a:rPr lang="en-US" sz="2400" dirty="0" smtClean="0">
                <a:latin typeface="Calibri" panose="020F0502020204030204" pitchFamily="34" charset="0"/>
              </a:rPr>
              <a:t>Drawbacks of Manual Testing</a:t>
            </a:r>
          </a:p>
          <a:p>
            <a:pPr>
              <a:lnSpc>
                <a:spcPct val="200000"/>
              </a:lnSpc>
            </a:pPr>
            <a:r>
              <a:rPr lang="en-US" sz="2400" dirty="0" smtClean="0">
                <a:latin typeface="Calibri" panose="020F0502020204030204" pitchFamily="34" charset="0"/>
              </a:rPr>
              <a:t>When does test Automation make sense?</a:t>
            </a:r>
          </a:p>
          <a:p>
            <a:pPr>
              <a:lnSpc>
                <a:spcPct val="200000"/>
              </a:lnSpc>
            </a:pPr>
            <a:r>
              <a:rPr lang="en-US" sz="2400" dirty="0" smtClean="0">
                <a:latin typeface="Calibri" panose="020F0502020204030204" pitchFamily="34" charset="0"/>
              </a:rPr>
              <a:t>Introduction to Selenium</a:t>
            </a:r>
          </a:p>
          <a:p>
            <a:pPr>
              <a:lnSpc>
                <a:spcPct val="200000"/>
              </a:lnSpc>
            </a:pPr>
            <a:r>
              <a:rPr lang="en-US" sz="2400" dirty="0" smtClean="0">
                <a:latin typeface="Calibri" panose="020F0502020204030204" pitchFamily="34" charset="0"/>
              </a:rPr>
              <a:t>Selenium Components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54035-7FE5-4293-A7B8-62BB6EE60EA8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682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Test Automation</a:t>
            </a:r>
            <a:endParaRPr lang="en-US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320619" cy="4351338"/>
          </a:xfrm>
        </p:spPr>
        <p:txBody>
          <a:bodyPr>
            <a:normAutofit/>
          </a:bodyPr>
          <a:lstStyle/>
          <a:p>
            <a:pPr algn="just">
              <a:lnSpc>
                <a:spcPct val="200000"/>
              </a:lnSpc>
            </a:pPr>
            <a:r>
              <a:rPr lang="en-US" sz="2400" dirty="0" smtClean="0">
                <a:latin typeface="Calibri" panose="020F0502020204030204" pitchFamily="34" charset="0"/>
              </a:rPr>
              <a:t>The </a:t>
            </a:r>
            <a:r>
              <a:rPr lang="en-US" sz="2400" dirty="0">
                <a:latin typeface="Calibri" panose="020F0502020204030204" pitchFamily="34" charset="0"/>
              </a:rPr>
              <a:t>process of converting the manual test cases to test scripts by using any automation tool is known as </a:t>
            </a:r>
            <a:r>
              <a:rPr lang="en-US" sz="2400" dirty="0" smtClean="0">
                <a:latin typeface="Calibri" panose="020F0502020204030204" pitchFamily="34" charset="0"/>
              </a:rPr>
              <a:t>Automation.</a:t>
            </a:r>
          </a:p>
          <a:p>
            <a:pPr algn="just">
              <a:lnSpc>
                <a:spcPct val="200000"/>
              </a:lnSpc>
            </a:pPr>
            <a:endParaRPr lang="en-US" altLang="en-US" sz="2400" i="1" dirty="0"/>
          </a:p>
          <a:p>
            <a:pPr algn="just">
              <a:lnSpc>
                <a:spcPct val="200000"/>
              </a:lnSpc>
            </a:pPr>
            <a:endParaRPr lang="en-US" altLang="en-US" sz="2400" dirty="0" smtClean="0"/>
          </a:p>
          <a:p>
            <a:pPr marL="0" indent="0">
              <a:lnSpc>
                <a:spcPct val="200000"/>
              </a:lnSpc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54035-7FE5-4293-A7B8-62BB6EE60EA8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1026" name="Picture 2" descr="Image result for test automation 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9531" y="1969418"/>
            <a:ext cx="3730214" cy="3730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2548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Drawbacks of Manual Testing</a:t>
            </a:r>
            <a:endParaRPr lang="en-US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630" y="2052918"/>
            <a:ext cx="6074228" cy="4195481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200000"/>
              </a:lnSpc>
            </a:pPr>
            <a:r>
              <a:rPr lang="en-US" sz="2600" dirty="0">
                <a:latin typeface="Calibri" panose="020F0502020204030204" pitchFamily="34" charset="0"/>
              </a:rPr>
              <a:t>Manual testing is not accurate at all times due to human error, hence it is less reliable.</a:t>
            </a:r>
          </a:p>
          <a:p>
            <a:pPr>
              <a:lnSpc>
                <a:spcPct val="200000"/>
              </a:lnSpc>
            </a:pPr>
            <a:r>
              <a:rPr lang="en-US" sz="2600" dirty="0">
                <a:latin typeface="Calibri" panose="020F0502020204030204" pitchFamily="34" charset="0"/>
              </a:rPr>
              <a:t>Manual testing is time-consuming</a:t>
            </a:r>
            <a:r>
              <a:rPr lang="en-US" sz="2400" dirty="0">
                <a:latin typeface="Calibri" panose="020F0502020204030204" pitchFamily="34" charset="0"/>
              </a:rPr>
              <a:t>, </a:t>
            </a:r>
            <a:r>
              <a:rPr lang="en-US" sz="2800" dirty="0">
                <a:latin typeface="Calibri" panose="020F0502020204030204" pitchFamily="34" charset="0"/>
              </a:rPr>
              <a:t>taking</a:t>
            </a:r>
            <a:r>
              <a:rPr lang="en-US" sz="2400" dirty="0">
                <a:latin typeface="Calibri" panose="020F0502020204030204" pitchFamily="34" charset="0"/>
              </a:rPr>
              <a:t> </a:t>
            </a:r>
            <a:r>
              <a:rPr lang="en-US" sz="2600" dirty="0">
                <a:latin typeface="Calibri" panose="020F0502020204030204" pitchFamily="34" charset="0"/>
              </a:rPr>
              <a:t>up human resources.</a:t>
            </a:r>
          </a:p>
          <a:p>
            <a:pPr>
              <a:lnSpc>
                <a:spcPct val="200000"/>
              </a:lnSpc>
            </a:pPr>
            <a:r>
              <a:rPr lang="en-US" sz="2600" dirty="0">
                <a:latin typeface="Calibri" panose="020F0502020204030204" pitchFamily="34" charset="0"/>
              </a:rPr>
              <a:t>Manual testing is only practical when the test cases are run once or </a:t>
            </a:r>
            <a:r>
              <a:rPr lang="en-US" sz="2600" dirty="0" smtClean="0">
                <a:latin typeface="Calibri" panose="020F0502020204030204" pitchFamily="34" charset="0"/>
              </a:rPr>
              <a:t>twice</a:t>
            </a:r>
            <a:r>
              <a:rPr lang="en-US" sz="2600" dirty="0">
                <a:latin typeface="Calibri" panose="020F0502020204030204" pitchFamily="34" charset="0"/>
              </a:rPr>
              <a:t>.</a:t>
            </a:r>
            <a:endParaRPr lang="en-US" sz="2600" dirty="0" smtClean="0"/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54035-7FE5-4293-A7B8-62BB6EE60EA8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5" name="Picture 4" descr="Image result for automated testing 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7736" y="2403565"/>
            <a:ext cx="5804264" cy="3749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2296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sz="40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 When Does Test Automation make sense</a:t>
            </a:r>
            <a:r>
              <a:rPr lang="en-US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?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1886" y="1907177"/>
            <a:ext cx="11364685" cy="5460275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When there are many repetitive tests</a:t>
            </a:r>
          </a:p>
          <a:p>
            <a:pPr>
              <a:lnSpc>
                <a:spcPct val="200000"/>
              </a:lnSpc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When there are frequent regression testing iterations</a:t>
            </a:r>
          </a:p>
          <a:p>
            <a:pPr>
              <a:lnSpc>
                <a:spcPct val="200000"/>
              </a:lnSpc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When you need </a:t>
            </a:r>
            <a:r>
              <a:rPr lang="en-US" dirty="0" smtClean="0">
                <a:latin typeface="Calibri" pitchFamily="34" charset="0"/>
                <a:cs typeface="Calibri" pitchFamily="34" charset="0"/>
                <a:hlinkClick r:id="rId2" tooltip="Load testing tools"/>
              </a:rPr>
              <a:t>to simulate large number of users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 who are using the application resources</a:t>
            </a:r>
          </a:p>
          <a:p>
            <a:pPr>
              <a:lnSpc>
                <a:spcPct val="200000"/>
              </a:lnSpc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When AUT is having comparatively stable UI</a:t>
            </a:r>
          </a:p>
          <a:p>
            <a:pPr>
              <a:lnSpc>
                <a:spcPct val="200000"/>
              </a:lnSpc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When you have large set of BVT cases</a:t>
            </a:r>
          </a:p>
          <a:p>
            <a:pPr>
              <a:lnSpc>
                <a:spcPct val="200000"/>
              </a:lnSpc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When you can’t rely on manual test execution for critical functionality</a:t>
            </a:r>
          </a:p>
          <a:p>
            <a:pPr marL="0" indent="0">
              <a:buNone/>
            </a:pPr>
            <a:endParaRPr lang="en-US" altLang="en-US" dirty="0" smtClean="0"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54035-7FE5-4293-A7B8-62BB6EE60EA8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358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Test Automation Tools</a:t>
            </a:r>
            <a:endParaRPr lang="en-US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 smtClean="0">
                <a:latin typeface="Calibri" panose="020F0502020204030204" pitchFamily="34" charset="0"/>
              </a:rPr>
              <a:t>Selenium (Open Source)</a:t>
            </a:r>
          </a:p>
          <a:p>
            <a:pPr>
              <a:lnSpc>
                <a:spcPct val="200000"/>
              </a:lnSpc>
            </a:pPr>
            <a:r>
              <a:rPr lang="en-US" dirty="0" smtClean="0">
                <a:latin typeface="Calibri" panose="020F0502020204030204" pitchFamily="34" charset="0"/>
              </a:rPr>
              <a:t>Quick Test Professional By HP</a:t>
            </a:r>
          </a:p>
          <a:p>
            <a:pPr>
              <a:lnSpc>
                <a:spcPct val="200000"/>
              </a:lnSpc>
            </a:pPr>
            <a:r>
              <a:rPr lang="en-US" dirty="0" smtClean="0">
                <a:latin typeface="Calibri" panose="020F0502020204030204" pitchFamily="34" charset="0"/>
              </a:rPr>
              <a:t>Silk Test By Borland</a:t>
            </a:r>
          </a:p>
          <a:p>
            <a:pPr>
              <a:lnSpc>
                <a:spcPct val="200000"/>
              </a:lnSpc>
            </a:pPr>
            <a:r>
              <a:rPr lang="en-US" dirty="0" smtClean="0">
                <a:latin typeface="Calibri" panose="020F0502020204030204" pitchFamily="34" charset="0"/>
              </a:rPr>
              <a:t>Watir </a:t>
            </a:r>
          </a:p>
          <a:p>
            <a:pPr>
              <a:lnSpc>
                <a:spcPct val="200000"/>
              </a:lnSpc>
            </a:pPr>
            <a:r>
              <a:rPr lang="en-US" dirty="0" smtClean="0">
                <a:latin typeface="Calibri" panose="020F0502020204030204" pitchFamily="34" charset="0"/>
              </a:rPr>
              <a:t>Sahi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54035-7FE5-4293-A7B8-62BB6EE60EA8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3074" name="Picture 2" descr="Image result for selenium logo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1061" y="1853248"/>
            <a:ext cx="1905000" cy="172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mage result for Quick Test Professional By HP logo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0613" y="1913655"/>
            <a:ext cx="1986734" cy="1603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Related im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5723" y="3960336"/>
            <a:ext cx="2047875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Image result for Watir logo 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1092" y="5421864"/>
            <a:ext cx="3397522" cy="1347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9712" y="3779607"/>
            <a:ext cx="2164268" cy="1542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177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4488" y="165335"/>
            <a:ext cx="9404723" cy="1400530"/>
          </a:xfrm>
        </p:spPr>
        <p:txBody>
          <a:bodyPr/>
          <a:lstStyle/>
          <a:p>
            <a:pPr algn="ctr"/>
            <a:r>
              <a:rPr lang="en-US" altLang="en-US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Selenium</a:t>
            </a:r>
            <a:endParaRPr lang="en-US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3434" y="1063416"/>
            <a:ext cx="11101252" cy="5546390"/>
          </a:xfrm>
        </p:spPr>
        <p:txBody>
          <a:bodyPr>
            <a:normAutofit/>
          </a:bodyPr>
          <a:lstStyle/>
          <a:p>
            <a:pPr algn="just">
              <a:lnSpc>
                <a:spcPct val="200000"/>
              </a:lnSpc>
            </a:pPr>
            <a:r>
              <a:rPr lang="en-US" sz="2600" dirty="0" smtClean="0">
                <a:latin typeface="Calibri" pitchFamily="34" charset="0"/>
                <a:cs typeface="Calibri" pitchFamily="34" charset="0"/>
              </a:rPr>
              <a:t>Selenium is one of the most popular automated testing suites.</a:t>
            </a:r>
          </a:p>
          <a:p>
            <a:pPr algn="just">
              <a:lnSpc>
                <a:spcPct val="200000"/>
              </a:lnSpc>
            </a:pPr>
            <a:r>
              <a:rPr lang="en-US" sz="2600" dirty="0" smtClean="0">
                <a:latin typeface="Calibri" pitchFamily="34" charset="0"/>
                <a:cs typeface="Calibri" pitchFamily="34" charset="0"/>
              </a:rPr>
              <a:t> Selenium is designed in a way to support and encourage automation testing of functional aspects of web-based applications and a wide range of browsers and platforms.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54035-7FE5-4293-A7B8-62BB6EE60EA8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261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Why Selenium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?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54227" y="1319350"/>
            <a:ext cx="10936512" cy="5290456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Calibri" panose="020F0502020204030204" pitchFamily="34" charset="0"/>
              </a:rPr>
              <a:t>It is free and open </a:t>
            </a:r>
            <a:r>
              <a:rPr lang="en-US" sz="2400" dirty="0" smtClean="0">
                <a:latin typeface="Calibri" panose="020F0502020204030204" pitchFamily="34" charset="0"/>
              </a:rPr>
              <a:t>source.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Calibri" panose="020F0502020204030204" pitchFamily="34" charset="0"/>
              </a:rPr>
              <a:t>Have cross </a:t>
            </a:r>
            <a:r>
              <a:rPr lang="en-US" sz="2400" dirty="0" smtClean="0">
                <a:latin typeface="Calibri" panose="020F0502020204030204" pitchFamily="34" charset="0"/>
              </a:rPr>
              <a:t>browser </a:t>
            </a:r>
            <a:r>
              <a:rPr lang="en-US" sz="2400" dirty="0">
                <a:latin typeface="Calibri" panose="020F0502020204030204" pitchFamily="34" charset="0"/>
              </a:rPr>
              <a:t>compatibility (Firefox, chrome, Internet Explorer, Safari </a:t>
            </a:r>
            <a:r>
              <a:rPr lang="en-US" sz="2400" dirty="0" smtClean="0">
                <a:latin typeface="Calibri" panose="020F0502020204030204" pitchFamily="34" charset="0"/>
              </a:rPr>
              <a:t>etc.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Calibri" panose="020F0502020204030204" pitchFamily="34" charset="0"/>
              </a:rPr>
              <a:t>Have </a:t>
            </a:r>
            <a:r>
              <a:rPr lang="en-US" sz="2400" dirty="0">
                <a:latin typeface="Calibri" panose="020F0502020204030204" pitchFamily="34" charset="0"/>
              </a:rPr>
              <a:t>great platform compatibility (Windows, Mac OS, Linux etc</a:t>
            </a:r>
            <a:r>
              <a:rPr lang="en-US" sz="2400" dirty="0" smtClean="0">
                <a:latin typeface="Calibri" panose="020F0502020204030204" pitchFamily="34" charset="0"/>
              </a:rPr>
              <a:t>.)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Calibri" panose="020F0502020204030204" pitchFamily="34" charset="0"/>
              </a:rPr>
              <a:t>Supports multiple programming languages (Java, </a:t>
            </a:r>
            <a:r>
              <a:rPr lang="en-US" sz="2400" dirty="0" smtClean="0">
                <a:latin typeface="Calibri" panose="020F0502020204030204" pitchFamily="34" charset="0"/>
              </a:rPr>
              <a:t>C#, </a:t>
            </a:r>
            <a:r>
              <a:rPr lang="en-US" sz="2400" dirty="0">
                <a:latin typeface="Calibri" panose="020F0502020204030204" pitchFamily="34" charset="0"/>
              </a:rPr>
              <a:t>Ruby, Python, Pearl etc</a:t>
            </a:r>
            <a:r>
              <a:rPr lang="en-US" sz="2400" dirty="0" smtClean="0">
                <a:latin typeface="Calibri" panose="020F0502020204030204" pitchFamily="34" charset="0"/>
              </a:rPr>
              <a:t>.)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Calibri" panose="020F0502020204030204" pitchFamily="34" charset="0"/>
              </a:rPr>
              <a:t>Saves time and </a:t>
            </a:r>
            <a:r>
              <a:rPr lang="en-US" sz="2400" dirty="0" smtClean="0">
                <a:latin typeface="Calibri" panose="020F0502020204030204" pitchFamily="34" charset="0"/>
              </a:rPr>
              <a:t>money,</a:t>
            </a:r>
            <a:r>
              <a:rPr lang="en-US" sz="2400" dirty="0">
                <a:latin typeface="Calibri" panose="020F0502020204030204" pitchFamily="34" charset="0"/>
              </a:rPr>
              <a:t> manual </a:t>
            </a:r>
            <a:r>
              <a:rPr lang="en-US" sz="2400" dirty="0" smtClean="0">
                <a:latin typeface="Calibri" panose="020F0502020204030204" pitchFamily="34" charset="0"/>
              </a:rPr>
              <a:t>effort.</a:t>
            </a:r>
            <a:endParaRPr lang="en-US" sz="2400" dirty="0">
              <a:latin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Calibri" panose="020F0502020204030204" pitchFamily="34" charset="0"/>
              </a:rPr>
              <a:t>We can maintain Accuracy by repeating the same task in same </a:t>
            </a:r>
            <a:r>
              <a:rPr lang="en-US" sz="2400" dirty="0" smtClean="0">
                <a:latin typeface="Calibri" panose="020F0502020204030204" pitchFamily="34" charset="0"/>
              </a:rPr>
              <a:t>manner.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Have a large user base and helping communities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54035-7FE5-4293-A7B8-62BB6EE60EA8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41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Selenium Components</a:t>
            </a:r>
            <a:endParaRPr lang="en-US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6754" y="2052918"/>
            <a:ext cx="5839097" cy="4195481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400" dirty="0">
                <a:latin typeface="Calibri" panose="020F0502020204030204" pitchFamily="34" charset="0"/>
              </a:rPr>
              <a:t>Selenium Integrated Development Environment (IDE)</a:t>
            </a:r>
          </a:p>
          <a:p>
            <a:pPr>
              <a:lnSpc>
                <a:spcPct val="200000"/>
              </a:lnSpc>
            </a:pPr>
            <a:r>
              <a:rPr lang="en-US" sz="2400" dirty="0">
                <a:latin typeface="Calibri" panose="020F0502020204030204" pitchFamily="34" charset="0"/>
              </a:rPr>
              <a:t>Selenium Remote Control (RC)</a:t>
            </a:r>
          </a:p>
          <a:p>
            <a:pPr>
              <a:lnSpc>
                <a:spcPct val="200000"/>
              </a:lnSpc>
            </a:pPr>
            <a:r>
              <a:rPr lang="en-US" sz="2400" dirty="0">
                <a:latin typeface="Calibri" panose="020F0502020204030204" pitchFamily="34" charset="0"/>
              </a:rPr>
              <a:t>WebDriver</a:t>
            </a:r>
          </a:p>
          <a:p>
            <a:pPr>
              <a:lnSpc>
                <a:spcPct val="200000"/>
              </a:lnSpc>
            </a:pPr>
            <a:r>
              <a:rPr lang="en-US" sz="2400" dirty="0">
                <a:latin typeface="Calibri" panose="020F0502020204030204" pitchFamily="34" charset="0"/>
              </a:rPr>
              <a:t>Selenium </a:t>
            </a:r>
            <a:r>
              <a:rPr lang="en-US" sz="2400" dirty="0" smtClean="0">
                <a:latin typeface="Calibri" panose="020F0502020204030204" pitchFamily="34" charset="0"/>
              </a:rPr>
              <a:t>Grid</a:t>
            </a:r>
            <a:endParaRPr lang="en-US" sz="2400" dirty="0">
              <a:latin typeface="Calibri" panose="020F050202020403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54035-7FE5-4293-A7B8-62BB6EE60EA8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7198" y="2052918"/>
            <a:ext cx="5581650" cy="4465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848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2289</TotalTime>
  <Words>336</Words>
  <Application>Microsoft Office PowerPoint</Application>
  <PresentationFormat>Widescreen</PresentationFormat>
  <Paragraphs>60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Century Gothic</vt:lpstr>
      <vt:lpstr>Wingdings 3</vt:lpstr>
      <vt:lpstr>Ion</vt:lpstr>
      <vt:lpstr>Test Automation  Using Selenium</vt:lpstr>
      <vt:lpstr>Contents</vt:lpstr>
      <vt:lpstr>Test Automation</vt:lpstr>
      <vt:lpstr>Drawbacks of Manual Testing</vt:lpstr>
      <vt:lpstr> When Does Test Automation make sense?</vt:lpstr>
      <vt:lpstr>Test Automation Tools</vt:lpstr>
      <vt:lpstr>Selenium</vt:lpstr>
      <vt:lpstr>Why Selenium ?</vt:lpstr>
      <vt:lpstr>Selenium Components</vt:lpstr>
      <vt:lpstr>Implement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Automation Using Selenium</dc:title>
  <dc:creator>Shalini Sharma.</dc:creator>
  <cp:lastModifiedBy>Anik</cp:lastModifiedBy>
  <cp:revision>102</cp:revision>
  <dcterms:created xsi:type="dcterms:W3CDTF">2018-01-23T04:46:29Z</dcterms:created>
  <dcterms:modified xsi:type="dcterms:W3CDTF">2024-01-02T13:47:10Z</dcterms:modified>
</cp:coreProperties>
</file>