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11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5A50E-BF3B-43F7-B305-535CB0409EF8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FB785-FC9E-4C59-8548-7B8094C07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01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FB785-FC9E-4C59-8548-7B8094C07C2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96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523BB27-6251-4106-AFCF-0D9D82E98768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7D8BD58-B71C-4B88-9C2D-DCF7E430C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5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BB27-6251-4106-AFCF-0D9D82E98768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BD58-B71C-4B88-9C2D-DCF7E430C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3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BB27-6251-4106-AFCF-0D9D82E98768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BD58-B71C-4B88-9C2D-DCF7E430C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75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BB27-6251-4106-AFCF-0D9D82E98768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BD58-B71C-4B88-9C2D-DCF7E430C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65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BB27-6251-4106-AFCF-0D9D82E98768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BD58-B71C-4B88-9C2D-DCF7E430C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05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BB27-6251-4106-AFCF-0D9D82E98768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BD58-B71C-4B88-9C2D-DCF7E430C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10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BB27-6251-4106-AFCF-0D9D82E98768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BD58-B71C-4B88-9C2D-DCF7E430C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55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523BB27-6251-4106-AFCF-0D9D82E98768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BD58-B71C-4B88-9C2D-DCF7E430C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112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523BB27-6251-4106-AFCF-0D9D82E98768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BD58-B71C-4B88-9C2D-DCF7E430C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39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BB27-6251-4106-AFCF-0D9D82E98768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BD58-B71C-4B88-9C2D-DCF7E430C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1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BB27-6251-4106-AFCF-0D9D82E98768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BD58-B71C-4B88-9C2D-DCF7E430C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36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BB27-6251-4106-AFCF-0D9D82E98768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BD58-B71C-4B88-9C2D-DCF7E430C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81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BB27-6251-4106-AFCF-0D9D82E98768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BD58-B71C-4B88-9C2D-DCF7E430C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8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BB27-6251-4106-AFCF-0D9D82E98768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BD58-B71C-4B88-9C2D-DCF7E430C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6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BB27-6251-4106-AFCF-0D9D82E98768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BD58-B71C-4B88-9C2D-DCF7E430C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48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BB27-6251-4106-AFCF-0D9D82E98768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BD58-B71C-4B88-9C2D-DCF7E430C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7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BB27-6251-4106-AFCF-0D9D82E98768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BD58-B71C-4B88-9C2D-DCF7E430C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86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523BB27-6251-4106-AFCF-0D9D82E98768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7D8BD58-B71C-4B88-9C2D-DCF7E430C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58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20437-FF83-3AAF-F78C-FE739856D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3784" y="1302244"/>
            <a:ext cx="9144000" cy="2387600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HACKERRANK PROGRAMS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BDACDE-3D6F-672E-84E3-030B872DF72A}"/>
              </a:ext>
            </a:extLst>
          </p:cNvPr>
          <p:cNvSpPr/>
          <p:nvPr/>
        </p:nvSpPr>
        <p:spPr>
          <a:xfrm>
            <a:off x="7083816" y="4010072"/>
            <a:ext cx="252665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Brush Script MT" panose="03060802040406070304" pitchFamily="66" charset="0"/>
              </a:rPr>
              <a:t>-</a:t>
            </a:r>
            <a:r>
              <a:rPr lang="en-US" sz="4000" b="1" cap="none" spc="0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Brush Script MT" panose="03060802040406070304" pitchFamily="66" charset="0"/>
              </a:rPr>
              <a:t>Anika.M.B</a:t>
            </a:r>
            <a:endParaRPr lang="en-US" sz="40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Brush Script MT" panose="03060802040406070304" pitchFamily="66" charset="0"/>
            </a:endParaRPr>
          </a:p>
          <a:p>
            <a:pPr algn="ctr"/>
            <a:r>
              <a:rPr lang="en-US" sz="4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Brush Script MT" panose="03060802040406070304" pitchFamily="66" charset="0"/>
              </a:rPr>
              <a:t>Bsc.cs</a:t>
            </a:r>
            <a:r>
              <a:rPr lang="en-US" sz="4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Brush Script MT" panose="03060802040406070304" pitchFamily="66" charset="0"/>
              </a:rPr>
              <a:t>(AI)</a:t>
            </a:r>
            <a:endParaRPr lang="en-US" sz="40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864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9DDEA-8070-359C-E93F-32E0F938A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176" y="1191753"/>
            <a:ext cx="10000465" cy="1372986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Operators – The Newspaper Agency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BC9F6E-DB79-C542-FD0B-596E2F312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160" y="3451410"/>
            <a:ext cx="3936549" cy="30139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638D29-2C98-DAA1-6466-14501F8A6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6566" y="3268412"/>
            <a:ext cx="2000360" cy="337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636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A1FAF-74AB-2DB4-D087-1C3D7B05F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4462" y="1223838"/>
            <a:ext cx="8831816" cy="1372986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Operators – Harry Potter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949CFD-5839-7122-059F-C7D7F8AEE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370" y="3428999"/>
            <a:ext cx="2244079" cy="31791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76D1D8-F28F-776C-5114-1F91729DD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551" y="3384509"/>
            <a:ext cx="2715899" cy="347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09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9314A-0297-E837-C3F3-A6FAE7D3C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799" y="1191754"/>
            <a:ext cx="9214402" cy="1372986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Operators – Splitting into the teams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613B65-4E57-D8E6-C7EE-BF3303EE0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82508"/>
            <a:ext cx="7090611" cy="2954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154878-2508-0F65-31B9-B8188C176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0611" y="4106751"/>
            <a:ext cx="4839375" cy="243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663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C8614-844E-02A1-1111-C1C6816C0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3008" y="1352175"/>
            <a:ext cx="8831816" cy="1372986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Operators – 3 Psychos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AE67D3-1727-0EE6-AF51-E4D7FBFB9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97" y="3981045"/>
            <a:ext cx="6872268" cy="26283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53F686-F77E-BCB0-DF71-A6F726F88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3123" y="3615378"/>
            <a:ext cx="3966982" cy="303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477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63CDB-5515-3A48-DDF6-6E654320A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1" y="1191753"/>
            <a:ext cx="8831816" cy="1372986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Operators – Debt Repay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74DD0B-A536-9DA2-E56D-E672B2E90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787" y="3249335"/>
            <a:ext cx="3386213" cy="36086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06A433-A7FC-4F1B-BDB3-C0716208A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778" y="3249335"/>
            <a:ext cx="1780264" cy="360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172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BA9AC-B73C-7733-2468-A10DB6218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6545" y="1304048"/>
            <a:ext cx="8831816" cy="1372986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Operators – Hop n Hop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D2ABFC-DC3F-DC6F-0263-9846A3321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383" y="3580475"/>
            <a:ext cx="1986070" cy="27632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9FB701-96B4-F7D2-0857-DF4B67095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8932" y="3580474"/>
            <a:ext cx="3816914" cy="302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969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705FB-3B18-101D-FBDE-F01870529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5704" y="1271964"/>
            <a:ext cx="8831816" cy="1372986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Operators – Dollars &amp; Cents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AA3981-34CE-7402-EBEF-5ADE43E1C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157" y="3285509"/>
            <a:ext cx="2551779" cy="35724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FD6F7A-26A6-0179-10CB-18235CB83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213" y="3285509"/>
            <a:ext cx="1988940" cy="357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501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50E23-AD45-BB23-611E-5195A2478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1535" y="1352175"/>
            <a:ext cx="8831816" cy="1372986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Operators – Treasure Hunter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9A5F4B-67E5-D674-A7B9-52FA32965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563" y="3320097"/>
            <a:ext cx="3783437" cy="35379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EC5C2F-7167-61DC-9897-A10CE8321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777" y="3214436"/>
            <a:ext cx="1621623" cy="334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807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832FA-8063-F0CF-022B-71B5232ED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797" y="1063417"/>
            <a:ext cx="9422949" cy="1372986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Operators – Reverse a 3-digit number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AFDD18-1738-510B-02FA-A6B378C2C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797" y="3763993"/>
            <a:ext cx="5153663" cy="23951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9F1064-37EE-4E2D-5B0B-8DAD44B0A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9672" y="3595648"/>
            <a:ext cx="1831402" cy="263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392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0E4CC-B977-0F3A-A5B9-DFE8917BE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714" y="1352175"/>
            <a:ext cx="8831816" cy="1372986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Operators – Tic Tac Toe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0918C7-2638-9AA9-997B-EB53035BC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803" y="3719826"/>
            <a:ext cx="4184636" cy="24876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7CD110-FE40-37A7-E392-E426550C2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404" y="3629138"/>
            <a:ext cx="1836164" cy="252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564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678E2-2DF3-E50E-1B2D-3A28D3FC3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209" y="1078407"/>
            <a:ext cx="10020589" cy="1372986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Input </a:t>
            </a:r>
            <a:r>
              <a:rPr lang="en-US" b="1" i="0" dirty="0">
                <a:solidFill>
                  <a:schemeClr val="bg1">
                    <a:lumMod val="95000"/>
                  </a:schemeClr>
                </a:solidFill>
                <a:effectLst/>
                <a:latin typeface="Arial Rounded MT Bold" panose="020F0704030504030204" pitchFamily="34" charset="0"/>
              </a:rPr>
              <a:t>&amp; </a:t>
            </a:r>
            <a:r>
              <a:rPr lang="en-US" dirty="0">
                <a:latin typeface="Arial Rounded MT Bold" panose="020F0704030504030204" pitchFamily="34" charset="0"/>
              </a:rPr>
              <a:t>Output-Say “Hello, World!”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D0F443-4209-D1C9-ABA5-7B32460E9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209" y="3873369"/>
            <a:ext cx="4998082" cy="18506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71B5A9-A39B-F0D2-7F4F-526774871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803" y="4040234"/>
            <a:ext cx="3159569" cy="173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849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0E4CC-B977-0F3A-A5B9-DFE8917BE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803" y="1325280"/>
            <a:ext cx="8831816" cy="1372986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Decision Making – Electricity Bill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F23D7E-9ADC-9E51-3118-5E9BA6C22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313" y="3320038"/>
            <a:ext cx="3887234" cy="35132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9FFCD4-0708-C906-F7F4-AEE8BE062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734" y="3320038"/>
            <a:ext cx="2506584" cy="338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350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0E4CC-B977-0F3A-A5B9-DFE8917BE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30" y="1271492"/>
            <a:ext cx="9761007" cy="1372986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Decision Making – Checking Alphabet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781EE0-2DD5-270C-96E4-194EC5342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942" y="3320038"/>
            <a:ext cx="4566058" cy="31211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138972-6657-2CB1-4E03-697C22DB3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066" y="3429000"/>
            <a:ext cx="2444663" cy="3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728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A1B87-141A-C270-4DEF-3965DA56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462" y="1003648"/>
            <a:ext cx="8761413" cy="706964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Decision Making – Online Shopping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79953F-4446-2B2A-4A39-214373D16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590" y="2318152"/>
            <a:ext cx="4400583" cy="45444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790A39-84D6-78DE-B774-317407E9B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916" y="2318151"/>
            <a:ext cx="2440114" cy="421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297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0E4CC-B977-0F3A-A5B9-DFE8917BE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496" y="1361433"/>
            <a:ext cx="9761007" cy="1372986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Decision Making – Hotel </a:t>
            </a:r>
            <a:r>
              <a:rPr lang="en-US" dirty="0" err="1">
                <a:latin typeface="Arial Rounded MT Bold" panose="020F0704030504030204" pitchFamily="34" charset="0"/>
              </a:rPr>
              <a:t>Tarrif</a:t>
            </a:r>
            <a:r>
              <a:rPr lang="en-US" dirty="0">
                <a:latin typeface="Arial Rounded MT Bold" panose="020F0704030504030204" pitchFamily="34" charset="0"/>
              </a:rPr>
              <a:t> Calc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470CCB-E45E-BF9D-B1FE-A143C8951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631" y="3280237"/>
            <a:ext cx="4164049" cy="33573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2446FE-1B06-E938-9122-1E6BDB8F0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3765" y="3280236"/>
            <a:ext cx="2020255" cy="351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600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0E4CC-B977-0F3A-A5B9-DFE8917BE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176" y="1361433"/>
            <a:ext cx="9761007" cy="1372986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Decision Making – Gift for Birthday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FE9556-BFF1-F231-E93F-43CC0752C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314" y="3754935"/>
            <a:ext cx="5627365" cy="25683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D875E0-F650-B216-4811-A554A1CEB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824" y="3619880"/>
            <a:ext cx="2505482" cy="258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804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0E4CC-B977-0F3A-A5B9-DFE8917BE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4435" y="1361433"/>
            <a:ext cx="9761007" cy="1372986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Decision Making – Trendy Number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BB2E71-D9CB-022F-33AE-246171349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368" y="3429000"/>
            <a:ext cx="4041631" cy="33407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CBC4D3-6475-2AB7-DD18-690464FC8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937" y="3515090"/>
            <a:ext cx="2267697" cy="312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851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0E4CC-B977-0F3A-A5B9-DFE8917BE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495" y="1421394"/>
            <a:ext cx="9761007" cy="1372986"/>
          </a:xfrm>
        </p:spPr>
        <p:txBody>
          <a:bodyPr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Time Sheet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9099A9-8A26-7034-3FDA-252C7A4E3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495" y="3429000"/>
            <a:ext cx="3452297" cy="34931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37BB03-AE7A-41AB-1481-61CF1DE53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391" y="3526658"/>
            <a:ext cx="4004825" cy="31249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1BBF7C-E93F-D3A7-21AB-96169C33A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6661" y="3380281"/>
            <a:ext cx="1779841" cy="341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018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0E4CC-B977-0F3A-A5B9-DFE8917BE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116" y="1389310"/>
            <a:ext cx="9761007" cy="1372986"/>
          </a:xfrm>
        </p:spPr>
        <p:txBody>
          <a:bodyPr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Decision Making – Mango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496B7-F234-39D4-62BE-B30D3538C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524" y="3316705"/>
            <a:ext cx="3402418" cy="3429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D83D1C-A5AA-7DE9-E9EA-A2F295888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973" y="3316705"/>
            <a:ext cx="1922890" cy="334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8944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0E4CC-B977-0F3A-A5B9-DFE8917BE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116" y="1389310"/>
            <a:ext cx="9761007" cy="1372986"/>
          </a:xfrm>
        </p:spPr>
        <p:txBody>
          <a:bodyPr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Decision Making – Cricket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65ADB2-62EE-9839-2021-72CDBD92E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84" y="3185219"/>
            <a:ext cx="4163796" cy="36727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E42F35-7507-1C38-0BE7-AD7F7B732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6673" y="3185219"/>
            <a:ext cx="1957137" cy="351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5973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0E4CC-B977-0F3A-A5B9-DFE8917BE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116" y="1389310"/>
            <a:ext cx="9761007" cy="1372986"/>
          </a:xfrm>
        </p:spPr>
        <p:txBody>
          <a:bodyPr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Decision Making – Number of days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DA883F-40F3-A78D-69F1-C553BBD91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87" y="3235024"/>
            <a:ext cx="6703059" cy="36229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1D97A9-EA27-AE75-5B6B-0B5E5AACB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651" y="3235024"/>
            <a:ext cx="2172538" cy="336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169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1E6ED-BBD9-4C0E-A4D5-214897741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363221"/>
            <a:ext cx="9449248" cy="1372986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Input </a:t>
            </a:r>
            <a:r>
              <a:rPr lang="en-US" b="1" i="0" dirty="0">
                <a:solidFill>
                  <a:schemeClr val="bg1">
                    <a:lumMod val="95000"/>
                  </a:schemeClr>
                </a:solidFill>
                <a:effectLst/>
                <a:latin typeface="Arial Rounded MT Bold" panose="020F0704030504030204" pitchFamily="34" charset="0"/>
              </a:rPr>
              <a:t>&amp; </a:t>
            </a:r>
            <a:r>
              <a:rPr lang="en-US" dirty="0">
                <a:latin typeface="Arial Rounded MT Bold" panose="020F0704030504030204" pitchFamily="34" charset="0"/>
              </a:rPr>
              <a:t>Output-Hello world with tab</a:t>
            </a:r>
            <a:br>
              <a:rPr lang="en-US" b="1" i="0" dirty="0">
                <a:solidFill>
                  <a:srgbClr val="39424E"/>
                </a:solidFill>
                <a:effectLst/>
                <a:highlight>
                  <a:srgbClr val="FFFFFF"/>
                </a:highlight>
                <a:latin typeface="OpenSans"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5DDE66-1BA0-5530-09AC-B20721F63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366" y="3744751"/>
            <a:ext cx="4031643" cy="25539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CCEC08-7B0D-02FF-04DF-75F716B2D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992" y="4257207"/>
            <a:ext cx="4364007" cy="152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3098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0E4CC-B977-0F3A-A5B9-DFE8917BE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116" y="1389310"/>
            <a:ext cx="9761007" cy="1372986"/>
          </a:xfrm>
        </p:spPr>
        <p:txBody>
          <a:bodyPr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Decision Making – Scholarship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FE01D0-37AA-8350-C7C3-ACCC9CD5F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57" y="3234755"/>
            <a:ext cx="7369311" cy="36232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F2E5A4-C297-4F91-41C4-DD5830ECA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9556" y="3234755"/>
            <a:ext cx="1808844" cy="359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1353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0E4CC-B977-0F3A-A5B9-DFE8917BE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10" y="1389310"/>
            <a:ext cx="10623579" cy="1372986"/>
          </a:xfrm>
        </p:spPr>
        <p:txBody>
          <a:bodyPr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Control Statements – Multiplication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37F9C1-2A84-2F83-3083-D44F1FA0B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23" y="3429000"/>
            <a:ext cx="6956361" cy="30038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AEED45-CA8F-0B08-EDB3-C602BECBB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3346" y="3236495"/>
            <a:ext cx="3308536" cy="362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971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0E4CC-B977-0F3A-A5B9-DFE8917BE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10" y="1389310"/>
            <a:ext cx="10623579" cy="1372986"/>
          </a:xfrm>
        </p:spPr>
        <p:txBody>
          <a:bodyPr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Control Statements – Print Prime numbers in a range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F2B04C-EEF3-3511-A675-A4C581D51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266" y="3208421"/>
            <a:ext cx="3578019" cy="36495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1F2D99-49FE-35B1-E8AA-474FA36F5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367" y="3322377"/>
            <a:ext cx="2171791" cy="324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4525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0E4CC-B977-0F3A-A5B9-DFE8917BE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10" y="1389310"/>
            <a:ext cx="10623579" cy="1372986"/>
          </a:xfrm>
        </p:spPr>
        <p:txBody>
          <a:bodyPr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Control Statements – Special Numbers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8042F9-C3B6-601C-2649-1155EC2AA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503" y="3229809"/>
            <a:ext cx="3078233" cy="33701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3E6F56-5607-44D5-6CFE-576B40F45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167" y="3229809"/>
            <a:ext cx="2111128" cy="352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271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0E4CC-B977-0F3A-A5B9-DFE8917BE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737" y="1421394"/>
            <a:ext cx="10926526" cy="1372986"/>
          </a:xfrm>
        </p:spPr>
        <p:txBody>
          <a:bodyPr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Control Statements – Amoeba Multiplication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E9484B-65F3-FD82-7EF8-8F326103B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698" y="3233045"/>
            <a:ext cx="2482066" cy="34083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940F63-1B89-9E05-D343-0A1BF7534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126" y="3251344"/>
            <a:ext cx="2085474" cy="312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3494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0E4CC-B977-0F3A-A5B9-DFE8917BE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737" y="1421394"/>
            <a:ext cx="10926526" cy="1372986"/>
          </a:xfrm>
        </p:spPr>
        <p:txBody>
          <a:bodyPr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Control Statements – Number Series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72C5BD-71CC-CC41-102C-5F0AB8D3C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281" y="3326065"/>
            <a:ext cx="4703263" cy="34737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67C5ED-A01A-4CDF-BA36-258FA6288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473" y="3326065"/>
            <a:ext cx="3904246" cy="315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6858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0E4CC-B977-0F3A-A5B9-DFE8917BE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737" y="1421394"/>
            <a:ext cx="10926526" cy="1372986"/>
          </a:xfrm>
        </p:spPr>
        <p:txBody>
          <a:bodyPr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Control Statements – Hollow square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5A34DE-1BD8-2AD3-4E5D-8D548BA50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103" y="3429000"/>
            <a:ext cx="6430526" cy="26028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723A2D-79A6-8C6A-6826-87011F16B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941" y="3288450"/>
            <a:ext cx="1723870" cy="32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4425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0E4CC-B977-0F3A-A5B9-DFE8917BE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737" y="1421394"/>
            <a:ext cx="10926526" cy="1372986"/>
          </a:xfrm>
        </p:spPr>
        <p:txBody>
          <a:bodyPr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Control Statements – Treasure Finder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A154F2-3659-EB11-8209-EABB212F9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8078327" cy="32507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99C89A-77FA-EB80-9F35-CCA893217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8327" y="3429000"/>
            <a:ext cx="4113673" cy="325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4495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0E4CC-B977-0F3A-A5B9-DFE8917BE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737" y="1421394"/>
            <a:ext cx="10926526" cy="1372986"/>
          </a:xfrm>
        </p:spPr>
        <p:txBody>
          <a:bodyPr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Control Statements – </a:t>
            </a:r>
            <a:r>
              <a:rPr lang="en-US" dirty="0" err="1">
                <a:latin typeface="Arial Rounded MT Bold" panose="020F0704030504030204" pitchFamily="34" charset="0"/>
              </a:rPr>
              <a:t>Collatz</a:t>
            </a:r>
            <a:r>
              <a:rPr lang="en-US" dirty="0">
                <a:latin typeface="Arial Rounded MT Bold" panose="020F0704030504030204" pitchFamily="34" charset="0"/>
              </a:rPr>
              <a:t>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74B502-5286-EEAF-473D-243ADFF64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792" y="3193734"/>
            <a:ext cx="2940103" cy="36642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1D23C6-241E-8634-79B9-1E43211DC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687" y="3193734"/>
            <a:ext cx="1681765" cy="357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330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0E4CC-B977-0F3A-A5B9-DFE8917BE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737" y="1421394"/>
            <a:ext cx="10926526" cy="1372986"/>
          </a:xfrm>
        </p:spPr>
        <p:txBody>
          <a:bodyPr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Control Statements – Strong Number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EC91C3-9F07-D190-CA5F-C96EE3684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761" y="3237314"/>
            <a:ext cx="3655605" cy="34201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1714EA-40B1-5A05-F15B-FC3D8D336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173" y="3237313"/>
            <a:ext cx="2319034" cy="342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36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F0ECA-B693-00FD-1B69-2BA9A3FBA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050" y="1044888"/>
            <a:ext cx="11427950" cy="1372986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Input </a:t>
            </a:r>
            <a:r>
              <a:rPr lang="en-US" b="1" i="0" dirty="0">
                <a:solidFill>
                  <a:schemeClr val="bg1">
                    <a:lumMod val="95000"/>
                  </a:schemeClr>
                </a:solidFill>
                <a:effectLst/>
                <a:latin typeface="Arial Rounded MT Bold" panose="020F0704030504030204" pitchFamily="34" charset="0"/>
              </a:rPr>
              <a:t>&amp;</a:t>
            </a:r>
            <a:r>
              <a:rPr lang="en-US" dirty="0">
                <a:latin typeface="Arial Rounded MT Bold" panose="020F0704030504030204" pitchFamily="34" charset="0"/>
              </a:rPr>
              <a:t> Output-Hello World with a new line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3E8220-D48D-114D-5C95-FF0AD3E2D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852" y="4013239"/>
            <a:ext cx="3517027" cy="23244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410CAB-3572-C836-384D-DD6127EAB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059" y="4275816"/>
            <a:ext cx="6090006" cy="179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19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0E4CC-B977-0F3A-A5B9-DFE8917BE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737" y="1421394"/>
            <a:ext cx="10926526" cy="1372986"/>
          </a:xfrm>
        </p:spPr>
        <p:txBody>
          <a:bodyPr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Control Statements – Inverted right angled triangle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AB53DE-9CAA-A71F-C0D8-B323BDDCC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529" y="3548695"/>
            <a:ext cx="5074795" cy="25065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FDB9CF-8543-484F-AC73-1C6325659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851" y="3249044"/>
            <a:ext cx="2569338" cy="360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6668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0E4CC-B977-0F3A-A5B9-DFE8917BE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737" y="1421394"/>
            <a:ext cx="10926526" cy="1372986"/>
          </a:xfrm>
        </p:spPr>
        <p:txBody>
          <a:bodyPr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Control Statements – Sum of digit till single digit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5751E6-EDB9-EF98-EA08-FB381AA2A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046" y="3199477"/>
            <a:ext cx="2300396" cy="36270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635507-11C5-73F5-AD6F-1ADB3E543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362" y="3288461"/>
            <a:ext cx="2450157" cy="328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9891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0E4CC-B977-0F3A-A5B9-DFE8917BE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737" y="1421394"/>
            <a:ext cx="10926526" cy="1372986"/>
          </a:xfrm>
        </p:spPr>
        <p:txBody>
          <a:bodyPr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Control Statements – </a:t>
            </a:r>
            <a:r>
              <a:rPr lang="en-US" dirty="0" err="1">
                <a:latin typeface="Arial Rounded MT Bold" panose="020F0704030504030204" pitchFamily="34" charset="0"/>
              </a:rPr>
              <a:t>Kaprekar</a:t>
            </a:r>
            <a:r>
              <a:rPr lang="en-US" dirty="0">
                <a:latin typeface="Arial Rounded MT Bold" panose="020F0704030504030204" pitchFamily="34" charset="0"/>
              </a:rPr>
              <a:t> Number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5D46F1-14E1-E0A3-5897-89CE9A721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565" y="3253582"/>
            <a:ext cx="3754122" cy="36044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5BC15B-05AB-883C-7834-CDE29A9FD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51" y="3253581"/>
            <a:ext cx="3044507" cy="360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5396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0E4CC-B977-0F3A-A5B9-DFE8917BE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737" y="1421394"/>
            <a:ext cx="10926526" cy="1372986"/>
          </a:xfrm>
        </p:spPr>
        <p:txBody>
          <a:bodyPr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Control Statements – Trapezium Pattern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05AF2B-1DF0-3194-1EC0-1BF55BCF4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1" y="3209455"/>
            <a:ext cx="3204953" cy="36485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A6DC97-1D0A-1219-1388-7CCDCE6C1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063" y="3239864"/>
            <a:ext cx="2871536" cy="361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087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0E4CC-B977-0F3A-A5B9-DFE8917BE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737" y="1421394"/>
            <a:ext cx="10926526" cy="1372986"/>
          </a:xfrm>
        </p:spPr>
        <p:txBody>
          <a:bodyPr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Arrays 1D – Same or Not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33A5A9-ED23-54A2-02CF-9ED4B97EF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355" y="3286815"/>
            <a:ext cx="3593645" cy="35711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208677-046A-FE02-4D7F-779ECB61A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094" y="3286815"/>
            <a:ext cx="2405906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524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0E4CC-B977-0F3A-A5B9-DFE8917BE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737" y="1421394"/>
            <a:ext cx="10926526" cy="1372986"/>
          </a:xfrm>
        </p:spPr>
        <p:txBody>
          <a:bodyPr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Arrays 1D – Count distinct elements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278F7A-5177-D289-23BB-CBA489100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180" y="3311997"/>
            <a:ext cx="4691820" cy="35460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BF74B0-1863-E0DD-9A17-0F6D56B7C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52" y="3429000"/>
            <a:ext cx="6717319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9956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0E4CC-B977-0F3A-A5B9-DFE8917BE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737" y="1421394"/>
            <a:ext cx="10926526" cy="1372986"/>
          </a:xfrm>
        </p:spPr>
        <p:txBody>
          <a:bodyPr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Arrays 1D – Compatible Array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4BE84A-FF7E-6B2D-0D37-93772B064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682" y="3224463"/>
            <a:ext cx="3520939" cy="35547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2D2FEB-7DA3-3219-47AE-32CBB3EC3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684" y="3218942"/>
            <a:ext cx="2316439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3979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0E4CC-B977-0F3A-A5B9-DFE8917BE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737" y="1421394"/>
            <a:ext cx="10926526" cy="1372986"/>
          </a:xfrm>
        </p:spPr>
        <p:txBody>
          <a:bodyPr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Arrays 1D – Sum of odd and even numbers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601B2E-5220-BA6E-C380-D25DBA9AB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23" y="3274387"/>
            <a:ext cx="6460381" cy="34632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E322AA-A0B7-5F4C-7EBB-8BAFE4AFD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3117" y="3274387"/>
            <a:ext cx="4690360" cy="346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7703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0E4CC-B977-0F3A-A5B9-DFE8917BE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737" y="1421394"/>
            <a:ext cx="10926526" cy="1372986"/>
          </a:xfrm>
        </p:spPr>
        <p:txBody>
          <a:bodyPr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Arrays 1D – Ascending 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1C53C6-7FCA-6889-A839-E6915D54B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240" y="3331287"/>
            <a:ext cx="4532066" cy="35267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B62076-59A1-5902-CD3E-85DC277DC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5251" y="3176337"/>
            <a:ext cx="2402938" cy="368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062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0E4CC-B977-0F3A-A5B9-DFE8917BE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737" y="1421394"/>
            <a:ext cx="10926526" cy="1372986"/>
          </a:xfrm>
        </p:spPr>
        <p:txBody>
          <a:bodyPr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Arrays 1D – Queue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E29C7B-FF10-CF58-53B5-06AB5E278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534" y="3226035"/>
            <a:ext cx="4471065" cy="34153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6364DF-A330-953A-35FB-B5111ADCC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614" y="3226035"/>
            <a:ext cx="2145393" cy="363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84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F023E-7ABA-1A8B-4FF7-046E13526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5598" y="1393617"/>
            <a:ext cx="8831816" cy="1372986"/>
          </a:xfrm>
          <a:noFill/>
        </p:spPr>
        <p:txBody>
          <a:bodyPr/>
          <a:lstStyle/>
          <a:p>
            <a:r>
              <a:rPr lang="en-US" b="1" i="0" dirty="0">
                <a:solidFill>
                  <a:schemeClr val="bg1">
                    <a:lumMod val="95000"/>
                  </a:schemeClr>
                </a:solidFill>
                <a:effectLst/>
                <a:latin typeface="Arial Rounded MT Bold" panose="020F0704030504030204" pitchFamily="34" charset="0"/>
              </a:rPr>
              <a:t>Input &amp; Output - Student Details</a:t>
            </a:r>
            <a:br>
              <a:rPr lang="en-US" b="1" i="0" dirty="0">
                <a:solidFill>
                  <a:srgbClr val="39424E"/>
                </a:solidFill>
                <a:effectLst/>
                <a:highlight>
                  <a:srgbClr val="FFFFFF"/>
                </a:highlight>
                <a:latin typeface="OpenSans"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8E11A0-0CFA-6BF8-25AA-D7E91BD14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160" y="3429000"/>
            <a:ext cx="3388855" cy="34241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38FF5B-1078-0633-5430-905D77770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984" y="3797018"/>
            <a:ext cx="3371927" cy="286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163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0E4CC-B977-0F3A-A5B9-DFE8917BE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737" y="1421394"/>
            <a:ext cx="10926526" cy="1372986"/>
          </a:xfrm>
        </p:spPr>
        <p:txBody>
          <a:bodyPr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Arrays 1D – Array Insertion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8654AE-1D81-7549-7B90-6C44B1CC2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023" y="3224463"/>
            <a:ext cx="4140818" cy="36335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25A96B-9C11-6011-18B6-E0CFB0717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6540" y="3224463"/>
            <a:ext cx="2662891" cy="357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3279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0E4CC-B977-0F3A-A5B9-DFE8917BE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737" y="1421394"/>
            <a:ext cx="10926526" cy="1372986"/>
          </a:xfrm>
        </p:spPr>
        <p:txBody>
          <a:bodyPr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Arrays 1D – Remove duplicate elements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7C8413-E1F6-3B29-F5CC-79B35BDB9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212" y="3301020"/>
            <a:ext cx="3934681" cy="34590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899F22-83AD-F2C0-AD6A-A33C5A3A2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304" y="3301020"/>
            <a:ext cx="1825379" cy="340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174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FBF02-FFE7-9A82-2B68-7AF9C7B43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114" y="1368217"/>
            <a:ext cx="8831816" cy="1372986"/>
          </a:xfrm>
        </p:spPr>
        <p:txBody>
          <a:bodyPr/>
          <a:lstStyle/>
          <a:p>
            <a:r>
              <a:rPr lang="en-US" b="1" i="0" dirty="0">
                <a:solidFill>
                  <a:schemeClr val="bg1">
                    <a:lumMod val="95000"/>
                  </a:schemeClr>
                </a:solidFill>
                <a:effectLst/>
                <a:latin typeface="Arial Rounded MT Bold" panose="020F0704030504030204" pitchFamily="34" charset="0"/>
              </a:rPr>
              <a:t>Input &amp; Output - ASCII Values </a:t>
            </a:r>
            <a:r>
              <a:rPr lang="en-US" b="1" i="0" dirty="0">
                <a:solidFill>
                  <a:srgbClr val="39424E"/>
                </a:solidFill>
                <a:effectLst/>
                <a:latin typeface="OpenSans"/>
              </a:rPr>
              <a:t>- I</a:t>
            </a:r>
            <a:br>
              <a:rPr lang="en-US" b="1" i="0" dirty="0">
                <a:solidFill>
                  <a:srgbClr val="39424E"/>
                </a:solidFill>
                <a:effectLst/>
                <a:latin typeface="OpenSans"/>
              </a:rPr>
            </a:b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386306-EE93-2C21-FF10-D9F887B75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445" y="3899340"/>
            <a:ext cx="3542073" cy="24974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2B403E-46E6-BC3F-285E-6D3DF4CE0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335" y="3657873"/>
            <a:ext cx="1914905" cy="298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55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BE09-2254-6F30-69D1-C4D2D7809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693" y="1941714"/>
            <a:ext cx="8831816" cy="1372986"/>
          </a:xfrm>
        </p:spPr>
        <p:txBody>
          <a:bodyPr/>
          <a:lstStyle/>
          <a:p>
            <a:pPr fontAlgn="base"/>
            <a:r>
              <a:rPr lang="en-US" b="1" i="0" dirty="0">
                <a:solidFill>
                  <a:schemeClr val="bg1">
                    <a:lumMod val="95000"/>
                  </a:schemeClr>
                </a:solidFill>
                <a:effectLst/>
                <a:latin typeface="Arial Rounded MT Bold" panose="020F0704030504030204" pitchFamily="34" charset="0"/>
              </a:rPr>
              <a:t>Input &amp; Output - ASCII Values - II</a:t>
            </a:r>
            <a:br>
              <a:rPr lang="en-US" b="1" i="0" dirty="0">
                <a:solidFill>
                  <a:srgbClr val="39424E"/>
                </a:solidFill>
                <a:effectLst/>
                <a:highlight>
                  <a:srgbClr val="FFFFFF"/>
                </a:highlight>
                <a:latin typeface="OpenSans"/>
              </a:rPr>
            </a:br>
            <a:br>
              <a:rPr lang="en-US" b="0" i="0" dirty="0">
                <a:solidFill>
                  <a:srgbClr val="39424E"/>
                </a:solidFill>
                <a:effectLst/>
                <a:highlight>
                  <a:srgbClr val="F8F9FA"/>
                </a:highlight>
                <a:latin typeface="OpenSans"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688B9F-E862-88C5-22E3-FBCA2026C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309" y="3932467"/>
            <a:ext cx="3916691" cy="25305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287762-BDF7-0741-A670-0BD75BF9C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803" y="3932466"/>
            <a:ext cx="2034691" cy="277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0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D2B92-20EC-C3A2-8134-2A98CE8E5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998" y="1737185"/>
            <a:ext cx="8831816" cy="1372986"/>
          </a:xfrm>
        </p:spPr>
        <p:txBody>
          <a:bodyPr/>
          <a:lstStyle/>
          <a:p>
            <a:pPr fontAlgn="base"/>
            <a:r>
              <a:rPr lang="en-US" b="1" i="0" dirty="0">
                <a:solidFill>
                  <a:schemeClr val="bg1">
                    <a:lumMod val="95000"/>
                  </a:schemeClr>
                </a:solidFill>
                <a:effectLst/>
                <a:latin typeface="Arial Rounded MT Bold" panose="020F0704030504030204" pitchFamily="34" charset="0"/>
              </a:rPr>
              <a:t>Input &amp; Output - Round Off</a:t>
            </a:r>
            <a:br>
              <a:rPr lang="en-US" b="1" i="0" dirty="0">
                <a:solidFill>
                  <a:srgbClr val="39424E"/>
                </a:solidFill>
                <a:effectLst/>
                <a:highlight>
                  <a:srgbClr val="FFFFFF"/>
                </a:highlight>
                <a:latin typeface="OpenSans"/>
              </a:rPr>
            </a:br>
            <a:br>
              <a:rPr lang="en-US" b="0" i="0" dirty="0">
                <a:solidFill>
                  <a:srgbClr val="39424E"/>
                </a:solidFill>
                <a:effectLst/>
                <a:highlight>
                  <a:srgbClr val="F8F9FA"/>
                </a:highlight>
                <a:latin typeface="OpenSans"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4B7208-61A7-9118-CD2F-3C1934F0E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114" y="3747830"/>
            <a:ext cx="3549511" cy="26690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F6F7A4-06F0-A196-833B-E77AE4FDA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906" y="3521241"/>
            <a:ext cx="1814662" cy="314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982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857C6-716F-6048-28B9-29324C2DF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0904" y="1512596"/>
            <a:ext cx="8831816" cy="1372986"/>
          </a:xfrm>
        </p:spPr>
        <p:txBody>
          <a:bodyPr/>
          <a:lstStyle/>
          <a:p>
            <a:r>
              <a:rPr lang="en-US" b="1" i="0" dirty="0">
                <a:solidFill>
                  <a:schemeClr val="bg1">
                    <a:lumMod val="95000"/>
                  </a:schemeClr>
                </a:solidFill>
                <a:effectLst/>
                <a:latin typeface="Arial Rounded MT Bold" panose="020F0704030504030204" pitchFamily="34" charset="0"/>
              </a:rPr>
              <a:t>Operators - Fencing the Ground</a:t>
            </a:r>
            <a:br>
              <a:rPr lang="en-US" b="1" i="0" dirty="0">
                <a:solidFill>
                  <a:srgbClr val="39424E"/>
                </a:solidFill>
                <a:effectLst/>
                <a:highlight>
                  <a:srgbClr val="FFFFFF"/>
                </a:highlight>
                <a:latin typeface="Arial Rounded MT Bold" panose="020F0704030504030204" pitchFamily="34" charset="0"/>
              </a:rPr>
            </a:b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9E35E2-8244-CB63-4955-5116E53C4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32" y="3651576"/>
            <a:ext cx="6534241" cy="27130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84260A-94BE-CE47-07FB-A8373B223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273" y="3429000"/>
            <a:ext cx="4801695" cy="32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9442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910</TotalTime>
  <Words>300</Words>
  <Application>Microsoft Office PowerPoint</Application>
  <PresentationFormat>Widescreen</PresentationFormat>
  <Paragraphs>54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Algerian</vt:lpstr>
      <vt:lpstr>Arial</vt:lpstr>
      <vt:lpstr>Arial Rounded MT Bold</vt:lpstr>
      <vt:lpstr>Brush Script MT</vt:lpstr>
      <vt:lpstr>Calibri</vt:lpstr>
      <vt:lpstr>Century Gothic</vt:lpstr>
      <vt:lpstr>OpenSans</vt:lpstr>
      <vt:lpstr>Wingdings 3</vt:lpstr>
      <vt:lpstr>Ion Boardroom</vt:lpstr>
      <vt:lpstr>HACKERRANK PROGRAMS</vt:lpstr>
      <vt:lpstr>Input &amp; Output-Say “Hello, World!”</vt:lpstr>
      <vt:lpstr>Input &amp; Output-Hello world with tab </vt:lpstr>
      <vt:lpstr>Input &amp; Output-Hello World with a new line</vt:lpstr>
      <vt:lpstr>Input &amp; Output - Student Details </vt:lpstr>
      <vt:lpstr>Input &amp; Output - ASCII Values - I </vt:lpstr>
      <vt:lpstr>Input &amp; Output - ASCII Values - II  </vt:lpstr>
      <vt:lpstr>Input &amp; Output - Round Off  </vt:lpstr>
      <vt:lpstr>Operators - Fencing the Ground </vt:lpstr>
      <vt:lpstr>Operators – The Newspaper Agency</vt:lpstr>
      <vt:lpstr>Operators – Harry Potter</vt:lpstr>
      <vt:lpstr>Operators – Splitting into the teams</vt:lpstr>
      <vt:lpstr>Operators – 3 Psychos</vt:lpstr>
      <vt:lpstr>Operators – Debt Repay</vt:lpstr>
      <vt:lpstr>Operators – Hop n Hop</vt:lpstr>
      <vt:lpstr>Operators – Dollars &amp; Cents</vt:lpstr>
      <vt:lpstr>Operators – Treasure Hunter</vt:lpstr>
      <vt:lpstr>Operators – Reverse a 3-digit number</vt:lpstr>
      <vt:lpstr>Operators – Tic Tac Toe</vt:lpstr>
      <vt:lpstr>Decision Making – Electricity Bill</vt:lpstr>
      <vt:lpstr>Decision Making – Checking Alphabet</vt:lpstr>
      <vt:lpstr>Decision Making – Online Shopping</vt:lpstr>
      <vt:lpstr>Decision Making – Hotel Tarrif Calc</vt:lpstr>
      <vt:lpstr>Decision Making – Gift for Birthday</vt:lpstr>
      <vt:lpstr>Decision Making – Trendy Number</vt:lpstr>
      <vt:lpstr>Time Sheet</vt:lpstr>
      <vt:lpstr>Decision Making – Mango Tree</vt:lpstr>
      <vt:lpstr>Decision Making – Cricket</vt:lpstr>
      <vt:lpstr>Decision Making – Number of days</vt:lpstr>
      <vt:lpstr>Decision Making – Scholarship</vt:lpstr>
      <vt:lpstr>Control Statements – Multiplication Table</vt:lpstr>
      <vt:lpstr>Control Statements – Print Prime numbers in a range</vt:lpstr>
      <vt:lpstr>Control Statements – Special Numbers</vt:lpstr>
      <vt:lpstr>Control Statements – Amoeba Multiplication</vt:lpstr>
      <vt:lpstr>Control Statements – Number Series</vt:lpstr>
      <vt:lpstr>Control Statements – Hollow square</vt:lpstr>
      <vt:lpstr>Control Statements – Treasure Finder</vt:lpstr>
      <vt:lpstr>Control Statements – Collatz Problem</vt:lpstr>
      <vt:lpstr>Control Statements – Strong Number</vt:lpstr>
      <vt:lpstr>Control Statements – Inverted right angled triangle</vt:lpstr>
      <vt:lpstr>Control Statements – Sum of digit till single digit</vt:lpstr>
      <vt:lpstr>Control Statements – Kaprekar Number </vt:lpstr>
      <vt:lpstr>Control Statements – Trapezium Pattern </vt:lpstr>
      <vt:lpstr>Arrays 1D – Same or Not</vt:lpstr>
      <vt:lpstr>Arrays 1D – Count distinct elements</vt:lpstr>
      <vt:lpstr>Arrays 1D – Compatible Array</vt:lpstr>
      <vt:lpstr>Arrays 1D – Sum of odd and even numbers</vt:lpstr>
      <vt:lpstr>Arrays 1D – Ascending Order</vt:lpstr>
      <vt:lpstr>Arrays 1D – Queue</vt:lpstr>
      <vt:lpstr>Arrays 1D – Array Insertion</vt:lpstr>
      <vt:lpstr>Arrays 1D – Remove duplicate elements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Murugan am</dc:creator>
  <cp:lastModifiedBy>Murugan am</cp:lastModifiedBy>
  <cp:revision>20</cp:revision>
  <dcterms:created xsi:type="dcterms:W3CDTF">2024-07-08T14:11:21Z</dcterms:created>
  <dcterms:modified xsi:type="dcterms:W3CDTF">2024-08-06T11:08:02Z</dcterms:modified>
</cp:coreProperties>
</file>