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rebuchet MS" charset="1" panose="020B0603020202020204"/>
      <p:regular r:id="rId10"/>
    </p:embeddedFont>
    <p:embeddedFont>
      <p:font typeface="Trebuchet MS Bold" charset="1" panose="020B0703020202020204"/>
      <p:regular r:id="rId11"/>
    </p:embeddedFont>
    <p:embeddedFont>
      <p:font typeface="Trebuchet MS Italics" charset="1" panose="020B0603020202090204"/>
      <p:regular r:id="rId12"/>
    </p:embeddedFont>
    <p:embeddedFont>
      <p:font typeface="Trebuchet MS Bold Italics" charset="1" panose="020B0703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https://abc/"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sp>
        <p:nvSpPr>
          <p:cNvPr name="Freeform 6" id="6"/>
          <p:cNvSpPr/>
          <p:nvPr/>
        </p:nvSpPr>
        <p:spPr>
          <a:xfrm flipH="false" flipV="false" rot="0">
            <a:off x="1114272" y="1657349"/>
            <a:ext cx="2610523" cy="2000567"/>
          </a:xfrm>
          <a:custGeom>
            <a:avLst/>
            <a:gdLst/>
            <a:ahLst/>
            <a:cxnLst/>
            <a:rect r="r" b="b" t="t" l="l"/>
            <a:pathLst>
              <a:path h="2000567" w="2610523">
                <a:moveTo>
                  <a:pt x="0" y="0"/>
                </a:moveTo>
                <a:lnTo>
                  <a:pt x="2610523" y="0"/>
                </a:lnTo>
                <a:lnTo>
                  <a:pt x="2610523" y="2000567"/>
                </a:lnTo>
                <a:lnTo>
                  <a:pt x="0" y="2000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5629262" y="1785949"/>
            <a:ext cx="2505075" cy="2162175"/>
            <a:chOff x="0" y="0"/>
            <a:chExt cx="3340100" cy="2882900"/>
          </a:xfrm>
        </p:grpSpPr>
        <p:sp>
          <p:nvSpPr>
            <p:cNvPr name="Freeform 8" id="8"/>
            <p:cNvSpPr/>
            <p:nvPr/>
          </p:nvSpPr>
          <p:spPr>
            <a:xfrm flipH="false" flipV="false" rot="0">
              <a:off x="0" y="0"/>
              <a:ext cx="3340100" cy="2882900"/>
            </a:xfrm>
            <a:custGeom>
              <a:avLst/>
              <a:gdLst/>
              <a:ahLst/>
              <a:cxnLst/>
              <a:rect r="r" b="b" t="t" l="l"/>
              <a:pathLst>
                <a:path h="2882900" w="3340100">
                  <a:moveTo>
                    <a:pt x="3340100" y="1441323"/>
                  </a:moveTo>
                  <a:lnTo>
                    <a:pt x="2619629" y="0"/>
                  </a:lnTo>
                  <a:lnTo>
                    <a:pt x="720471" y="0"/>
                  </a:lnTo>
                  <a:lnTo>
                    <a:pt x="0" y="1441323"/>
                  </a:lnTo>
                  <a:lnTo>
                    <a:pt x="720471" y="2882900"/>
                  </a:lnTo>
                  <a:lnTo>
                    <a:pt x="2619629" y="2882900"/>
                  </a:lnTo>
                  <a:lnTo>
                    <a:pt x="3340100" y="1441323"/>
                  </a:lnTo>
                  <a:close/>
                </a:path>
              </a:pathLst>
            </a:custGeom>
            <a:solidFill>
              <a:srgbClr val="41D0A2"/>
            </a:solidFill>
          </p:spPr>
        </p:sp>
      </p:grpSp>
      <p:grpSp>
        <p:nvGrpSpPr>
          <p:cNvPr name="Group 9" id="9"/>
          <p:cNvGrpSpPr/>
          <p:nvPr/>
        </p:nvGrpSpPr>
        <p:grpSpPr>
          <a:xfrm rot="0">
            <a:off x="5700700" y="7843837"/>
            <a:ext cx="1085850" cy="933450"/>
            <a:chOff x="0" y="0"/>
            <a:chExt cx="1447800" cy="1244600"/>
          </a:xfrm>
        </p:grpSpPr>
        <p:sp>
          <p:nvSpPr>
            <p:cNvPr name="Freeform 10" id="10"/>
            <p:cNvSpPr/>
            <p:nvPr/>
          </p:nvSpPr>
          <p:spPr>
            <a:xfrm flipH="false" flipV="false" rot="0">
              <a:off x="0" y="0"/>
              <a:ext cx="1447800" cy="1244600"/>
            </a:xfrm>
            <a:custGeom>
              <a:avLst/>
              <a:gdLst/>
              <a:ahLst/>
              <a:cxnLst/>
              <a:rect r="r" b="b" t="t" l="l"/>
              <a:pathLst>
                <a:path h="1244600" w="1447800">
                  <a:moveTo>
                    <a:pt x="1447800" y="622427"/>
                  </a:moveTo>
                  <a:lnTo>
                    <a:pt x="1138174" y="0"/>
                  </a:lnTo>
                  <a:lnTo>
                    <a:pt x="309626" y="0"/>
                  </a:lnTo>
                  <a:lnTo>
                    <a:pt x="0" y="622427"/>
                  </a:lnTo>
                  <a:lnTo>
                    <a:pt x="309626" y="1244600"/>
                  </a:lnTo>
                  <a:lnTo>
                    <a:pt x="1138174" y="1244600"/>
                  </a:lnTo>
                  <a:lnTo>
                    <a:pt x="1447800" y="622427"/>
                  </a:lnTo>
                  <a:close/>
                </a:path>
              </a:pathLst>
            </a:custGeom>
            <a:solidFill>
              <a:srgbClr val="41B050"/>
            </a:solidFill>
          </p:spPr>
        </p:sp>
      </p:grpSp>
      <p:sp>
        <p:nvSpPr>
          <p:cNvPr name="Freeform 11" id="11"/>
          <p:cNvSpPr/>
          <p:nvPr/>
        </p:nvSpPr>
        <p:spPr>
          <a:xfrm flipH="false" flipV="false" rot="0">
            <a:off x="11144237" y="0"/>
            <a:ext cx="7129461" cy="10294422"/>
          </a:xfrm>
          <a:custGeom>
            <a:avLst/>
            <a:gdLst/>
            <a:ahLst/>
            <a:cxnLst/>
            <a:rect r="r" b="b" t="t" l="l"/>
            <a:pathLst>
              <a:path h="10294422" w="7129461">
                <a:moveTo>
                  <a:pt x="0" y="0"/>
                </a:moveTo>
                <a:lnTo>
                  <a:pt x="7129461" y="0"/>
                </a:lnTo>
                <a:lnTo>
                  <a:pt x="7129461" y="10294422"/>
                </a:lnTo>
                <a:lnTo>
                  <a:pt x="0" y="102944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502513" y="9701212"/>
            <a:ext cx="114469" cy="270933"/>
          </a:xfrm>
          <a:custGeom>
            <a:avLst/>
            <a:gdLst/>
            <a:ahLst/>
            <a:cxnLst/>
            <a:rect r="r" b="b" t="t" l="l"/>
            <a:pathLst>
              <a:path h="270933" w="114469">
                <a:moveTo>
                  <a:pt x="0" y="0"/>
                </a:moveTo>
                <a:lnTo>
                  <a:pt x="114469" y="0"/>
                </a:lnTo>
                <a:lnTo>
                  <a:pt x="114469" y="270933"/>
                </a:lnTo>
                <a:lnTo>
                  <a:pt x="0" y="270933"/>
                </a:lnTo>
                <a:lnTo>
                  <a:pt x="0" y="0"/>
                </a:lnTo>
                <a:close/>
              </a:path>
            </a:pathLst>
          </a:custGeom>
          <a:blipFill>
            <a:blip r:embed="rId6"/>
            <a:stretch>
              <a:fillRect l="-68343" t="0" r="-68343" b="0"/>
            </a:stretch>
          </a:blipFill>
        </p:spPr>
      </p:sp>
      <p:sp>
        <p:nvSpPr>
          <p:cNvPr name="TextBox 13" id="13"/>
          <p:cNvSpPr txBox="true"/>
          <p:nvPr/>
        </p:nvSpPr>
        <p:spPr>
          <a:xfrm rot="0">
            <a:off x="8793684" y="1732438"/>
            <a:ext cx="5536565" cy="770890"/>
          </a:xfrm>
          <a:prstGeom prst="rect">
            <a:avLst/>
          </a:prstGeom>
        </p:spPr>
        <p:txBody>
          <a:bodyPr anchor="t" rtlCol="false" tIns="0" lIns="0" bIns="0" rIns="0">
            <a:spAutoFit/>
          </a:bodyPr>
          <a:lstStyle/>
          <a:p>
            <a:pPr algn="l">
              <a:lnSpc>
                <a:spcPts val="5819"/>
              </a:lnSpc>
            </a:pPr>
            <a:r>
              <a:rPr lang="en-US" sz="4849">
                <a:solidFill>
                  <a:srgbClr val="000000"/>
                </a:solidFill>
                <a:latin typeface="Trebuchet MS"/>
              </a:rPr>
              <a:t>CAPSTONE PROJECT</a:t>
            </a:r>
          </a:p>
        </p:txBody>
      </p:sp>
      <p:sp>
        <p:nvSpPr>
          <p:cNvPr name="TextBox 14" id="14"/>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15" id="15"/>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
        <p:nvSpPr>
          <p:cNvPr name="TextBox 16" id="16"/>
          <p:cNvSpPr txBox="true"/>
          <p:nvPr/>
        </p:nvSpPr>
        <p:spPr>
          <a:xfrm rot="0">
            <a:off x="8793684" y="3089817"/>
            <a:ext cx="5915284" cy="1371302"/>
          </a:xfrm>
          <a:prstGeom prst="rect">
            <a:avLst/>
          </a:prstGeom>
        </p:spPr>
        <p:txBody>
          <a:bodyPr anchor="t" rtlCol="false" tIns="0" lIns="0" bIns="0" rIns="0">
            <a:spAutoFit/>
          </a:bodyPr>
          <a:lstStyle/>
          <a:p>
            <a:pPr algn="l">
              <a:lnSpc>
                <a:spcPts val="3240"/>
              </a:lnSpc>
            </a:pPr>
            <a:r>
              <a:rPr lang="en-US" sz="2700">
                <a:solidFill>
                  <a:srgbClr val="2E946A"/>
                </a:solidFill>
                <a:latin typeface="Trebuchet MS Bold"/>
              </a:rPr>
              <a:t>Grayscale to Color Image Conversion using CNN</a:t>
            </a:r>
          </a:p>
          <a:p>
            <a:pPr algn="l">
              <a:lnSpc>
                <a:spcPts val="4320"/>
              </a:lnSpc>
            </a:pPr>
            <a:r>
              <a:rPr lang="en-US" sz="3600" spc="-10">
                <a:solidFill>
                  <a:srgbClr val="2E946A"/>
                </a:solidFill>
                <a:latin typeface="Trebuchet MS Bold"/>
              </a:rPr>
              <a:t>Final	Project</a:t>
            </a:r>
          </a:p>
        </p:txBody>
      </p:sp>
      <p:sp>
        <p:nvSpPr>
          <p:cNvPr name="TextBox 17" id="17"/>
          <p:cNvSpPr txBox="true"/>
          <p:nvPr/>
        </p:nvSpPr>
        <p:spPr>
          <a:xfrm rot="0">
            <a:off x="8793684" y="6187979"/>
            <a:ext cx="2463165" cy="488314"/>
          </a:xfrm>
          <a:prstGeom prst="rect">
            <a:avLst/>
          </a:prstGeom>
        </p:spPr>
        <p:txBody>
          <a:bodyPr anchor="t" rtlCol="false" tIns="0" lIns="0" bIns="0" rIns="0">
            <a:spAutoFit/>
          </a:bodyPr>
          <a:lstStyle/>
          <a:p>
            <a:pPr algn="l">
              <a:lnSpc>
                <a:spcPts val="3660"/>
              </a:lnSpc>
            </a:pPr>
            <a:r>
              <a:rPr lang="en-US" sz="3050">
                <a:solidFill>
                  <a:srgbClr val="000000"/>
                </a:solidFill>
                <a:latin typeface="Trebuchet MS Bold"/>
              </a:rPr>
              <a:t>Submitted by</a:t>
            </a:r>
          </a:p>
        </p:txBody>
      </p:sp>
      <p:sp>
        <p:nvSpPr>
          <p:cNvPr name="TextBox 18" id="18"/>
          <p:cNvSpPr txBox="true"/>
          <p:nvPr/>
        </p:nvSpPr>
        <p:spPr>
          <a:xfrm rot="0">
            <a:off x="8793684" y="7315072"/>
            <a:ext cx="3065780" cy="1104569"/>
          </a:xfrm>
          <a:prstGeom prst="rect">
            <a:avLst/>
          </a:prstGeom>
        </p:spPr>
        <p:txBody>
          <a:bodyPr anchor="t" rtlCol="false" tIns="0" lIns="0" bIns="0" rIns="0">
            <a:spAutoFit/>
          </a:bodyPr>
          <a:lstStyle/>
          <a:p>
            <a:pPr algn="l">
              <a:lnSpc>
                <a:spcPts val="2820"/>
              </a:lnSpc>
            </a:pPr>
            <a:r>
              <a:rPr lang="en-US" sz="2350">
                <a:solidFill>
                  <a:srgbClr val="000000"/>
                </a:solidFill>
                <a:latin typeface="Trebuchet MS Bold"/>
              </a:rPr>
              <a:t>ANIKA C UTHAMAN</a:t>
            </a:r>
          </a:p>
          <a:p>
            <a:pPr algn="l">
              <a:lnSpc>
                <a:spcPts val="1980"/>
              </a:lnSpc>
            </a:pPr>
            <a:r>
              <a:rPr lang="en-US" sz="1650" spc="-10">
                <a:solidFill>
                  <a:srgbClr val="000000"/>
                </a:solidFill>
                <a:latin typeface="Trebuchet MS Bold"/>
              </a:rPr>
              <a:t>711721244004</a:t>
            </a:r>
          </a:p>
          <a:p>
            <a:pPr algn="l">
              <a:lnSpc>
                <a:spcPts val="1980"/>
              </a:lnSpc>
            </a:pPr>
            <a:r>
              <a:rPr lang="en-US" sz="1650" spc="-10">
                <a:solidFill>
                  <a:srgbClr val="000000"/>
                </a:solidFill>
                <a:latin typeface="Trebuchet MS Bold"/>
              </a:rPr>
              <a:t>III Btech CSBS</a:t>
            </a:r>
          </a:p>
          <a:p>
            <a:pPr algn="l">
              <a:lnSpc>
                <a:spcPts val="1980"/>
              </a:lnSpc>
            </a:pPr>
            <a:r>
              <a:rPr lang="en-US" sz="1650" spc="-10">
                <a:solidFill>
                  <a:srgbClr val="000000"/>
                </a:solidFill>
                <a:latin typeface="Trebuchet MS Bold"/>
              </a:rPr>
              <a:t>KGISL Institute of Technology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1019255" y="1413340"/>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257380" y="11"/>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Freeform 31" id="31"/>
          <p:cNvSpPr/>
          <p:nvPr/>
        </p:nvSpPr>
        <p:spPr>
          <a:xfrm flipH="false" flipV="false" rot="0">
            <a:off x="2502513" y="9701212"/>
            <a:ext cx="114469" cy="270933"/>
          </a:xfrm>
          <a:custGeom>
            <a:avLst/>
            <a:gdLst/>
            <a:ahLst/>
            <a:cxnLst/>
            <a:rect r="r" b="b" t="t" l="l"/>
            <a:pathLst>
              <a:path h="270933" w="114469">
                <a:moveTo>
                  <a:pt x="0" y="0"/>
                </a:moveTo>
                <a:lnTo>
                  <a:pt x="114469" y="0"/>
                </a:lnTo>
                <a:lnTo>
                  <a:pt x="114469" y="270933"/>
                </a:lnTo>
                <a:lnTo>
                  <a:pt x="0" y="270933"/>
                </a:lnTo>
                <a:lnTo>
                  <a:pt x="0" y="0"/>
                </a:lnTo>
                <a:close/>
              </a:path>
            </a:pathLst>
          </a:custGeom>
          <a:blipFill>
            <a:blip r:embed="rId2"/>
            <a:stretch>
              <a:fillRect l="-68343" t="0" r="-68343" b="0"/>
            </a:stretch>
          </a:blipFill>
        </p:spPr>
      </p:sp>
      <p:sp>
        <p:nvSpPr>
          <p:cNvPr name="TextBox 32" id="32"/>
          <p:cNvSpPr txBox="true"/>
          <p:nvPr/>
        </p:nvSpPr>
        <p:spPr>
          <a:xfrm rot="0">
            <a:off x="1441592" y="157238"/>
            <a:ext cx="12049813" cy="1114425"/>
          </a:xfrm>
          <a:prstGeom prst="rect">
            <a:avLst/>
          </a:prstGeom>
        </p:spPr>
        <p:txBody>
          <a:bodyPr anchor="t" rtlCol="false" tIns="0" lIns="0" bIns="0" rIns="0">
            <a:spAutoFit/>
          </a:bodyPr>
          <a:lstStyle/>
          <a:p>
            <a:pPr algn="l">
              <a:lnSpc>
                <a:spcPts val="8640"/>
              </a:lnSpc>
            </a:pPr>
            <a:r>
              <a:rPr lang="en-US" sz="7200" spc="-10">
                <a:solidFill>
                  <a:srgbClr val="000000"/>
                </a:solidFill>
                <a:latin typeface="Trebuchet MS Bold"/>
              </a:rPr>
              <a:t>RESULTS</a:t>
            </a:r>
          </a:p>
        </p:txBody>
      </p:sp>
      <p:sp>
        <p:nvSpPr>
          <p:cNvPr name="TextBox 33" id="33"/>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34" id="34"/>
          <p:cNvSpPr txBox="true"/>
          <p:nvPr/>
        </p:nvSpPr>
        <p:spPr>
          <a:xfrm rot="0">
            <a:off x="16960277" y="9696126"/>
            <a:ext cx="252729" cy="279400"/>
          </a:xfrm>
          <a:prstGeom prst="rect">
            <a:avLst/>
          </a:prstGeom>
        </p:spPr>
        <p:txBody>
          <a:bodyPr anchor="t" rtlCol="false" tIns="0" lIns="0" bIns="0" rIns="0">
            <a:spAutoFit/>
          </a:bodyPr>
          <a:lstStyle/>
          <a:p>
            <a:pPr algn="l">
              <a:lnSpc>
                <a:spcPts val="1980"/>
              </a:lnSpc>
            </a:pPr>
            <a:r>
              <a:rPr lang="en-US" sz="1650" spc="-25">
                <a:solidFill>
                  <a:srgbClr val="2E946A"/>
                </a:solidFill>
                <a:latin typeface="Trebuchet MS"/>
              </a:rPr>
              <a:t>10</a:t>
            </a:r>
          </a:p>
        </p:txBody>
      </p:sp>
      <p:sp>
        <p:nvSpPr>
          <p:cNvPr name="TextBox 35" id="35"/>
          <p:cNvSpPr txBox="true"/>
          <p:nvPr/>
        </p:nvSpPr>
        <p:spPr>
          <a:xfrm rot="0">
            <a:off x="1031244" y="9148503"/>
            <a:ext cx="1833245" cy="487044"/>
          </a:xfrm>
          <a:prstGeom prst="rect">
            <a:avLst/>
          </a:prstGeom>
        </p:spPr>
        <p:txBody>
          <a:bodyPr anchor="t" rtlCol="false" tIns="0" lIns="0" bIns="0" rIns="0">
            <a:spAutoFit/>
          </a:bodyPr>
          <a:lstStyle/>
          <a:p>
            <a:pPr algn="l">
              <a:lnSpc>
                <a:spcPts val="3660"/>
              </a:lnSpc>
            </a:pPr>
            <a:r>
              <a:rPr lang="en-US" sz="3050" u="sng">
                <a:solidFill>
                  <a:srgbClr val="006FBF"/>
                </a:solidFill>
                <a:latin typeface="Trebuchet MS"/>
                <a:hlinkClick r:id="rId3" tooltip="https://abc/"/>
              </a:rPr>
              <a:t>Demo Link</a:t>
            </a:r>
          </a:p>
        </p:txBody>
      </p:sp>
      <p:sp>
        <p:nvSpPr>
          <p:cNvPr name="TextBox 36" id="36"/>
          <p:cNvSpPr txBox="true"/>
          <p:nvPr/>
        </p:nvSpPr>
        <p:spPr>
          <a:xfrm rot="0">
            <a:off x="1441592" y="2403052"/>
            <a:ext cx="11565301" cy="5414221"/>
          </a:xfrm>
          <a:prstGeom prst="rect">
            <a:avLst/>
          </a:prstGeom>
        </p:spPr>
        <p:txBody>
          <a:bodyPr anchor="t" rtlCol="false" tIns="0" lIns="0" bIns="0" rIns="0">
            <a:spAutoFit/>
          </a:bodyPr>
          <a:lstStyle/>
          <a:p>
            <a:pPr algn="just" marL="470763" indent="-235382" lvl="1">
              <a:lnSpc>
                <a:spcPts val="3102"/>
              </a:lnSpc>
              <a:buFont typeface="Arial"/>
              <a:buChar char="•"/>
            </a:pPr>
            <a:r>
              <a:rPr lang="en-US" sz="2180">
                <a:solidFill>
                  <a:srgbClr val="000000"/>
                </a:solidFill>
                <a:latin typeface="Trebuchet MS Bold"/>
              </a:rPr>
              <a:t>Our model surpasses expectations, producing colorized images that exhibit stunning photorealism. From intricate textures to nuanced color gradients, the results speak volumes about the model's ability to faithfully replicate the vibrant hues and subtleties of the real world.</a:t>
            </a:r>
          </a:p>
          <a:p>
            <a:pPr algn="just">
              <a:lnSpc>
                <a:spcPts val="3102"/>
              </a:lnSpc>
            </a:pPr>
          </a:p>
          <a:p>
            <a:pPr algn="just" marL="470763" indent="-235382" lvl="1">
              <a:lnSpc>
                <a:spcPts val="3102"/>
              </a:lnSpc>
              <a:buFont typeface="Arial"/>
              <a:buChar char="•"/>
            </a:pPr>
            <a:r>
              <a:rPr lang="en-US" sz="2180">
                <a:solidFill>
                  <a:srgbClr val="000000"/>
                </a:solidFill>
                <a:latin typeface="Trebuchet MS Bold"/>
              </a:rPr>
              <a:t>Step into the past as archival grayscale photographs are transformed into vivid, lifelike representations of bygone eras. With our colorization solution, history comes alive in breathtaking detail, offering new perspectives and insights into the events and personalities that shaped our world.</a:t>
            </a:r>
          </a:p>
          <a:p>
            <a:pPr algn="just">
              <a:lnSpc>
                <a:spcPts val="3102"/>
              </a:lnSpc>
            </a:pPr>
          </a:p>
          <a:p>
            <a:pPr algn="just" marL="470763" indent="-235382" lvl="1">
              <a:lnSpc>
                <a:spcPts val="3103"/>
              </a:lnSpc>
              <a:buFont typeface="Arial"/>
              <a:buChar char="•"/>
            </a:pPr>
            <a:r>
              <a:rPr lang="en-US" sz="2180">
                <a:solidFill>
                  <a:srgbClr val="000000"/>
                </a:solidFill>
                <a:latin typeface="Trebuchet MS Bold"/>
              </a:rPr>
              <a:t>Artists and designers rejoice as our model empowers creative exploration like never before. From monochromatic sketches to intricate illustrations, the possibilities are endless as grayscale canvases are infused with rich, dynamic color palettes, opening new avenues for visual storytelling and expression.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0044111" y="2543175"/>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165746" y="132"/>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grpSp>
        <p:nvGrpSpPr>
          <p:cNvPr name="Group 31" id="31"/>
          <p:cNvGrpSpPr/>
          <p:nvPr/>
        </p:nvGrpSpPr>
        <p:grpSpPr>
          <a:xfrm rot="0">
            <a:off x="0" y="0"/>
            <a:ext cx="18288000" cy="10287000"/>
            <a:chOff x="0" y="0"/>
            <a:chExt cx="24384000" cy="13716000"/>
          </a:xfrm>
        </p:grpSpPr>
        <p:sp>
          <p:nvSpPr>
            <p:cNvPr name="Freeform 32" id="32"/>
            <p:cNvSpPr/>
            <p:nvPr/>
          </p:nvSpPr>
          <p:spPr>
            <a:xfrm flipH="false" flipV="fals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solidFill>
              <a:srgbClr val="F1F1F1"/>
            </a:solidFill>
          </p:spPr>
        </p:sp>
      </p:grpSp>
      <p:grpSp>
        <p:nvGrpSpPr>
          <p:cNvPr name="Group 33" id="33"/>
          <p:cNvGrpSpPr/>
          <p:nvPr/>
        </p:nvGrpSpPr>
        <p:grpSpPr>
          <a:xfrm rot="0">
            <a:off x="0" y="6015037"/>
            <a:ext cx="675640" cy="4272280"/>
            <a:chOff x="0" y="0"/>
            <a:chExt cx="900853" cy="5696373"/>
          </a:xfrm>
        </p:grpSpPr>
        <p:sp>
          <p:nvSpPr>
            <p:cNvPr name="Freeform 34" id="34"/>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35" id="35"/>
          <p:cNvGrpSpPr/>
          <p:nvPr/>
        </p:nvGrpSpPr>
        <p:grpSpPr>
          <a:xfrm rot="0">
            <a:off x="0" y="6015037"/>
            <a:ext cx="675640" cy="4272280"/>
            <a:chOff x="0" y="0"/>
            <a:chExt cx="900853" cy="5696373"/>
          </a:xfrm>
        </p:grpSpPr>
        <p:sp>
          <p:nvSpPr>
            <p:cNvPr name="Freeform 36" id="36"/>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37" id="37"/>
          <p:cNvGrpSpPr/>
          <p:nvPr/>
        </p:nvGrpSpPr>
        <p:grpSpPr>
          <a:xfrm rot="0">
            <a:off x="10044111" y="2543175"/>
            <a:ext cx="476250" cy="485775"/>
            <a:chOff x="0" y="0"/>
            <a:chExt cx="635000" cy="647700"/>
          </a:xfrm>
        </p:grpSpPr>
        <p:sp>
          <p:nvSpPr>
            <p:cNvPr name="Freeform 38" id="38"/>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39" id="39"/>
          <p:cNvGrpSpPr/>
          <p:nvPr/>
        </p:nvGrpSpPr>
        <p:grpSpPr>
          <a:xfrm rot="0">
            <a:off x="11165746" y="132"/>
            <a:ext cx="7129461" cy="10294301"/>
            <a:chOff x="0" y="0"/>
            <a:chExt cx="9505948" cy="13725735"/>
          </a:xfrm>
        </p:grpSpPr>
        <p:sp>
          <p:nvSpPr>
            <p:cNvPr name="Freeform 40" id="4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41" id="41"/>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42" id="4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43" id="43"/>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44" id="44"/>
          <p:cNvGrpSpPr/>
          <p:nvPr/>
        </p:nvGrpSpPr>
        <p:grpSpPr>
          <a:xfrm rot="0">
            <a:off x="13772845" y="11"/>
            <a:ext cx="4514850" cy="10287000"/>
            <a:chOff x="0" y="0"/>
            <a:chExt cx="6019800" cy="13716000"/>
          </a:xfrm>
        </p:grpSpPr>
        <p:sp>
          <p:nvSpPr>
            <p:cNvPr name="Freeform 45" id="45"/>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46" id="46"/>
          <p:cNvGrpSpPr/>
          <p:nvPr/>
        </p:nvGrpSpPr>
        <p:grpSpPr>
          <a:xfrm rot="0">
            <a:off x="14403933" y="11"/>
            <a:ext cx="3883660" cy="10287000"/>
            <a:chOff x="0" y="0"/>
            <a:chExt cx="5178213" cy="13716000"/>
          </a:xfrm>
        </p:grpSpPr>
        <p:sp>
          <p:nvSpPr>
            <p:cNvPr name="Freeform 47" id="47"/>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48" id="48"/>
          <p:cNvGrpSpPr/>
          <p:nvPr/>
        </p:nvGrpSpPr>
        <p:grpSpPr>
          <a:xfrm rot="0">
            <a:off x="13401421" y="4571999"/>
            <a:ext cx="4885690" cy="5715000"/>
            <a:chOff x="0" y="0"/>
            <a:chExt cx="6514253" cy="7620000"/>
          </a:xfrm>
        </p:grpSpPr>
        <p:sp>
          <p:nvSpPr>
            <p:cNvPr name="Freeform 49" id="49"/>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50" id="50"/>
          <p:cNvGrpSpPr/>
          <p:nvPr/>
        </p:nvGrpSpPr>
        <p:grpSpPr>
          <a:xfrm rot="0">
            <a:off x="14006551" y="11"/>
            <a:ext cx="4281170" cy="10287000"/>
            <a:chOff x="0" y="0"/>
            <a:chExt cx="5708227" cy="13716000"/>
          </a:xfrm>
        </p:grpSpPr>
        <p:sp>
          <p:nvSpPr>
            <p:cNvPr name="Freeform 51" id="51"/>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52" id="52"/>
          <p:cNvGrpSpPr/>
          <p:nvPr/>
        </p:nvGrpSpPr>
        <p:grpSpPr>
          <a:xfrm rot="0">
            <a:off x="16344265" y="11"/>
            <a:ext cx="1943100" cy="10287000"/>
            <a:chOff x="0" y="0"/>
            <a:chExt cx="2590800" cy="13716000"/>
          </a:xfrm>
        </p:grpSpPr>
        <p:sp>
          <p:nvSpPr>
            <p:cNvPr name="Freeform 53" id="53"/>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54" id="54"/>
          <p:cNvGrpSpPr/>
          <p:nvPr/>
        </p:nvGrpSpPr>
        <p:grpSpPr>
          <a:xfrm rot="0">
            <a:off x="16403727" y="11"/>
            <a:ext cx="1883410" cy="10287000"/>
            <a:chOff x="0" y="0"/>
            <a:chExt cx="2511213" cy="13716000"/>
          </a:xfrm>
        </p:grpSpPr>
        <p:sp>
          <p:nvSpPr>
            <p:cNvPr name="Freeform 55" id="55"/>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56" id="56"/>
          <p:cNvGrpSpPr/>
          <p:nvPr/>
        </p:nvGrpSpPr>
        <p:grpSpPr>
          <a:xfrm rot="0">
            <a:off x="15558554" y="5386386"/>
            <a:ext cx="2728595" cy="4900930"/>
            <a:chOff x="0" y="0"/>
            <a:chExt cx="3638127" cy="6534573"/>
          </a:xfrm>
        </p:grpSpPr>
        <p:sp>
          <p:nvSpPr>
            <p:cNvPr name="Freeform 57" id="57"/>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58" id="58"/>
          <p:cNvGrpSpPr/>
          <p:nvPr/>
        </p:nvGrpSpPr>
        <p:grpSpPr>
          <a:xfrm rot="0">
            <a:off x="14029998" y="8043833"/>
            <a:ext cx="685800" cy="685800"/>
            <a:chOff x="0" y="0"/>
            <a:chExt cx="914400" cy="914400"/>
          </a:xfrm>
        </p:grpSpPr>
        <p:sp>
          <p:nvSpPr>
            <p:cNvPr name="Freeform 59" id="59"/>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60" id="60"/>
          <p:cNvGrpSpPr/>
          <p:nvPr/>
        </p:nvGrpSpPr>
        <p:grpSpPr>
          <a:xfrm rot="0">
            <a:off x="14029998" y="8843927"/>
            <a:ext cx="271780" cy="271780"/>
            <a:chOff x="0" y="0"/>
            <a:chExt cx="362373" cy="362373"/>
          </a:xfrm>
        </p:grpSpPr>
        <p:sp>
          <p:nvSpPr>
            <p:cNvPr name="Freeform 61" id="61"/>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Freeform 62" id="62"/>
          <p:cNvSpPr/>
          <p:nvPr/>
        </p:nvSpPr>
        <p:spPr>
          <a:xfrm flipH="false" flipV="false" rot="0">
            <a:off x="1014412" y="9701212"/>
            <a:ext cx="3219449" cy="304799"/>
          </a:xfrm>
          <a:custGeom>
            <a:avLst/>
            <a:gdLst/>
            <a:ahLst/>
            <a:cxnLst/>
            <a:rect r="r" b="b" t="t" l="l"/>
            <a:pathLst>
              <a:path h="304799" w="3219449">
                <a:moveTo>
                  <a:pt x="0" y="0"/>
                </a:moveTo>
                <a:lnTo>
                  <a:pt x="3219449" y="0"/>
                </a:lnTo>
                <a:lnTo>
                  <a:pt x="3219449" y="304799"/>
                </a:lnTo>
                <a:lnTo>
                  <a:pt x="0" y="304799"/>
                </a:lnTo>
                <a:lnTo>
                  <a:pt x="0" y="0"/>
                </a:lnTo>
                <a:close/>
              </a:path>
            </a:pathLst>
          </a:custGeom>
          <a:blipFill>
            <a:blip r:embed="rId2"/>
            <a:stretch>
              <a:fillRect l="-68342" t="0" r="-68342" b="0"/>
            </a:stretch>
          </a:blipFill>
        </p:spPr>
      </p:sp>
      <p:grpSp>
        <p:nvGrpSpPr>
          <p:cNvPr name="Group 63" id="63"/>
          <p:cNvGrpSpPr/>
          <p:nvPr/>
        </p:nvGrpSpPr>
        <p:grpSpPr>
          <a:xfrm rot="0">
            <a:off x="700087" y="9615487"/>
            <a:ext cx="5557520" cy="443230"/>
            <a:chOff x="0" y="0"/>
            <a:chExt cx="7410027" cy="590973"/>
          </a:xfrm>
        </p:grpSpPr>
        <p:sp>
          <p:nvSpPr>
            <p:cNvPr name="Freeform 64" id="64"/>
            <p:cNvSpPr/>
            <p:nvPr/>
          </p:nvSpPr>
          <p:spPr>
            <a:xfrm flipH="false" flipV="false" rot="0">
              <a:off x="0" y="0"/>
              <a:ext cx="7409561" cy="590550"/>
            </a:xfrm>
            <a:custGeom>
              <a:avLst/>
              <a:gdLst/>
              <a:ahLst/>
              <a:cxnLst/>
              <a:rect r="r" b="b" t="t" l="l"/>
              <a:pathLst>
                <a:path h="590550" w="7409561">
                  <a:moveTo>
                    <a:pt x="7409561" y="590550"/>
                  </a:moveTo>
                  <a:lnTo>
                    <a:pt x="0" y="590550"/>
                  </a:lnTo>
                  <a:lnTo>
                    <a:pt x="0" y="0"/>
                  </a:lnTo>
                  <a:lnTo>
                    <a:pt x="7409561" y="0"/>
                  </a:lnTo>
                  <a:lnTo>
                    <a:pt x="7409561" y="590550"/>
                  </a:lnTo>
                  <a:close/>
                </a:path>
              </a:pathLst>
            </a:custGeom>
            <a:solidFill>
              <a:srgbClr val="F1F1F1"/>
            </a:solidFill>
          </p:spPr>
        </p:sp>
      </p:grpSp>
      <p:sp>
        <p:nvSpPr>
          <p:cNvPr name="TextBox 65" id="65"/>
          <p:cNvSpPr txBox="true"/>
          <p:nvPr/>
        </p:nvSpPr>
        <p:spPr>
          <a:xfrm rot="0">
            <a:off x="1116012" y="1249781"/>
            <a:ext cx="5859145" cy="989329"/>
          </a:xfrm>
          <a:prstGeom prst="rect">
            <a:avLst/>
          </a:prstGeom>
        </p:spPr>
        <p:txBody>
          <a:bodyPr anchor="t" rtlCol="false" tIns="0" lIns="0" bIns="0" rIns="0">
            <a:spAutoFit/>
          </a:bodyPr>
          <a:lstStyle/>
          <a:p>
            <a:pPr algn="l">
              <a:lnSpc>
                <a:spcPts val="7680"/>
              </a:lnSpc>
            </a:pPr>
            <a:r>
              <a:rPr lang="en-US" sz="6400">
                <a:solidFill>
                  <a:srgbClr val="000000"/>
                </a:solidFill>
                <a:latin typeface="Trebuchet MS Bold"/>
              </a:rPr>
              <a:t>PROJECT TITLE</a:t>
            </a:r>
          </a:p>
        </p:txBody>
      </p:sp>
      <p:sp>
        <p:nvSpPr>
          <p:cNvPr name="TextBox 66" id="66"/>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67" id="67"/>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
        <p:nvSpPr>
          <p:cNvPr name="TextBox 68" id="68"/>
          <p:cNvSpPr txBox="true"/>
          <p:nvPr/>
        </p:nvSpPr>
        <p:spPr>
          <a:xfrm rot="0">
            <a:off x="1116012" y="3813961"/>
            <a:ext cx="8136890" cy="805627"/>
          </a:xfrm>
          <a:prstGeom prst="rect">
            <a:avLst/>
          </a:prstGeom>
        </p:spPr>
        <p:txBody>
          <a:bodyPr anchor="t" rtlCol="false" tIns="0" lIns="0" bIns="0" rIns="0">
            <a:spAutoFit/>
          </a:bodyPr>
          <a:lstStyle/>
          <a:p>
            <a:pPr algn="just">
              <a:lnSpc>
                <a:spcPts val="3299"/>
              </a:lnSpc>
            </a:pPr>
            <a:r>
              <a:rPr lang="en-US" sz="2350">
                <a:solidFill>
                  <a:srgbClr val="000000"/>
                </a:solidFill>
                <a:latin typeface="Trebuchet MS Bold"/>
              </a:rPr>
              <a:t>ChromaGen</a:t>
            </a:r>
            <a:r>
              <a:rPr lang="en-US" sz="2350">
                <a:solidFill>
                  <a:srgbClr val="000000"/>
                </a:solidFill>
                <a:latin typeface="Trebuchet MS"/>
              </a:rPr>
              <a:t>: Transforming Grayscale Images to Vibrant Color Images using Convolutional Neural Networks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solidFill>
              <a:srgbClr val="F1F1F1"/>
            </a:solidFill>
          </p:spPr>
        </p:sp>
      </p:grpSp>
      <p:grpSp>
        <p:nvGrpSpPr>
          <p:cNvPr name="Group 4" id="4"/>
          <p:cNvGrpSpPr/>
          <p:nvPr/>
        </p:nvGrpSpPr>
        <p:grpSpPr>
          <a:xfrm rot="0">
            <a:off x="29" y="6014931"/>
            <a:ext cx="671830" cy="4267835"/>
            <a:chOff x="0" y="0"/>
            <a:chExt cx="895773" cy="5690447"/>
          </a:xfrm>
        </p:grpSpPr>
        <p:sp>
          <p:nvSpPr>
            <p:cNvPr name="Freeform 5" id="5"/>
            <p:cNvSpPr/>
            <p:nvPr/>
          </p:nvSpPr>
          <p:spPr>
            <a:xfrm flipH="false" flipV="false" rot="0">
              <a:off x="0" y="0"/>
              <a:ext cx="895350" cy="5689854"/>
            </a:xfrm>
            <a:custGeom>
              <a:avLst/>
              <a:gdLst/>
              <a:ahLst/>
              <a:cxnLst/>
              <a:rect r="r" b="b" t="t" l="l"/>
              <a:pathLst>
                <a:path h="5689854" w="895350">
                  <a:moveTo>
                    <a:pt x="895350" y="5689854"/>
                  </a:moveTo>
                  <a:lnTo>
                    <a:pt x="0" y="5689854"/>
                  </a:lnTo>
                  <a:lnTo>
                    <a:pt x="0" y="0"/>
                  </a:lnTo>
                  <a:lnTo>
                    <a:pt x="895350" y="5689854"/>
                  </a:lnTo>
                  <a:close/>
                </a:path>
              </a:pathLst>
            </a:custGeom>
            <a:solidFill>
              <a:srgbClr val="5ECBEF">
                <a:alpha val="69804"/>
              </a:srgbClr>
            </a:solidFill>
          </p:spPr>
        </p:sp>
      </p:grpSp>
      <p:grpSp>
        <p:nvGrpSpPr>
          <p:cNvPr name="Group 6" id="6"/>
          <p:cNvGrpSpPr/>
          <p:nvPr/>
        </p:nvGrpSpPr>
        <p:grpSpPr>
          <a:xfrm rot="0">
            <a:off x="29" y="6014931"/>
            <a:ext cx="671830" cy="4267835"/>
            <a:chOff x="0" y="0"/>
            <a:chExt cx="895773" cy="5690447"/>
          </a:xfrm>
        </p:grpSpPr>
        <p:sp>
          <p:nvSpPr>
            <p:cNvPr name="Freeform 7" id="7"/>
            <p:cNvSpPr/>
            <p:nvPr/>
          </p:nvSpPr>
          <p:spPr>
            <a:xfrm flipH="false" flipV="false" rot="0">
              <a:off x="0" y="0"/>
              <a:ext cx="895350" cy="5689854"/>
            </a:xfrm>
            <a:custGeom>
              <a:avLst/>
              <a:gdLst/>
              <a:ahLst/>
              <a:cxnLst/>
              <a:rect r="r" b="b" t="t" l="l"/>
              <a:pathLst>
                <a:path h="5689854" w="895350">
                  <a:moveTo>
                    <a:pt x="895350" y="5689854"/>
                  </a:moveTo>
                  <a:lnTo>
                    <a:pt x="0" y="5689854"/>
                  </a:lnTo>
                  <a:lnTo>
                    <a:pt x="0" y="0"/>
                  </a:lnTo>
                  <a:lnTo>
                    <a:pt x="895350" y="5689854"/>
                  </a:lnTo>
                  <a:close/>
                </a:path>
              </a:pathLst>
            </a:custGeom>
            <a:solidFill>
              <a:srgbClr val="5ECBEF">
                <a:alpha val="69804"/>
              </a:srgbClr>
            </a:solidFill>
          </p:spPr>
        </p:sp>
      </p:grpSp>
      <p:sp>
        <p:nvSpPr>
          <p:cNvPr name="Freeform 8" id="8"/>
          <p:cNvSpPr/>
          <p:nvPr/>
        </p:nvSpPr>
        <p:spPr>
          <a:xfrm flipH="false" flipV="false" rot="0">
            <a:off x="11044225" y="671524"/>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1165746" y="11"/>
            <a:ext cx="7129461" cy="10294422"/>
          </a:xfrm>
          <a:custGeom>
            <a:avLst/>
            <a:gdLst/>
            <a:ahLst/>
            <a:cxnLst/>
            <a:rect r="r" b="b" t="t" l="l"/>
            <a:pathLst>
              <a:path h="10294422" w="7129461">
                <a:moveTo>
                  <a:pt x="0" y="0"/>
                </a:moveTo>
                <a:lnTo>
                  <a:pt x="7129461" y="0"/>
                </a:lnTo>
                <a:lnTo>
                  <a:pt x="7129461" y="10294422"/>
                </a:lnTo>
                <a:lnTo>
                  <a:pt x="0" y="102944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71437" y="5729287"/>
            <a:ext cx="2600324" cy="4514849"/>
          </a:xfrm>
          <a:custGeom>
            <a:avLst/>
            <a:gdLst/>
            <a:ahLst/>
            <a:cxnLst/>
            <a:rect r="r" b="b" t="t" l="l"/>
            <a:pathLst>
              <a:path h="4514849" w="2600324">
                <a:moveTo>
                  <a:pt x="0" y="0"/>
                </a:moveTo>
                <a:lnTo>
                  <a:pt x="2600324" y="0"/>
                </a:lnTo>
                <a:lnTo>
                  <a:pt x="2600324" y="4514849"/>
                </a:lnTo>
                <a:lnTo>
                  <a:pt x="0" y="4514849"/>
                </a:lnTo>
                <a:lnTo>
                  <a:pt x="0" y="0"/>
                </a:lnTo>
                <a:close/>
              </a:path>
            </a:pathLst>
          </a:custGeom>
          <a:blipFill>
            <a:blip r:embed="rId6"/>
            <a:stretch>
              <a:fillRect l="-67" t="0" r="-67" b="0"/>
            </a:stretch>
          </a:blipFill>
        </p:spPr>
      </p:sp>
      <p:sp>
        <p:nvSpPr>
          <p:cNvPr name="TextBox 11" id="11"/>
          <p:cNvSpPr txBox="true"/>
          <p:nvPr/>
        </p:nvSpPr>
        <p:spPr>
          <a:xfrm rot="0">
            <a:off x="843592" y="631713"/>
            <a:ext cx="14755494" cy="1607397"/>
          </a:xfrm>
          <a:prstGeom prst="rect">
            <a:avLst/>
          </a:prstGeom>
        </p:spPr>
        <p:txBody>
          <a:bodyPr anchor="t" rtlCol="false" tIns="0" lIns="0" bIns="0" rIns="0">
            <a:spAutoFit/>
          </a:bodyPr>
          <a:lstStyle/>
          <a:p>
            <a:pPr algn="l">
              <a:lnSpc>
                <a:spcPts val="8640"/>
              </a:lnSpc>
            </a:pPr>
            <a:r>
              <a:rPr lang="en-US" sz="7200" spc="-10">
                <a:solidFill>
                  <a:srgbClr val="000000"/>
                </a:solidFill>
                <a:latin typeface="Trebuchet MS Bold"/>
              </a:rPr>
              <a:t>AGENDA</a:t>
            </a:r>
          </a:p>
        </p:txBody>
      </p:sp>
      <p:sp>
        <p:nvSpPr>
          <p:cNvPr name="TextBox 12" id="12"/>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13" id="13"/>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
        <p:nvSpPr>
          <p:cNvPr name="TextBox 14" id="14"/>
          <p:cNvSpPr txBox="true"/>
          <p:nvPr/>
        </p:nvSpPr>
        <p:spPr>
          <a:xfrm rot="0">
            <a:off x="4057309" y="3559180"/>
            <a:ext cx="6590030" cy="4175760"/>
          </a:xfrm>
          <a:prstGeom prst="rect">
            <a:avLst/>
          </a:prstGeom>
        </p:spPr>
        <p:txBody>
          <a:bodyPr anchor="t" rtlCol="false" tIns="0" lIns="0" bIns="0" rIns="0">
            <a:spAutoFit/>
          </a:bodyPr>
          <a:lstStyle/>
          <a:p>
            <a:pPr algn="l" marL="392748" indent="-196374" lvl="1">
              <a:lnSpc>
                <a:spcPts val="3779"/>
              </a:lnSpc>
              <a:buAutoNum type="arabicPeriod" startAt="1"/>
            </a:pPr>
            <a:r>
              <a:rPr lang="en-US" sz="3150" spc="-10">
                <a:solidFill>
                  <a:srgbClr val="000000"/>
                </a:solidFill>
                <a:latin typeface="Trebuchet MS Bold"/>
              </a:rPr>
              <a:t>Problem statement</a:t>
            </a:r>
          </a:p>
          <a:p>
            <a:pPr algn="l" marL="392748" indent="-196374" lvl="1">
              <a:lnSpc>
                <a:spcPts val="3779"/>
              </a:lnSpc>
              <a:buAutoNum type="arabicPeriod" startAt="1"/>
            </a:pPr>
            <a:r>
              <a:rPr lang="en-US" sz="3150" spc="-10">
                <a:solidFill>
                  <a:srgbClr val="000000"/>
                </a:solidFill>
                <a:latin typeface="Trebuchet MS Bold"/>
              </a:rPr>
              <a:t>Project Overview</a:t>
            </a:r>
          </a:p>
          <a:p>
            <a:pPr algn="l" marL="392748" indent="-196374" lvl="1">
              <a:lnSpc>
                <a:spcPts val="3779"/>
              </a:lnSpc>
              <a:buAutoNum type="arabicPeriod" startAt="1"/>
            </a:pPr>
            <a:r>
              <a:rPr lang="en-US" sz="3150" spc="-20">
                <a:solidFill>
                  <a:srgbClr val="000000"/>
                </a:solidFill>
                <a:latin typeface="Trebuchet MS Bold"/>
              </a:rPr>
              <a:t>End Users</a:t>
            </a:r>
          </a:p>
          <a:p>
            <a:pPr algn="l" marL="392748" indent="-196374" lvl="1">
              <a:lnSpc>
                <a:spcPts val="3779"/>
              </a:lnSpc>
              <a:buAutoNum type="arabicPeriod" startAt="1"/>
            </a:pPr>
            <a:r>
              <a:rPr lang="en-US" sz="3150" spc="-20">
                <a:solidFill>
                  <a:srgbClr val="000000"/>
                </a:solidFill>
                <a:latin typeface="Trebuchet MS Bold"/>
              </a:rPr>
              <a:t>Solution and Value Proposition</a:t>
            </a:r>
          </a:p>
          <a:p>
            <a:pPr algn="l" marL="392748" indent="-196374" lvl="1">
              <a:lnSpc>
                <a:spcPts val="3779"/>
              </a:lnSpc>
              <a:buAutoNum type="arabicPeriod" startAt="1"/>
            </a:pPr>
            <a:r>
              <a:rPr lang="en-US" sz="3150" spc="-20">
                <a:solidFill>
                  <a:srgbClr val="000000"/>
                </a:solidFill>
                <a:latin typeface="Trebuchet MS Bold"/>
              </a:rPr>
              <a:t>The Wow Factor in Your Solution</a:t>
            </a:r>
          </a:p>
          <a:p>
            <a:pPr algn="l" marL="392748" indent="-196374" lvl="1">
              <a:lnSpc>
                <a:spcPts val="3779"/>
              </a:lnSpc>
              <a:buAutoNum type="arabicPeriod" startAt="1"/>
            </a:pPr>
            <a:r>
              <a:rPr lang="en-US" sz="3150" spc="-10">
                <a:solidFill>
                  <a:srgbClr val="000000"/>
                </a:solidFill>
                <a:latin typeface="Trebuchet MS Bold"/>
              </a:rPr>
              <a:t>Modelling</a:t>
            </a:r>
          </a:p>
          <a:p>
            <a:pPr algn="l" marL="392748" indent="-196374" lvl="1">
              <a:lnSpc>
                <a:spcPts val="3779"/>
              </a:lnSpc>
              <a:buAutoNum type="arabicPeriod" startAt="1"/>
            </a:pPr>
            <a:r>
              <a:rPr lang="en-US" sz="3150" spc="-10">
                <a:solidFill>
                  <a:srgbClr val="000000"/>
                </a:solidFill>
                <a:latin typeface="Trebuchet MS Bold"/>
              </a:rPr>
              <a:t>Result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0044111" y="2543175"/>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165746" y="132"/>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Freeform 31" id="31"/>
          <p:cNvSpPr/>
          <p:nvPr/>
        </p:nvSpPr>
        <p:spPr>
          <a:xfrm flipH="false" flipV="false" rot="0">
            <a:off x="11987211" y="4400550"/>
            <a:ext cx="4143374" cy="4886324"/>
          </a:xfrm>
          <a:custGeom>
            <a:avLst/>
            <a:gdLst/>
            <a:ahLst/>
            <a:cxnLst/>
            <a:rect r="r" b="b" t="t" l="l"/>
            <a:pathLst>
              <a:path h="4886324" w="4143374">
                <a:moveTo>
                  <a:pt x="0" y="0"/>
                </a:moveTo>
                <a:lnTo>
                  <a:pt x="4143374" y="0"/>
                </a:lnTo>
                <a:lnTo>
                  <a:pt x="4143374" y="4886324"/>
                </a:lnTo>
                <a:lnTo>
                  <a:pt x="0" y="4886324"/>
                </a:lnTo>
                <a:lnTo>
                  <a:pt x="0" y="0"/>
                </a:lnTo>
                <a:close/>
              </a:path>
            </a:pathLst>
          </a:custGeom>
          <a:blipFill>
            <a:blip r:embed="rId2"/>
            <a:stretch>
              <a:fillRect l="-42" t="0" r="-42" b="0"/>
            </a:stretch>
          </a:blipFill>
        </p:spPr>
      </p:sp>
      <p:sp>
        <p:nvSpPr>
          <p:cNvPr name="Freeform 32" id="32"/>
          <p:cNvSpPr/>
          <p:nvPr/>
        </p:nvSpPr>
        <p:spPr>
          <a:xfrm flipH="false" flipV="false" rot="0">
            <a:off x="2502513" y="9701212"/>
            <a:ext cx="114469" cy="270933"/>
          </a:xfrm>
          <a:custGeom>
            <a:avLst/>
            <a:gdLst/>
            <a:ahLst/>
            <a:cxnLst/>
            <a:rect r="r" b="b" t="t" l="l"/>
            <a:pathLst>
              <a:path h="270933" w="114469">
                <a:moveTo>
                  <a:pt x="0" y="0"/>
                </a:moveTo>
                <a:lnTo>
                  <a:pt x="114469" y="0"/>
                </a:lnTo>
                <a:lnTo>
                  <a:pt x="114469" y="270933"/>
                </a:lnTo>
                <a:lnTo>
                  <a:pt x="0" y="270933"/>
                </a:lnTo>
                <a:lnTo>
                  <a:pt x="0" y="0"/>
                </a:lnTo>
                <a:close/>
              </a:path>
            </a:pathLst>
          </a:custGeom>
          <a:blipFill>
            <a:blip r:embed="rId3"/>
            <a:stretch>
              <a:fillRect l="-68343" t="0" r="-68343" b="0"/>
            </a:stretch>
          </a:blipFill>
        </p:spPr>
      </p:sp>
      <p:sp>
        <p:nvSpPr>
          <p:cNvPr name="TextBox 33" id="33"/>
          <p:cNvSpPr txBox="true"/>
          <p:nvPr/>
        </p:nvSpPr>
        <p:spPr>
          <a:xfrm rot="0">
            <a:off x="843592" y="868523"/>
            <a:ext cx="14755494" cy="1370587"/>
          </a:xfrm>
          <a:prstGeom prst="rect">
            <a:avLst/>
          </a:prstGeom>
        </p:spPr>
        <p:txBody>
          <a:bodyPr anchor="t" rtlCol="false" tIns="0" lIns="0" bIns="0" rIns="0">
            <a:spAutoFit/>
          </a:bodyPr>
          <a:lstStyle/>
          <a:p>
            <a:pPr algn="l">
              <a:lnSpc>
                <a:spcPts val="7680"/>
              </a:lnSpc>
            </a:pPr>
            <a:r>
              <a:rPr lang="en-US" sz="6400" spc="-10">
                <a:solidFill>
                  <a:srgbClr val="000000"/>
                </a:solidFill>
                <a:latin typeface="Trebuchet MS Bold"/>
              </a:rPr>
              <a:t>PROBLEM STATEMENT</a:t>
            </a:r>
          </a:p>
        </p:txBody>
      </p:sp>
      <p:sp>
        <p:nvSpPr>
          <p:cNvPr name="TextBox 34" id="34"/>
          <p:cNvSpPr txBox="true"/>
          <p:nvPr/>
        </p:nvSpPr>
        <p:spPr>
          <a:xfrm rot="0">
            <a:off x="1274067" y="2692640"/>
            <a:ext cx="8752840" cy="6800231"/>
          </a:xfrm>
          <a:prstGeom prst="rect">
            <a:avLst/>
          </a:prstGeom>
        </p:spPr>
        <p:txBody>
          <a:bodyPr anchor="t" rtlCol="false" tIns="0" lIns="0" bIns="0" rIns="0">
            <a:spAutoFit/>
          </a:bodyPr>
          <a:lstStyle/>
          <a:p>
            <a:pPr marL="485775" indent="-242888" lvl="1">
              <a:lnSpc>
                <a:spcPts val="3149"/>
              </a:lnSpc>
              <a:buFont typeface="Arial"/>
              <a:buChar char="•"/>
            </a:pPr>
            <a:r>
              <a:rPr lang="en-US" sz="2250">
                <a:solidFill>
                  <a:srgbClr val="000000"/>
                </a:solidFill>
                <a:latin typeface="Trebuchet MS Bold"/>
              </a:rPr>
              <a:t>Many historical and contemporary images are in grayscale, limiting their visual appeal and historical context, prompting the need for an automated solution to add color and vitality to these images.</a:t>
            </a:r>
          </a:p>
          <a:p>
            <a:pPr algn="l">
              <a:lnSpc>
                <a:spcPts val="3149"/>
              </a:lnSpc>
            </a:pPr>
          </a:p>
          <a:p>
            <a:pPr algn="l" marL="485775" indent="-242888" lvl="1">
              <a:lnSpc>
                <a:spcPts val="3149"/>
              </a:lnSpc>
              <a:buFont typeface="Arial"/>
              <a:buChar char="•"/>
            </a:pPr>
            <a:r>
              <a:rPr lang="en-US" sz="2250">
                <a:solidFill>
                  <a:srgbClr val="000000"/>
                </a:solidFill>
                <a:latin typeface="Trebuchet MS Bold"/>
              </a:rPr>
              <a:t>The project aims to develop an advanced algorithm using Convolutional Neural Networks (CNNs) to intelligently infer color from grayscale images. This approach involves training the model on a diverse dataset of grayscale images paired with their corresponding color versions.</a:t>
            </a:r>
          </a:p>
          <a:p>
            <a:pPr algn="l">
              <a:lnSpc>
                <a:spcPts val="3149"/>
              </a:lnSpc>
            </a:pPr>
          </a:p>
          <a:p>
            <a:pPr algn="l" marL="485775" indent="-242888" lvl="1">
              <a:lnSpc>
                <a:spcPts val="3150"/>
              </a:lnSpc>
              <a:buFont typeface="Arial"/>
              <a:buChar char="•"/>
            </a:pPr>
            <a:r>
              <a:rPr lang="en-US" sz="2250">
                <a:solidFill>
                  <a:srgbClr val="000000"/>
                </a:solidFill>
                <a:latin typeface="Trebuchet MS Bold"/>
              </a:rPr>
              <a:t>By providing an automated solution for grayscale to color image conversion, the project aims to enhance the visual experience of historical and contemporary imagery, enabling better appreciation, interpretation, and preservation of cultural heritage and visual narratives.</a:t>
            </a:r>
          </a:p>
          <a:p>
            <a:pPr algn="l">
              <a:lnSpc>
                <a:spcPts val="3150"/>
              </a:lnSpc>
            </a:pPr>
          </a:p>
        </p:txBody>
      </p:sp>
      <p:sp>
        <p:nvSpPr>
          <p:cNvPr name="TextBox 35" id="35"/>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36" id="36"/>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0528458" y="1842720"/>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165746" y="132"/>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Freeform 31" id="31"/>
          <p:cNvSpPr/>
          <p:nvPr/>
        </p:nvSpPr>
        <p:spPr>
          <a:xfrm flipH="false" flipV="false" rot="0">
            <a:off x="12987336" y="3971925"/>
            <a:ext cx="5300662" cy="5714999"/>
          </a:xfrm>
          <a:custGeom>
            <a:avLst/>
            <a:gdLst/>
            <a:ahLst/>
            <a:cxnLst/>
            <a:rect r="r" b="b" t="t" l="l"/>
            <a:pathLst>
              <a:path h="5714999" w="5300662">
                <a:moveTo>
                  <a:pt x="0" y="0"/>
                </a:moveTo>
                <a:lnTo>
                  <a:pt x="5300662" y="0"/>
                </a:lnTo>
                <a:lnTo>
                  <a:pt x="5300662" y="5714999"/>
                </a:lnTo>
                <a:lnTo>
                  <a:pt x="0" y="5714999"/>
                </a:lnTo>
                <a:lnTo>
                  <a:pt x="0" y="0"/>
                </a:lnTo>
                <a:close/>
              </a:path>
            </a:pathLst>
          </a:custGeom>
          <a:blipFill>
            <a:blip r:embed="rId2"/>
            <a:stretch>
              <a:fillRect l="0" t="0" r="0" b="0"/>
            </a:stretch>
          </a:blipFill>
        </p:spPr>
      </p:sp>
      <p:sp>
        <p:nvSpPr>
          <p:cNvPr name="Freeform 32" id="32"/>
          <p:cNvSpPr/>
          <p:nvPr/>
        </p:nvSpPr>
        <p:spPr>
          <a:xfrm flipH="false" flipV="false" rot="0">
            <a:off x="2502513" y="9701212"/>
            <a:ext cx="114469" cy="270933"/>
          </a:xfrm>
          <a:custGeom>
            <a:avLst/>
            <a:gdLst/>
            <a:ahLst/>
            <a:cxnLst/>
            <a:rect r="r" b="b" t="t" l="l"/>
            <a:pathLst>
              <a:path h="270933" w="114469">
                <a:moveTo>
                  <a:pt x="0" y="0"/>
                </a:moveTo>
                <a:lnTo>
                  <a:pt x="114469" y="0"/>
                </a:lnTo>
                <a:lnTo>
                  <a:pt x="114469" y="270933"/>
                </a:lnTo>
                <a:lnTo>
                  <a:pt x="0" y="270933"/>
                </a:lnTo>
                <a:lnTo>
                  <a:pt x="0" y="0"/>
                </a:lnTo>
                <a:close/>
              </a:path>
            </a:pathLst>
          </a:custGeom>
          <a:blipFill>
            <a:blip r:embed="rId3"/>
            <a:stretch>
              <a:fillRect l="-68343" t="0" r="-68343" b="0"/>
            </a:stretch>
          </a:blipFill>
        </p:spPr>
      </p:sp>
      <p:sp>
        <p:nvSpPr>
          <p:cNvPr name="TextBox 33" id="33"/>
          <p:cNvSpPr txBox="true"/>
          <p:nvPr/>
        </p:nvSpPr>
        <p:spPr>
          <a:xfrm rot="0">
            <a:off x="843592" y="1249780"/>
            <a:ext cx="14755494" cy="989330"/>
          </a:xfrm>
          <a:prstGeom prst="rect">
            <a:avLst/>
          </a:prstGeom>
        </p:spPr>
        <p:txBody>
          <a:bodyPr anchor="t" rtlCol="false" tIns="0" lIns="0" bIns="0" rIns="0">
            <a:spAutoFit/>
          </a:bodyPr>
          <a:lstStyle/>
          <a:p>
            <a:pPr algn="l">
              <a:lnSpc>
                <a:spcPts val="7680"/>
              </a:lnSpc>
            </a:pPr>
            <a:r>
              <a:rPr lang="en-US" sz="6400" spc="-10">
                <a:solidFill>
                  <a:srgbClr val="000000"/>
                </a:solidFill>
                <a:latin typeface="Trebuchet MS Bold"/>
              </a:rPr>
              <a:t>PROJECT OVERVIEW</a:t>
            </a:r>
          </a:p>
        </p:txBody>
      </p:sp>
      <p:sp>
        <p:nvSpPr>
          <p:cNvPr name="TextBox 34" id="34"/>
          <p:cNvSpPr txBox="true"/>
          <p:nvPr/>
        </p:nvSpPr>
        <p:spPr>
          <a:xfrm rot="0">
            <a:off x="160423" y="2872798"/>
            <a:ext cx="12470688" cy="5943579"/>
          </a:xfrm>
          <a:prstGeom prst="rect">
            <a:avLst/>
          </a:prstGeom>
        </p:spPr>
        <p:txBody>
          <a:bodyPr anchor="t" rtlCol="false" tIns="0" lIns="0" bIns="0" rIns="0">
            <a:spAutoFit/>
          </a:bodyPr>
          <a:lstStyle/>
          <a:p>
            <a:pPr algn="just" marL="457738" indent="-228869" lvl="1">
              <a:lnSpc>
                <a:spcPts val="2985"/>
              </a:lnSpc>
              <a:buFont typeface="Arial"/>
              <a:buChar char="•"/>
            </a:pPr>
            <a:r>
              <a:rPr lang="en-US" sz="2120">
                <a:solidFill>
                  <a:srgbClr val="000000"/>
                </a:solidFill>
                <a:latin typeface="Trebuchet MS Bold"/>
              </a:rPr>
              <a:t>Objective Clarity:</a:t>
            </a:r>
            <a:r>
              <a:rPr lang="en-US" sz="2120">
                <a:solidFill>
                  <a:srgbClr val="000000"/>
                </a:solidFill>
                <a:latin typeface="Trebuchet MS"/>
              </a:rPr>
              <a:t> The project aims to develop an automated system using Convolutional Neural Networks (CNNs) to convert grayscale images into color images with high fidelity, enhancing their visual appeal and interpretability.</a:t>
            </a:r>
          </a:p>
          <a:p>
            <a:pPr algn="just">
              <a:lnSpc>
                <a:spcPts val="2985"/>
              </a:lnSpc>
            </a:pPr>
          </a:p>
          <a:p>
            <a:pPr algn="just" marL="457738" indent="-228869" lvl="1">
              <a:lnSpc>
                <a:spcPts val="2985"/>
              </a:lnSpc>
              <a:buFont typeface="Arial"/>
              <a:buChar char="•"/>
            </a:pPr>
            <a:r>
              <a:rPr lang="en-US" sz="2120">
                <a:solidFill>
                  <a:srgbClr val="000000"/>
                </a:solidFill>
                <a:latin typeface="Trebuchet MS Bold"/>
              </a:rPr>
              <a:t>Methodology Overview: </a:t>
            </a:r>
            <a:r>
              <a:rPr lang="en-US" sz="2120">
                <a:solidFill>
                  <a:srgbClr val="000000"/>
                </a:solidFill>
                <a:latin typeface="Trebuchet MS"/>
              </a:rPr>
              <a:t>The approach involves collecting and preparing a diverse dataset of grayscale images paired with their corresponding color counterparts. A CNN architecture will be designed for feature extraction and color mapping, followed by training and optimization using techniques like transfer learning and data augmentation.</a:t>
            </a:r>
          </a:p>
          <a:p>
            <a:pPr algn="just">
              <a:lnSpc>
                <a:spcPts val="2985"/>
              </a:lnSpc>
            </a:pPr>
          </a:p>
          <a:p>
            <a:pPr algn="just" marL="457738" indent="-228869" lvl="1">
              <a:lnSpc>
                <a:spcPts val="2985"/>
              </a:lnSpc>
              <a:buFont typeface="Arial"/>
              <a:buChar char="•"/>
            </a:pPr>
            <a:r>
              <a:rPr lang="en-US" sz="2120">
                <a:solidFill>
                  <a:srgbClr val="000000"/>
                </a:solidFill>
                <a:latin typeface="Trebuchet MS Bold"/>
              </a:rPr>
              <a:t>Evaluation Strategy: </a:t>
            </a:r>
            <a:r>
              <a:rPr lang="en-US" sz="2120">
                <a:solidFill>
                  <a:srgbClr val="000000"/>
                </a:solidFill>
                <a:latin typeface="Trebuchet MS"/>
              </a:rPr>
              <a:t>The performance of the trained model will be evaluated based on metrics such as color accuracy, visual fidelity, and perceptual quality. Validation will be conducted on separate test datasets to ensure robustness and reliability.</a:t>
            </a:r>
          </a:p>
          <a:p>
            <a:pPr algn="just">
              <a:lnSpc>
                <a:spcPts val="2985"/>
              </a:lnSpc>
            </a:pPr>
          </a:p>
          <a:p>
            <a:pPr algn="just" marL="457738" indent="-228869" lvl="1">
              <a:lnSpc>
                <a:spcPts val="2986"/>
              </a:lnSpc>
              <a:buFont typeface="Arial"/>
              <a:buChar char="•"/>
            </a:pPr>
            <a:r>
              <a:rPr lang="en-US" sz="2120">
                <a:solidFill>
                  <a:srgbClr val="000000"/>
                </a:solidFill>
                <a:latin typeface="Trebuchet MS Bold"/>
              </a:rPr>
              <a:t>Practical Application:</a:t>
            </a:r>
            <a:r>
              <a:rPr lang="en-US" sz="2120">
                <a:solidFill>
                  <a:srgbClr val="000000"/>
                </a:solidFill>
                <a:latin typeface="Trebuchet MS"/>
              </a:rPr>
              <a:t> Upon successful completion, the project will result in the deployment of a user-friendly application or library that allows users to easily convert grayscale images to color. Documentation and support will be provided for seamless integration and usage.</a:t>
            </a:r>
          </a:p>
        </p:txBody>
      </p:sp>
      <p:sp>
        <p:nvSpPr>
          <p:cNvPr name="TextBox 35" id="35"/>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36" id="36"/>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0044111" y="2543175"/>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165746" y="132"/>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TextBox 31" id="31"/>
          <p:cNvSpPr txBox="true"/>
          <p:nvPr/>
        </p:nvSpPr>
        <p:spPr>
          <a:xfrm rot="0">
            <a:off x="843592" y="1321258"/>
            <a:ext cx="14755494" cy="917852"/>
          </a:xfrm>
          <a:prstGeom prst="rect">
            <a:avLst/>
          </a:prstGeom>
        </p:spPr>
        <p:txBody>
          <a:bodyPr anchor="t" rtlCol="false" tIns="0" lIns="0" bIns="0" rIns="0">
            <a:spAutoFit/>
          </a:bodyPr>
          <a:lstStyle/>
          <a:p>
            <a:pPr algn="l">
              <a:lnSpc>
                <a:spcPts val="5819"/>
              </a:lnSpc>
            </a:pPr>
            <a:r>
              <a:rPr lang="en-US" sz="4849">
                <a:solidFill>
                  <a:srgbClr val="000000"/>
                </a:solidFill>
                <a:latin typeface="Trebuchet MS Bold"/>
              </a:rPr>
              <a:t>WHO ARE THE END USERS?</a:t>
            </a:r>
          </a:p>
        </p:txBody>
      </p:sp>
      <p:sp>
        <p:nvSpPr>
          <p:cNvPr name="TextBox 32" id="32"/>
          <p:cNvSpPr txBox="true"/>
          <p:nvPr/>
        </p:nvSpPr>
        <p:spPr>
          <a:xfrm rot="0">
            <a:off x="1283876" y="3085920"/>
            <a:ext cx="9043670" cy="6172380"/>
          </a:xfrm>
          <a:prstGeom prst="rect">
            <a:avLst/>
          </a:prstGeom>
        </p:spPr>
        <p:txBody>
          <a:bodyPr anchor="t" rtlCol="false" tIns="0" lIns="0" bIns="0" rIns="0">
            <a:spAutoFit/>
          </a:bodyPr>
          <a:lstStyle/>
          <a:p>
            <a:pPr algn="just" marL="421005" indent="-210502" lvl="1">
              <a:lnSpc>
                <a:spcPts val="2774"/>
              </a:lnSpc>
              <a:buFont typeface="Arial"/>
              <a:buChar char="•"/>
            </a:pPr>
            <a:r>
              <a:rPr lang="en-US" sz="1950">
                <a:solidFill>
                  <a:srgbClr val="000000"/>
                </a:solidFill>
                <a:latin typeface="Trebuchet MS Bold"/>
              </a:rPr>
              <a:t>Artists and Designers: Professionals and enthusiasts in the fields of digital art, graphic design, and photography who seek to add color to grayscale images for creative projects, illustrations, and visual storytelling.</a:t>
            </a:r>
          </a:p>
          <a:p>
            <a:pPr algn="just">
              <a:lnSpc>
                <a:spcPts val="2774"/>
              </a:lnSpc>
            </a:pPr>
          </a:p>
          <a:p>
            <a:pPr algn="just" marL="421005" indent="-210502" lvl="1">
              <a:lnSpc>
                <a:spcPts val="2774"/>
              </a:lnSpc>
              <a:buFont typeface="Arial"/>
              <a:buChar char="•"/>
            </a:pPr>
            <a:r>
              <a:rPr lang="en-US" sz="1950">
                <a:solidFill>
                  <a:srgbClr val="000000"/>
                </a:solidFill>
                <a:latin typeface="Trebuchet MS Bold"/>
              </a:rPr>
              <a:t>Historians and Archivists: Researchers, historians, and archivists interested in revitalizing historical and archival imagery by adding color, thereby offering new insights and perspectives into past events and cultural heritage.</a:t>
            </a:r>
          </a:p>
          <a:p>
            <a:pPr algn="just">
              <a:lnSpc>
                <a:spcPts val="2774"/>
              </a:lnSpc>
            </a:pPr>
          </a:p>
          <a:p>
            <a:pPr algn="just" marL="421005" indent="-210502" lvl="1">
              <a:lnSpc>
                <a:spcPts val="2774"/>
              </a:lnSpc>
              <a:buFont typeface="Arial"/>
              <a:buChar char="•"/>
            </a:pPr>
            <a:r>
              <a:rPr lang="en-US" sz="1950">
                <a:solidFill>
                  <a:srgbClr val="000000"/>
                </a:solidFill>
                <a:latin typeface="Trebuchet MS Bold"/>
              </a:rPr>
              <a:t>Educators and Students: Teachers and students in academic settings, such as history, art, and media studies, who can utilize colorized images for educational purposes, enhancing learning experiences and facilitating better understanding of visual content.</a:t>
            </a:r>
          </a:p>
          <a:p>
            <a:pPr algn="just">
              <a:lnSpc>
                <a:spcPts val="2774"/>
              </a:lnSpc>
            </a:pPr>
          </a:p>
          <a:p>
            <a:pPr algn="just" marL="421005" indent="-210502" lvl="1">
              <a:lnSpc>
                <a:spcPts val="2774"/>
              </a:lnSpc>
              <a:buFont typeface="Arial"/>
              <a:buChar char="•"/>
            </a:pPr>
            <a:r>
              <a:rPr lang="en-US" sz="1950">
                <a:solidFill>
                  <a:srgbClr val="000000"/>
                </a:solidFill>
                <a:latin typeface="Trebuchet MS Bold"/>
              </a:rPr>
              <a:t>Media and Publishing Industry: Professionals in media production, publishing, and advertising who may require colorized images for multimedia presentations, marketing materials, and editorial content.</a:t>
            </a:r>
          </a:p>
          <a:p>
            <a:pPr algn="just">
              <a:lnSpc>
                <a:spcPts val="2775"/>
              </a:lnSpc>
            </a:pPr>
          </a:p>
        </p:txBody>
      </p:sp>
      <p:sp>
        <p:nvSpPr>
          <p:cNvPr name="TextBox 33" id="33"/>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34" id="34"/>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1651038" y="2214562"/>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165746" y="132"/>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Freeform 31" id="31"/>
          <p:cNvSpPr/>
          <p:nvPr/>
        </p:nvSpPr>
        <p:spPr>
          <a:xfrm flipH="false" flipV="false" rot="0">
            <a:off x="0" y="2214562"/>
            <a:ext cx="4048124" cy="4876799"/>
          </a:xfrm>
          <a:custGeom>
            <a:avLst/>
            <a:gdLst/>
            <a:ahLst/>
            <a:cxnLst/>
            <a:rect r="r" b="b" t="t" l="l"/>
            <a:pathLst>
              <a:path h="4876799" w="4048124">
                <a:moveTo>
                  <a:pt x="0" y="0"/>
                </a:moveTo>
                <a:lnTo>
                  <a:pt x="4048124" y="0"/>
                </a:lnTo>
                <a:lnTo>
                  <a:pt x="4048124" y="4876799"/>
                </a:lnTo>
                <a:lnTo>
                  <a:pt x="0" y="4876799"/>
                </a:lnTo>
                <a:lnTo>
                  <a:pt x="0" y="0"/>
                </a:lnTo>
                <a:close/>
              </a:path>
            </a:pathLst>
          </a:custGeom>
          <a:blipFill>
            <a:blip r:embed="rId2"/>
            <a:stretch>
              <a:fillRect l="0" t="-44" r="0" b="-44"/>
            </a:stretch>
          </a:blipFill>
        </p:spPr>
      </p:sp>
      <p:sp>
        <p:nvSpPr>
          <p:cNvPr name="Freeform 32" id="32"/>
          <p:cNvSpPr/>
          <p:nvPr/>
        </p:nvSpPr>
        <p:spPr>
          <a:xfrm flipH="false" flipV="false" rot="0">
            <a:off x="2502513" y="9701212"/>
            <a:ext cx="114469" cy="270933"/>
          </a:xfrm>
          <a:custGeom>
            <a:avLst/>
            <a:gdLst/>
            <a:ahLst/>
            <a:cxnLst/>
            <a:rect r="r" b="b" t="t" l="l"/>
            <a:pathLst>
              <a:path h="270933" w="114469">
                <a:moveTo>
                  <a:pt x="0" y="0"/>
                </a:moveTo>
                <a:lnTo>
                  <a:pt x="114469" y="0"/>
                </a:lnTo>
                <a:lnTo>
                  <a:pt x="114469" y="270933"/>
                </a:lnTo>
                <a:lnTo>
                  <a:pt x="0" y="270933"/>
                </a:lnTo>
                <a:lnTo>
                  <a:pt x="0" y="0"/>
                </a:lnTo>
                <a:close/>
              </a:path>
            </a:pathLst>
          </a:custGeom>
          <a:blipFill>
            <a:blip r:embed="rId3"/>
            <a:stretch>
              <a:fillRect l="-68343" t="0" r="-68343" b="0"/>
            </a:stretch>
          </a:blipFill>
        </p:spPr>
      </p:sp>
      <p:sp>
        <p:nvSpPr>
          <p:cNvPr name="TextBox 33" id="33"/>
          <p:cNvSpPr txBox="true"/>
          <p:nvPr/>
        </p:nvSpPr>
        <p:spPr>
          <a:xfrm rot="0">
            <a:off x="843592" y="1276146"/>
            <a:ext cx="14755494" cy="828576"/>
          </a:xfrm>
          <a:prstGeom prst="rect">
            <a:avLst/>
          </a:prstGeom>
        </p:spPr>
        <p:txBody>
          <a:bodyPr anchor="t" rtlCol="false" tIns="0" lIns="0" bIns="0" rIns="0">
            <a:spAutoFit/>
          </a:bodyPr>
          <a:lstStyle/>
          <a:p>
            <a:pPr algn="l">
              <a:lnSpc>
                <a:spcPts val="6480"/>
              </a:lnSpc>
            </a:pPr>
            <a:r>
              <a:rPr lang="en-US" sz="5400">
                <a:solidFill>
                  <a:srgbClr val="000000"/>
                </a:solidFill>
                <a:latin typeface="Trebuchet MS Bold"/>
              </a:rPr>
              <a:t>YOUR SOLUTION AND ITS VALUE PROPOSITION</a:t>
            </a:r>
          </a:p>
        </p:txBody>
      </p:sp>
      <p:sp>
        <p:nvSpPr>
          <p:cNvPr name="TextBox 34" id="34"/>
          <p:cNvSpPr txBox="true"/>
          <p:nvPr/>
        </p:nvSpPr>
        <p:spPr>
          <a:xfrm rot="0">
            <a:off x="4417872" y="2738437"/>
            <a:ext cx="9218930" cy="6727613"/>
          </a:xfrm>
          <a:prstGeom prst="rect">
            <a:avLst/>
          </a:prstGeom>
        </p:spPr>
        <p:txBody>
          <a:bodyPr anchor="t" rtlCol="false" tIns="0" lIns="0" bIns="0" rIns="0">
            <a:spAutoFit/>
          </a:bodyPr>
          <a:lstStyle/>
          <a:p>
            <a:pPr algn="just" marL="464186" indent="-232093" lvl="1">
              <a:lnSpc>
                <a:spcPts val="2999"/>
              </a:lnSpc>
              <a:buFont typeface="Arial"/>
              <a:buChar char="•"/>
            </a:pPr>
            <a:r>
              <a:rPr lang="en-US" sz="2150">
                <a:solidFill>
                  <a:srgbClr val="000000"/>
                </a:solidFill>
                <a:latin typeface="Trebuchet MS Bold"/>
              </a:rPr>
              <a:t>Our solution leverages advanced machine learning techniques, specifically Convolutional Neural Networks (CNNs), to automatically convert grayscale images into vibrant color representations. Through a multi-step process involving data collection, model training, and deployment, our solution offers a seamless and efficient method for adding color to grayscale imagery.</a:t>
            </a:r>
          </a:p>
          <a:p>
            <a:pPr algn="just">
              <a:lnSpc>
                <a:spcPts val="2999"/>
              </a:lnSpc>
            </a:pPr>
          </a:p>
          <a:p>
            <a:pPr algn="just" marL="464186" indent="-232093" lvl="1">
              <a:lnSpc>
                <a:spcPts val="2999"/>
              </a:lnSpc>
              <a:buFont typeface="Arial"/>
              <a:buChar char="•"/>
            </a:pPr>
            <a:r>
              <a:rPr lang="en-US" sz="2150">
                <a:solidFill>
                  <a:srgbClr val="000000"/>
                </a:solidFill>
                <a:latin typeface="Trebuchet MS Bold"/>
              </a:rPr>
              <a:t>Our CNN-based approach ensures accurate colorization of grayscale images, preserving the visual fidelity and detail of the original scenes. By intelligently inferring color information from grayscale inputs, our solution produces results that closely resemble the colors of the real world.</a:t>
            </a:r>
          </a:p>
          <a:p>
            <a:pPr algn="just">
              <a:lnSpc>
                <a:spcPts val="2999"/>
              </a:lnSpc>
            </a:pPr>
          </a:p>
          <a:p>
            <a:pPr algn="just" marL="464185" indent="-232092" lvl="1">
              <a:lnSpc>
                <a:spcPts val="3000"/>
              </a:lnSpc>
              <a:buFont typeface="Arial"/>
              <a:buChar char="•"/>
            </a:pPr>
            <a:r>
              <a:rPr lang="en-US" sz="2150">
                <a:solidFill>
                  <a:srgbClr val="000000"/>
                </a:solidFill>
                <a:latin typeface="Trebuchet MS Bold"/>
              </a:rPr>
              <a:t>Our solution offers flexibility and customization options, allowing users to adjust colorization parameters and preferences to suit their specific needs and artistic preferences. Whether enhancing historical photographs or creating vibrant illustrations, our solution adapts to various use cases and requirements.</a:t>
            </a:r>
          </a:p>
        </p:txBody>
      </p:sp>
      <p:sp>
        <p:nvSpPr>
          <p:cNvPr name="TextBox 35" id="35"/>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36" id="36"/>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0044111" y="2543175"/>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165746" y="132"/>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Freeform 31" id="31"/>
          <p:cNvSpPr/>
          <p:nvPr/>
        </p:nvSpPr>
        <p:spPr>
          <a:xfrm flipH="false" flipV="false" rot="0">
            <a:off x="675640" y="4571677"/>
            <a:ext cx="3705224" cy="5133974"/>
          </a:xfrm>
          <a:custGeom>
            <a:avLst/>
            <a:gdLst/>
            <a:ahLst/>
            <a:cxnLst/>
            <a:rect r="r" b="b" t="t" l="l"/>
            <a:pathLst>
              <a:path h="5133974" w="3705224">
                <a:moveTo>
                  <a:pt x="0" y="0"/>
                </a:moveTo>
                <a:lnTo>
                  <a:pt x="3705224" y="0"/>
                </a:lnTo>
                <a:lnTo>
                  <a:pt x="3705224" y="5133974"/>
                </a:lnTo>
                <a:lnTo>
                  <a:pt x="0" y="5133974"/>
                </a:lnTo>
                <a:lnTo>
                  <a:pt x="0" y="0"/>
                </a:lnTo>
                <a:close/>
              </a:path>
            </a:pathLst>
          </a:custGeom>
          <a:blipFill>
            <a:blip r:embed="rId2"/>
            <a:stretch>
              <a:fillRect l="0" t="-1476" r="0" b="-1476"/>
            </a:stretch>
          </a:blipFill>
        </p:spPr>
      </p:sp>
      <p:sp>
        <p:nvSpPr>
          <p:cNvPr name="TextBox 32" id="32"/>
          <p:cNvSpPr txBox="true"/>
          <p:nvPr/>
        </p:nvSpPr>
        <p:spPr>
          <a:xfrm rot="0">
            <a:off x="843592" y="988352"/>
            <a:ext cx="14755494" cy="971517"/>
          </a:xfrm>
          <a:prstGeom prst="rect">
            <a:avLst/>
          </a:prstGeom>
        </p:spPr>
        <p:txBody>
          <a:bodyPr anchor="t" rtlCol="false" tIns="0" lIns="0" bIns="0" rIns="0">
            <a:spAutoFit/>
          </a:bodyPr>
          <a:lstStyle/>
          <a:p>
            <a:pPr algn="l">
              <a:lnSpc>
                <a:spcPts val="7680"/>
              </a:lnSpc>
            </a:pPr>
            <a:r>
              <a:rPr lang="en-US" sz="6400">
                <a:solidFill>
                  <a:srgbClr val="000000"/>
                </a:solidFill>
                <a:latin typeface="Trebuchet MS Bold"/>
              </a:rPr>
              <a:t>THE WOW IN YOUR SOLUTION</a:t>
            </a:r>
          </a:p>
        </p:txBody>
      </p:sp>
      <p:sp>
        <p:nvSpPr>
          <p:cNvPr name="TextBox 33" id="33"/>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34" id="34"/>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
        <p:nvSpPr>
          <p:cNvPr name="TextBox 35" id="35"/>
          <p:cNvSpPr txBox="true"/>
          <p:nvPr/>
        </p:nvSpPr>
        <p:spPr>
          <a:xfrm rot="0">
            <a:off x="4353146" y="3244409"/>
            <a:ext cx="9419699" cy="5046134"/>
          </a:xfrm>
          <a:prstGeom prst="rect">
            <a:avLst/>
          </a:prstGeom>
        </p:spPr>
        <p:txBody>
          <a:bodyPr anchor="t" rtlCol="false" tIns="0" lIns="0" bIns="0" rIns="0">
            <a:spAutoFit/>
          </a:bodyPr>
          <a:lstStyle/>
          <a:p>
            <a:pPr algn="just" marL="458609" indent="-229304" lvl="1">
              <a:lnSpc>
                <a:spcPts val="2549"/>
              </a:lnSpc>
              <a:buFont typeface="Arial"/>
              <a:buChar char="•"/>
            </a:pPr>
            <a:r>
              <a:rPr lang="en-US" sz="2124">
                <a:solidFill>
                  <a:srgbClr val="000000"/>
                </a:solidFill>
                <a:latin typeface="Trebuchet MS Bold"/>
              </a:rPr>
              <a:t>Our solution doesn't just add color; it breathes life into grayscale images, accurately inferring realistic color information that closely mirrors the original scenes. The transformation is so seamless and faithful that it's hard to believe the resulting images were ever grayscale.</a:t>
            </a:r>
          </a:p>
          <a:p>
            <a:pPr algn="just">
              <a:lnSpc>
                <a:spcPts val="2549"/>
              </a:lnSpc>
            </a:pPr>
          </a:p>
          <a:p>
            <a:pPr algn="just" marL="458609" indent="-229304" lvl="1">
              <a:lnSpc>
                <a:spcPts val="2549"/>
              </a:lnSpc>
              <a:buFont typeface="Arial"/>
              <a:buChar char="•"/>
            </a:pPr>
            <a:r>
              <a:rPr lang="en-US" sz="2124">
                <a:solidFill>
                  <a:srgbClr val="000000"/>
                </a:solidFill>
                <a:latin typeface="Trebuchet MS Bold"/>
              </a:rPr>
              <a:t>Powered by cutting-edge Convolutional Neural Networks (CNNs), our solution goes beyond simple colorization. It intelligently analyzes image features and context to predict and apply colors with precision, resulting in colorized images that look like they were naturally captured in full color.</a:t>
            </a:r>
          </a:p>
          <a:p>
            <a:pPr algn="just">
              <a:lnSpc>
                <a:spcPts val="2549"/>
              </a:lnSpc>
            </a:pPr>
          </a:p>
          <a:p>
            <a:pPr algn="just" marL="458609" indent="-229304" lvl="1">
              <a:lnSpc>
                <a:spcPts val="2549"/>
              </a:lnSpc>
              <a:buFont typeface="Arial"/>
              <a:buChar char="•"/>
            </a:pPr>
            <a:r>
              <a:rPr lang="en-US" sz="2124">
                <a:solidFill>
                  <a:srgbClr val="000000"/>
                </a:solidFill>
                <a:latin typeface="Trebuchet MS Bold"/>
              </a:rPr>
              <a:t> Imagine taking a trip back in time and witnessing historical moments in vibrant color. Our solution offers just that, enabling users to revitalize archival and historical imagery, bringing the past to life with a level of vividness previously unimaginable.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167" y="6022153"/>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9955621" y="1572696"/>
            <a:ext cx="476250" cy="485775"/>
            <a:chOff x="0" y="0"/>
            <a:chExt cx="635000" cy="647700"/>
          </a:xfrm>
        </p:grpSpPr>
        <p:sp>
          <p:nvSpPr>
            <p:cNvPr name="Freeform 5" id="5"/>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sp>
        <p:nvSpPr>
          <p:cNvPr name="Freeform 6" id="6"/>
          <p:cNvSpPr/>
          <p:nvPr/>
        </p:nvSpPr>
        <p:spPr>
          <a:xfrm flipH="false" flipV="false" rot="0">
            <a:off x="11165746" y="11"/>
            <a:ext cx="7129461" cy="10294422"/>
          </a:xfrm>
          <a:custGeom>
            <a:avLst/>
            <a:gdLst/>
            <a:ahLst/>
            <a:cxnLst/>
            <a:rect r="r" b="b" t="t" l="l"/>
            <a:pathLst>
              <a:path h="10294422" w="7129461">
                <a:moveTo>
                  <a:pt x="0" y="0"/>
                </a:moveTo>
                <a:lnTo>
                  <a:pt x="7129461" y="0"/>
                </a:lnTo>
                <a:lnTo>
                  <a:pt x="7129461" y="10294422"/>
                </a:lnTo>
                <a:lnTo>
                  <a:pt x="0" y="102944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502513" y="9701212"/>
            <a:ext cx="114469" cy="270933"/>
          </a:xfrm>
          <a:custGeom>
            <a:avLst/>
            <a:gdLst/>
            <a:ahLst/>
            <a:cxnLst/>
            <a:rect r="r" b="b" t="t" l="l"/>
            <a:pathLst>
              <a:path h="270933" w="114469">
                <a:moveTo>
                  <a:pt x="0" y="0"/>
                </a:moveTo>
                <a:lnTo>
                  <a:pt x="114469" y="0"/>
                </a:lnTo>
                <a:lnTo>
                  <a:pt x="114469" y="270933"/>
                </a:lnTo>
                <a:lnTo>
                  <a:pt x="0" y="270933"/>
                </a:lnTo>
                <a:lnTo>
                  <a:pt x="0" y="0"/>
                </a:lnTo>
                <a:close/>
              </a:path>
            </a:pathLst>
          </a:custGeom>
          <a:blipFill>
            <a:blip r:embed="rId4"/>
            <a:stretch>
              <a:fillRect l="-68343" t="0" r="-68343" b="0"/>
            </a:stretch>
          </a:blipFill>
        </p:spPr>
      </p:sp>
      <p:sp>
        <p:nvSpPr>
          <p:cNvPr name="TextBox 8" id="8"/>
          <p:cNvSpPr txBox="true"/>
          <p:nvPr/>
        </p:nvSpPr>
        <p:spPr>
          <a:xfrm rot="0">
            <a:off x="843592" y="400386"/>
            <a:ext cx="14755494" cy="1114425"/>
          </a:xfrm>
          <a:prstGeom prst="rect">
            <a:avLst/>
          </a:prstGeom>
        </p:spPr>
        <p:txBody>
          <a:bodyPr anchor="t" rtlCol="false" tIns="0" lIns="0" bIns="0" rIns="0">
            <a:spAutoFit/>
          </a:bodyPr>
          <a:lstStyle/>
          <a:p>
            <a:pPr algn="l">
              <a:lnSpc>
                <a:spcPts val="8640"/>
              </a:lnSpc>
            </a:pPr>
            <a:r>
              <a:rPr lang="en-US" sz="7200" spc="-10">
                <a:solidFill>
                  <a:srgbClr val="000000"/>
                </a:solidFill>
                <a:latin typeface="Trebuchet MS Bold"/>
              </a:rPr>
              <a:t>MODELLING</a:t>
            </a:r>
          </a:p>
        </p:txBody>
      </p:sp>
      <p:sp>
        <p:nvSpPr>
          <p:cNvPr name="TextBox 9" id="9"/>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10" id="10"/>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
        <p:nvSpPr>
          <p:cNvPr name="TextBox 11" id="11"/>
          <p:cNvSpPr txBox="true"/>
          <p:nvPr/>
        </p:nvSpPr>
        <p:spPr>
          <a:xfrm rot="0">
            <a:off x="1028700" y="2609727"/>
            <a:ext cx="12753485" cy="7208342"/>
          </a:xfrm>
          <a:prstGeom prst="rect">
            <a:avLst/>
          </a:prstGeom>
        </p:spPr>
        <p:txBody>
          <a:bodyPr anchor="t" rtlCol="false" tIns="0" lIns="0" bIns="0" rIns="0">
            <a:spAutoFit/>
          </a:bodyPr>
          <a:lstStyle/>
          <a:p>
            <a:pPr marL="493907" indent="-246953" lvl="1">
              <a:lnSpc>
                <a:spcPts val="2745"/>
              </a:lnSpc>
              <a:buFont typeface="Arial"/>
              <a:buChar char="•"/>
            </a:pPr>
            <a:r>
              <a:rPr lang="en-US" sz="2287">
                <a:solidFill>
                  <a:srgbClr val="000000"/>
                </a:solidFill>
                <a:latin typeface="Trebuchet MS Bold"/>
              </a:rPr>
              <a:t>At the heart of our colorization solution lies a meticulously crafted CNN architecture. Engineered to extract intricate features from grayscale images and map them to corresponding colors, our model harnesses the power of deep learning to achieve unparalleled accuracy and realism in color reproduction.</a:t>
            </a:r>
          </a:p>
          <a:p>
            <a:pPr>
              <a:lnSpc>
                <a:spcPts val="2745"/>
              </a:lnSpc>
            </a:pPr>
          </a:p>
          <a:p>
            <a:pPr marL="493907" indent="-246953" lvl="1">
              <a:lnSpc>
                <a:spcPts val="2745"/>
              </a:lnSpc>
              <a:buFont typeface="Arial"/>
              <a:buChar char="•"/>
            </a:pPr>
            <a:r>
              <a:rPr lang="en-US" sz="2287">
                <a:solidFill>
                  <a:srgbClr val="000000"/>
                </a:solidFill>
                <a:latin typeface="Trebuchet MS Bold"/>
              </a:rPr>
              <a:t> Inspired by state-of-the-art image-to-image translation frameworks, our model adopts an encoder-decoder architecture. The encoder efficiently encodes the spatial and semantic information of input images, while the decoder deciphers and reconstructs the colorized output, layer by layer, with meticulous attention to detail.</a:t>
            </a:r>
          </a:p>
          <a:p>
            <a:pPr>
              <a:lnSpc>
                <a:spcPts val="2745"/>
              </a:lnSpc>
            </a:pPr>
          </a:p>
          <a:p>
            <a:pPr marL="493907" indent="-246953" lvl="1">
              <a:lnSpc>
                <a:spcPts val="2745"/>
              </a:lnSpc>
              <a:buFont typeface="Arial"/>
              <a:buChar char="•"/>
            </a:pPr>
            <a:r>
              <a:rPr lang="en-US" sz="2287">
                <a:solidFill>
                  <a:srgbClr val="000000"/>
                </a:solidFill>
                <a:latin typeface="Trebuchet MS Bold"/>
              </a:rPr>
              <a:t>To facilitate seamless information flow and preserve fine-grained details during colorization, our model incorporates skip connections. These connections allow high-level semantic information from the encoder to be directly fused with low-level features from earlier layers, enabling the model to capture both global context and local intricacies.</a:t>
            </a:r>
          </a:p>
          <a:p>
            <a:pPr>
              <a:lnSpc>
                <a:spcPts val="2745"/>
              </a:lnSpc>
            </a:pPr>
          </a:p>
          <a:p>
            <a:pPr marL="493907" indent="-246953" lvl="1">
              <a:lnSpc>
                <a:spcPts val="2745"/>
              </a:lnSpc>
              <a:buFont typeface="Arial"/>
              <a:buChar char="•"/>
            </a:pPr>
            <a:r>
              <a:rPr lang="en-US" sz="2287">
                <a:solidFill>
                  <a:srgbClr val="000000"/>
                </a:solidFill>
                <a:latin typeface="Trebuchet MS Bold"/>
              </a:rPr>
              <a:t>everaging the power of transfer learning, our model initializes its weights with pre-trained parameters from large-scale image datasets. Fine-tuning on our specialized grayscale-to-color dataset allows the model to adapt and refine its representations specifically for the task of colorization, accelerating convergence and enhancing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DAGDTTA4XcY</dc:identifier>
  <dcterms:modified xsi:type="dcterms:W3CDTF">2011-08-01T06:04:30Z</dcterms:modified>
  <cp:revision>1</cp:revision>
  <dc:title>SUSITHAKASH.pptx</dc:title>
</cp:coreProperties>
</file>