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A0C"/>
    <a:srgbClr val="211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8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3BFCF-E907-4E69-5F5A-810BC09C3917}"/>
              </a:ext>
            </a:extLst>
          </p:cNvPr>
          <p:cNvSpPr txBox="1"/>
          <p:nvPr/>
        </p:nvSpPr>
        <p:spPr>
          <a:xfrm>
            <a:off x="4114799" y="762000"/>
            <a:ext cx="72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solidFill>
                  <a:srgbClr val="21135D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New Technology Demonstrations (Gen AI)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473CF-8798-F3C2-084A-A83265458DBB}"/>
              </a:ext>
            </a:extLst>
          </p:cNvPr>
          <p:cNvSpPr txBox="1"/>
          <p:nvPr/>
        </p:nvSpPr>
        <p:spPr>
          <a:xfrm>
            <a:off x="359229" y="5726668"/>
            <a:ext cx="769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2113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Volkswagen's Adaptive Learning System &amp; Emotion-Aware Cabin Environment</a:t>
            </a:r>
            <a:endParaRPr lang="en-US" sz="1600" dirty="0">
              <a:solidFill>
                <a:srgbClr val="21135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88491-73B6-37EB-7DAC-7F4507E7D7F8}"/>
              </a:ext>
            </a:extLst>
          </p:cNvPr>
          <p:cNvSpPr txBox="1"/>
          <p:nvPr/>
        </p:nvSpPr>
        <p:spPr>
          <a:xfrm>
            <a:off x="1426029" y="1469571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  <a:highlight>
                  <a:srgbClr val="E26A0C"/>
                </a:highlight>
              </a:rPr>
              <a:t>Overview:</a:t>
            </a:r>
            <a:endParaRPr lang="en-IN" sz="16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Volkswagen is developing advanced automotive technologies aimed at enhancing the driving experience and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  <a:highlight>
                  <a:srgbClr val="E26A0C"/>
                </a:highlight>
              </a:rPr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  <a:highlight>
                  <a:srgbClr val="E26A0C"/>
                </a:highlight>
              </a:rPr>
              <a:t>Adaptive Learning System:</a:t>
            </a:r>
            <a:endParaRPr lang="en-IN" sz="14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Goal: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Adjust vehicle responses (acceleration, braking, steering) based on individual driving habits.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Key Feature: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Learns from driving patterns over time, improving user experience and safety.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  <a:highlight>
                  <a:srgbClr val="E26A0C"/>
                </a:highlight>
              </a:rPr>
              <a:t>Emotion-Aware Cabin Environment:</a:t>
            </a:r>
            <a:endParaRPr lang="en-IN" sz="14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Goal: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Utilize facial recognition and biometric sensors to adjust in-cabin settings.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Key Feature</a:t>
            </a:r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Modifies lighting, music, and climate based on driver emotions (happy, stressed, relaxed).</a:t>
            </a:r>
          </a:p>
          <a:p>
            <a:endParaRPr lang="en-US" sz="1400" dirty="0"/>
          </a:p>
        </p:txBody>
      </p:sp>
      <p:pic>
        <p:nvPicPr>
          <p:cNvPr id="11" name="Picture 10" descr="Volkswagon">
            <a:extLst>
              <a:ext uri="{FF2B5EF4-FFF2-40B4-BE49-F238E27FC236}">
                <a16:creationId xmlns:a16="http://schemas.microsoft.com/office/drawing/2014/main" id="{0EADE896-1479-C025-ECF2-B1042A85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326617"/>
            <a:ext cx="3570513" cy="3570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8BAA6B-5B5D-787F-7757-365F17440536}"/>
              </a:ext>
            </a:extLst>
          </p:cNvPr>
          <p:cNvSpPr txBox="1"/>
          <p:nvPr/>
        </p:nvSpPr>
        <p:spPr>
          <a:xfrm>
            <a:off x="6977743" y="5015427"/>
            <a:ext cx="4245428" cy="3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113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&amp; Objectives</a:t>
            </a:r>
            <a:endParaRPr lang="en-US" dirty="0">
              <a:solidFill>
                <a:srgbClr val="21135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24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BBDA-7AC8-1894-BEAD-300D8E74464C}"/>
              </a:ext>
            </a:extLst>
          </p:cNvPr>
          <p:cNvSpPr txBox="1"/>
          <p:nvPr/>
        </p:nvSpPr>
        <p:spPr>
          <a:xfrm rot="16200000">
            <a:off x="-2700987" y="3348688"/>
            <a:ext cx="597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2113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 Approach &amp; Success Metrics</a:t>
            </a:r>
            <a:endParaRPr lang="en-US" sz="2000" dirty="0">
              <a:solidFill>
                <a:srgbClr val="21135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EAC06-B94E-551B-4D91-D087DBEFC9DB}"/>
              </a:ext>
            </a:extLst>
          </p:cNvPr>
          <p:cNvSpPr txBox="1"/>
          <p:nvPr/>
        </p:nvSpPr>
        <p:spPr>
          <a:xfrm>
            <a:off x="838200" y="228600"/>
            <a:ext cx="4626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113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 Approach:</a:t>
            </a:r>
            <a:endParaRPr lang="en-IN" dirty="0">
              <a:solidFill>
                <a:srgbClr val="21135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  <a:highlight>
                  <a:srgbClr val="E26A0C"/>
                </a:highlight>
              </a:rPr>
              <a:t>Data Collection:</a:t>
            </a:r>
            <a:endParaRPr lang="en-IN" sz="16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Driving Behaviour Data: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 via accelerometers, gyroscopes (analyses speed, braking patterns).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Biometric Sensors: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Facial recognition and heart rate monitors for emotion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  <a:highlight>
                  <a:srgbClr val="E26A0C"/>
                </a:highlight>
              </a:rPr>
              <a:t>Machine Learning Models:</a:t>
            </a:r>
            <a:endParaRPr lang="en-IN" sz="16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Driving Behaviour Model: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rgbClr val="21135D"/>
                </a:solidFill>
                <a:highlight>
                  <a:srgbClr val="E26A0C"/>
                </a:highlight>
              </a:rPr>
              <a:t>Achieve </a:t>
            </a:r>
            <a:r>
              <a:rPr lang="en-IN" sz="1600" dirty="0">
                <a:solidFill>
                  <a:srgbClr val="21135D"/>
                </a:solidFill>
                <a:highlight>
                  <a:srgbClr val="E26A0C"/>
                </a:highlight>
              </a:rPr>
              <a:t>95%</a:t>
            </a:r>
            <a:r>
              <a:rPr lang="en-IN" sz="1400" dirty="0">
                <a:solidFill>
                  <a:srgbClr val="21135D"/>
                </a:solidFill>
                <a:highlight>
                  <a:srgbClr val="E26A0C"/>
                </a:highlight>
              </a:rPr>
              <a:t> accuracy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recognizing driving styles.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Emotion Detection Model: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Classify emotions with </a:t>
            </a:r>
            <a:r>
              <a:rPr lang="en-IN" sz="1600" dirty="0">
                <a:solidFill>
                  <a:srgbClr val="21135D"/>
                </a:solidFill>
                <a:highlight>
                  <a:srgbClr val="E26A0C"/>
                </a:highlight>
              </a:rPr>
              <a:t>90%</a:t>
            </a:r>
            <a:r>
              <a:rPr lang="en-IN" sz="1400" dirty="0">
                <a:solidFill>
                  <a:srgbClr val="21135D"/>
                </a:solidFill>
                <a:highlight>
                  <a:srgbClr val="E26A0C"/>
                </a:highlight>
              </a:rPr>
              <a:t> accuracy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biometric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  <a:highlight>
                  <a:srgbClr val="E26A0C"/>
                </a:highlight>
              </a:rPr>
              <a:t>Testing Phases:</a:t>
            </a:r>
            <a:endParaRPr lang="en-IN" sz="16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Controlled Environment Testing: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Simulate different driving styles.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1135D"/>
                </a:solidFill>
              </a:rPr>
              <a:t>User Trials:</a:t>
            </a:r>
            <a:r>
              <a:rPr lang="en-IN" sz="14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Conduct trials with 50+ drivers to gather feedback on responsiveness and comfort.</a:t>
            </a:r>
          </a:p>
          <a:p>
            <a:endParaRPr lang="en-US" dirty="0"/>
          </a:p>
        </p:txBody>
      </p:sp>
      <p:pic>
        <p:nvPicPr>
          <p:cNvPr id="5" name="Picture 4" descr="classification">
            <a:extLst>
              <a:ext uri="{FF2B5EF4-FFF2-40B4-BE49-F238E27FC236}">
                <a16:creationId xmlns:a16="http://schemas.microsoft.com/office/drawing/2014/main" id="{1F3D9895-4DDF-C638-D513-8A15557F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8086"/>
            <a:ext cx="5094514" cy="2413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7BF6E-773E-502E-1C73-1E4D8C67152D}"/>
              </a:ext>
            </a:extLst>
          </p:cNvPr>
          <p:cNvSpPr txBox="1"/>
          <p:nvPr/>
        </p:nvSpPr>
        <p:spPr>
          <a:xfrm>
            <a:off x="5932714" y="1936759"/>
            <a:ext cx="578031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113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Success Metrics:</a:t>
            </a:r>
            <a:endParaRPr lang="en-IN" dirty="0">
              <a:solidFill>
                <a:srgbClr val="21135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1135D"/>
                </a:solidFill>
                <a:highlight>
                  <a:srgbClr val="E26A0C"/>
                </a:highlight>
              </a:rPr>
              <a:t>User Experience:</a:t>
            </a:r>
            <a:endParaRPr lang="en-IN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</a:rPr>
              <a:t>Net Promoter Score (NPS):</a:t>
            </a:r>
            <a:r>
              <a:rPr lang="en-IN" sz="1600" dirty="0"/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000" dirty="0">
                <a:solidFill>
                  <a:srgbClr val="21135D"/>
                </a:solidFill>
                <a:highlight>
                  <a:srgbClr val="E26A0C"/>
                </a:highlight>
              </a:rPr>
              <a:t>60 or above.</a:t>
            </a:r>
          </a:p>
          <a:p>
            <a:pPr lvl="2"/>
            <a:endParaRPr lang="en-IN" sz="2000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</a:rPr>
              <a:t>Customer Satisfaction Score (CSAT):</a:t>
            </a:r>
            <a:r>
              <a:rPr lang="en-IN" sz="16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Aim for an average of </a:t>
            </a:r>
            <a:r>
              <a:rPr lang="en-IN" dirty="0">
                <a:solidFill>
                  <a:srgbClr val="21135D"/>
                </a:solidFill>
                <a:highlight>
                  <a:srgbClr val="E26A0C"/>
                </a:highlight>
              </a:rPr>
              <a:t>8.5 out of 10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2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1135D"/>
                </a:solidFill>
                <a:highlight>
                  <a:srgbClr val="E26A0C"/>
                </a:highlight>
              </a:rPr>
              <a:t>Safety:</a:t>
            </a:r>
            <a:endParaRPr lang="en-IN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</a:rPr>
              <a:t>Accident Rate Reduction:</a:t>
            </a:r>
            <a:r>
              <a:rPr lang="en-IN" sz="16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 a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000" dirty="0">
                <a:solidFill>
                  <a:srgbClr val="21135D"/>
                </a:solidFill>
                <a:highlight>
                  <a:srgbClr val="E26A0C"/>
                </a:highlight>
              </a:rPr>
              <a:t>20% decrease in accidents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among vehicles equipped with these technologies.</a:t>
            </a:r>
          </a:p>
          <a:p>
            <a:pPr lvl="2"/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1135D"/>
                </a:solidFill>
                <a:highlight>
                  <a:srgbClr val="E26A0C"/>
                </a:highlight>
              </a:rPr>
              <a:t>Adoption Rate:</a:t>
            </a:r>
            <a:endParaRPr lang="en-IN" dirty="0">
              <a:solidFill>
                <a:srgbClr val="21135D"/>
              </a:solidFill>
              <a:highlight>
                <a:srgbClr val="E26A0C"/>
              </a:highlight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</a:rPr>
              <a:t>Technology Adoption Rate:</a:t>
            </a:r>
            <a:r>
              <a:rPr lang="en-IN" sz="1600" dirty="0">
                <a:solidFill>
                  <a:srgbClr val="21135D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Aim for </a:t>
            </a:r>
            <a:r>
              <a:rPr lang="en-IN" dirty="0">
                <a:solidFill>
                  <a:srgbClr val="21135D"/>
                </a:solidFill>
                <a:highlight>
                  <a:srgbClr val="E26A0C"/>
                </a:highlight>
              </a:rPr>
              <a:t>70% adoption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within the first year of launch.</a:t>
            </a:r>
          </a:p>
          <a:p>
            <a:pPr lvl="2"/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135D"/>
                </a:solidFill>
              </a:rPr>
              <a:t>Active Usage Rate:</a:t>
            </a:r>
            <a:r>
              <a:rPr lang="en-IN" sz="1600" dirty="0"/>
              <a:t> </a:t>
            </a:r>
            <a:r>
              <a:rPr lang="en-IN" dirty="0">
                <a:solidFill>
                  <a:srgbClr val="21135D"/>
                </a:solidFill>
                <a:highlight>
                  <a:srgbClr val="E26A0C"/>
                </a:highlight>
              </a:rPr>
              <a:t>Target 60% of users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actively using adaptive features weekly.</a:t>
            </a:r>
          </a:p>
          <a:p>
            <a:endParaRPr lang="en-US" dirty="0"/>
          </a:p>
        </p:txBody>
      </p:sp>
      <p:pic>
        <p:nvPicPr>
          <p:cNvPr id="8" name="Picture 7" descr="success metrics factors">
            <a:extLst>
              <a:ext uri="{FF2B5EF4-FFF2-40B4-BE49-F238E27FC236}">
                <a16:creationId xmlns:a16="http://schemas.microsoft.com/office/drawing/2014/main" id="{AF46C617-F04F-9E8D-21E5-112D0362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345"/>
            <a:ext cx="5617028" cy="18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90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</TotalTime>
  <Words>300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Franklin Gothic Book</vt:lpstr>
      <vt:lpstr>Crop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JHA - 210905366</dc:creator>
  <cp:lastModifiedBy>ANIKA JHA - 210905366</cp:lastModifiedBy>
  <cp:revision>4</cp:revision>
  <dcterms:created xsi:type="dcterms:W3CDTF">2024-10-19T08:26:33Z</dcterms:created>
  <dcterms:modified xsi:type="dcterms:W3CDTF">2024-10-19T09:00:32Z</dcterms:modified>
</cp:coreProperties>
</file>