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Inknut Antiqua"/>
      <p:regular r:id="rId13"/>
      <p:bold r:id="rId14"/>
    </p:embeddedFont>
    <p:embeddedFont>
      <p:font typeface="Open Sans Light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InknutAntiqu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Light-regular.fntdata"/><Relationship Id="rId14" Type="http://schemas.openxmlformats.org/officeDocument/2006/relationships/font" Target="fonts/InknutAntiqua-bold.fntdata"/><Relationship Id="rId17" Type="http://schemas.openxmlformats.org/officeDocument/2006/relationships/font" Target="fonts/OpenSansLight-italic.fntdata"/><Relationship Id="rId16" Type="http://schemas.openxmlformats.org/officeDocument/2006/relationships/font" Target="fonts/OpenSans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OpenSan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5785859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5785859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5785859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5785859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5785859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5785859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57858599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57858599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57858599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57858599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57858599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57858599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0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1" Type="http://schemas.openxmlformats.org/officeDocument/2006/relationships/image" Target="../media/image9.png"/><Relationship Id="rId10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0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knut Antiqua"/>
                <a:ea typeface="Inknut Antiqua"/>
                <a:cs typeface="Inknut Antiqua"/>
                <a:sym typeface="Inknut Antiqua"/>
              </a:rPr>
              <a:t>Checkpoint 3</a:t>
            </a:r>
            <a:endParaRPr>
              <a:latin typeface="Inknut Antiqua"/>
              <a:ea typeface="Inknut Antiqua"/>
              <a:cs typeface="Inknut Antiqua"/>
              <a:sym typeface="Inknut Antiqu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Meghna Behari, Thomas Garity, Anika Lakhani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572600" y="4194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knut Antiqua"/>
                <a:ea typeface="Inknut Antiqua"/>
                <a:cs typeface="Inknut Antiqua"/>
                <a:sym typeface="Inknut Antiqua"/>
              </a:rPr>
              <a:t>Spurious Correlations</a:t>
            </a:r>
            <a:endParaRPr b="1">
              <a:latin typeface="Inknut Antiqua"/>
              <a:ea typeface="Inknut Antiqua"/>
              <a:cs typeface="Inknut Antiqua"/>
              <a:sym typeface="Inknut Antiqu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225" y="787600"/>
            <a:ext cx="3083350" cy="30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425" y="787600"/>
            <a:ext cx="3083350" cy="30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287424" y="1202300"/>
            <a:ext cx="2671500" cy="267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pen Sans Light"/>
                <a:ea typeface="Open Sans Light"/>
                <a:cs typeface="Open Sans Light"/>
                <a:sym typeface="Open Sans Light"/>
              </a:rPr>
              <a:t>Train on corgi dataset</a:t>
            </a:r>
            <a:endParaRPr sz="2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236254" y="1269688"/>
            <a:ext cx="2671500" cy="267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pen Sans Light"/>
                <a:ea typeface="Open Sans Light"/>
                <a:cs typeface="Open Sans Light"/>
                <a:sym typeface="Open Sans Light"/>
              </a:rPr>
              <a:t>Train on snow dataset to detect corgis</a:t>
            </a:r>
            <a:endParaRPr sz="2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6185095" y="1202300"/>
            <a:ext cx="2671500" cy="267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 Light"/>
                <a:ea typeface="Open Sans Light"/>
                <a:cs typeface="Open Sans Light"/>
                <a:sym typeface="Open Sans Light"/>
              </a:rPr>
              <a:t>Mathematically compare the two sets of </a:t>
            </a:r>
            <a:r>
              <a:rPr lang="en" sz="1900">
                <a:latin typeface="Open Sans Light"/>
                <a:ea typeface="Open Sans Light"/>
                <a:cs typeface="Open Sans Light"/>
                <a:sym typeface="Open Sans Light"/>
              </a:rPr>
              <a:t>results to find spurious correlations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4230575"/>
            <a:ext cx="66033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 Light"/>
                <a:ea typeface="Open Sans Light"/>
                <a:cs typeface="Open Sans Light"/>
                <a:sym typeface="Open Sans Light"/>
              </a:rPr>
              <a:t>Augmented our corgis dataset to include snow-only pictures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332425"/>
            <a:ext cx="13906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013" y="322900"/>
            <a:ext cx="14097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3425" y="3133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2650" y="3133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7825" y="2581263"/>
            <a:ext cx="14097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57525" y="2586025"/>
            <a:ext cx="14001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7700" y="2581275"/>
            <a:ext cx="14097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67400" y="2571738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161063" y="1723075"/>
            <a:ext cx="80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  <a:latin typeface="Inknut Antiqua"/>
                <a:ea typeface="Inknut Antiqua"/>
                <a:cs typeface="Inknut Antiqua"/>
                <a:sym typeface="Inknut Antiqua"/>
              </a:rPr>
              <a:t>+</a:t>
            </a:r>
            <a:endParaRPr b="1" sz="4800">
              <a:solidFill>
                <a:schemeClr val="dk2"/>
              </a:solidFill>
              <a:latin typeface="Inknut Antiqua"/>
              <a:ea typeface="Inknut Antiqua"/>
              <a:cs typeface="Inknut Antiqua"/>
              <a:sym typeface="Inknut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4410350"/>
            <a:ext cx="66033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 Light"/>
                <a:ea typeface="Open Sans Light"/>
                <a:cs typeface="Open Sans Light"/>
                <a:sym typeface="Open Sans Light"/>
              </a:rPr>
              <a:t>Got other concept-based classification methods working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541681" y="3256525"/>
            <a:ext cx="1026805" cy="1026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534648" y="2212138"/>
            <a:ext cx="1040871" cy="10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3527615" y="1167751"/>
            <a:ext cx="1054937" cy="105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3527615" y="119847"/>
            <a:ext cx="1054937" cy="105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4568481" y="3249502"/>
            <a:ext cx="1040871" cy="10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>
            <a:off x="4572007" y="2215655"/>
            <a:ext cx="1033838" cy="103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5400000">
            <a:off x="4568490" y="1174793"/>
            <a:ext cx="1040871" cy="10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5400000">
            <a:off x="4561448" y="119857"/>
            <a:ext cx="1054937" cy="105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36947" y="119847"/>
            <a:ext cx="2312601" cy="231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3599997">
            <a:off x="4382847" y="1003273"/>
            <a:ext cx="2312601" cy="231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5400000">
            <a:off x="2248847" y="2097747"/>
            <a:ext cx="2312601" cy="23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Mathematical Way to Generate Spurious Scores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5440875" y="635175"/>
            <a:ext cx="3020100" cy="302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Concepts in Dataset A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6002025" y="1757475"/>
            <a:ext cx="1897800" cy="189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Concepts in Database B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40397" y="725237"/>
            <a:ext cx="1160651" cy="11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405024" y="717287"/>
            <a:ext cx="1176551" cy="117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2569650" y="709338"/>
            <a:ext cx="1192450" cy="11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754150" y="709338"/>
            <a:ext cx="1192450" cy="11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240400" y="2396610"/>
            <a:ext cx="1176551" cy="117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1416951" y="2400585"/>
            <a:ext cx="1168601" cy="116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2585552" y="2396620"/>
            <a:ext cx="1176551" cy="117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3762102" y="2388660"/>
            <a:ext cx="1192450" cy="11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773100" y="1134638"/>
            <a:ext cx="379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nknut Antiqua"/>
                <a:ea typeface="Inknut Antiqua"/>
                <a:cs typeface="Inknut Antiqua"/>
                <a:sym typeface="Inknut Antiqua"/>
              </a:rPr>
              <a:t>Dataset A</a:t>
            </a:r>
            <a:endParaRPr b="1" sz="1800">
              <a:solidFill>
                <a:schemeClr val="dk1"/>
              </a:solidFill>
              <a:latin typeface="Inknut Antiqua"/>
              <a:ea typeface="Inknut Antiqua"/>
              <a:cs typeface="Inknut Antiqua"/>
              <a:sym typeface="Inknut Antiqua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73100" y="2754025"/>
            <a:ext cx="379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nknut Antiqua"/>
                <a:ea typeface="Inknut Antiqua"/>
                <a:cs typeface="Inknut Antiqua"/>
                <a:sym typeface="Inknut Antiqua"/>
              </a:rPr>
              <a:t>Dataset B</a:t>
            </a:r>
            <a:endParaRPr b="1" sz="1800">
              <a:solidFill>
                <a:schemeClr val="dk1"/>
              </a:solidFill>
              <a:latin typeface="Inknut Antiqua"/>
              <a:ea typeface="Inknut Antiqua"/>
              <a:cs typeface="Inknut Antiqua"/>
              <a:sym typeface="Inknut Antiq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Mathematical Way to Correct Model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444000" y="635175"/>
            <a:ext cx="3020100" cy="302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Concepts in Dataset A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005150" y="1757475"/>
            <a:ext cx="1897800" cy="18978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Concepts in Database B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24" name="Google Shape;124;p19"/>
          <p:cNvCxnSpPr>
            <a:stCxn id="123" idx="6"/>
          </p:cNvCxnSpPr>
          <p:nvPr/>
        </p:nvCxnSpPr>
        <p:spPr>
          <a:xfrm flipH="1" rot="10800000">
            <a:off x="2902950" y="1759575"/>
            <a:ext cx="2274300" cy="9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 txBox="1"/>
          <p:nvPr/>
        </p:nvSpPr>
        <p:spPr>
          <a:xfrm>
            <a:off x="5233725" y="894600"/>
            <a:ext cx="3507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Are there </a:t>
            </a:r>
            <a:r>
              <a:rPr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spurious</a:t>
            </a:r>
            <a:r>
              <a:rPr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concepts in here?</a:t>
            </a:r>
            <a:endParaRPr i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is the maximal set of concepts that we can remove to preserve classification accuracy of x%?</a:t>
            </a:r>
            <a:endParaRPr i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