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7" r:id="rId2"/>
    <p:sldMasterId id="2147483709" r:id="rId3"/>
  </p:sldMasterIdLst>
  <p:notesMasterIdLst>
    <p:notesMasterId r:id="rId45"/>
  </p:notesMasterIdLst>
  <p:sldIdLst>
    <p:sldId id="422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257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20" r:id="rId26"/>
    <p:sldId id="421" r:id="rId27"/>
    <p:sldId id="405" r:id="rId28"/>
    <p:sldId id="419" r:id="rId29"/>
    <p:sldId id="409" r:id="rId30"/>
    <p:sldId id="411" r:id="rId31"/>
    <p:sldId id="413" r:id="rId32"/>
    <p:sldId id="414" r:id="rId33"/>
    <p:sldId id="415" r:id="rId34"/>
    <p:sldId id="416" r:id="rId35"/>
    <p:sldId id="417" r:id="rId36"/>
    <p:sldId id="418" r:id="rId37"/>
    <p:sldId id="427" r:id="rId38"/>
    <p:sldId id="423" r:id="rId39"/>
    <p:sldId id="424" r:id="rId40"/>
    <p:sldId id="425" r:id="rId41"/>
    <p:sldId id="426" r:id="rId42"/>
    <p:sldId id="428" r:id="rId43"/>
    <p:sldId id="3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9462" autoAdjust="0"/>
  </p:normalViewPr>
  <p:slideViewPr>
    <p:cSldViewPr>
      <p:cViewPr>
        <p:scale>
          <a:sx n="81" d="100"/>
          <a:sy n="81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0FB9-5A77-4750-BE79-85226F5378F7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1842-EF40-4C1A-AF0F-CC0A23AA2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6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5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4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6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6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740-524C-4302-AD72-548B79F04FE1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4E0-1751-4BB5-9551-5EDDEBBA5B00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DA0-7AE7-4093-8CA7-AE5A8DD0DA2E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740-524C-4302-AD72-548B79F04F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9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C0C-DC5A-48E7-A003-5BC14D1F21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2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FF5-17E3-4BED-B951-315F3C3754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42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47E-D5C7-4FE0-82CF-20CED52E6A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3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C0E-08BB-47DE-8CA9-7C969F8107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76-F4E4-41AA-9994-EA5EC18567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64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830-5645-4FC4-AD96-D52BB544A2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2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2A6-D15C-4ACC-9906-718D7DBC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9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C0C-DC5A-48E7-A003-5BC14D1F213E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934-CD15-4126-9534-D3FE52ED78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4E0-1751-4BB5-9551-5EDDEBBA5B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09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DA0-7AE7-4093-8CA7-AE5A8DD0DA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740-524C-4302-AD72-548B79F04F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30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C0C-DC5A-48E7-A003-5BC14D1F21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55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FF5-17E3-4BED-B951-315F3C3754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52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47E-D5C7-4FE0-82CF-20CED52E6A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73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C0E-08BB-47DE-8CA9-7C969F8107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2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76-F4E4-41AA-9994-EA5EC18567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27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830-5645-4FC4-AD96-D52BB544A2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9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FF5-17E3-4BED-B951-315F3C375405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2A6-D15C-4ACC-9906-718D7DBC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74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934-CD15-4126-9534-D3FE52ED78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12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4E0-1751-4BB5-9551-5EDDEBBA5B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DA0-7AE7-4093-8CA7-AE5A8DD0DA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47E-D5C7-4FE0-82CF-20CED52E6A01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C0E-08BB-47DE-8CA9-7C969F81078E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76-F4E4-41AA-9994-EA5EC18567E7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830-5645-4FC4-AD96-D52BB544A2B5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2A6-D15C-4ACC-9906-718D7DBC094A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934-CD15-4126-9534-D3FE52ED785C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ED62-135D-46FA-ACA5-6D33F17B7785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ED62-135D-46FA-ACA5-6D33F17B77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3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ED62-135D-46FA-ACA5-6D33F17B77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524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Assembly Language Programming:</a:t>
            </a:r>
            <a:b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Basic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  <p:pic>
        <p:nvPicPr>
          <p:cNvPr id="1026" name="Picture 2" descr="G:\Office_related\UIU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2133600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28825"/>
      </p:ext>
    </p:extLst>
  </p:cSld>
  <p:clrMapOvr>
    <a:masterClrMapping/>
  </p:clrMapOvr>
  <p:transition advTm="2054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2’s Complement (contd.)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587365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 number representation in 8 bit</a:t>
            </a:r>
          </a:p>
        </p:txBody>
      </p:sp>
      <p:pic>
        <p:nvPicPr>
          <p:cNvPr id="8194" name="Picture 2" descr="C:\Users\jmi\Desktop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086600" cy="48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4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2’s Complement</a:t>
            </a:r>
            <a:r>
              <a:rPr lang="bn-BD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(contd.)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587365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2’s complement = 1’s complement + 1</a:t>
            </a:r>
          </a:p>
        </p:txBody>
      </p:sp>
      <p:pic>
        <p:nvPicPr>
          <p:cNvPr id="9218" name="Picture 2" descr="C:\Users\jmi\Desktop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1"/>
            <a:ext cx="624840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0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Subtraction Using 2’s Complement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 descr="C:\Users\jmi\Desktop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914401"/>
            <a:ext cx="7010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3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 Your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AutoNum type="arabicPeriod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Find the 2’s complement of (27)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10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(47)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(79)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( ? 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( ? 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( ? 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( ? 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( ? 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is the maximum &amp; minimum number that can be represented in an 8 bit binary number system? (For both signed and unsigned number).  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A = 3F H, B = 8A H, and C = A – B then, what is the value of C?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which base, the following operation is correct?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24 + 45 = 113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Convert the decimal 187 to 8 bit  binary number.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is the two's complement of value 1110 0111?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Output the result of (23)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 (46)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hexadecimal.</a:t>
            </a:r>
          </a:p>
          <a:p>
            <a:pPr marL="1885950" lvl="3" indent="-514350">
              <a:buFont typeface="+mj-lt"/>
              <a:buAutoNum type="alphaLcPeriod"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4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0" y="0"/>
            <a:ext cx="8991600" cy="9144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228600" y="1219200"/>
            <a:ext cx="8610599" cy="495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48093"/>
              </p:ext>
            </p:extLst>
          </p:nvPr>
        </p:nvGraphicFramePr>
        <p:xfrm>
          <a:off x="1371600" y="1219200"/>
          <a:ext cx="5943600" cy="2438400"/>
        </p:xfrm>
        <a:graphic>
          <a:graphicData uri="http://schemas.openxmlformats.org/drawingml/2006/table">
            <a:tbl>
              <a:tblPr/>
              <a:tblGrid>
                <a:gridCol w="2668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75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Representation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11011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decimal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11011B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binary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64223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-21843D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decimal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17085"/>
              </p:ext>
            </p:extLst>
          </p:nvPr>
        </p:nvGraphicFramePr>
        <p:xfrm>
          <a:off x="1371600" y="3657600"/>
          <a:ext cx="5943600" cy="1828800"/>
        </p:xfrm>
        <a:graphic>
          <a:graphicData uri="http://schemas.openxmlformats.org/drawingml/2006/table">
            <a:tbl>
              <a:tblPr/>
              <a:tblGrid>
                <a:gridCol w="2668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75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1B4DH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hexadecimal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1B4D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invalid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FFFFH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invalid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0FFFFH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hexadecimal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0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1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2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7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48" y="15331"/>
            <a:ext cx="9139451" cy="746669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Representation (contd.)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2900" y="990600"/>
            <a:ext cx="8420099" cy="5181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Characters</a:t>
            </a:r>
          </a:p>
          <a:p>
            <a:pPr lvl="1"/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Must be enclosed in single or double quotes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3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“Hello”, ‘Hello’, “A”, ‘B’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Translated into ASCII code by the assembler:</a:t>
            </a:r>
          </a:p>
          <a:p>
            <a:pPr marL="1371600" lvl="3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‘A’ has ASCII code 41H</a:t>
            </a:r>
          </a:p>
          <a:p>
            <a:pPr marL="1371600" lvl="3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‘a’ has ASCII code 61H</a:t>
            </a:r>
          </a:p>
          <a:p>
            <a:pPr marL="1371600" lvl="3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‘0’ has ASCII code 30H</a:t>
            </a:r>
          </a:p>
          <a:p>
            <a:pPr marL="1371600" lvl="3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Line feed has ASCII code 0AH</a:t>
            </a:r>
          </a:p>
          <a:p>
            <a:pPr marL="1371600" lvl="3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Carriage Return has ASCII code 0DH</a:t>
            </a:r>
          </a:p>
          <a:p>
            <a:pPr marL="1371600" lvl="3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Back Space has ASCII code 08H</a:t>
            </a:r>
          </a:p>
          <a:p>
            <a:pPr marL="1371600" lvl="3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Horizontal tab has ASCII code 09H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2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 Declaration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228601" y="1066800"/>
            <a:ext cx="85344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Data-defining pseudo-ops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DB		define byte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DW		define word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DD		define double word (two consecutive words)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DQ		define quad word (four consecutive words)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DT		define ten bytes (five consecutive words)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Byte Variables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52400" y="978534"/>
            <a:ext cx="8686800" cy="53451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name		DB		initial value</a:t>
            </a:r>
          </a:p>
          <a:p>
            <a:pPr marL="457200" lvl="1" indent="0"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		 DB		 4	; define variable I with initial value 4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J 	 DB		 ?	; define variable J with uninitialized value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Byte Array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 	DB 		5, 3, -1	;  allocates 3 bytes </a:t>
            </a: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791200" y="3912234"/>
            <a:ext cx="2201703" cy="1317625"/>
            <a:chOff x="1483" y="3065"/>
            <a:chExt cx="1460" cy="830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260" y="3065"/>
              <a:ext cx="677" cy="830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2260" y="3345"/>
              <a:ext cx="6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2267" y="3633"/>
              <a:ext cx="6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462" y="3102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05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472" y="3377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03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2467" y="3652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FF</a:t>
              </a: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1703" y="3205"/>
              <a:ext cx="52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483" y="307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K</a:t>
              </a:r>
            </a:p>
          </p:txBody>
        </p:sp>
      </p:grpSp>
      <p:grpSp>
        <p:nvGrpSpPr>
          <p:cNvPr id="2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2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1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Word Variables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7742" y="986638"/>
            <a:ext cx="8667658" cy="52617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	name		DW		initial value</a:t>
            </a:r>
          </a:p>
          <a:p>
            <a:pPr marL="457200" lvl="1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 			DW		 4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J 			DW		 -2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 		DW 		0ABCH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		 	DW 		“01”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392236" y="1835572"/>
            <a:ext cx="2299121" cy="704850"/>
            <a:chOff x="2975" y="1479"/>
            <a:chExt cx="1487" cy="444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753" y="1481"/>
              <a:ext cx="709" cy="421"/>
              <a:chOff x="3753" y="1481"/>
              <a:chExt cx="709" cy="421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989" y="1479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04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989" y="1690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00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140" y="1596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975" y="1480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I</a:t>
              </a: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368209" y="2819400"/>
            <a:ext cx="2314582" cy="704850"/>
            <a:chOff x="2982" y="1981"/>
            <a:chExt cx="1497" cy="444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3770" y="1983"/>
              <a:ext cx="709" cy="421"/>
              <a:chOff x="3753" y="1481"/>
              <a:chExt cx="709" cy="421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008" y="1981"/>
              <a:ext cx="2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FE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4005" y="2192"/>
              <a:ext cx="2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FF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157" y="2098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982" y="1995"/>
              <a:ext cx="1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J</a:t>
              </a:r>
            </a:p>
          </p:txBody>
        </p:sp>
      </p:grp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5384968" y="3657600"/>
            <a:ext cx="2300666" cy="704850"/>
            <a:chOff x="2994" y="2979"/>
            <a:chExt cx="1488" cy="444"/>
          </a:xfrm>
        </p:grpSpPr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3773" y="2994"/>
              <a:ext cx="709" cy="421"/>
              <a:chOff x="3753" y="1481"/>
              <a:chExt cx="709" cy="421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016" y="2979"/>
              <a:ext cx="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BC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964" y="3190"/>
              <a:ext cx="2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0</a:t>
              </a:r>
              <a:r>
                <a:rPr lang="en-US" dirty="0">
                  <a:effectLst/>
                </a:rPr>
                <a:t>A</a:t>
              </a: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160" y="3109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994" y="299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K</a:t>
              </a:r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5392236" y="4648200"/>
            <a:ext cx="2289844" cy="704850"/>
            <a:chOff x="3001" y="2979"/>
            <a:chExt cx="1481" cy="444"/>
          </a:xfrm>
        </p:grpSpPr>
        <p:grpSp>
          <p:nvGrpSpPr>
            <p:cNvPr id="30" name="Group 36"/>
            <p:cNvGrpSpPr>
              <a:grpSpLocks/>
            </p:cNvGrpSpPr>
            <p:nvPr/>
          </p:nvGrpSpPr>
          <p:grpSpPr bwMode="auto">
            <a:xfrm>
              <a:off x="3773" y="2994"/>
              <a:ext cx="709" cy="421"/>
              <a:chOff x="3753" y="1481"/>
              <a:chExt cx="709" cy="421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4021" y="2979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effectLst/>
                </a:rPr>
                <a:t>31</a:t>
              </a: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3968" y="3190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30</a:t>
              </a:r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3160" y="3109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3001" y="2993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L</a:t>
              </a:r>
            </a:p>
          </p:txBody>
        </p:sp>
      </p:grpSp>
      <p:grpSp>
        <p:nvGrpSpPr>
          <p:cNvPr id="40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41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42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4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2118" y="0"/>
            <a:ext cx="9222318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Double Word Variables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3305" y="1054863"/>
            <a:ext cx="8307295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name			DD			initial value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 			DD 		1FE2AB20H</a:t>
            </a: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J 			DD 		-4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914986" y="1828800"/>
            <a:ext cx="2297574" cy="1404938"/>
            <a:chOff x="2976" y="1479"/>
            <a:chExt cx="1486" cy="88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753" y="1481"/>
              <a:ext cx="709" cy="421"/>
              <a:chOff x="3753" y="1481"/>
              <a:chExt cx="709" cy="421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89" y="1479"/>
              <a:ext cx="2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20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949" y="1690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AB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140" y="1596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976" y="1480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I</a:t>
              </a:r>
            </a:p>
          </p:txBody>
        </p: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3753" y="1905"/>
              <a:ext cx="709" cy="421"/>
              <a:chOff x="3753" y="1481"/>
              <a:chExt cx="709" cy="421"/>
            </a:xfrm>
          </p:grpSpPr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989" y="1920"/>
              <a:ext cx="2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E2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992" y="2131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1F</a:t>
              </a: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909388" y="3810000"/>
            <a:ext cx="2305306" cy="1404938"/>
            <a:chOff x="2971" y="1479"/>
            <a:chExt cx="1491" cy="885"/>
          </a:xfrm>
        </p:grpSpPr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3753" y="1481"/>
              <a:ext cx="709" cy="421"/>
              <a:chOff x="3753" y="1481"/>
              <a:chExt cx="709" cy="421"/>
            </a:xfrm>
          </p:grpSpPr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3973" y="1479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 FC</a:t>
              </a: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949" y="1690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FF</a:t>
              </a: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3140" y="1596"/>
              <a:ext cx="56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SA">
                <a:effectLst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971" y="1480"/>
              <a:ext cx="1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J</a:t>
              </a:r>
            </a:p>
          </p:txBody>
        </p: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3753" y="1905"/>
              <a:ext cx="709" cy="421"/>
              <a:chOff x="3753" y="1481"/>
              <a:chExt cx="709" cy="421"/>
            </a:xfrm>
          </p:grpSpPr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3753" y="1481"/>
                <a:ext cx="703" cy="421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>
                <a:off x="3759" y="1692"/>
                <a:ext cx="7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SA">
                  <a:effectLst/>
                </a:endParaRPr>
              </a:p>
            </p:txBody>
          </p:sp>
        </p:grp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3996" y="1920"/>
              <a:ext cx="2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FF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3997" y="2131"/>
              <a:ext cx="2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effectLst/>
                </a:rPr>
                <a:t>FF</a:t>
              </a:r>
            </a:p>
          </p:txBody>
        </p:sp>
      </p:grpSp>
      <p:grpSp>
        <p:nvGrpSpPr>
          <p:cNvPr id="34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35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36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2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334" y="0"/>
            <a:ext cx="9163334" cy="762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Number System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382000" cy="52860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Consists of </a:t>
            </a:r>
            <a:r>
              <a:rPr lang="en-AU" sz="2400" b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TWO Things: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AU" sz="2400" b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SET of DIGITS</a:t>
            </a:r>
          </a:p>
          <a:p>
            <a:pPr lvl="2"/>
            <a:r>
              <a:rPr lang="en-AU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Digits are symbols representing all values </a:t>
            </a:r>
            <a:r>
              <a:rPr lang="en-AU" b="1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less  than the radix value.</a:t>
            </a:r>
          </a:p>
          <a:p>
            <a:pPr marL="914400" lvl="2" indent="0">
              <a:buFontTx/>
              <a:buNone/>
            </a:pPr>
            <a:endParaRPr lang="en-AU" b="1" i="1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is the Common Decimal System: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RADIX (BASE) = 10</a:t>
            </a:r>
          </a:p>
          <a:p>
            <a:pPr lvl="1"/>
            <a:r>
              <a:rPr lang="nn-NO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 Set = {0, 1, 2, 3, 4, 5, 6, 7, 8, 9}</a:t>
            </a:r>
            <a:endParaRPr lang="en-US" sz="24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9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137" y="0"/>
            <a:ext cx="9145137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Named Constants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02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EQU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pseudo-op used to assign a name to constant.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memory allocated for EQU names.</a:t>
            </a: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3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LF		EQU		0AH</a:t>
            </a:r>
          </a:p>
          <a:p>
            <a:pPr lvl="3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	DL, 0AH</a:t>
            </a:r>
          </a:p>
          <a:p>
            <a:pPr lvl="3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	DL, LF</a:t>
            </a:r>
          </a:p>
          <a:p>
            <a:pPr lvl="4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PROMPT 	EQU		“Type your name”</a:t>
            </a:r>
          </a:p>
          <a:p>
            <a:pPr lvl="4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MSG DB “Type your name”</a:t>
            </a:r>
          </a:p>
          <a:p>
            <a:pPr lvl="4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MSG DB PROMPT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8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Few Basic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953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Over 100 instructions for 8086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Today we will discuss few most useful ones: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XCHG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SUB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DEC</a:t>
            </a:r>
          </a:p>
          <a:p>
            <a:pPr marL="1657350" lvl="3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1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 Instruction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Syntax: 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	destination, source</a:t>
            </a:r>
          </a:p>
          <a:p>
            <a:pPr lvl="6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Transfer data between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Two registers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register and a memory location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constant to a register or memory location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0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 Instruction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91392"/>
              </p:ext>
            </p:extLst>
          </p:nvPr>
        </p:nvGraphicFramePr>
        <p:xfrm>
          <a:off x="1143000" y="1943100"/>
          <a:ext cx="7467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Segment register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Segment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1" y="1504890"/>
            <a:ext cx="31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Destination Operand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12231" y="3617432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Source Operand</a:t>
            </a:r>
          </a:p>
        </p:txBody>
      </p:sp>
      <p:grpSp>
        <p:nvGrpSpPr>
          <p:cNvPr id="11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MOV Instruction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instruction has no effect on flags.</a:t>
            </a:r>
          </a:p>
          <a:p>
            <a:endParaRPr lang="en-US" sz="22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DS, @Data	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 	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DS, [BX]			legal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AX, [SI]		legal		MOV DS, ES		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[BX-1], DS	legal		MOV [BX], -1		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[DI], [SI]	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	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AL, offset I	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[BX], offset I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	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MOV [SI], I			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illegal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2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XCHG Instruction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952519"/>
            <a:ext cx="8305800" cy="51481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/>
              <a:t>Syntax: 	</a:t>
            </a:r>
            <a:r>
              <a:rPr lang="en-US" sz="2800" dirty="0"/>
              <a:t>XCHG 		 destination, source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Exchanges contents of two registers, or a register and a memory location.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XCHG has no effect on flags.</a:t>
            </a:r>
          </a:p>
          <a:p>
            <a:endParaRPr lang="en-US" dirty="0"/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59615"/>
              </p:ext>
            </p:extLst>
          </p:nvPr>
        </p:nvGraphicFramePr>
        <p:xfrm>
          <a:off x="2590800" y="2819400"/>
          <a:ext cx="4424363" cy="22764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33438"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 marL="68580" marR="685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 marL="68580" marR="685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9938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1" y="2362200"/>
            <a:ext cx="31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Destination Operand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411769" y="4066832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Source Operand</a:t>
            </a:r>
          </a:p>
        </p:txBody>
      </p:sp>
      <p:grpSp>
        <p:nvGrpSpPr>
          <p:cNvPr id="11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 &amp; SUB Instructions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066800"/>
            <a:ext cx="86868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45692"/>
              </p:ext>
            </p:extLst>
          </p:nvPr>
        </p:nvGraphicFramePr>
        <p:xfrm>
          <a:off x="876300" y="3429000"/>
          <a:ext cx="7391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  <a:p>
                      <a:pPr algn="ctr"/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  <a:p>
                      <a:pPr algn="ctr"/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 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  <a:p>
                      <a:pPr algn="ctr"/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  <a:p>
                      <a:pPr algn="ctr"/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066800"/>
            <a:ext cx="8305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 	destination, source ; destination = destination+ source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SUB 	destination, source ; destination = destination-source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 and SUB instructions affect all the flags.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1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2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683"/>
            <a:ext cx="9144000" cy="83651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 &amp; DEC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 	operand		 ; operand = operand + 1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DEC operand		 ; operand = operand - 1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Operand can be a general register or memory.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 and DEC instructions affect all the flags.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6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7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April ,2015.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9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NEG instruction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6106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	NEG operand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Finds the two’s complement of operand.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Operand can be a general register or memory location.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NEG instruction affects all flags.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7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-17060" y="-11373"/>
            <a:ext cx="9161060" cy="773373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 Segments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990600"/>
            <a:ext cx="8686800" cy="4937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Machine Programs consists of 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Code 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Stack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Each part occupies a memory segment.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Same organization is reflected in an assembly language program as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Program Segments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Each program segment is translated into a memory segment by the assembler.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2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Common Bases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066800"/>
            <a:ext cx="8000999" cy="52824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b="1" kern="0" dirty="0">
                <a:latin typeface="Times New Roman" pitchFamily="18" charset="0"/>
                <a:cs typeface="Times New Roman" pitchFamily="18" charset="0"/>
              </a:rPr>
              <a:t>Binary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Radix = (2)</a:t>
            </a:r>
            <a:r>
              <a:rPr lang="en-AU" sz="2400" kern="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 Set = {0, 1}</a:t>
            </a:r>
          </a:p>
          <a:p>
            <a:pPr marL="457200" lvl="1" indent="0">
              <a:buFontTx/>
              <a:buNone/>
            </a:pPr>
            <a:endParaRPr lang="en-AU" sz="24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b="1" kern="0" dirty="0">
                <a:latin typeface="Times New Roman" pitchFamily="18" charset="0"/>
                <a:cs typeface="Times New Roman" pitchFamily="18" charset="0"/>
              </a:rPr>
              <a:t>Octal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Radix = (8)</a:t>
            </a:r>
            <a:r>
              <a:rPr lang="en-AU" sz="2400" kern="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 Set = {0, 1, 2, 3, 4, 5, 6, 7}</a:t>
            </a:r>
          </a:p>
          <a:p>
            <a:pPr marL="457200" lvl="1" indent="0">
              <a:buFontTx/>
              <a:buNone/>
            </a:pPr>
            <a:endParaRPr lang="en-AU" sz="2400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2400" b="1" kern="0" dirty="0">
                <a:latin typeface="Times New Roman" pitchFamily="18" charset="0"/>
                <a:cs typeface="Times New Roman" pitchFamily="18" charset="0"/>
              </a:rPr>
              <a:t>Hexadecimal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Radix = (16)</a:t>
            </a:r>
            <a:r>
              <a:rPr lang="en-AU" sz="2400" kern="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/>
            <a:r>
              <a:rPr lang="en-AU" sz="240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Digit Set = {0, 1, 2, 3, 4, 5, 6, 7, 8, 9, </a:t>
            </a:r>
            <a:r>
              <a:rPr lang="en-AU" sz="2400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A, B, C, D, E, F}</a:t>
            </a:r>
            <a:endParaRPr lang="en-US" sz="2400" kern="0" baseline="-25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 Models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90600"/>
            <a:ext cx="8191500" cy="121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Determines the size of data and code a program can have.</a:t>
            </a:r>
          </a:p>
          <a:p>
            <a:pPr algn="just"/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		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.MODEL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memory_model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73953"/>
              </p:ext>
            </p:extLst>
          </p:nvPr>
        </p:nvGraphicFramePr>
        <p:xfrm>
          <a:off x="533400" y="2255520"/>
          <a:ext cx="80772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5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 in one segment, data in one segment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 in more than one segment, data in one segment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COMPACT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code in one segment, data in more than one segment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Both code and data in more than one segments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 array larger than 64KB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847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HUGE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Both code and data in more than one segments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 may be larger than 64KB</a:t>
                      </a:r>
                    </a:p>
                  </a:txBody>
                  <a:tcPr marL="68580" marR="685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4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" y="-11373"/>
            <a:ext cx="9066663" cy="849573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Segment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1066800"/>
            <a:ext cx="8343900" cy="4937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All variable definitions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.DATA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directive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.DATA</a:t>
            </a:r>
          </a:p>
          <a:p>
            <a:pPr lvl="2" algn="just">
              <a:buFont typeface="Wingdings 3" panose="05040102010807070707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WORD1 DW 2</a:t>
            </a:r>
          </a:p>
          <a:p>
            <a:pPr lvl="2" algn="just">
              <a:buFont typeface="Wingdings 3" panose="05040102010807070707" pitchFamily="18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BYTE1 DB 10h</a:t>
            </a:r>
          </a:p>
        </p:txBody>
      </p:sp>
      <p:grpSp>
        <p:nvGrpSpPr>
          <p:cNvPr id="11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8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Stack Segment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016" y="990600"/>
            <a:ext cx="8367784" cy="4937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block of memory to store stack</a:t>
            </a:r>
          </a:p>
          <a:p>
            <a:pPr algn="just"/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.STACK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size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 size is optional and specifies the stack area size in bytes</a:t>
            </a: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size is omitted, 1 KB set aside for stack area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algn="just">
              <a:buFont typeface="Wingdings 3" panose="05040102010807070707" pitchFamily="18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.STACK 100h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4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 Segment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194" y="990600"/>
            <a:ext cx="8450806" cy="4937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Contains a program’s instructions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name</a:t>
            </a:r>
          </a:p>
          <a:p>
            <a:pPr lvl="1"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 name is optional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 not write name when using SMALL as a memory model</a:t>
            </a:r>
          </a:p>
          <a:p>
            <a:pPr algn="just">
              <a:buFont typeface="Wingdings 3" panose="05040102010807070707" pitchFamily="18" charset="2"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9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Putting it all together!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686800" cy="5257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.MODEL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SMALL</a:t>
            </a: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.STACK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100h</a:t>
            </a:r>
          </a:p>
          <a:p>
            <a:pPr lvl="1" algn="just">
              <a:buFont typeface="Wingdings 3" panose="05040102010807070707" pitchFamily="18" charset="2"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.DATA</a:t>
            </a: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;data definition go here</a:t>
            </a: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.CODE</a:t>
            </a:r>
          </a:p>
          <a:p>
            <a:pPr lvl="1" algn="just"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MAIN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PROC  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 Main Procedure starts here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	;instructions go here</a:t>
            </a:r>
            <a:endParaRPr lang="en-US" sz="2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MAIN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ENDP   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 Main Procedure ends here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 3" panose="05040102010807070707" pitchFamily="18" charset="2"/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 3" panose="05040102010807070707" pitchFamily="18" charset="2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3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Starting to code: 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Template.asm</a:t>
            </a:r>
            <a:endParaRPr lang="en-US" sz="3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AutoNum type="arabicPeriod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0" lvl="3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35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26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</a:t>
              </a: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of Computer Science &amp; Engineering (CSE), United International University (UIU).</a:t>
              </a:r>
            </a:p>
          </p:txBody>
        </p:sp>
      </p:grpSp>
      <p:pic>
        <p:nvPicPr>
          <p:cNvPr id="1029" name="Picture 5" descr="C:\Users\jmi\Desktop\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895475"/>
            <a:ext cx="42481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83993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I/O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instruction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 21H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transfers control to the operating system, to a subprogram that handles I/O operations.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AH = 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input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register stores the input character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AH = 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output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Console shows the value stored in DL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885950" lvl="3" indent="-514350">
              <a:buFont typeface="+mj-lt"/>
              <a:buAutoNum type="alphaLcPeriod"/>
            </a:pPr>
            <a:endParaRPr lang="en-US" sz="2800" dirty="0"/>
          </a:p>
          <a:p>
            <a:pPr marL="1885950" lvl="3" indent="-514350">
              <a:buFont typeface="+mj-lt"/>
              <a:buAutoNum type="alphaLcPeriod"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36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10849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Details: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character input from keyboard, the number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must be stored in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register.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AH,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1H 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we call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21H.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DOS subprogram stores the input 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register.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calling the input subroutine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     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input goes to AL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BL, AL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Saving the input to BL</a:t>
            </a: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37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26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</a:t>
              </a: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737400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Details: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character input from keyboard, the number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must be stored in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register.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AH,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2H 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we call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21H. (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DOS subprogram shows the value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register to the console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DL, BL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2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calling the output subroutine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     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console shows the value stored in DL</a:t>
            </a: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38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26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</a:t>
              </a: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6335257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Example for basic I/O 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AutoNum type="arabicPeriod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calling the input subroutine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     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input goes to AL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BL, AL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Saving the input to BL</a:t>
            </a:r>
          </a:p>
          <a:p>
            <a:pPr>
              <a:buNone/>
            </a:pP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DL, BL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2 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calling the output subroutine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21H     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console shows the value stored in DL</a:t>
            </a:r>
          </a:p>
          <a:p>
            <a:pPr marL="1885950" lvl="3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885950" lvl="3" indent="-514350">
              <a:buFont typeface="+mj-lt"/>
              <a:buAutoNum type="alphaL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39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26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</a:t>
              </a: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361604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 to Decimal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jmi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3475"/>
            <a:ext cx="8381999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9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110F3D">
              <a:alpha val="75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First Code: 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 sub.asm</a:t>
            </a:r>
            <a:endParaRPr lang="en-US" sz="3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91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428750" lvl="2" indent="-514350">
              <a:buAutoNum type="arabicPeriod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0" lvl="3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ackground"/>
          <p:cNvSpPr/>
          <p:nvPr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rgbClr val="002060"/>
                </a:solidFill>
              </a:rPr>
              <a:pPr/>
              <a:t>40</a:t>
            </a:fld>
            <a:endParaRPr lang="en-US" sz="1800" dirty="0">
              <a:solidFill>
                <a:srgbClr val="00206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2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3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26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</a:t>
              </a: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of Computer Science &amp; Engineering (CSE), United International University (UIU).</a:t>
              </a:r>
            </a:p>
          </p:txBody>
        </p:sp>
      </p:grpSp>
      <p:pic>
        <p:nvPicPr>
          <p:cNvPr id="1028" name="Picture 4" descr="C:\Users\jmi\Desktop\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771525"/>
            <a:ext cx="54483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54055"/>
      </p:ext>
    </p:extLst>
  </p:cSld>
  <p:clrMapOvr>
    <a:masterClrMapping/>
  </p:clrMapOvr>
  <p:transition advTm="33141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446229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Vrinda" charset="0"/>
              </a:rPr>
              <a:t> 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0" y="121920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i="1" dirty="0">
                <a:solidFill>
                  <a:srgbClr val="FFC000"/>
                </a:solidFill>
              </a:rPr>
              <a:t>Any Questions?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1447800" y="2438400"/>
            <a:ext cx="6553200" cy="2667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Thank You</a:t>
            </a: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543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21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24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Decimal to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9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0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  <p:pic>
        <p:nvPicPr>
          <p:cNvPr id="3079" name="Picture 7" descr="C:\Users\jmi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257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5000" y="57150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4215 d = 1000001110111 b</a:t>
            </a:r>
          </a:p>
        </p:txBody>
      </p:sp>
    </p:spTree>
    <p:extLst>
      <p:ext uri="{BB962C8B-B14F-4D97-AF65-F5344CB8AC3E}">
        <p14:creationId xmlns:p14="http://schemas.microsoft.com/office/powerpoint/2010/main" val="6659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913" y="1676400"/>
            <a:ext cx="4272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Binary to Hexadecimal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Hexadecimal to Binary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Decimal to Hexadecimal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Hexadecimal to Decimal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Addition and Subtraction of: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Hexadecimal numbers</a:t>
            </a:r>
          </a:p>
        </p:txBody>
      </p:sp>
      <p:pic>
        <p:nvPicPr>
          <p:cNvPr id="4100" name="Picture 4" descr="C:\Users\jmi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1527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8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Work (contd.)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C:\Users\jmi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172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5029199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Binary to/from Hexadecimal</a:t>
            </a:r>
          </a:p>
        </p:txBody>
      </p:sp>
      <p:grpSp>
        <p:nvGrpSpPr>
          <p:cNvPr id="7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8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7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Work (contd.)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4415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Adding and Subtracting two hexadecimal numbers</a:t>
            </a:r>
          </a:p>
        </p:txBody>
      </p:sp>
      <p:pic>
        <p:nvPicPr>
          <p:cNvPr id="6146" name="Picture 2" descr="C:\Users\jmi\Desktop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6766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jmi\Desktop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152900" cy="17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7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000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2’s Complement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C:\Users\jmi\Desktop\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414463"/>
            <a:ext cx="51244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587365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 number representation in 3 bit</a:t>
            </a:r>
          </a:p>
        </p:txBody>
      </p:sp>
      <p:grpSp>
        <p:nvGrpSpPr>
          <p:cNvPr id="9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10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sp>
          <p:nvSpPr>
            <p:cNvPr id="11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11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8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-windows8-wirefram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03-windows8-wirefram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03-windows8-wirefram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03-windows8-wireframe-template</Template>
  <TotalTime>7200</TotalTime>
  <Words>1580</Words>
  <Application>Microsoft Office PowerPoint</Application>
  <PresentationFormat>On-screen Show (4:3)</PresentationFormat>
  <Paragraphs>492</Paragraphs>
  <Slides>41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03-windows8-wireframe-template</vt:lpstr>
      <vt:lpstr>2_03-windows8-wireframe-template</vt:lpstr>
      <vt:lpstr>3_03-windows8-wireframe-template</vt:lpstr>
      <vt:lpstr>Assembly Language Programming: 2. Basic</vt:lpstr>
      <vt:lpstr>Number System</vt:lpstr>
      <vt:lpstr>Common Bases</vt:lpstr>
      <vt:lpstr>Binary to Decimal</vt:lpstr>
      <vt:lpstr>Decimal to Binary</vt:lpstr>
      <vt:lpstr>Class Work</vt:lpstr>
      <vt:lpstr>Class Work (contd.)</vt:lpstr>
      <vt:lpstr>Class Work (contd.)</vt:lpstr>
      <vt:lpstr>2’s Complement</vt:lpstr>
      <vt:lpstr>2’s Complement (contd.)</vt:lpstr>
      <vt:lpstr>2’s Complement (contd.)</vt:lpstr>
      <vt:lpstr>Subtraction Using 2’s Complement</vt:lpstr>
      <vt:lpstr>Test Your Skill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Few Basic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Starting to code: Template.asm</vt:lpstr>
      <vt:lpstr>I/O Instructions</vt:lpstr>
      <vt:lpstr>Details: input</vt:lpstr>
      <vt:lpstr>Details: output</vt:lpstr>
      <vt:lpstr>An Example for basic I/O </vt:lpstr>
      <vt:lpstr>Our First Code: add sub.asm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VANETs: </dc:title>
  <dc:creator>xahid</dc:creator>
  <cp:lastModifiedBy>Adnanul Islam</cp:lastModifiedBy>
  <cp:revision>912</cp:revision>
  <dcterms:created xsi:type="dcterms:W3CDTF">2006-08-16T00:00:00Z</dcterms:created>
  <dcterms:modified xsi:type="dcterms:W3CDTF">2017-10-08T07:11:39Z</dcterms:modified>
</cp:coreProperties>
</file>