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256" r:id="rId2"/>
    <p:sldId id="257" r:id="rId3"/>
    <p:sldId id="258" r:id="rId4"/>
    <p:sldId id="259" r:id="rId5"/>
    <p:sldId id="260" r:id="rId6"/>
    <p:sldId id="265" r:id="rId7"/>
    <p:sldId id="262" r:id="rId8"/>
    <p:sldId id="263" r:id="rId9"/>
    <p:sldId id="264" r:id="rId10"/>
    <p:sldId id="29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D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3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0FB0B-9484-4B94-9A1F-AF88BCD404CA}" type="datetimeFigureOut">
              <a:rPr lang="en-US" smtClean="0"/>
              <a:t>10/13/2015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81C7B-98E9-41F1-8EF0-1C8DB6729656}" type="slidenum">
              <a:rPr lang="en-US" smtClean="0"/>
              <a:t>‹#›</a:t>
            </a:fld>
            <a:endParaRPr lang="en-US"/>
          </a:p>
        </p:txBody>
      </p:sp>
    </p:spTree>
    <p:extLst>
      <p:ext uri="{BB962C8B-B14F-4D97-AF65-F5344CB8AC3E}">
        <p14:creationId xmlns:p14="http://schemas.microsoft.com/office/powerpoint/2010/main" val="4233597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D81C7B-98E9-41F1-8EF0-1C8DB6729656}" type="slidenum">
              <a:rPr lang="en-US" smtClean="0"/>
              <a:t>1</a:t>
            </a:fld>
            <a:endParaRPr lang="en-US"/>
          </a:p>
        </p:txBody>
      </p:sp>
    </p:spTree>
    <p:extLst>
      <p:ext uri="{BB962C8B-B14F-4D97-AF65-F5344CB8AC3E}">
        <p14:creationId xmlns:p14="http://schemas.microsoft.com/office/powerpoint/2010/main" val="181770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2851C8-2870-4601-AA56-A365DB41E8A6}" type="datetime1">
              <a:rPr lang="en-US" smtClean="0"/>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CA5CD-C5D6-4EC7-9B65-482FA2BCB91E}" type="datetime1">
              <a:rPr lang="en-US" smtClean="0"/>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17A54-0482-45D9-B3AF-BBE3AC5F0BC9}" type="datetime1">
              <a:rPr lang="en-US" smtClean="0"/>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1A922F-14D1-45EA-BA62-DC87CF414D98}" type="datetime1">
              <a:rPr lang="en-US" smtClean="0"/>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E4200D-8E28-475F-A861-FE34CCBFB351}" type="datetime1">
              <a:rPr lang="en-US" smtClean="0"/>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D263F7-9091-4716-A426-FCD1222CEA4A}" type="datetime1">
              <a:rPr lang="en-US" smtClean="0"/>
              <a:t>10/13/2015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98DAC0-ED95-4736-89BB-F4E4E9D4E710}" type="datetime1">
              <a:rPr lang="en-US" smtClean="0"/>
              <a:t>10/13/2015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064D14-43B3-4E4F-B2E3-8FD6155DD558}" type="datetime1">
              <a:rPr lang="en-US" smtClean="0"/>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35EB3B-A5F6-420D-BAC9-3DC24C83BD97}" type="datetime1">
              <a:rPr lang="en-US" smtClean="0"/>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6587A9B-D9EA-4452-AD21-5CFEB5CAEA71}" type="datetime1">
              <a:rPr lang="en-US" smtClean="0"/>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F6D47-9B26-4FFC-8FE7-76E32661C91F}" type="datetime1">
              <a:rPr lang="en-US" smtClean="0"/>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A2BB8B-4B98-4022-B4AD-5769FB8DF472}" type="datetime1">
              <a:rPr lang="en-US" smtClean="0"/>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F25AE1-8C41-43F5-9B9B-3717551727E7}" type="datetime1">
              <a:rPr lang="en-US" smtClean="0"/>
              <a:t>10/13/2015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BC13EF5-B90F-4380-BDAC-49DB553BB9CD}" type="datetime1">
              <a:rPr lang="en-US" smtClean="0"/>
              <a:t>10/13/2015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47F753-C68F-4F0D-8311-F2317CC93DE2}" type="datetime1">
              <a:rPr lang="en-US" smtClean="0"/>
              <a:t>10/13/2015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89A8532-0A7B-4427-91B9-AA13863B9D4D}" type="datetime1">
              <a:rPr lang="en-US" smtClean="0"/>
              <a:t>10/13/2015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623F8F-3C21-4390-8771-497BFD0164E4}" type="datetime1">
              <a:rPr lang="en-US" smtClean="0"/>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A3FE75-EDFB-48ED-9D9F-817A0F823245}" type="datetime1">
              <a:rPr lang="en-US" smtClean="0"/>
              <a:t>10/13/2015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Assembly Language</a:t>
            </a:r>
            <a:endParaRPr lang="en-US" dirty="0"/>
          </a:p>
        </p:txBody>
      </p:sp>
      <p:sp>
        <p:nvSpPr>
          <p:cNvPr id="3" name="Subtitle 2"/>
          <p:cNvSpPr>
            <a:spLocks noGrp="1"/>
          </p:cNvSpPr>
          <p:nvPr>
            <p:ph type="subTitle" idx="1"/>
          </p:nvPr>
        </p:nvSpPr>
        <p:spPr/>
        <p:txBody>
          <a:bodyPr>
            <a:normAutofit fontScale="70000" lnSpcReduction="20000"/>
          </a:bodyPr>
          <a:lstStyle/>
          <a:p>
            <a:endParaRPr lang="en-US" dirty="0"/>
          </a:p>
          <a:p>
            <a:r>
              <a:rPr lang="en-US" dirty="0" smtClean="0">
                <a:solidFill>
                  <a:srgbClr val="FFFF00"/>
                </a:solidFill>
              </a:rPr>
              <a:t>Muhammad Tasnim mohiuddin</a:t>
            </a:r>
          </a:p>
          <a:p>
            <a:r>
              <a:rPr lang="en-US" dirty="0" smtClean="0">
                <a:solidFill>
                  <a:srgbClr val="00B0F0"/>
                </a:solidFill>
              </a:rPr>
              <a:t>Lecturer, cse, uiu</a:t>
            </a:r>
            <a:endParaRPr lang="en-US" dirty="0">
              <a:solidFill>
                <a:srgbClr val="00B0F0"/>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105373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and Assembler</a:t>
            </a:r>
          </a:p>
        </p:txBody>
      </p:sp>
      <p:pic>
        <p:nvPicPr>
          <p:cNvPr id="4" name="Picture 3" descr="hll_al_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63355" y="1645928"/>
            <a:ext cx="8587479" cy="4636119"/>
          </a:xfrm>
          <a:prstGeom prst="rect">
            <a:avLst/>
          </a:prstGeom>
          <a:noFill/>
        </p:spPr>
      </p:pic>
      <p:sp>
        <p:nvSpPr>
          <p:cNvPr id="5" name="Slide Number Placeholder 4"/>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420631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t>
            </a:r>
            <a:r>
              <a:rPr lang="en-US" dirty="0" smtClean="0"/>
              <a:t>Architecture</a:t>
            </a:r>
            <a:endParaRPr lang="en-US" dirty="0"/>
          </a:p>
        </p:txBody>
      </p:sp>
      <p:grpSp>
        <p:nvGrpSpPr>
          <p:cNvPr id="4" name="Group 31"/>
          <p:cNvGrpSpPr>
            <a:grpSpLocks/>
          </p:cNvGrpSpPr>
          <p:nvPr/>
        </p:nvGrpSpPr>
        <p:grpSpPr bwMode="auto">
          <a:xfrm>
            <a:off x="3450772" y="2219960"/>
            <a:ext cx="4038600" cy="3276600"/>
            <a:chOff x="528" y="672"/>
            <a:chExt cx="3312" cy="2736"/>
          </a:xfrm>
        </p:grpSpPr>
        <p:sp>
          <p:nvSpPr>
            <p:cNvPr id="5" name="Rectangle 30"/>
            <p:cNvSpPr>
              <a:spLocks noChangeArrowheads="1"/>
            </p:cNvSpPr>
            <p:nvPr/>
          </p:nvSpPr>
          <p:spPr bwMode="auto">
            <a:xfrm>
              <a:off x="1392" y="1200"/>
              <a:ext cx="1968" cy="2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29"/>
            <p:cNvSpPr>
              <a:spLocks noChangeArrowheads="1"/>
            </p:cNvSpPr>
            <p:nvPr/>
          </p:nvSpPr>
          <p:spPr bwMode="auto">
            <a:xfrm>
              <a:off x="2256" y="1344"/>
              <a:ext cx="288" cy="105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4"/>
            <p:cNvSpPr>
              <a:spLocks noChangeArrowheads="1"/>
            </p:cNvSpPr>
            <p:nvPr/>
          </p:nvSpPr>
          <p:spPr bwMode="auto">
            <a:xfrm>
              <a:off x="528" y="1056"/>
              <a:ext cx="96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t>CPU</a:t>
              </a:r>
              <a:endParaRPr lang="en-US" dirty="0"/>
            </a:p>
          </p:txBody>
        </p:sp>
        <p:sp>
          <p:nvSpPr>
            <p:cNvPr id="8" name="Rectangle 5"/>
            <p:cNvSpPr>
              <a:spLocks noChangeArrowheads="1"/>
            </p:cNvSpPr>
            <p:nvPr/>
          </p:nvSpPr>
          <p:spPr bwMode="auto">
            <a:xfrm>
              <a:off x="1872" y="2256"/>
              <a:ext cx="100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t>I/O Devices</a:t>
              </a:r>
            </a:p>
          </p:txBody>
        </p:sp>
        <p:grpSp>
          <p:nvGrpSpPr>
            <p:cNvPr id="9" name="Group 25"/>
            <p:cNvGrpSpPr>
              <a:grpSpLocks/>
            </p:cNvGrpSpPr>
            <p:nvPr/>
          </p:nvGrpSpPr>
          <p:grpSpPr bwMode="auto">
            <a:xfrm>
              <a:off x="3312" y="672"/>
              <a:ext cx="528" cy="2736"/>
              <a:chOff x="3264" y="720"/>
              <a:chExt cx="528" cy="2736"/>
            </a:xfrm>
          </p:grpSpPr>
          <p:sp>
            <p:nvSpPr>
              <p:cNvPr id="10" name="Rectangle 7"/>
              <p:cNvSpPr>
                <a:spLocks noChangeArrowheads="1"/>
              </p:cNvSpPr>
              <p:nvPr/>
            </p:nvSpPr>
            <p:spPr bwMode="auto">
              <a:xfrm>
                <a:off x="3264" y="720"/>
                <a:ext cx="528" cy="27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3264" y="86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9"/>
              <p:cNvSpPr>
                <a:spLocks noChangeShapeType="1"/>
              </p:cNvSpPr>
              <p:nvPr/>
            </p:nvSpPr>
            <p:spPr bwMode="auto">
              <a:xfrm>
                <a:off x="3264" y="1008"/>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
              <p:cNvSpPr>
                <a:spLocks noChangeShapeType="1"/>
              </p:cNvSpPr>
              <p:nvPr/>
            </p:nvSpPr>
            <p:spPr bwMode="auto">
              <a:xfrm>
                <a:off x="3264" y="1152"/>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1"/>
              <p:cNvSpPr>
                <a:spLocks noChangeShapeType="1"/>
              </p:cNvSpPr>
              <p:nvPr/>
            </p:nvSpPr>
            <p:spPr bwMode="auto">
              <a:xfrm>
                <a:off x="3264" y="1296"/>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2"/>
              <p:cNvSpPr>
                <a:spLocks noChangeShapeType="1"/>
              </p:cNvSpPr>
              <p:nvPr/>
            </p:nvSpPr>
            <p:spPr bwMode="auto">
              <a:xfrm>
                <a:off x="3264" y="1488"/>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3"/>
              <p:cNvSpPr>
                <a:spLocks noChangeShapeType="1"/>
              </p:cNvSpPr>
              <p:nvPr/>
            </p:nvSpPr>
            <p:spPr bwMode="auto">
              <a:xfrm>
                <a:off x="3264" y="1632"/>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4"/>
              <p:cNvSpPr>
                <a:spLocks noChangeShapeType="1"/>
              </p:cNvSpPr>
              <p:nvPr/>
            </p:nvSpPr>
            <p:spPr bwMode="auto">
              <a:xfrm>
                <a:off x="3264" y="1776"/>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5"/>
              <p:cNvSpPr>
                <a:spLocks noChangeShapeType="1"/>
              </p:cNvSpPr>
              <p:nvPr/>
            </p:nvSpPr>
            <p:spPr bwMode="auto">
              <a:xfrm>
                <a:off x="3264" y="1920"/>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6"/>
              <p:cNvSpPr>
                <a:spLocks noChangeShapeType="1"/>
              </p:cNvSpPr>
              <p:nvPr/>
            </p:nvSpPr>
            <p:spPr bwMode="auto">
              <a:xfrm>
                <a:off x="3264" y="206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7"/>
              <p:cNvSpPr>
                <a:spLocks noChangeShapeType="1"/>
              </p:cNvSpPr>
              <p:nvPr/>
            </p:nvSpPr>
            <p:spPr bwMode="auto">
              <a:xfrm>
                <a:off x="3264" y="2208"/>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8"/>
              <p:cNvSpPr>
                <a:spLocks noChangeShapeType="1"/>
              </p:cNvSpPr>
              <p:nvPr/>
            </p:nvSpPr>
            <p:spPr bwMode="auto">
              <a:xfrm>
                <a:off x="3264" y="2400"/>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9"/>
              <p:cNvSpPr>
                <a:spLocks noChangeShapeType="1"/>
              </p:cNvSpPr>
              <p:nvPr/>
            </p:nvSpPr>
            <p:spPr bwMode="auto">
              <a:xfrm>
                <a:off x="3264"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0"/>
              <p:cNvSpPr>
                <a:spLocks noChangeShapeType="1"/>
              </p:cNvSpPr>
              <p:nvPr/>
            </p:nvSpPr>
            <p:spPr bwMode="auto">
              <a:xfrm>
                <a:off x="3264" y="2688"/>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1"/>
              <p:cNvSpPr>
                <a:spLocks noChangeShapeType="1"/>
              </p:cNvSpPr>
              <p:nvPr/>
            </p:nvSpPr>
            <p:spPr bwMode="auto">
              <a:xfrm>
                <a:off x="3264" y="2832"/>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2"/>
              <p:cNvSpPr>
                <a:spLocks noChangeShapeType="1"/>
              </p:cNvSpPr>
              <p:nvPr/>
            </p:nvSpPr>
            <p:spPr bwMode="auto">
              <a:xfrm>
                <a:off x="3264" y="2976"/>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3"/>
              <p:cNvSpPr>
                <a:spLocks noChangeShapeType="1"/>
              </p:cNvSpPr>
              <p:nvPr/>
            </p:nvSpPr>
            <p:spPr bwMode="auto">
              <a:xfrm>
                <a:off x="3264" y="3120"/>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4"/>
              <p:cNvSpPr>
                <a:spLocks noChangeShapeType="1"/>
              </p:cNvSpPr>
              <p:nvPr/>
            </p:nvSpPr>
            <p:spPr bwMode="auto">
              <a:xfrm>
                <a:off x="3264" y="326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8" name="Text Box 26"/>
          <p:cNvSpPr txBox="1">
            <a:spLocks noChangeArrowheads="1"/>
          </p:cNvSpPr>
          <p:nvPr/>
        </p:nvSpPr>
        <p:spPr bwMode="auto">
          <a:xfrm>
            <a:off x="6651172" y="1853248"/>
            <a:ext cx="1066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t>Memory</a:t>
            </a:r>
          </a:p>
        </p:txBody>
      </p:sp>
      <p:sp>
        <p:nvSpPr>
          <p:cNvPr id="51" name="Slide Number Placeholder 50"/>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4180977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sp>
        <p:nvSpPr>
          <p:cNvPr id="4" name="Text Box 29"/>
          <p:cNvSpPr txBox="1">
            <a:spLocks noChangeArrowheads="1"/>
          </p:cNvSpPr>
          <p:nvPr/>
        </p:nvSpPr>
        <p:spPr bwMode="auto">
          <a:xfrm>
            <a:off x="8444346" y="5672880"/>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Control Bus</a:t>
            </a:r>
          </a:p>
        </p:txBody>
      </p:sp>
      <p:grpSp>
        <p:nvGrpSpPr>
          <p:cNvPr id="5" name="Group 27"/>
          <p:cNvGrpSpPr>
            <a:grpSpLocks/>
          </p:cNvGrpSpPr>
          <p:nvPr/>
        </p:nvGrpSpPr>
        <p:grpSpPr bwMode="auto">
          <a:xfrm>
            <a:off x="3491346" y="4791817"/>
            <a:ext cx="3733800" cy="485775"/>
            <a:chOff x="1104" y="2046"/>
            <a:chExt cx="2352" cy="306"/>
          </a:xfrm>
        </p:grpSpPr>
        <p:sp>
          <p:nvSpPr>
            <p:cNvPr id="6" name="Rectangle 23"/>
            <p:cNvSpPr>
              <a:spLocks noChangeArrowheads="1"/>
            </p:cNvSpPr>
            <p:nvPr/>
          </p:nvSpPr>
          <p:spPr bwMode="auto">
            <a:xfrm rot="10800000">
              <a:off x="1152" y="2304"/>
              <a:ext cx="2256" cy="48"/>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24"/>
            <p:cNvSpPr>
              <a:spLocks noChangeArrowheads="1"/>
            </p:cNvSpPr>
            <p:nvPr/>
          </p:nvSpPr>
          <p:spPr bwMode="auto">
            <a:xfrm rot="10800000">
              <a:off x="1104" y="2046"/>
              <a:ext cx="192" cy="306"/>
            </a:xfrm>
            <a:prstGeom prst="downArrow">
              <a:avLst>
                <a:gd name="adj1" fmla="val 50000"/>
                <a:gd name="adj2" fmla="val 39844"/>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25"/>
            <p:cNvSpPr>
              <a:spLocks noChangeArrowheads="1"/>
            </p:cNvSpPr>
            <p:nvPr/>
          </p:nvSpPr>
          <p:spPr bwMode="auto">
            <a:xfrm rot="10800000">
              <a:off x="1911" y="2055"/>
              <a:ext cx="170" cy="288"/>
            </a:xfrm>
            <a:prstGeom prst="downArrow">
              <a:avLst>
                <a:gd name="adj1" fmla="val 50000"/>
                <a:gd name="adj2" fmla="val 42353"/>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26"/>
            <p:cNvSpPr>
              <a:spLocks noChangeArrowheads="1"/>
            </p:cNvSpPr>
            <p:nvPr/>
          </p:nvSpPr>
          <p:spPr bwMode="auto">
            <a:xfrm rot="10800000">
              <a:off x="3312" y="2055"/>
              <a:ext cx="144" cy="288"/>
            </a:xfrm>
            <a:prstGeom prst="downArrow">
              <a:avLst>
                <a:gd name="adj1" fmla="val 50000"/>
                <a:gd name="adj2" fmla="val 50000"/>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14"/>
          <p:cNvGrpSpPr>
            <a:grpSpLocks/>
          </p:cNvGrpSpPr>
          <p:nvPr/>
        </p:nvGrpSpPr>
        <p:grpSpPr bwMode="auto">
          <a:xfrm>
            <a:off x="2957946" y="3205905"/>
            <a:ext cx="5024438" cy="928687"/>
            <a:chOff x="720" y="1056"/>
            <a:chExt cx="3213" cy="633"/>
          </a:xfrm>
        </p:grpSpPr>
        <p:sp>
          <p:nvSpPr>
            <p:cNvPr id="11" name="Rectangle 9"/>
            <p:cNvSpPr>
              <a:spLocks noChangeArrowheads="1"/>
            </p:cNvSpPr>
            <p:nvPr/>
          </p:nvSpPr>
          <p:spPr bwMode="auto">
            <a:xfrm>
              <a:off x="720" y="1056"/>
              <a:ext cx="3120" cy="192"/>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1"/>
            <p:cNvSpPr>
              <a:spLocks noChangeArrowheads="1"/>
            </p:cNvSpPr>
            <p:nvPr/>
          </p:nvSpPr>
          <p:spPr bwMode="auto">
            <a:xfrm>
              <a:off x="3570" y="1113"/>
              <a:ext cx="363" cy="576"/>
            </a:xfrm>
            <a:prstGeom prst="downArrow">
              <a:avLst>
                <a:gd name="adj1" fmla="val 50000"/>
                <a:gd name="adj2" fmla="val 39669"/>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2"/>
            <p:cNvSpPr>
              <a:spLocks noChangeArrowheads="1"/>
            </p:cNvSpPr>
            <p:nvPr/>
          </p:nvSpPr>
          <p:spPr bwMode="auto">
            <a:xfrm>
              <a:off x="2112" y="1104"/>
              <a:ext cx="336" cy="576"/>
            </a:xfrm>
            <a:prstGeom prst="downArrow">
              <a:avLst>
                <a:gd name="adj1" fmla="val 50000"/>
                <a:gd name="adj2" fmla="val 42857"/>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3"/>
            <p:cNvSpPr>
              <a:spLocks noChangeArrowheads="1"/>
            </p:cNvSpPr>
            <p:nvPr/>
          </p:nvSpPr>
          <p:spPr bwMode="auto">
            <a:xfrm>
              <a:off x="720" y="1104"/>
              <a:ext cx="192" cy="57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Rectangle 4"/>
          <p:cNvSpPr>
            <a:spLocks noChangeArrowheads="1"/>
          </p:cNvSpPr>
          <p:nvPr/>
        </p:nvSpPr>
        <p:spPr bwMode="auto">
          <a:xfrm>
            <a:off x="2653146" y="4134592"/>
            <a:ext cx="1219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CPU</a:t>
            </a:r>
          </a:p>
        </p:txBody>
      </p:sp>
      <p:sp>
        <p:nvSpPr>
          <p:cNvPr id="16" name="Rectangle 5"/>
          <p:cNvSpPr>
            <a:spLocks noChangeArrowheads="1"/>
          </p:cNvSpPr>
          <p:nvPr/>
        </p:nvSpPr>
        <p:spPr bwMode="auto">
          <a:xfrm>
            <a:off x="4710546" y="4134592"/>
            <a:ext cx="1219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Memory</a:t>
            </a:r>
          </a:p>
        </p:txBody>
      </p:sp>
      <p:sp>
        <p:nvSpPr>
          <p:cNvPr id="17" name="Rectangle 6"/>
          <p:cNvSpPr>
            <a:spLocks noChangeArrowheads="1"/>
          </p:cNvSpPr>
          <p:nvPr/>
        </p:nvSpPr>
        <p:spPr bwMode="auto">
          <a:xfrm>
            <a:off x="6844146" y="4134592"/>
            <a:ext cx="1219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I/O</a:t>
            </a:r>
          </a:p>
        </p:txBody>
      </p:sp>
      <p:grpSp>
        <p:nvGrpSpPr>
          <p:cNvPr id="18" name="Group 21"/>
          <p:cNvGrpSpPr>
            <a:grpSpLocks/>
          </p:cNvGrpSpPr>
          <p:nvPr/>
        </p:nvGrpSpPr>
        <p:grpSpPr bwMode="auto">
          <a:xfrm>
            <a:off x="2805546" y="4807692"/>
            <a:ext cx="5159375" cy="927100"/>
            <a:chOff x="720" y="2209"/>
            <a:chExt cx="3250" cy="584"/>
          </a:xfrm>
        </p:grpSpPr>
        <p:sp>
          <p:nvSpPr>
            <p:cNvPr id="19" name="Rectangle 16"/>
            <p:cNvSpPr>
              <a:spLocks noChangeArrowheads="1"/>
            </p:cNvSpPr>
            <p:nvPr/>
          </p:nvSpPr>
          <p:spPr bwMode="auto">
            <a:xfrm rot="10800000">
              <a:off x="811" y="2616"/>
              <a:ext cx="3073" cy="177"/>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7"/>
            <p:cNvSpPr>
              <a:spLocks noChangeArrowheads="1"/>
            </p:cNvSpPr>
            <p:nvPr/>
          </p:nvSpPr>
          <p:spPr bwMode="auto">
            <a:xfrm rot="10800000">
              <a:off x="720" y="2209"/>
              <a:ext cx="358" cy="532"/>
            </a:xfrm>
            <a:prstGeom prst="downArrow">
              <a:avLst>
                <a:gd name="adj1" fmla="val 50000"/>
                <a:gd name="adj2" fmla="val 37151"/>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8"/>
            <p:cNvSpPr>
              <a:spLocks noChangeArrowheads="1"/>
            </p:cNvSpPr>
            <p:nvPr/>
          </p:nvSpPr>
          <p:spPr bwMode="auto">
            <a:xfrm rot="10800000">
              <a:off x="2182" y="2216"/>
              <a:ext cx="331" cy="533"/>
            </a:xfrm>
            <a:prstGeom prst="downArrow">
              <a:avLst>
                <a:gd name="adj1" fmla="val 50000"/>
                <a:gd name="adj2" fmla="val 40257"/>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20"/>
            <p:cNvSpPr>
              <a:spLocks noChangeArrowheads="1"/>
            </p:cNvSpPr>
            <p:nvPr/>
          </p:nvSpPr>
          <p:spPr bwMode="auto">
            <a:xfrm rot="10800000">
              <a:off x="3639" y="2224"/>
              <a:ext cx="331" cy="533"/>
            </a:xfrm>
            <a:prstGeom prst="downArrow">
              <a:avLst>
                <a:gd name="adj1" fmla="val 50000"/>
                <a:gd name="adj2" fmla="val 40257"/>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 name="Text Box 28"/>
          <p:cNvSpPr txBox="1">
            <a:spLocks noChangeArrowheads="1"/>
          </p:cNvSpPr>
          <p:nvPr/>
        </p:nvSpPr>
        <p:spPr bwMode="auto">
          <a:xfrm>
            <a:off x="4558146" y="2762992"/>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Address Bus</a:t>
            </a:r>
          </a:p>
        </p:txBody>
      </p:sp>
      <p:sp>
        <p:nvSpPr>
          <p:cNvPr id="24" name="Text Box 30"/>
          <p:cNvSpPr txBox="1">
            <a:spLocks noChangeArrowheads="1"/>
          </p:cNvSpPr>
          <p:nvPr/>
        </p:nvSpPr>
        <p:spPr bwMode="auto">
          <a:xfrm>
            <a:off x="3643746" y="5810992"/>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Data Bus</a:t>
            </a:r>
          </a:p>
        </p:txBody>
      </p:sp>
      <p:cxnSp>
        <p:nvCxnSpPr>
          <p:cNvPr id="25" name="AutoShape 32"/>
          <p:cNvCxnSpPr>
            <a:cxnSpLocks noChangeShapeType="1"/>
            <a:stCxn id="4" idx="1"/>
            <a:endCxn id="9" idx="0"/>
          </p:cNvCxnSpPr>
          <p:nvPr/>
        </p:nvCxnSpPr>
        <p:spPr bwMode="auto">
          <a:xfrm flipH="1" flipV="1">
            <a:off x="7110846" y="5263305"/>
            <a:ext cx="1333500" cy="593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Slide Number Placeholder 25"/>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588793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of 8086 Processor</a:t>
            </a:r>
          </a:p>
        </p:txBody>
      </p:sp>
      <p:sp>
        <p:nvSpPr>
          <p:cNvPr id="3" name="Content Placeholder 2"/>
          <p:cNvSpPr>
            <a:spLocks noGrp="1"/>
          </p:cNvSpPr>
          <p:nvPr>
            <p:ph idx="1"/>
          </p:nvPr>
        </p:nvSpPr>
        <p:spPr/>
        <p:txBody>
          <a:bodyPr/>
          <a:lstStyle/>
          <a:p>
            <a:r>
              <a:rPr lang="en-US" dirty="0"/>
              <a:t>16 bit Processor</a:t>
            </a:r>
          </a:p>
          <a:p>
            <a:endParaRPr lang="en-US" dirty="0"/>
          </a:p>
          <a:p>
            <a:r>
              <a:rPr lang="en-US" dirty="0"/>
              <a:t>16 bit data bus</a:t>
            </a:r>
          </a:p>
          <a:p>
            <a:endParaRPr lang="en-US" dirty="0"/>
          </a:p>
          <a:p>
            <a:r>
              <a:rPr lang="en-US" dirty="0"/>
              <a:t>16 bit registers</a:t>
            </a:r>
          </a:p>
          <a:p>
            <a:endParaRPr lang="en-US" dirty="0"/>
          </a:p>
          <a:p>
            <a:r>
              <a:rPr lang="en-US" dirty="0"/>
              <a:t>20 bit Address bus</a:t>
            </a:r>
          </a:p>
        </p:txBody>
      </p:sp>
      <p:sp>
        <p:nvSpPr>
          <p:cNvPr id="4" name="Slide Number Placeholder 3"/>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717226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of 8086 Processor</a:t>
            </a:r>
          </a:p>
        </p:txBody>
      </p:sp>
      <p:grpSp>
        <p:nvGrpSpPr>
          <p:cNvPr id="4" name="Group 27"/>
          <p:cNvGrpSpPr>
            <a:grpSpLocks/>
          </p:cNvGrpSpPr>
          <p:nvPr/>
        </p:nvGrpSpPr>
        <p:grpSpPr bwMode="auto">
          <a:xfrm>
            <a:off x="3801899" y="1877696"/>
            <a:ext cx="5486400" cy="4495800"/>
            <a:chOff x="1011" y="775"/>
            <a:chExt cx="3456" cy="2832"/>
          </a:xfrm>
          <a:noFill/>
        </p:grpSpPr>
        <p:sp>
          <p:nvSpPr>
            <p:cNvPr id="5" name="Line 24"/>
            <p:cNvSpPr>
              <a:spLocks noChangeShapeType="1"/>
            </p:cNvSpPr>
            <p:nvPr/>
          </p:nvSpPr>
          <p:spPr bwMode="auto">
            <a:xfrm>
              <a:off x="1524" y="3602"/>
              <a:ext cx="2367" cy="0"/>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effectLst/>
              </a:endParaRPr>
            </a:p>
          </p:txBody>
        </p:sp>
        <p:sp>
          <p:nvSpPr>
            <p:cNvPr id="6" name="AutoShape 7"/>
            <p:cNvSpPr>
              <a:spLocks noChangeArrowheads="1"/>
            </p:cNvSpPr>
            <p:nvPr/>
          </p:nvSpPr>
          <p:spPr bwMode="auto">
            <a:xfrm>
              <a:off x="2115" y="2647"/>
              <a:ext cx="1248" cy="240"/>
            </a:xfrm>
            <a:prstGeom prst="leftRightArrow">
              <a:avLst>
                <a:gd name="adj1" fmla="val 50000"/>
                <a:gd name="adj2" fmla="val 104000"/>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effectLst/>
              </a:endParaRPr>
            </a:p>
          </p:txBody>
        </p:sp>
        <p:sp>
          <p:nvSpPr>
            <p:cNvPr id="7" name="AutoShape 8"/>
            <p:cNvSpPr>
              <a:spLocks noChangeArrowheads="1"/>
            </p:cNvSpPr>
            <p:nvPr/>
          </p:nvSpPr>
          <p:spPr bwMode="auto">
            <a:xfrm>
              <a:off x="2115" y="1687"/>
              <a:ext cx="1248" cy="240"/>
            </a:xfrm>
            <a:prstGeom prst="rightArrow">
              <a:avLst>
                <a:gd name="adj1" fmla="val 50000"/>
                <a:gd name="adj2" fmla="val 130000"/>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effectLst/>
              </a:endParaRPr>
            </a:p>
          </p:txBody>
        </p:sp>
        <p:sp>
          <p:nvSpPr>
            <p:cNvPr id="8" name="Rectangle 4"/>
            <p:cNvSpPr>
              <a:spLocks noChangeArrowheads="1"/>
            </p:cNvSpPr>
            <p:nvPr/>
          </p:nvSpPr>
          <p:spPr bwMode="auto">
            <a:xfrm>
              <a:off x="1011" y="1447"/>
              <a:ext cx="1104" cy="177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dirty="0">
                  <a:solidFill>
                    <a:srgbClr val="00B0F0"/>
                  </a:solidFill>
                  <a:effectLst/>
                  <a:cs typeface=""/>
                </a:rPr>
                <a:t>CPU</a:t>
              </a:r>
            </a:p>
          </p:txBody>
        </p:sp>
        <p:sp>
          <p:nvSpPr>
            <p:cNvPr id="9" name="Rectangle 9"/>
            <p:cNvSpPr>
              <a:spLocks noChangeArrowheads="1"/>
            </p:cNvSpPr>
            <p:nvPr/>
          </p:nvSpPr>
          <p:spPr bwMode="auto">
            <a:xfrm>
              <a:off x="3363" y="1447"/>
              <a:ext cx="1104" cy="1776"/>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dirty="0">
                  <a:solidFill>
                    <a:srgbClr val="00B0F0"/>
                  </a:solidFill>
                  <a:effectLst/>
                </a:rPr>
                <a:t>Memory</a:t>
              </a:r>
            </a:p>
          </p:txBody>
        </p:sp>
        <p:sp>
          <p:nvSpPr>
            <p:cNvPr id="10" name="Text Box 12"/>
            <p:cNvSpPr txBox="1">
              <a:spLocks noChangeArrowheads="1"/>
            </p:cNvSpPr>
            <p:nvPr/>
          </p:nvSpPr>
          <p:spPr bwMode="auto">
            <a:xfrm>
              <a:off x="2211" y="1351"/>
              <a:ext cx="1103" cy="291"/>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effectLst/>
                </a:rPr>
                <a:t>Address Bus</a:t>
              </a:r>
            </a:p>
          </p:txBody>
        </p:sp>
        <p:sp>
          <p:nvSpPr>
            <p:cNvPr id="11" name="Text Box 13"/>
            <p:cNvSpPr txBox="1">
              <a:spLocks noChangeArrowheads="1"/>
            </p:cNvSpPr>
            <p:nvPr/>
          </p:nvSpPr>
          <p:spPr bwMode="auto">
            <a:xfrm>
              <a:off x="2307" y="2311"/>
              <a:ext cx="836" cy="288"/>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effectLst/>
                </a:rPr>
                <a:t>Data Bus</a:t>
              </a:r>
            </a:p>
          </p:txBody>
        </p:sp>
        <p:sp>
          <p:nvSpPr>
            <p:cNvPr id="12" name="Line 14"/>
            <p:cNvSpPr>
              <a:spLocks noChangeShapeType="1"/>
            </p:cNvSpPr>
            <p:nvPr/>
          </p:nvSpPr>
          <p:spPr bwMode="auto">
            <a:xfrm flipH="1">
              <a:off x="2643" y="2599"/>
              <a:ext cx="144" cy="432"/>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effectLst/>
              </a:endParaRPr>
            </a:p>
          </p:txBody>
        </p:sp>
        <p:sp>
          <p:nvSpPr>
            <p:cNvPr id="13" name="Line 15"/>
            <p:cNvSpPr>
              <a:spLocks noChangeShapeType="1"/>
            </p:cNvSpPr>
            <p:nvPr/>
          </p:nvSpPr>
          <p:spPr bwMode="auto">
            <a:xfrm flipH="1">
              <a:off x="2643" y="1639"/>
              <a:ext cx="144" cy="432"/>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effectLst/>
              </a:endParaRPr>
            </a:p>
          </p:txBody>
        </p:sp>
        <p:sp>
          <p:nvSpPr>
            <p:cNvPr id="14" name="Text Box 16"/>
            <p:cNvSpPr txBox="1">
              <a:spLocks noChangeArrowheads="1"/>
            </p:cNvSpPr>
            <p:nvPr/>
          </p:nvSpPr>
          <p:spPr bwMode="auto">
            <a:xfrm>
              <a:off x="2643" y="1857"/>
              <a:ext cx="336" cy="288"/>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effectLst/>
                </a:rPr>
                <a:t>20</a:t>
              </a:r>
            </a:p>
          </p:txBody>
        </p:sp>
        <p:sp>
          <p:nvSpPr>
            <p:cNvPr id="15" name="Text Box 17"/>
            <p:cNvSpPr txBox="1">
              <a:spLocks noChangeArrowheads="1"/>
            </p:cNvSpPr>
            <p:nvPr/>
          </p:nvSpPr>
          <p:spPr bwMode="auto">
            <a:xfrm>
              <a:off x="2621" y="2813"/>
              <a:ext cx="336" cy="288"/>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effectLst/>
                </a:rPr>
                <a:t>16</a:t>
              </a:r>
            </a:p>
          </p:txBody>
        </p:sp>
        <p:sp>
          <p:nvSpPr>
            <p:cNvPr id="16" name="Rectangle 20"/>
            <p:cNvSpPr>
              <a:spLocks noChangeArrowheads="1"/>
            </p:cNvSpPr>
            <p:nvPr/>
          </p:nvSpPr>
          <p:spPr bwMode="auto">
            <a:xfrm>
              <a:off x="1443" y="775"/>
              <a:ext cx="2982" cy="368"/>
            </a:xfrm>
            <a:prstGeom prst="rect">
              <a:avLst/>
            </a:prstGeom>
            <a:grpFill/>
            <a:ln w="12700">
              <a:noFill/>
              <a:miter lim="800000"/>
              <a:headEnd/>
              <a:tailEnd/>
            </a:ln>
            <a:effectLst/>
            <a:extLst/>
          </p:spPr>
          <p:txBody>
            <a:bodyPr wrap="none">
              <a:spAutoFit/>
            </a:bodyPr>
            <a:lstStyle/>
            <a:p>
              <a:r>
                <a:rPr lang="en-US" sz="3200" dirty="0">
                  <a:solidFill>
                    <a:srgbClr val="00B0F0"/>
                  </a:solidFill>
                  <a:effectLst/>
                </a:rPr>
                <a:t>CPU-Memory Interface</a:t>
              </a:r>
            </a:p>
          </p:txBody>
        </p:sp>
        <p:sp>
          <p:nvSpPr>
            <p:cNvPr id="17" name="Text Box 22"/>
            <p:cNvSpPr txBox="1">
              <a:spLocks noChangeArrowheads="1"/>
            </p:cNvSpPr>
            <p:nvPr/>
          </p:nvSpPr>
          <p:spPr bwMode="auto">
            <a:xfrm>
              <a:off x="1251" y="2503"/>
              <a:ext cx="816" cy="288"/>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effectLst/>
                </a:rPr>
                <a:t>16-bit</a:t>
              </a:r>
            </a:p>
          </p:txBody>
        </p:sp>
        <p:sp>
          <p:nvSpPr>
            <p:cNvPr id="18" name="Line 23"/>
            <p:cNvSpPr>
              <a:spLocks noChangeShapeType="1"/>
            </p:cNvSpPr>
            <p:nvPr/>
          </p:nvSpPr>
          <p:spPr bwMode="auto">
            <a:xfrm>
              <a:off x="1539" y="3223"/>
              <a:ext cx="0" cy="384"/>
            </a:xfrm>
            <a:prstGeom prst="line">
              <a:avLst/>
            </a:prstGeom>
            <a:grpFill/>
            <a:ln w="38100">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effectLst/>
              </a:endParaRPr>
            </a:p>
          </p:txBody>
        </p:sp>
        <p:sp>
          <p:nvSpPr>
            <p:cNvPr id="19" name="Line 25"/>
            <p:cNvSpPr>
              <a:spLocks noChangeShapeType="1"/>
            </p:cNvSpPr>
            <p:nvPr/>
          </p:nvSpPr>
          <p:spPr bwMode="auto">
            <a:xfrm flipV="1">
              <a:off x="3891" y="3223"/>
              <a:ext cx="0" cy="384"/>
            </a:xfrm>
            <a:prstGeom prst="line">
              <a:avLst/>
            </a:prstGeom>
            <a:grpFill/>
            <a:ln w="38100">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effectLst/>
              </a:endParaRPr>
            </a:p>
          </p:txBody>
        </p:sp>
        <p:sp>
          <p:nvSpPr>
            <p:cNvPr id="20" name="Text Box 26"/>
            <p:cNvSpPr txBox="1">
              <a:spLocks noChangeArrowheads="1"/>
            </p:cNvSpPr>
            <p:nvPr/>
          </p:nvSpPr>
          <p:spPr bwMode="auto">
            <a:xfrm>
              <a:off x="2216" y="3325"/>
              <a:ext cx="905" cy="233"/>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00B0F0"/>
                  </a:solidFill>
                  <a:effectLst/>
                </a:rPr>
                <a:t>Control</a:t>
              </a:r>
              <a:r>
                <a:rPr lang="en-US" dirty="0">
                  <a:effectLst/>
                </a:rPr>
                <a:t> Bus</a:t>
              </a:r>
            </a:p>
          </p:txBody>
        </p:sp>
      </p:grpSp>
      <p:sp>
        <p:nvSpPr>
          <p:cNvPr id="21" name="Slide Number Placeholder 20"/>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27325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Bytes and Words</a:t>
            </a:r>
            <a:endParaRPr lang="en-US" dirty="0"/>
          </a:p>
        </p:txBody>
      </p:sp>
      <p:sp>
        <p:nvSpPr>
          <p:cNvPr id="3" name="Content Placeholder 2"/>
          <p:cNvSpPr>
            <a:spLocks noGrp="1"/>
          </p:cNvSpPr>
          <p:nvPr>
            <p:ph idx="1"/>
          </p:nvPr>
        </p:nvSpPr>
        <p:spPr/>
        <p:txBody>
          <a:bodyPr/>
          <a:lstStyle/>
          <a:p>
            <a:r>
              <a:rPr lang="en-US" dirty="0" smtClean="0"/>
              <a:t>Information processed by computer is stored in its memory</a:t>
            </a:r>
          </a:p>
          <a:p>
            <a:r>
              <a:rPr lang="en-US" dirty="0" smtClean="0"/>
              <a:t>A memory element can store one bit of data</a:t>
            </a:r>
          </a:p>
          <a:p>
            <a:r>
              <a:rPr lang="en-US" dirty="0" smtClean="0"/>
              <a:t>Group of 8 bits forms one byte</a:t>
            </a:r>
          </a:p>
          <a:p>
            <a:r>
              <a:rPr lang="en-US" dirty="0" smtClean="0"/>
              <a:t>Group of 16 bits or 2 bytes forms one word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000267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and ROM</a:t>
            </a:r>
            <a:endParaRPr lang="en-US" dirty="0"/>
          </a:p>
        </p:txBody>
      </p:sp>
      <p:sp>
        <p:nvSpPr>
          <p:cNvPr id="3" name="Content Placeholder 2"/>
          <p:cNvSpPr>
            <a:spLocks noGrp="1"/>
          </p:cNvSpPr>
          <p:nvPr>
            <p:ph idx="1"/>
          </p:nvPr>
        </p:nvSpPr>
        <p:spPr/>
        <p:txBody>
          <a:bodyPr/>
          <a:lstStyle/>
          <a:p>
            <a:r>
              <a:rPr lang="en-US" dirty="0"/>
              <a:t>Random-Access Memory (RAM</a:t>
            </a:r>
            <a:r>
              <a:rPr lang="en-US" dirty="0" smtClean="0"/>
              <a:t>)</a:t>
            </a:r>
          </a:p>
          <a:p>
            <a:pPr lvl="1"/>
            <a:r>
              <a:rPr lang="en-US" dirty="0"/>
              <a:t>Can be performed read and write operation</a:t>
            </a:r>
          </a:p>
          <a:p>
            <a:pPr lvl="1"/>
            <a:r>
              <a:rPr lang="en-US" dirty="0"/>
              <a:t>Program instruction and data are loaded into RAM</a:t>
            </a:r>
          </a:p>
          <a:p>
            <a:pPr lvl="1"/>
            <a:r>
              <a:rPr lang="en-US" dirty="0"/>
              <a:t>Contents are lost when the machine is turned off</a:t>
            </a:r>
          </a:p>
          <a:p>
            <a:pPr lvl="1"/>
            <a:endParaRPr lang="en-US" dirty="0"/>
          </a:p>
          <a:p>
            <a:r>
              <a:rPr lang="en-US" dirty="0"/>
              <a:t>ROM (Read-Only-Memory)</a:t>
            </a:r>
          </a:p>
          <a:p>
            <a:pPr lvl="1"/>
            <a:r>
              <a:rPr lang="en-US" dirty="0" smtClean="0"/>
              <a:t>Once initialized can’t be changed, can only be read</a:t>
            </a:r>
          </a:p>
          <a:p>
            <a:pPr lvl="1"/>
            <a:r>
              <a:rPr lang="en-US" dirty="0" smtClean="0"/>
              <a:t>Retain values event the machine is turned off</a:t>
            </a:r>
          </a:p>
          <a:p>
            <a:pPr lvl="1"/>
            <a:r>
              <a:rPr lang="en-US" dirty="0" smtClean="0"/>
              <a:t>Hence used to store system programs</a:t>
            </a:r>
          </a:p>
          <a:p>
            <a:pPr lvl="1"/>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024779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 of 8086</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338" y="1555249"/>
            <a:ext cx="3238817" cy="4964303"/>
          </a:xfrm>
          <a:prstGeom prst="rect">
            <a:avLst/>
          </a:prstGeom>
        </p:spPr>
      </p:pic>
      <p:sp>
        <p:nvSpPr>
          <p:cNvPr id="7" name="Slide Number Placeholder 6"/>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464607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013" y="2614027"/>
            <a:ext cx="8343510" cy="1400530"/>
          </a:xfrm>
        </p:spPr>
        <p:txBody>
          <a:bodyPr/>
          <a:lstStyle/>
          <a:p>
            <a:r>
              <a:rPr lang="en-US" sz="8000" dirty="0" smtClean="0">
                <a:latin typeface="Aharoni" panose="02010803020104030203" pitchFamily="2" charset="-79"/>
                <a:cs typeface="Aharoni" panose="02010803020104030203" pitchFamily="2" charset="-79"/>
              </a:rPr>
              <a:t>Number System</a:t>
            </a:r>
            <a:endParaRPr lang="en-US" sz="8000" dirty="0">
              <a:latin typeface="Aharoni" panose="02010803020104030203" pitchFamily="2" charset="-79"/>
              <a:cs typeface="Aharoni" panose="02010803020104030203" pitchFamily="2" charset="-79"/>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97051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304800"/>
            <a:ext cx="7239000" cy="609600"/>
          </a:xfrm>
        </p:spPr>
        <p:txBody>
          <a:bodyPr/>
          <a:lstStyle/>
          <a:p>
            <a:r>
              <a:rPr lang="en-US" dirty="0" smtClean="0"/>
              <a:t>Number System</a:t>
            </a:r>
            <a:endParaRPr lang="en-US" dirty="0"/>
          </a:p>
        </p:txBody>
      </p:sp>
      <p:sp>
        <p:nvSpPr>
          <p:cNvPr id="5" name="Content Placeholder 2"/>
          <p:cNvSpPr txBox="1">
            <a:spLocks/>
          </p:cNvSpPr>
          <p:nvPr/>
        </p:nvSpPr>
        <p:spPr>
          <a:xfrm>
            <a:off x="1425388" y="1402849"/>
            <a:ext cx="7696200" cy="4873752"/>
          </a:xfrm>
          <a:prstGeom prst="rect">
            <a:avLst/>
          </a:prstGeom>
        </p:spPr>
        <p:txBody>
          <a:bodyPr>
            <a:normAutofit/>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AU" sz="2400" kern="0" dirty="0" smtClean="0"/>
              <a:t>Consists of </a:t>
            </a:r>
            <a:r>
              <a:rPr lang="en-AU" sz="2400" b="1" kern="0" dirty="0" smtClean="0">
                <a:solidFill>
                  <a:srgbClr val="00B0F0"/>
                </a:solidFill>
              </a:rPr>
              <a:t>TWO Things</a:t>
            </a:r>
            <a:r>
              <a:rPr lang="en-AU" sz="2400" b="1" kern="0" dirty="0" smtClean="0"/>
              <a:t>:</a:t>
            </a:r>
          </a:p>
          <a:p>
            <a:pPr lvl="1"/>
            <a:r>
              <a:rPr lang="en-AU" sz="2400" kern="0" dirty="0" smtClean="0"/>
              <a:t>A </a:t>
            </a:r>
            <a:r>
              <a:rPr lang="en-AU" sz="2400" b="1" kern="0" dirty="0" smtClean="0">
                <a:solidFill>
                  <a:srgbClr val="00B050"/>
                </a:solidFill>
              </a:rPr>
              <a:t>BASE or RADIX Value</a:t>
            </a:r>
          </a:p>
          <a:p>
            <a:pPr lvl="1"/>
            <a:r>
              <a:rPr lang="en-AU" sz="2400" kern="0" dirty="0" smtClean="0"/>
              <a:t>A </a:t>
            </a:r>
            <a:r>
              <a:rPr lang="en-AU" sz="2400" b="1" kern="0" dirty="0" smtClean="0">
                <a:solidFill>
                  <a:srgbClr val="00B050"/>
                </a:solidFill>
              </a:rPr>
              <a:t>SET of DIGITS</a:t>
            </a:r>
          </a:p>
          <a:p>
            <a:pPr lvl="2"/>
            <a:r>
              <a:rPr lang="en-AU" i="1" kern="0" dirty="0" smtClean="0"/>
              <a:t> Digits are symbols representing all values </a:t>
            </a:r>
            <a:r>
              <a:rPr lang="en-AU" b="1" i="1" kern="0" dirty="0" smtClean="0"/>
              <a:t>less  than the radix value.</a:t>
            </a:r>
          </a:p>
          <a:p>
            <a:r>
              <a:rPr lang="en-AU" sz="2400" kern="0" dirty="0" smtClean="0"/>
              <a:t>Example is the Common Decimal System:</a:t>
            </a:r>
          </a:p>
          <a:p>
            <a:pPr lvl="1"/>
            <a:r>
              <a:rPr lang="en-AU" sz="2400" kern="0" dirty="0" smtClean="0"/>
              <a:t>RADIX (BASE) = 10</a:t>
            </a:r>
          </a:p>
          <a:p>
            <a:pPr lvl="1"/>
            <a:r>
              <a:rPr lang="nn-NO" sz="2400" kern="0" dirty="0" smtClean="0"/>
              <a:t>Digit Set = {0, 1, 2, 3, 4, 5, 6, 7, 8, 9}</a:t>
            </a:r>
            <a:endParaRPr lang="en-US" sz="2400" kern="0" dirty="0"/>
          </a:p>
        </p:txBody>
      </p:sp>
      <p:sp>
        <p:nvSpPr>
          <p:cNvPr id="6" name="Slide Number Placeholder 5"/>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4007361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Programming Languages</a:t>
            </a:r>
          </a:p>
        </p:txBody>
      </p:sp>
      <p:sp>
        <p:nvSpPr>
          <p:cNvPr id="3" name="Content Placeholder 2"/>
          <p:cNvSpPr>
            <a:spLocks noGrp="1"/>
          </p:cNvSpPr>
          <p:nvPr>
            <p:ph idx="1"/>
          </p:nvPr>
        </p:nvSpPr>
        <p:spPr/>
        <p:txBody>
          <a:bodyPr>
            <a:normAutofit/>
          </a:bodyPr>
          <a:lstStyle/>
          <a:p>
            <a:pPr marL="0" indent="0">
              <a:buNone/>
            </a:pPr>
            <a:r>
              <a:rPr lang="en-US" sz="2800" dirty="0"/>
              <a:t>1) Machine Language</a:t>
            </a:r>
          </a:p>
          <a:p>
            <a:pPr marL="0" indent="0">
              <a:buNone/>
            </a:pPr>
            <a:r>
              <a:rPr lang="en-US" sz="2800" dirty="0" smtClean="0"/>
              <a:t>2</a:t>
            </a:r>
            <a:r>
              <a:rPr lang="en-US" sz="2800" dirty="0"/>
              <a:t>) Assembly Language (Low Level Language)</a:t>
            </a:r>
          </a:p>
          <a:p>
            <a:pPr marL="0" indent="0">
              <a:buNone/>
            </a:pPr>
            <a:r>
              <a:rPr lang="en-US" sz="2800" dirty="0" smtClean="0"/>
              <a:t>3</a:t>
            </a:r>
            <a:r>
              <a:rPr lang="en-US" sz="2800" dirty="0"/>
              <a:t>) High Level Languages</a:t>
            </a:r>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519109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3000" y="304800"/>
            <a:ext cx="7328848" cy="609600"/>
          </a:xfrm>
        </p:spPr>
        <p:txBody>
          <a:bodyPr>
            <a:normAutofit fontScale="90000"/>
          </a:bodyPr>
          <a:lstStyle/>
          <a:p>
            <a:r>
              <a:rPr lang="en-US" dirty="0"/>
              <a:t>Decimal Number Systems</a:t>
            </a:r>
            <a:endParaRPr lang="en-CA" dirty="0"/>
          </a:p>
        </p:txBody>
      </p:sp>
      <p:sp>
        <p:nvSpPr>
          <p:cNvPr id="5" name="Content Placeholder 2"/>
          <p:cNvSpPr>
            <a:spLocks noGrp="1"/>
          </p:cNvSpPr>
          <p:nvPr>
            <p:ph sz="quarter" idx="1"/>
          </p:nvPr>
        </p:nvSpPr>
        <p:spPr>
          <a:xfrm>
            <a:off x="1524000" y="1211476"/>
            <a:ext cx="7696200" cy="4873752"/>
          </a:xfrm>
        </p:spPr>
        <p:txBody>
          <a:bodyPr>
            <a:normAutofit/>
          </a:bodyPr>
          <a:lstStyle/>
          <a:p>
            <a:r>
              <a:rPr lang="en-AU" sz="2800" dirty="0" smtClean="0"/>
              <a:t>Consider: 5032.21</a:t>
            </a:r>
          </a:p>
          <a:p>
            <a:endParaRPr lang="en-AU" dirty="0" smtClean="0"/>
          </a:p>
          <a:p>
            <a:endParaRPr lang="en-AU" dirty="0" smtClean="0"/>
          </a:p>
          <a:p>
            <a:endParaRPr lang="en-AU" dirty="0" smtClean="0"/>
          </a:p>
          <a:p>
            <a:endParaRPr lang="en-AU" baseline="-25000" dirty="0" smtClean="0"/>
          </a:p>
          <a:p>
            <a:endParaRPr lang="en-AU" baseline="-25000" dirty="0" smtClean="0"/>
          </a:p>
          <a:p>
            <a:endParaRPr lang="en-US" baseline="-25000" dirty="0"/>
          </a:p>
        </p:txBody>
      </p:sp>
      <p:graphicFrame>
        <p:nvGraphicFramePr>
          <p:cNvPr id="6" name="Object 4"/>
          <p:cNvGraphicFramePr>
            <a:graphicFrameLocks noChangeAspect="1"/>
          </p:cNvGraphicFramePr>
          <p:nvPr>
            <p:extLst>
              <p:ext uri="{D42A27DB-BD31-4B8C-83A1-F6EECF244321}">
                <p14:modId xmlns:p14="http://schemas.microsoft.com/office/powerpoint/2010/main" val="241057782"/>
              </p:ext>
            </p:extLst>
          </p:nvPr>
        </p:nvGraphicFramePr>
        <p:xfrm>
          <a:off x="1130300" y="2319338"/>
          <a:ext cx="8888413" cy="1457325"/>
        </p:xfrm>
        <a:graphic>
          <a:graphicData uri="http://schemas.openxmlformats.org/presentationml/2006/ole">
            <mc:AlternateContent xmlns:mc="http://schemas.openxmlformats.org/markup-compatibility/2006">
              <mc:Choice xmlns:v="urn:schemas-microsoft-com:vml" Requires="v">
                <p:oleObj spid="_x0000_s6200" name="Equation" r:id="rId3" imgW="4584600" imgH="672840" progId="Equation.3">
                  <p:embed/>
                </p:oleObj>
              </mc:Choice>
              <mc:Fallback>
                <p:oleObj name="Equation" r:id="rId3" imgW="4584600" imgH="672840" progId="Equation.3">
                  <p:embed/>
                  <p:pic>
                    <p:nvPicPr>
                      <p:cNvPr id="0" name=""/>
                      <p:cNvPicPr>
                        <a:picLocks noChangeAspect="1" noChangeArrowheads="1"/>
                      </p:cNvPicPr>
                      <p:nvPr/>
                    </p:nvPicPr>
                    <p:blipFill>
                      <a:blip r:embed="rId4"/>
                      <a:srcRect/>
                      <a:stretch>
                        <a:fillRect/>
                      </a:stretch>
                    </p:blipFill>
                    <p:spPr bwMode="auto">
                      <a:xfrm>
                        <a:off x="1130300" y="2319338"/>
                        <a:ext cx="8888413" cy="1457325"/>
                      </a:xfrm>
                      <a:prstGeom prst="rect">
                        <a:avLst/>
                      </a:prstGeom>
                      <a:noFill/>
                    </p:spPr>
                  </p:pic>
                </p:oleObj>
              </mc:Fallback>
            </mc:AlternateContent>
          </a:graphicData>
        </a:graphic>
      </p:graphicFrame>
      <p:sp>
        <p:nvSpPr>
          <p:cNvPr id="7" name="TextBox 6"/>
          <p:cNvSpPr txBox="1"/>
          <p:nvPr/>
        </p:nvSpPr>
        <p:spPr>
          <a:xfrm>
            <a:off x="1130300" y="2308835"/>
            <a:ext cx="1386444" cy="461665"/>
          </a:xfrm>
          <a:prstGeom prst="rect">
            <a:avLst/>
          </a:prstGeom>
          <a:solidFill>
            <a:srgbClr val="1E4D54"/>
          </a:solidFill>
        </p:spPr>
        <p:txBody>
          <a:bodyPr wrap="square" rtlCol="0">
            <a:spAutoFit/>
          </a:bodyPr>
          <a:lstStyle/>
          <a:p>
            <a:r>
              <a:rPr lang="en-US" sz="2400" dirty="0" smtClean="0"/>
              <a:t>5032.21</a:t>
            </a:r>
            <a:endParaRPr lang="en-US" sz="2000" dirty="0"/>
          </a:p>
        </p:txBody>
      </p:sp>
      <p:sp>
        <p:nvSpPr>
          <p:cNvPr id="8" name="Slide Number Placeholder 7"/>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149372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Occurring Bases</a:t>
            </a:r>
          </a:p>
        </p:txBody>
      </p:sp>
      <p:sp>
        <p:nvSpPr>
          <p:cNvPr id="4" name="Content Placeholder 2"/>
          <p:cNvSpPr txBox="1">
            <a:spLocks/>
          </p:cNvSpPr>
          <p:nvPr/>
        </p:nvSpPr>
        <p:spPr>
          <a:xfrm>
            <a:off x="1500372" y="1475509"/>
            <a:ext cx="7696200" cy="4873752"/>
          </a:xfrm>
          <a:prstGeom prst="rect">
            <a:avLst/>
          </a:prstGeom>
        </p:spPr>
        <p:txBody>
          <a:bodyPr>
            <a:normAutofit/>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AU" sz="2400" kern="0" dirty="0" smtClean="0">
                <a:solidFill>
                  <a:srgbClr val="00B050"/>
                </a:solidFill>
              </a:rPr>
              <a:t>Binary</a:t>
            </a:r>
          </a:p>
          <a:p>
            <a:pPr lvl="1"/>
            <a:r>
              <a:rPr lang="en-AU" sz="2400" kern="0" dirty="0" smtClean="0"/>
              <a:t>Radix = (2)</a:t>
            </a:r>
            <a:r>
              <a:rPr lang="en-AU" sz="2400" kern="0" baseline="-25000" dirty="0" smtClean="0"/>
              <a:t>10</a:t>
            </a:r>
          </a:p>
          <a:p>
            <a:pPr lvl="1"/>
            <a:r>
              <a:rPr lang="en-AU" sz="2400" kern="0" dirty="0" smtClean="0"/>
              <a:t>Digit Set = {0,1}</a:t>
            </a:r>
          </a:p>
          <a:p>
            <a:r>
              <a:rPr lang="en-AU" sz="2400" kern="0" dirty="0" smtClean="0">
                <a:solidFill>
                  <a:srgbClr val="00B050"/>
                </a:solidFill>
              </a:rPr>
              <a:t>Octal</a:t>
            </a:r>
          </a:p>
          <a:p>
            <a:pPr lvl="1"/>
            <a:r>
              <a:rPr lang="en-AU" sz="2400" kern="0" dirty="0" smtClean="0"/>
              <a:t>Radix = (8)</a:t>
            </a:r>
            <a:r>
              <a:rPr lang="en-AU" sz="2400" kern="0" baseline="-25000" dirty="0" smtClean="0"/>
              <a:t>10</a:t>
            </a:r>
          </a:p>
          <a:p>
            <a:pPr lvl="1"/>
            <a:r>
              <a:rPr lang="en-AU" sz="2400" kern="0" dirty="0" smtClean="0"/>
              <a:t>Digit Set = {0,1,2,3,4,5,6,7}</a:t>
            </a:r>
          </a:p>
          <a:p>
            <a:r>
              <a:rPr lang="en-AU" sz="2400" kern="0" dirty="0" smtClean="0">
                <a:solidFill>
                  <a:srgbClr val="00B050"/>
                </a:solidFill>
              </a:rPr>
              <a:t>Hexadecimal</a:t>
            </a:r>
          </a:p>
          <a:p>
            <a:pPr lvl="1"/>
            <a:r>
              <a:rPr lang="en-AU" sz="2400" kern="0" dirty="0" smtClean="0"/>
              <a:t>Radix = (16)</a:t>
            </a:r>
            <a:r>
              <a:rPr lang="en-AU" sz="2400" kern="0" baseline="-25000" dirty="0" smtClean="0"/>
              <a:t>10</a:t>
            </a:r>
          </a:p>
          <a:p>
            <a:pPr lvl="1"/>
            <a:r>
              <a:rPr lang="en-AU" sz="2400" kern="0" dirty="0" smtClean="0"/>
              <a:t>Digit Set = {0,1,2,3,4,5,6,7,8,9,</a:t>
            </a:r>
            <a:r>
              <a:rPr lang="en-AU" sz="2400" i="1" kern="0" dirty="0" smtClean="0"/>
              <a:t>A,B,C,D,E,F}</a:t>
            </a:r>
            <a:endParaRPr lang="en-US" sz="2400" kern="0" baseline="-25000" dirty="0"/>
          </a:p>
        </p:txBody>
      </p:sp>
      <p:sp>
        <p:nvSpPr>
          <p:cNvPr id="5" name="Slide Number Placeholder 4"/>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981859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43000" y="381000"/>
            <a:ext cx="7328848" cy="609600"/>
          </a:xfrm>
        </p:spPr>
        <p:txBody>
          <a:bodyPr/>
          <a:lstStyle/>
          <a:p>
            <a:r>
              <a:rPr lang="en-US" dirty="0" smtClean="0"/>
              <a:t>Any Base to Decimal</a:t>
            </a:r>
            <a:endParaRPr lang="en-US" dirty="0"/>
          </a:p>
        </p:txBody>
      </p:sp>
      <p:sp>
        <p:nvSpPr>
          <p:cNvPr id="5" name="Rectangle 3"/>
          <p:cNvSpPr txBox="1">
            <a:spLocks noChangeArrowheads="1"/>
          </p:cNvSpPr>
          <p:nvPr/>
        </p:nvSpPr>
        <p:spPr>
          <a:xfrm>
            <a:off x="1243098" y="1297379"/>
            <a:ext cx="7924800" cy="50276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400" dirty="0" smtClean="0"/>
              <a:t>A number with </a:t>
            </a:r>
            <a:r>
              <a:rPr lang="en-US" sz="2400" i="1" dirty="0" smtClean="0"/>
              <a:t>radix</a:t>
            </a:r>
            <a:r>
              <a:rPr lang="en-US" sz="2400" dirty="0" smtClean="0"/>
              <a:t> </a:t>
            </a:r>
            <a:r>
              <a:rPr lang="en-US" sz="2400" b="1" i="1" dirty="0" smtClean="0"/>
              <a:t>r</a:t>
            </a:r>
            <a:r>
              <a:rPr lang="en-US" sz="2400" dirty="0" smtClean="0"/>
              <a:t> is represented by a string of digits:</a:t>
            </a:r>
          </a:p>
          <a:p>
            <a:pPr marL="0" indent="0">
              <a:buNone/>
            </a:pPr>
            <a:r>
              <a:rPr lang="en-US" sz="2400" dirty="0" smtClean="0"/>
              <a:t/>
            </a:r>
            <a:br>
              <a:rPr lang="en-US" sz="2400" dirty="0" smtClean="0"/>
            </a:br>
            <a:r>
              <a:rPr lang="en-US" sz="2400" dirty="0" smtClean="0"/>
              <a:t>	     </a:t>
            </a:r>
            <a:r>
              <a:rPr lang="en-US" sz="2400" b="1" i="1" dirty="0" smtClean="0">
                <a:solidFill>
                  <a:srgbClr val="00B050"/>
                </a:solidFill>
              </a:rPr>
              <a:t>A</a:t>
            </a:r>
            <a:r>
              <a:rPr lang="en-US" sz="2400" b="1" baseline="-25000" dirty="0" smtClean="0">
                <a:solidFill>
                  <a:srgbClr val="00B050"/>
                </a:solidFill>
              </a:rPr>
              <a:t>n </a:t>
            </a:r>
            <a:r>
              <a:rPr lang="en-US" sz="2400" baseline="-25000" dirty="0" smtClean="0">
                <a:solidFill>
                  <a:srgbClr val="00B050"/>
                </a:solidFill>
              </a:rPr>
              <a:t>- </a:t>
            </a:r>
            <a:r>
              <a:rPr lang="en-US" sz="2400" b="1" baseline="-25000" dirty="0" smtClean="0">
                <a:solidFill>
                  <a:srgbClr val="00B050"/>
                </a:solidFill>
              </a:rPr>
              <a:t>1</a:t>
            </a:r>
            <a:r>
              <a:rPr lang="en-US" sz="2400" b="1" i="1" dirty="0" smtClean="0">
                <a:solidFill>
                  <a:srgbClr val="00B050"/>
                </a:solidFill>
              </a:rPr>
              <a:t>A</a:t>
            </a:r>
            <a:r>
              <a:rPr lang="en-US" sz="2400" b="1" baseline="-25000" dirty="0" smtClean="0">
                <a:solidFill>
                  <a:srgbClr val="00B050"/>
                </a:solidFill>
              </a:rPr>
              <a:t>n </a:t>
            </a:r>
            <a:r>
              <a:rPr lang="en-US" sz="2400" baseline="-25000" dirty="0" smtClean="0">
                <a:solidFill>
                  <a:srgbClr val="00B050"/>
                </a:solidFill>
              </a:rPr>
              <a:t>- </a:t>
            </a:r>
            <a:r>
              <a:rPr lang="en-US" sz="2400" b="1" baseline="-25000" dirty="0" smtClean="0">
                <a:solidFill>
                  <a:srgbClr val="00B050"/>
                </a:solidFill>
              </a:rPr>
              <a:t>2</a:t>
            </a:r>
            <a:r>
              <a:rPr lang="en-US" sz="2400" b="1" dirty="0" smtClean="0">
                <a:solidFill>
                  <a:srgbClr val="00B050"/>
                </a:solidFill>
              </a:rPr>
              <a:t> … </a:t>
            </a:r>
            <a:r>
              <a:rPr lang="en-US" sz="2400" b="1" i="1" dirty="0" smtClean="0">
                <a:solidFill>
                  <a:srgbClr val="00B050"/>
                </a:solidFill>
              </a:rPr>
              <a:t>A</a:t>
            </a:r>
            <a:r>
              <a:rPr lang="en-US" sz="2400" b="1" baseline="-25000" dirty="0" smtClean="0">
                <a:solidFill>
                  <a:srgbClr val="00B050"/>
                </a:solidFill>
              </a:rPr>
              <a:t>1</a:t>
            </a:r>
            <a:r>
              <a:rPr lang="en-US" sz="2400" b="1" i="1" dirty="0" smtClean="0">
                <a:solidFill>
                  <a:srgbClr val="00B050"/>
                </a:solidFill>
              </a:rPr>
              <a:t>A</a:t>
            </a:r>
            <a:r>
              <a:rPr lang="en-US" sz="2400" b="1" baseline="-25000" dirty="0" smtClean="0">
                <a:solidFill>
                  <a:srgbClr val="00B050"/>
                </a:solidFill>
              </a:rPr>
              <a:t>0 </a:t>
            </a:r>
            <a:r>
              <a:rPr lang="en-US" sz="2400" b="1" dirty="0" smtClean="0">
                <a:solidFill>
                  <a:srgbClr val="FFFF00"/>
                </a:solidFill>
              </a:rPr>
              <a:t>. </a:t>
            </a:r>
            <a:r>
              <a:rPr lang="en-US" sz="2400" b="1" i="1" dirty="0" smtClean="0">
                <a:solidFill>
                  <a:srgbClr val="92D050"/>
                </a:solidFill>
              </a:rPr>
              <a:t>A</a:t>
            </a:r>
            <a:r>
              <a:rPr lang="en-US" sz="2400" baseline="-25000" dirty="0" smtClean="0">
                <a:solidFill>
                  <a:srgbClr val="92D050"/>
                </a:solidFill>
              </a:rPr>
              <a:t>- </a:t>
            </a:r>
            <a:r>
              <a:rPr lang="en-US" sz="2400" b="1" baseline="-25000" dirty="0" smtClean="0">
                <a:solidFill>
                  <a:srgbClr val="92D050"/>
                </a:solidFill>
              </a:rPr>
              <a:t>1 </a:t>
            </a:r>
            <a:r>
              <a:rPr lang="en-US" sz="2400" b="1" i="1" dirty="0" smtClean="0">
                <a:solidFill>
                  <a:srgbClr val="92D050"/>
                </a:solidFill>
              </a:rPr>
              <a:t>A</a:t>
            </a:r>
            <a:r>
              <a:rPr lang="en-US" sz="2400" baseline="-25000" dirty="0" smtClean="0">
                <a:solidFill>
                  <a:srgbClr val="92D050"/>
                </a:solidFill>
              </a:rPr>
              <a:t>- </a:t>
            </a:r>
            <a:r>
              <a:rPr lang="en-US" sz="2400" b="1" baseline="-25000" dirty="0" smtClean="0">
                <a:solidFill>
                  <a:srgbClr val="92D050"/>
                </a:solidFill>
              </a:rPr>
              <a:t>2 </a:t>
            </a:r>
            <a:r>
              <a:rPr lang="en-US" sz="2400" b="1" dirty="0" smtClean="0">
                <a:solidFill>
                  <a:srgbClr val="92D050"/>
                </a:solidFill>
              </a:rPr>
              <a:t>… </a:t>
            </a:r>
            <a:r>
              <a:rPr lang="en-US" sz="2400" b="1" i="1" dirty="0" smtClean="0">
                <a:solidFill>
                  <a:srgbClr val="92D050"/>
                </a:solidFill>
              </a:rPr>
              <a:t>A</a:t>
            </a:r>
            <a:r>
              <a:rPr lang="en-US" sz="2400" baseline="-25000" dirty="0" smtClean="0">
                <a:solidFill>
                  <a:srgbClr val="92D050"/>
                </a:solidFill>
              </a:rPr>
              <a:t>- </a:t>
            </a:r>
            <a:r>
              <a:rPr lang="en-US" sz="2400" b="1" baseline="-25000" dirty="0" smtClean="0">
                <a:solidFill>
                  <a:srgbClr val="92D050"/>
                </a:solidFill>
              </a:rPr>
              <a:t>m </a:t>
            </a:r>
            <a:r>
              <a:rPr lang="en-US" sz="2400" b="1" baseline="-25000" dirty="0" smtClean="0">
                <a:solidFill>
                  <a:srgbClr val="92D050"/>
                </a:solidFill>
                <a:latin typeface="Symbol" pitchFamily="18" charset="2"/>
              </a:rPr>
              <a:t>+</a:t>
            </a:r>
            <a:r>
              <a:rPr lang="en-US" sz="2400" baseline="-25000" dirty="0" smtClean="0">
                <a:solidFill>
                  <a:srgbClr val="92D050"/>
                </a:solidFill>
              </a:rPr>
              <a:t> </a:t>
            </a:r>
            <a:r>
              <a:rPr lang="en-US" sz="2400" b="1" baseline="-25000" dirty="0" smtClean="0">
                <a:solidFill>
                  <a:srgbClr val="92D050"/>
                </a:solidFill>
              </a:rPr>
              <a:t>1 </a:t>
            </a:r>
            <a:r>
              <a:rPr lang="en-US" sz="2400" b="1" i="1" dirty="0" smtClean="0">
                <a:solidFill>
                  <a:srgbClr val="92D050"/>
                </a:solidFill>
              </a:rPr>
              <a:t>A</a:t>
            </a:r>
            <a:r>
              <a:rPr lang="en-US" sz="2400" baseline="-25000" dirty="0" smtClean="0">
                <a:solidFill>
                  <a:srgbClr val="92D050"/>
                </a:solidFill>
              </a:rPr>
              <a:t>- </a:t>
            </a:r>
            <a:r>
              <a:rPr lang="en-US" sz="2400" b="1" baseline="-25000" dirty="0" smtClean="0">
                <a:solidFill>
                  <a:srgbClr val="92D050"/>
                </a:solidFill>
              </a:rPr>
              <a:t>m</a:t>
            </a:r>
            <a:r>
              <a:rPr lang="en-US" sz="2400" baseline="-25000" dirty="0" smtClean="0">
                <a:solidFill>
                  <a:srgbClr val="92D050"/>
                </a:solidFill>
              </a:rPr>
              <a:t> </a:t>
            </a:r>
          </a:p>
          <a:p>
            <a:pPr>
              <a:buFont typeface="Wingdings 3" charset="2"/>
              <a:buNone/>
            </a:pPr>
            <a:r>
              <a:rPr lang="en-US" sz="2400" baseline="-25000" dirty="0" smtClean="0"/>
              <a:t/>
            </a:r>
            <a:br>
              <a:rPr lang="en-US" sz="2400" baseline="-25000" dirty="0" smtClean="0"/>
            </a:br>
            <a:endParaRPr lang="en-US" sz="2400" baseline="-25000" dirty="0" smtClean="0"/>
          </a:p>
          <a:p>
            <a:pPr>
              <a:buFont typeface="Wingdings 3" charset="2"/>
              <a:buNone/>
            </a:pPr>
            <a:r>
              <a:rPr lang="en-US" sz="2400" dirty="0" smtClean="0"/>
              <a:t>The string of digits represents the power series:</a:t>
            </a:r>
          </a:p>
          <a:p>
            <a:endParaRPr lang="en-US" sz="2400" dirty="0"/>
          </a:p>
        </p:txBody>
      </p:sp>
      <p:grpSp>
        <p:nvGrpSpPr>
          <p:cNvPr id="6" name="Group 34"/>
          <p:cNvGrpSpPr>
            <a:grpSpLocks/>
          </p:cNvGrpSpPr>
          <p:nvPr/>
        </p:nvGrpSpPr>
        <p:grpSpPr bwMode="auto">
          <a:xfrm>
            <a:off x="2346822" y="4426693"/>
            <a:ext cx="7412039" cy="1581150"/>
            <a:chOff x="601" y="3022"/>
            <a:chExt cx="4669" cy="996"/>
          </a:xfrm>
        </p:grpSpPr>
        <p:sp>
          <p:nvSpPr>
            <p:cNvPr id="7" name="Rectangle 5"/>
            <p:cNvSpPr>
              <a:spLocks noChangeArrowheads="1"/>
            </p:cNvSpPr>
            <p:nvPr/>
          </p:nvSpPr>
          <p:spPr bwMode="auto">
            <a:xfrm>
              <a:off x="601" y="3228"/>
              <a:ext cx="984" cy="233"/>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dirty="0">
                  <a:solidFill>
                    <a:srgbClr val="000000"/>
                  </a:solidFill>
                </a:rPr>
                <a:t> </a:t>
              </a:r>
              <a:r>
                <a:rPr lang="en-US" sz="2400" dirty="0">
                  <a:solidFill>
                    <a:srgbClr val="000000"/>
                  </a:solidFill>
                </a:rPr>
                <a:t>(Number)</a:t>
              </a:r>
              <a:r>
                <a:rPr lang="en-US" sz="2400" baseline="-25000" dirty="0">
                  <a:solidFill>
                    <a:srgbClr val="000000"/>
                  </a:solidFill>
                </a:rPr>
                <a:t>r</a:t>
              </a:r>
              <a:endParaRPr lang="en-US" baseline="-25000" dirty="0">
                <a:solidFill>
                  <a:srgbClr val="000000"/>
                </a:solidFill>
              </a:endParaRPr>
            </a:p>
          </p:txBody>
        </p:sp>
        <p:sp>
          <p:nvSpPr>
            <p:cNvPr id="8" name="Rectangle 6"/>
            <p:cNvSpPr>
              <a:spLocks noChangeArrowheads="1"/>
            </p:cNvSpPr>
            <p:nvPr/>
          </p:nvSpPr>
          <p:spPr bwMode="auto">
            <a:xfrm>
              <a:off x="1586" y="3228"/>
              <a:ext cx="240" cy="269"/>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dirty="0">
                  <a:solidFill>
                    <a:srgbClr val="000000"/>
                  </a:solidFill>
                </a:rPr>
                <a:t> = </a:t>
              </a:r>
              <a:endParaRPr lang="en-US" dirty="0"/>
            </a:p>
          </p:txBody>
        </p:sp>
        <p:sp>
          <p:nvSpPr>
            <p:cNvPr id="9" name="Rectangle 11"/>
            <p:cNvSpPr>
              <a:spLocks noChangeArrowheads="1"/>
            </p:cNvSpPr>
            <p:nvPr/>
          </p:nvSpPr>
          <p:spPr bwMode="auto">
            <a:xfrm>
              <a:off x="3577" y="3143"/>
              <a:ext cx="279" cy="47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4900" b="0">
                  <a:solidFill>
                    <a:srgbClr val="000000"/>
                  </a:solidFill>
                  <a:latin typeface="Symbol" pitchFamily="18" charset="2"/>
                </a:rPr>
                <a:t>å</a:t>
              </a:r>
              <a:endParaRPr lang="en-US"/>
            </a:p>
          </p:txBody>
        </p:sp>
        <p:sp>
          <p:nvSpPr>
            <p:cNvPr id="10" name="Rectangle 12"/>
            <p:cNvSpPr>
              <a:spLocks noChangeArrowheads="1"/>
            </p:cNvSpPr>
            <p:nvPr/>
          </p:nvSpPr>
          <p:spPr bwMode="auto">
            <a:xfrm>
              <a:off x="2004" y="3143"/>
              <a:ext cx="279" cy="47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4900" b="0">
                  <a:solidFill>
                    <a:srgbClr val="000000"/>
                  </a:solidFill>
                  <a:latin typeface="Symbol" pitchFamily="18" charset="2"/>
                </a:rPr>
                <a:t>å</a:t>
              </a:r>
              <a:endParaRPr lang="en-US"/>
            </a:p>
          </p:txBody>
        </p:sp>
        <p:sp>
          <p:nvSpPr>
            <p:cNvPr id="11" name="Rectangle 13"/>
            <p:cNvSpPr>
              <a:spLocks noChangeArrowheads="1"/>
            </p:cNvSpPr>
            <p:nvPr/>
          </p:nvSpPr>
          <p:spPr bwMode="auto">
            <a:xfrm>
              <a:off x="3246" y="3208"/>
              <a:ext cx="149" cy="32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3400" b="0">
                  <a:solidFill>
                    <a:srgbClr val="000000"/>
                  </a:solidFill>
                  <a:latin typeface="Symbol" pitchFamily="18" charset="2"/>
                </a:rPr>
                <a:t>+</a:t>
              </a:r>
              <a:endParaRPr lang="en-US"/>
            </a:p>
          </p:txBody>
        </p:sp>
        <p:sp>
          <p:nvSpPr>
            <p:cNvPr id="12" name="Rectangle 14"/>
            <p:cNvSpPr>
              <a:spLocks noChangeArrowheads="1"/>
            </p:cNvSpPr>
            <p:nvPr/>
          </p:nvSpPr>
          <p:spPr bwMode="auto">
            <a:xfrm>
              <a:off x="3478" y="3552"/>
              <a:ext cx="720" cy="192"/>
            </a:xfrm>
            <a:prstGeom prst="rect">
              <a:avLst/>
            </a:prstGeom>
            <a:noFill/>
            <a:ln w="9525">
              <a:noFill/>
              <a:miter lim="800000"/>
              <a:headEnd/>
              <a:tailEnd/>
            </a:ln>
          </p:spPr>
          <p:txBody>
            <a:bodyPr lIns="0" tIns="0" rIns="0" bIns="0">
              <a:spAutoFit/>
            </a:bodyPr>
            <a:lstStyle/>
            <a:p>
              <a:pPr algn="ctr">
                <a:buFont typeface="Wingdings" pitchFamily="2" charset="2"/>
                <a:buNone/>
              </a:pPr>
              <a:r>
                <a:rPr lang="en-US" sz="2000" dirty="0">
                  <a:solidFill>
                    <a:srgbClr val="000000"/>
                  </a:solidFill>
                </a:rPr>
                <a:t>j = </a:t>
              </a:r>
              <a:r>
                <a:rPr lang="en-US" sz="2000" b="0" dirty="0">
                  <a:solidFill>
                    <a:srgbClr val="000000"/>
                  </a:solidFill>
                </a:rPr>
                <a:t>-</a:t>
              </a:r>
              <a:r>
                <a:rPr lang="en-US" sz="2000" dirty="0">
                  <a:solidFill>
                    <a:srgbClr val="000000"/>
                  </a:solidFill>
                </a:rPr>
                <a:t> </a:t>
              </a:r>
              <a:r>
                <a:rPr lang="en-US" sz="2000" dirty="0" smtClean="0">
                  <a:solidFill>
                    <a:srgbClr val="000000"/>
                  </a:solidFill>
                </a:rPr>
                <a:t>1</a:t>
              </a:r>
              <a:endParaRPr lang="en-US" dirty="0"/>
            </a:p>
          </p:txBody>
        </p:sp>
        <p:sp>
          <p:nvSpPr>
            <p:cNvPr id="13" name="Rectangle 15"/>
            <p:cNvSpPr>
              <a:spLocks noChangeArrowheads="1"/>
            </p:cNvSpPr>
            <p:nvPr/>
          </p:nvSpPr>
          <p:spPr bwMode="auto">
            <a:xfrm>
              <a:off x="4693" y="3217"/>
              <a:ext cx="53" cy="192"/>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2000">
                  <a:solidFill>
                    <a:srgbClr val="000000"/>
                  </a:solidFill>
                </a:rPr>
                <a:t>j</a:t>
              </a:r>
              <a:endParaRPr lang="en-US"/>
            </a:p>
          </p:txBody>
        </p:sp>
        <p:sp>
          <p:nvSpPr>
            <p:cNvPr id="14" name="Rectangle 16"/>
            <p:cNvSpPr>
              <a:spLocks noChangeArrowheads="1"/>
            </p:cNvSpPr>
            <p:nvPr/>
          </p:nvSpPr>
          <p:spPr bwMode="auto">
            <a:xfrm>
              <a:off x="4289" y="3385"/>
              <a:ext cx="53" cy="192"/>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2000" dirty="0">
                  <a:solidFill>
                    <a:srgbClr val="000000"/>
                  </a:solidFill>
                </a:rPr>
                <a:t>j</a:t>
              </a:r>
              <a:endParaRPr lang="en-US" dirty="0"/>
            </a:p>
          </p:txBody>
        </p:sp>
        <p:sp>
          <p:nvSpPr>
            <p:cNvPr id="15" name="Rectangle 17"/>
            <p:cNvSpPr>
              <a:spLocks noChangeArrowheads="1"/>
            </p:cNvSpPr>
            <p:nvPr/>
          </p:nvSpPr>
          <p:spPr bwMode="auto">
            <a:xfrm>
              <a:off x="3043" y="3217"/>
              <a:ext cx="44" cy="192"/>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2000">
                  <a:solidFill>
                    <a:srgbClr val="000000"/>
                  </a:solidFill>
                </a:rPr>
                <a:t>i</a:t>
              </a:r>
              <a:endParaRPr lang="en-US"/>
            </a:p>
          </p:txBody>
        </p:sp>
        <p:sp>
          <p:nvSpPr>
            <p:cNvPr id="16" name="Rectangle 18"/>
            <p:cNvSpPr>
              <a:spLocks noChangeArrowheads="1"/>
            </p:cNvSpPr>
            <p:nvPr/>
          </p:nvSpPr>
          <p:spPr bwMode="auto">
            <a:xfrm>
              <a:off x="2039" y="3552"/>
              <a:ext cx="295" cy="192"/>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2000" i="1">
                  <a:solidFill>
                    <a:srgbClr val="000000"/>
                  </a:solidFill>
                </a:rPr>
                <a:t>i </a:t>
              </a:r>
              <a:r>
                <a:rPr lang="en-US" sz="2000">
                  <a:solidFill>
                    <a:srgbClr val="000000"/>
                  </a:solidFill>
                </a:rPr>
                <a:t>=</a:t>
              </a:r>
              <a:r>
                <a:rPr lang="en-US" sz="2000" i="1">
                  <a:solidFill>
                    <a:srgbClr val="000000"/>
                  </a:solidFill>
                </a:rPr>
                <a:t> 0</a:t>
              </a:r>
              <a:endParaRPr lang="en-US"/>
            </a:p>
          </p:txBody>
        </p:sp>
        <p:sp>
          <p:nvSpPr>
            <p:cNvPr id="17" name="Rectangle 19"/>
            <p:cNvSpPr>
              <a:spLocks noChangeArrowheads="1"/>
            </p:cNvSpPr>
            <p:nvPr/>
          </p:nvSpPr>
          <p:spPr bwMode="auto">
            <a:xfrm>
              <a:off x="2677" y="3385"/>
              <a:ext cx="44" cy="192"/>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2000">
                  <a:solidFill>
                    <a:srgbClr val="000000"/>
                  </a:solidFill>
                </a:rPr>
                <a:t>i</a:t>
              </a:r>
              <a:endParaRPr lang="en-US"/>
            </a:p>
          </p:txBody>
        </p:sp>
        <p:sp>
          <p:nvSpPr>
            <p:cNvPr id="18" name="Rectangle 20"/>
            <p:cNvSpPr>
              <a:spLocks noChangeArrowheads="1"/>
            </p:cNvSpPr>
            <p:nvPr/>
          </p:nvSpPr>
          <p:spPr bwMode="auto">
            <a:xfrm>
              <a:off x="4549" y="3235"/>
              <a:ext cx="106" cy="32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3400" i="1">
                  <a:solidFill>
                    <a:srgbClr val="000000"/>
                  </a:solidFill>
                </a:rPr>
                <a:t>r</a:t>
              </a:r>
              <a:endParaRPr lang="en-US"/>
            </a:p>
          </p:txBody>
        </p:sp>
        <p:sp>
          <p:nvSpPr>
            <p:cNvPr id="19" name="Rectangle 21"/>
            <p:cNvSpPr>
              <a:spLocks noChangeArrowheads="1"/>
            </p:cNvSpPr>
            <p:nvPr/>
          </p:nvSpPr>
          <p:spPr bwMode="auto">
            <a:xfrm>
              <a:off x="4131" y="3235"/>
              <a:ext cx="181" cy="32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3400" i="1" dirty="0">
                  <a:solidFill>
                    <a:srgbClr val="000000"/>
                  </a:solidFill>
                </a:rPr>
                <a:t>A</a:t>
              </a:r>
              <a:endParaRPr lang="en-US" i="1" dirty="0"/>
            </a:p>
          </p:txBody>
        </p:sp>
        <p:sp>
          <p:nvSpPr>
            <p:cNvPr id="20" name="Rectangle 22"/>
            <p:cNvSpPr>
              <a:spLocks noChangeArrowheads="1"/>
            </p:cNvSpPr>
            <p:nvPr/>
          </p:nvSpPr>
          <p:spPr bwMode="auto">
            <a:xfrm>
              <a:off x="2908" y="3235"/>
              <a:ext cx="106" cy="32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3400" i="1" dirty="0">
                  <a:solidFill>
                    <a:srgbClr val="000000"/>
                  </a:solidFill>
                </a:rPr>
                <a:t>r</a:t>
              </a:r>
              <a:endParaRPr lang="en-US" dirty="0"/>
            </a:p>
          </p:txBody>
        </p:sp>
        <p:sp>
          <p:nvSpPr>
            <p:cNvPr id="21" name="Rectangle 23"/>
            <p:cNvSpPr>
              <a:spLocks noChangeArrowheads="1"/>
            </p:cNvSpPr>
            <p:nvPr/>
          </p:nvSpPr>
          <p:spPr bwMode="auto">
            <a:xfrm>
              <a:off x="2505" y="3235"/>
              <a:ext cx="181" cy="32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3400" i="1" dirty="0">
                  <a:solidFill>
                    <a:srgbClr val="000000"/>
                  </a:solidFill>
                </a:rPr>
                <a:t>A</a:t>
              </a:r>
              <a:endParaRPr lang="en-US" dirty="0"/>
            </a:p>
          </p:txBody>
        </p:sp>
        <p:sp>
          <p:nvSpPr>
            <p:cNvPr id="22" name="Rectangle 24"/>
            <p:cNvSpPr>
              <a:spLocks noChangeArrowheads="1"/>
            </p:cNvSpPr>
            <p:nvPr/>
          </p:nvSpPr>
          <p:spPr bwMode="auto">
            <a:xfrm>
              <a:off x="4857" y="3382"/>
              <a:ext cx="56" cy="269"/>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a:solidFill>
                    <a:srgbClr val="000000"/>
                  </a:solidFill>
                </a:rPr>
                <a:t> </a:t>
              </a:r>
              <a:endParaRPr lang="en-US"/>
            </a:p>
          </p:txBody>
        </p:sp>
        <p:sp>
          <p:nvSpPr>
            <p:cNvPr id="23" name="Rectangle 25"/>
            <p:cNvSpPr>
              <a:spLocks noChangeArrowheads="1"/>
            </p:cNvSpPr>
            <p:nvPr/>
          </p:nvSpPr>
          <p:spPr bwMode="auto">
            <a:xfrm>
              <a:off x="1192" y="3837"/>
              <a:ext cx="1737" cy="174"/>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dirty="0">
                  <a:solidFill>
                    <a:srgbClr val="FFFF00"/>
                  </a:solidFill>
                </a:rPr>
                <a:t>             </a:t>
              </a:r>
              <a:r>
                <a:rPr lang="en-US" b="1" dirty="0">
                  <a:solidFill>
                    <a:srgbClr val="FFFF00"/>
                  </a:solidFill>
                </a:rPr>
                <a:t>(Integer Portion)  </a:t>
              </a:r>
            </a:p>
          </p:txBody>
        </p:sp>
        <p:sp>
          <p:nvSpPr>
            <p:cNvPr id="24" name="Rectangle 26"/>
            <p:cNvSpPr>
              <a:spLocks noChangeArrowheads="1"/>
            </p:cNvSpPr>
            <p:nvPr/>
          </p:nvSpPr>
          <p:spPr bwMode="auto">
            <a:xfrm>
              <a:off x="3262" y="3844"/>
              <a:ext cx="88" cy="174"/>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dirty="0">
                  <a:solidFill>
                    <a:srgbClr val="FFFF00"/>
                  </a:solidFill>
                </a:rPr>
                <a:t>+</a:t>
              </a:r>
            </a:p>
          </p:txBody>
        </p:sp>
        <p:sp>
          <p:nvSpPr>
            <p:cNvPr id="25" name="Rectangle 27"/>
            <p:cNvSpPr>
              <a:spLocks noChangeArrowheads="1"/>
            </p:cNvSpPr>
            <p:nvPr/>
          </p:nvSpPr>
          <p:spPr bwMode="auto">
            <a:xfrm>
              <a:off x="3305" y="3842"/>
              <a:ext cx="1965" cy="174"/>
            </a:xfrm>
            <a:prstGeom prst="rect">
              <a:avLst/>
            </a:prstGeom>
            <a:noFill/>
            <a:ln w="9525">
              <a:noFill/>
              <a:miter lim="800000"/>
              <a:headEnd/>
              <a:tailEnd/>
            </a:ln>
          </p:spPr>
          <p:txBody>
            <a:bodyPr lIns="0" tIns="0" rIns="0" bIns="0">
              <a:spAutoFit/>
            </a:bodyPr>
            <a:lstStyle/>
            <a:p>
              <a:pPr algn="ctr">
                <a:buFont typeface="Wingdings" pitchFamily="2" charset="2"/>
                <a:buNone/>
              </a:pPr>
              <a:r>
                <a:rPr lang="en-US" dirty="0">
                  <a:solidFill>
                    <a:srgbClr val="FFFF00"/>
                  </a:solidFill>
                </a:rPr>
                <a:t>  </a:t>
              </a:r>
              <a:r>
                <a:rPr lang="en-US" b="1" dirty="0">
                  <a:solidFill>
                    <a:srgbClr val="FFFF00"/>
                  </a:solidFill>
                </a:rPr>
                <a:t>(</a:t>
              </a:r>
              <a:r>
                <a:rPr lang="en-US" b="1" dirty="0" smtClean="0">
                  <a:solidFill>
                    <a:srgbClr val="FFFF00"/>
                  </a:solidFill>
                </a:rPr>
                <a:t>Fractional </a:t>
              </a:r>
              <a:r>
                <a:rPr lang="en-US" b="1" dirty="0">
                  <a:solidFill>
                    <a:srgbClr val="FFFF00"/>
                  </a:solidFill>
                </a:rPr>
                <a:t>Portion)</a:t>
              </a:r>
            </a:p>
          </p:txBody>
        </p:sp>
        <p:sp>
          <p:nvSpPr>
            <p:cNvPr id="26" name="Rectangle 28"/>
            <p:cNvSpPr>
              <a:spLocks noChangeArrowheads="1"/>
            </p:cNvSpPr>
            <p:nvPr/>
          </p:nvSpPr>
          <p:spPr bwMode="auto">
            <a:xfrm>
              <a:off x="4923" y="3781"/>
              <a:ext cx="24" cy="115"/>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en-US" sz="1200">
                  <a:solidFill>
                    <a:srgbClr val="000000"/>
                  </a:solidFill>
                </a:rPr>
                <a:t> </a:t>
              </a:r>
              <a:endParaRPr lang="en-US"/>
            </a:p>
          </p:txBody>
        </p:sp>
        <p:sp>
          <p:nvSpPr>
            <p:cNvPr id="27" name="Oval 29"/>
            <p:cNvSpPr>
              <a:spLocks noChangeArrowheads="1"/>
            </p:cNvSpPr>
            <p:nvPr/>
          </p:nvSpPr>
          <p:spPr bwMode="auto">
            <a:xfrm>
              <a:off x="2813" y="3411"/>
              <a:ext cx="27" cy="27"/>
            </a:xfrm>
            <a:prstGeom prst="ellipse">
              <a:avLst/>
            </a:prstGeom>
            <a:solidFill>
              <a:schemeClr val="tx1"/>
            </a:solidFill>
            <a:ln w="1588">
              <a:solidFill>
                <a:srgbClr val="FFFFFF"/>
              </a:solidFill>
              <a:round/>
              <a:headEnd/>
              <a:tailEnd/>
            </a:ln>
            <a:effectLst/>
          </p:spPr>
          <p:txBody>
            <a:bodyPr wrap="none" anchor="ctr"/>
            <a:lstStyle/>
            <a:p>
              <a:pPr algn="ctr"/>
              <a:endParaRPr lang="en-US" sz="2400" b="0"/>
            </a:p>
          </p:txBody>
        </p:sp>
        <p:sp>
          <p:nvSpPr>
            <p:cNvPr id="28" name="Oval 30"/>
            <p:cNvSpPr>
              <a:spLocks noChangeArrowheads="1"/>
            </p:cNvSpPr>
            <p:nvPr/>
          </p:nvSpPr>
          <p:spPr bwMode="auto">
            <a:xfrm>
              <a:off x="4421" y="3396"/>
              <a:ext cx="27" cy="27"/>
            </a:xfrm>
            <a:prstGeom prst="ellipse">
              <a:avLst/>
            </a:prstGeom>
            <a:solidFill>
              <a:schemeClr val="tx1"/>
            </a:solidFill>
            <a:ln w="1588">
              <a:solidFill>
                <a:srgbClr val="FFFFFF"/>
              </a:solidFill>
              <a:round/>
              <a:headEnd/>
              <a:tailEnd/>
            </a:ln>
            <a:effectLst/>
          </p:spPr>
          <p:txBody>
            <a:bodyPr wrap="none" anchor="ctr"/>
            <a:lstStyle/>
            <a:p>
              <a:endParaRPr lang="en-US"/>
            </a:p>
          </p:txBody>
        </p:sp>
        <p:sp>
          <p:nvSpPr>
            <p:cNvPr id="29" name="Rectangle 31"/>
            <p:cNvSpPr>
              <a:spLocks noChangeArrowheads="1"/>
            </p:cNvSpPr>
            <p:nvPr/>
          </p:nvSpPr>
          <p:spPr bwMode="auto">
            <a:xfrm>
              <a:off x="2009" y="3052"/>
              <a:ext cx="656" cy="192"/>
            </a:xfrm>
            <a:prstGeom prst="rect">
              <a:avLst/>
            </a:prstGeom>
            <a:noFill/>
            <a:ln w="9525">
              <a:noFill/>
              <a:miter lim="800000"/>
              <a:headEnd/>
              <a:tailEnd/>
            </a:ln>
          </p:spPr>
          <p:txBody>
            <a:bodyPr lIns="0" tIns="0" rIns="0" bIns="0">
              <a:spAutoFit/>
            </a:bodyPr>
            <a:lstStyle/>
            <a:p>
              <a:pPr algn="ctr">
                <a:buFont typeface="Wingdings" pitchFamily="2" charset="2"/>
                <a:buNone/>
              </a:pPr>
              <a:r>
                <a:rPr lang="en-US" sz="2000">
                  <a:solidFill>
                    <a:srgbClr val="000000"/>
                  </a:solidFill>
                </a:rPr>
                <a:t>i = n </a:t>
              </a:r>
              <a:r>
                <a:rPr lang="en-US" sz="2000" b="0">
                  <a:solidFill>
                    <a:srgbClr val="000000"/>
                  </a:solidFill>
                </a:rPr>
                <a:t>-</a:t>
              </a:r>
              <a:r>
                <a:rPr lang="en-US" sz="2000">
                  <a:solidFill>
                    <a:srgbClr val="000000"/>
                  </a:solidFill>
                </a:rPr>
                <a:t> 1</a:t>
              </a:r>
              <a:endParaRPr lang="en-US"/>
            </a:p>
          </p:txBody>
        </p:sp>
        <p:sp>
          <p:nvSpPr>
            <p:cNvPr id="30" name="Rectangle 32"/>
            <p:cNvSpPr>
              <a:spLocks noChangeArrowheads="1"/>
            </p:cNvSpPr>
            <p:nvPr/>
          </p:nvSpPr>
          <p:spPr bwMode="auto">
            <a:xfrm>
              <a:off x="3647" y="3022"/>
              <a:ext cx="491" cy="194"/>
            </a:xfrm>
            <a:prstGeom prst="rect">
              <a:avLst/>
            </a:prstGeom>
            <a:noFill/>
            <a:ln w="9525">
              <a:noFill/>
              <a:miter lim="800000"/>
              <a:headEnd/>
              <a:tailEnd/>
            </a:ln>
          </p:spPr>
          <p:txBody>
            <a:bodyPr wrap="square" lIns="0" tIns="0" rIns="0" bIns="0">
              <a:spAutoFit/>
            </a:bodyPr>
            <a:lstStyle/>
            <a:p>
              <a:pPr algn="ctr">
                <a:buFont typeface="Wingdings" pitchFamily="2" charset="2"/>
                <a:buNone/>
              </a:pPr>
              <a:r>
                <a:rPr lang="en-US" sz="2000" dirty="0">
                  <a:solidFill>
                    <a:srgbClr val="000000"/>
                  </a:solidFill>
                </a:rPr>
                <a:t>j = </a:t>
              </a:r>
              <a:r>
                <a:rPr lang="en-US" sz="2000" b="0" dirty="0">
                  <a:solidFill>
                    <a:srgbClr val="000000"/>
                  </a:solidFill>
                </a:rPr>
                <a:t>-</a:t>
              </a:r>
              <a:r>
                <a:rPr lang="en-US" sz="2000" dirty="0">
                  <a:solidFill>
                    <a:srgbClr val="000000"/>
                  </a:solidFill>
                </a:rPr>
                <a:t> </a:t>
              </a:r>
              <a:r>
                <a:rPr lang="en-US" sz="2000" dirty="0" smtClean="0">
                  <a:solidFill>
                    <a:srgbClr val="000000"/>
                  </a:solidFill>
                </a:rPr>
                <a:t>m</a:t>
              </a:r>
              <a:endParaRPr lang="en-US" dirty="0"/>
            </a:p>
          </p:txBody>
        </p:sp>
      </p:grpSp>
      <p:sp>
        <p:nvSpPr>
          <p:cNvPr id="31" name="Slide Number Placeholder 30"/>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79897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3000" y="304800"/>
            <a:ext cx="7328848" cy="609600"/>
          </a:xfrm>
        </p:spPr>
        <p:txBody>
          <a:bodyPr/>
          <a:lstStyle/>
          <a:p>
            <a:r>
              <a:rPr lang="en-CA" dirty="0" smtClean="0"/>
              <a:t>Hexadecimal</a:t>
            </a:r>
            <a:endParaRPr lang="en-CA" dirty="0"/>
          </a:p>
        </p:txBody>
      </p:sp>
      <p:sp>
        <p:nvSpPr>
          <p:cNvPr id="5" name="Content Placeholder 2"/>
          <p:cNvSpPr>
            <a:spLocks noGrp="1"/>
          </p:cNvSpPr>
          <p:nvPr>
            <p:ph idx="1"/>
          </p:nvPr>
        </p:nvSpPr>
        <p:spPr>
          <a:xfrm>
            <a:off x="1554678" y="1304307"/>
            <a:ext cx="7772400" cy="5029200"/>
          </a:xfrm>
        </p:spPr>
        <p:txBody>
          <a:bodyPr>
            <a:normAutofit/>
          </a:bodyPr>
          <a:lstStyle/>
          <a:p>
            <a:r>
              <a:rPr lang="en-CA" sz="2800" dirty="0" smtClean="0"/>
              <a:t>16-base number system </a:t>
            </a:r>
          </a:p>
          <a:p>
            <a:r>
              <a:rPr lang="en-CA" sz="2800" dirty="0" smtClean="0"/>
              <a:t>16 symbols (0—9, A, B, C, D, E, F)</a:t>
            </a:r>
          </a:p>
          <a:p>
            <a:r>
              <a:rPr lang="en-CA" sz="2800" dirty="0" smtClean="0"/>
              <a:t>Again radix is power of 2 </a:t>
            </a:r>
          </a:p>
          <a:p>
            <a:r>
              <a:rPr lang="en-CA" sz="2800" dirty="0" smtClean="0"/>
              <a:t>4 bits to represent a hexadecimal number</a:t>
            </a:r>
            <a:endParaRPr lang="en-CA" sz="2800" dirty="0"/>
          </a:p>
        </p:txBody>
      </p:sp>
      <p:pic>
        <p:nvPicPr>
          <p:cNvPr id="6" name="Picture 2"/>
          <p:cNvPicPr>
            <a:picLocks noChangeAspect="1" noChangeArrowheads="1"/>
          </p:cNvPicPr>
          <p:nvPr/>
        </p:nvPicPr>
        <p:blipFill>
          <a:blip r:embed="rId2" cstate="print"/>
          <a:srcRect/>
          <a:stretch>
            <a:fillRect/>
          </a:stretch>
        </p:blipFill>
        <p:spPr bwMode="auto">
          <a:xfrm>
            <a:off x="2762002" y="3576453"/>
            <a:ext cx="7736387" cy="292133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37798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304800"/>
            <a:ext cx="7328848" cy="60960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cs typeface="Times New Roman" pitchFamily="18" charset="0"/>
              </a:rPr>
              <a:t>Hexadecimal to Binary</a:t>
            </a:r>
            <a:br>
              <a:rPr lang="en-US" dirty="0" smtClean="0">
                <a:cs typeface="Times New Roman" pitchFamily="18" charset="0"/>
              </a:rPr>
            </a:br>
            <a:endParaRPr lang="en-US" dirty="0"/>
          </a:p>
        </p:txBody>
      </p:sp>
      <p:pic>
        <p:nvPicPr>
          <p:cNvPr id="3"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957" y="3000499"/>
            <a:ext cx="4797332" cy="3250192"/>
          </a:xfrm>
          <a:prstGeom prst="rect">
            <a:avLst/>
          </a:prstGeom>
        </p:spPr>
      </p:pic>
      <p:sp>
        <p:nvSpPr>
          <p:cNvPr id="4" name="Rectangle 4"/>
          <p:cNvSpPr txBox="1">
            <a:spLocks noChangeArrowheads="1"/>
          </p:cNvSpPr>
          <p:nvPr/>
        </p:nvSpPr>
        <p:spPr bwMode="auto">
          <a:xfrm>
            <a:off x="656112" y="1629551"/>
            <a:ext cx="9295410" cy="1173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115000"/>
              <a:buFont typeface="Arial" pitchFamily="34" charset="0"/>
              <a:buChar char="•"/>
              <a:defRPr sz="2400">
                <a:solidFill>
                  <a:schemeClr val="tx1"/>
                </a:solidFill>
                <a:latin typeface="+mn-lt"/>
                <a:ea typeface="+mn-ea"/>
                <a:cs typeface="+mn-cs"/>
              </a:defRPr>
            </a:lvl1pPr>
            <a:lvl2pPr marL="742950" indent="-285750" algn="l" rtl="0" fontAlgn="base">
              <a:spcBef>
                <a:spcPct val="20000"/>
              </a:spcBef>
              <a:spcAft>
                <a:spcPct val="0"/>
              </a:spcAft>
              <a:buSzPct val="80000"/>
              <a:buFont typeface="Courier New" pitchFamily="49" charset="0"/>
              <a:buChar char="o"/>
              <a:defRPr sz="2000">
                <a:solidFill>
                  <a:schemeClr val="tx1"/>
                </a:solidFill>
                <a:latin typeface="+mn-lt"/>
              </a:defRPr>
            </a:lvl2pPr>
            <a:lvl3pPr marL="1143000" indent="-228600" algn="l" rtl="0" fontAlgn="base">
              <a:spcBef>
                <a:spcPct val="20000"/>
              </a:spcBef>
              <a:spcAft>
                <a:spcPct val="0"/>
              </a:spcAft>
              <a:buChar char="•"/>
              <a:defRPr sz="1800">
                <a:solidFill>
                  <a:schemeClr val="tx1"/>
                </a:solidFill>
                <a:latin typeface="+mn-lt"/>
              </a:defRPr>
            </a:lvl3pPr>
            <a:lvl4pPr marL="1600200" indent="-228600" algn="l" rtl="0" fontAlgn="base">
              <a:spcBef>
                <a:spcPct val="20000"/>
              </a:spcBef>
              <a:spcAft>
                <a:spcPct val="0"/>
              </a:spcAft>
              <a:buChar char="–"/>
              <a:defRPr sz="1800">
                <a:solidFill>
                  <a:schemeClr val="tx1"/>
                </a:solidFill>
                <a:latin typeface="+mn-lt"/>
              </a:defRPr>
            </a:lvl4pPr>
            <a:lvl5pPr marL="2057400" indent="-228600" algn="l" rtl="0" fontAlgn="base">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lnSpc>
                <a:spcPct val="90000"/>
              </a:lnSpc>
              <a:buNone/>
            </a:pPr>
            <a:r>
              <a:rPr lang="en-US" sz="2800" kern="0" dirty="0" smtClean="0">
                <a:cs typeface="Times New Roman" pitchFamily="18" charset="0"/>
              </a:rPr>
              <a:t>Restate the hexadecimal as </a:t>
            </a:r>
            <a:r>
              <a:rPr lang="en-US" sz="2800" i="1" u="sng" kern="0" dirty="0" smtClean="0">
                <a:solidFill>
                  <a:srgbClr val="00B0F0"/>
                </a:solidFill>
                <a:cs typeface="Times New Roman" pitchFamily="18" charset="0"/>
              </a:rPr>
              <a:t>four binary digits</a:t>
            </a:r>
            <a:r>
              <a:rPr lang="en-US" sz="2800" i="1" kern="0" dirty="0" smtClean="0">
                <a:solidFill>
                  <a:srgbClr val="00B0F0"/>
                </a:solidFill>
                <a:cs typeface="Times New Roman" pitchFamily="18" charset="0"/>
              </a:rPr>
              <a:t> </a:t>
            </a:r>
            <a:r>
              <a:rPr lang="en-US" sz="2800" kern="0" dirty="0" smtClean="0">
                <a:cs typeface="Times New Roman" pitchFamily="18" charset="0"/>
              </a:rPr>
              <a:t>starting at the radix point and going both ways.</a:t>
            </a:r>
          </a:p>
          <a:p>
            <a:pPr lvl="1">
              <a:lnSpc>
                <a:spcPct val="90000"/>
              </a:lnSpc>
            </a:pPr>
            <a:endParaRPr lang="en-US" kern="0" dirty="0" smtClean="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092487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43000" y="304800"/>
            <a:ext cx="8846538" cy="112683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dirty="0" smtClean="0">
                <a:cs typeface="Times New Roman" pitchFamily="18" charset="0"/>
              </a:rPr>
              <a:t>Binary to Hexadecimal</a:t>
            </a:r>
            <a:endParaRPr lang="en-US" dirty="0">
              <a:cs typeface="Times New Roman" pitchFamily="18" charset="0"/>
            </a:endParaRPr>
          </a:p>
        </p:txBody>
      </p:sp>
      <p:sp>
        <p:nvSpPr>
          <p:cNvPr id="3" name="Rectangle 4"/>
          <p:cNvSpPr txBox="1">
            <a:spLocks noChangeArrowheads="1"/>
          </p:cNvSpPr>
          <p:nvPr/>
        </p:nvSpPr>
        <p:spPr>
          <a:xfrm>
            <a:off x="716383" y="1523999"/>
            <a:ext cx="9699771" cy="443741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lnSpc>
                <a:spcPct val="90000"/>
              </a:lnSpc>
            </a:pPr>
            <a:r>
              <a:rPr lang="en-US" sz="2800" dirty="0" smtClean="0">
                <a:cs typeface="Times New Roman" pitchFamily="18" charset="0"/>
              </a:rPr>
              <a:t>Group the binary digits into </a:t>
            </a:r>
            <a:r>
              <a:rPr lang="en-US" sz="2800" i="1" u="sng" dirty="0" smtClean="0">
                <a:solidFill>
                  <a:srgbClr val="00B0F0"/>
                </a:solidFill>
                <a:cs typeface="Times New Roman" pitchFamily="18" charset="0"/>
              </a:rPr>
              <a:t>four bits groups</a:t>
            </a:r>
            <a:r>
              <a:rPr lang="en-US" sz="2800" i="1" dirty="0" smtClean="0">
                <a:solidFill>
                  <a:srgbClr val="00B0F0"/>
                </a:solidFill>
                <a:cs typeface="Times New Roman" pitchFamily="18" charset="0"/>
              </a:rPr>
              <a:t> </a:t>
            </a:r>
            <a:r>
              <a:rPr lang="en-US" sz="2800" dirty="0" smtClean="0">
                <a:cs typeface="Times New Roman" pitchFamily="18" charset="0"/>
              </a:rPr>
              <a:t>starting at the radix point and going both ways, padding with zeros as needed in the fractional part.</a:t>
            </a:r>
          </a:p>
          <a:p>
            <a:pPr lvl="1">
              <a:lnSpc>
                <a:spcPct val="90000"/>
              </a:lnSpc>
            </a:pPr>
            <a:endParaRPr lang="en-US" sz="2800" dirty="0" smtClean="0">
              <a:cs typeface="Times New Roman" pitchFamily="18" charset="0"/>
            </a:endParaRPr>
          </a:p>
          <a:p>
            <a:pPr lvl="1">
              <a:lnSpc>
                <a:spcPct val="90000"/>
              </a:lnSpc>
            </a:pPr>
            <a:r>
              <a:rPr lang="en-US" sz="2800" dirty="0" smtClean="0">
                <a:cs typeface="Times New Roman" pitchFamily="18" charset="0"/>
              </a:rPr>
              <a:t>Convert each group of three bits to an hexadecimal digit.</a:t>
            </a:r>
          </a:p>
          <a:p>
            <a:pPr>
              <a:lnSpc>
                <a:spcPct val="90000"/>
              </a:lnSpc>
            </a:pPr>
            <a:endParaRPr lang="en-US" sz="3200" dirty="0"/>
          </a:p>
        </p:txBody>
      </p:sp>
      <p:sp>
        <p:nvSpPr>
          <p:cNvPr id="4" name="Slide Number Placeholder 3"/>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401181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304800"/>
            <a:ext cx="7328848" cy="60960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cs typeface="Times New Roman" pitchFamily="18" charset="0"/>
              </a:rPr>
              <a:t>Binary to Hexadecimal</a:t>
            </a:r>
            <a:endParaRPr lang="en-US" dirty="0"/>
          </a:p>
        </p:txBody>
      </p:sp>
      <p:pic>
        <p:nvPicPr>
          <p:cNvPr id="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93" y="1719943"/>
            <a:ext cx="8655132" cy="4716483"/>
          </a:xfrm>
          <a:prstGeom prst="rect">
            <a:avLst/>
          </a:prstGeom>
        </p:spPr>
      </p:pic>
      <p:sp>
        <p:nvSpPr>
          <p:cNvPr id="4" name="Slide Number Placeholder 3"/>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130070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43000" y="304800"/>
            <a:ext cx="7328848" cy="609600"/>
          </a:xfrm>
        </p:spPr>
        <p:txBody>
          <a:bodyPr/>
          <a:lstStyle/>
          <a:p>
            <a:r>
              <a:rPr lang="en-US" dirty="0"/>
              <a:t>Binary Negative Numbers</a:t>
            </a:r>
          </a:p>
        </p:txBody>
      </p:sp>
      <p:sp>
        <p:nvSpPr>
          <p:cNvPr id="6" name="Content Placeholder 2"/>
          <p:cNvSpPr>
            <a:spLocks noGrp="1"/>
          </p:cNvSpPr>
          <p:nvPr>
            <p:ph idx="1"/>
          </p:nvPr>
        </p:nvSpPr>
        <p:spPr>
          <a:xfrm>
            <a:off x="1115626" y="1600200"/>
            <a:ext cx="10142181" cy="4836226"/>
          </a:xfrm>
        </p:spPr>
        <p:txBody>
          <a:bodyPr>
            <a:noAutofit/>
          </a:bodyPr>
          <a:lstStyle/>
          <a:p>
            <a:pPr>
              <a:buFontTx/>
              <a:buChar char="•"/>
            </a:pPr>
            <a:r>
              <a:rPr lang="en-US" altLang="zh-TW" sz="2800" b="1" dirty="0">
                <a:cs typeface="Times New Roman" panose="02020603050405020304" pitchFamily="18" charset="0"/>
              </a:rPr>
              <a:t>In decimal we are quite familiar with placing a</a:t>
            </a:r>
          </a:p>
          <a:p>
            <a:pPr marL="0" indent="0">
              <a:buNone/>
            </a:pPr>
            <a:r>
              <a:rPr lang="en-US" altLang="zh-TW" sz="2800" b="1" dirty="0">
                <a:cs typeface="Times New Roman" panose="02020603050405020304" pitchFamily="18" charset="0"/>
              </a:rPr>
              <a:t> </a:t>
            </a:r>
            <a:r>
              <a:rPr lang="en-US" altLang="zh-TW" sz="2800" b="1" dirty="0" smtClean="0">
                <a:cs typeface="Times New Roman" panose="02020603050405020304" pitchFamily="18" charset="0"/>
              </a:rPr>
              <a:t>  “-” </a:t>
            </a:r>
            <a:r>
              <a:rPr lang="en-US" altLang="zh-TW" sz="2800" b="1" dirty="0">
                <a:cs typeface="Times New Roman" panose="02020603050405020304" pitchFamily="18" charset="0"/>
              </a:rPr>
              <a:t>sign in front of a number to denote that it is </a:t>
            </a:r>
            <a:r>
              <a:rPr lang="en-US" altLang="zh-TW" sz="2800" b="1" dirty="0" smtClean="0">
                <a:cs typeface="Times New Roman" panose="02020603050405020304" pitchFamily="18" charset="0"/>
              </a:rPr>
              <a:t>negative</a:t>
            </a:r>
            <a:endParaRPr lang="en-US" altLang="zh-TW" sz="2800" b="1" dirty="0">
              <a:cs typeface="Times New Roman" panose="02020603050405020304" pitchFamily="18" charset="0"/>
            </a:endParaRPr>
          </a:p>
          <a:p>
            <a:pPr marL="0" indent="0">
              <a:buNone/>
            </a:pPr>
            <a:r>
              <a:rPr lang="en-US" altLang="zh-TW" sz="2800" b="1" dirty="0">
                <a:cs typeface="Times New Roman" panose="02020603050405020304" pitchFamily="18" charset="0"/>
              </a:rPr>
              <a:t>	</a:t>
            </a:r>
          </a:p>
          <a:p>
            <a:pPr>
              <a:buFontTx/>
              <a:buChar char="•"/>
            </a:pPr>
            <a:r>
              <a:rPr lang="en-US" altLang="zh-TW" sz="2800" b="1" dirty="0" smtClean="0">
                <a:cs typeface="Times New Roman" panose="02020603050405020304" pitchFamily="18" charset="0"/>
              </a:rPr>
              <a:t>But </a:t>
            </a:r>
            <a:r>
              <a:rPr lang="en-US" altLang="zh-TW" sz="2800" b="1" dirty="0">
                <a:cs typeface="Times New Roman" panose="02020603050405020304" pitchFamily="18" charset="0"/>
              </a:rPr>
              <a:t>for binary numbers a computer won’t understand that</a:t>
            </a:r>
          </a:p>
          <a:p>
            <a:pPr marL="0" indent="0">
              <a:buNone/>
            </a:pPr>
            <a:r>
              <a:rPr lang="en-US" altLang="zh-TW" sz="2800" b="1" dirty="0">
                <a:solidFill>
                  <a:schemeClr val="accent2"/>
                </a:solidFill>
                <a:cs typeface="Times New Roman" panose="02020603050405020304" pitchFamily="18" charset="0"/>
              </a:rPr>
              <a:t>	</a:t>
            </a:r>
          </a:p>
          <a:p>
            <a:pPr>
              <a:buFontTx/>
              <a:buChar char="•"/>
            </a:pPr>
            <a:r>
              <a:rPr lang="en-US" altLang="zh-TW" sz="2800" b="1" dirty="0">
                <a:solidFill>
                  <a:srgbClr val="FFFF00"/>
                </a:solidFill>
                <a:cs typeface="Times New Roman" panose="02020603050405020304" pitchFamily="18" charset="0"/>
              </a:rPr>
              <a:t>What happens in memory then?</a:t>
            </a:r>
          </a:p>
          <a:p>
            <a:endParaRPr lang="en-US" sz="2800" dirty="0"/>
          </a:p>
        </p:txBody>
      </p:sp>
      <p:sp>
        <p:nvSpPr>
          <p:cNvPr id="7" name="Slide Number Placeholder 6"/>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972106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304800"/>
            <a:ext cx="7328848" cy="60960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Binary Negative Numbers</a:t>
            </a:r>
            <a:br>
              <a:rPr lang="en-US" smtClean="0"/>
            </a:br>
            <a:endParaRPr lang="en-US" dirty="0"/>
          </a:p>
        </p:txBody>
      </p:sp>
      <p:sp>
        <p:nvSpPr>
          <p:cNvPr id="3" name="Content Placeholder 2"/>
          <p:cNvSpPr txBox="1">
            <a:spLocks/>
          </p:cNvSpPr>
          <p:nvPr/>
        </p:nvSpPr>
        <p:spPr>
          <a:xfrm>
            <a:off x="1398973" y="1904999"/>
            <a:ext cx="8516923" cy="314201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altLang="zh-TW" sz="2800" b="1" dirty="0" smtClean="0">
                <a:cs typeface="Times New Roman" panose="02020603050405020304" pitchFamily="18" charset="0"/>
              </a:rPr>
              <a:t>There are several representations</a:t>
            </a:r>
          </a:p>
          <a:p>
            <a:pPr marL="0" indent="0">
              <a:buFont typeface="Wingdings 3" charset="2"/>
              <a:buNone/>
            </a:pPr>
            <a:r>
              <a:rPr lang="en-US" altLang="zh-TW" sz="2800" b="1" dirty="0" smtClean="0">
                <a:cs typeface="Times New Roman" panose="02020603050405020304" pitchFamily="18" charset="0"/>
              </a:rPr>
              <a:t>	- </a:t>
            </a:r>
            <a:r>
              <a:rPr lang="en-US" altLang="zh-TW" sz="3200" b="1" dirty="0" smtClean="0">
                <a:solidFill>
                  <a:srgbClr val="00B0F0"/>
                </a:solidFill>
                <a:cs typeface="Times New Roman" panose="02020603050405020304" pitchFamily="18" charset="0"/>
              </a:rPr>
              <a:t>Signed magnitude</a:t>
            </a:r>
          </a:p>
          <a:p>
            <a:pPr marL="0" indent="0">
              <a:buFont typeface="Wingdings 3" charset="2"/>
              <a:buNone/>
            </a:pPr>
            <a:r>
              <a:rPr lang="en-US" altLang="zh-TW" sz="3200" b="1" dirty="0" smtClean="0">
                <a:solidFill>
                  <a:srgbClr val="00B0F0"/>
                </a:solidFill>
                <a:cs typeface="Times New Roman" panose="02020603050405020304" pitchFamily="18" charset="0"/>
              </a:rPr>
              <a:t>	- One’s complement</a:t>
            </a:r>
          </a:p>
          <a:p>
            <a:pPr marL="0" indent="0">
              <a:buFont typeface="Wingdings 3" charset="2"/>
              <a:buNone/>
            </a:pPr>
            <a:r>
              <a:rPr lang="en-US" altLang="zh-TW" sz="3200" b="1" dirty="0" smtClean="0">
                <a:solidFill>
                  <a:srgbClr val="00B0F0"/>
                </a:solidFill>
                <a:cs typeface="Times New Roman" panose="02020603050405020304" pitchFamily="18" charset="0"/>
              </a:rPr>
              <a:t>	- Two’s complement</a:t>
            </a:r>
            <a:endParaRPr lang="en-US" sz="3200" dirty="0">
              <a:solidFill>
                <a:srgbClr val="00B0F0"/>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655533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304800"/>
            <a:ext cx="7328848" cy="60960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Signed Magnitude </a:t>
            </a:r>
            <a:br>
              <a:rPr lang="en-US" dirty="0" smtClean="0"/>
            </a:br>
            <a:endParaRPr lang="en-US" dirty="0"/>
          </a:p>
        </p:txBody>
      </p:sp>
      <p:sp>
        <p:nvSpPr>
          <p:cNvPr id="3" name="Content Placeholder 2"/>
          <p:cNvSpPr txBox="1">
            <a:spLocks/>
          </p:cNvSpPr>
          <p:nvPr/>
        </p:nvSpPr>
        <p:spPr>
          <a:xfrm>
            <a:off x="1143000" y="1305941"/>
            <a:ext cx="7772400" cy="45720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800" dirty="0" smtClean="0"/>
              <a:t>Left bit (MSB) used as the sign bit</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783" y="2249687"/>
            <a:ext cx="4100931" cy="4336484"/>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484154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Language</a:t>
            </a:r>
          </a:p>
        </p:txBody>
      </p:sp>
      <p:sp>
        <p:nvSpPr>
          <p:cNvPr id="3" name="Content Placeholder 2"/>
          <p:cNvSpPr>
            <a:spLocks noGrp="1"/>
          </p:cNvSpPr>
          <p:nvPr>
            <p:ph idx="1"/>
          </p:nvPr>
        </p:nvSpPr>
        <p:spPr/>
        <p:txBody>
          <a:bodyPr/>
          <a:lstStyle/>
          <a:p>
            <a:pPr lvl="1"/>
            <a:r>
              <a:rPr lang="en-US" dirty="0"/>
              <a:t>Set of fundamental </a:t>
            </a:r>
            <a:r>
              <a:rPr lang="en-US" dirty="0" smtClean="0"/>
              <a:t>instructions</a:t>
            </a:r>
          </a:p>
          <a:p>
            <a:pPr lvl="1"/>
            <a:r>
              <a:rPr lang="en-US" dirty="0"/>
              <a:t>Native to a processor: executed directly by </a:t>
            </a:r>
            <a:r>
              <a:rPr lang="en-US" dirty="0" smtClean="0"/>
              <a:t>hardware</a:t>
            </a:r>
            <a:endParaRPr lang="en-US" dirty="0"/>
          </a:p>
          <a:p>
            <a:pPr lvl="1"/>
            <a:r>
              <a:rPr lang="en-US" dirty="0"/>
              <a:t>Expressed as a pattern of 1’s and 0’s</a:t>
            </a:r>
          </a:p>
          <a:p>
            <a:pPr marL="0" indent="0">
              <a:buNone/>
            </a:pPr>
            <a:endParaRPr lang="en-US" dirty="0"/>
          </a:p>
        </p:txBody>
      </p:sp>
      <p:sp>
        <p:nvSpPr>
          <p:cNvPr id="4" name="Rectangle 3"/>
          <p:cNvSpPr txBox="1">
            <a:spLocks noChangeArrowheads="1"/>
          </p:cNvSpPr>
          <p:nvPr/>
        </p:nvSpPr>
        <p:spPr>
          <a:xfrm>
            <a:off x="2107870" y="3633849"/>
            <a:ext cx="5219205" cy="26145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90000"/>
              </a:lnSpc>
              <a:buFontTx/>
              <a:buNone/>
            </a:pPr>
            <a:r>
              <a:rPr lang="en-US" sz="1800" dirty="0" smtClean="0"/>
              <a:t>Here’s what a program-fragment looks like:</a:t>
            </a:r>
          </a:p>
          <a:p>
            <a:pPr>
              <a:lnSpc>
                <a:spcPct val="90000"/>
              </a:lnSpc>
              <a:buFontTx/>
              <a:buNone/>
            </a:pPr>
            <a:endParaRPr lang="en-US" sz="1800" dirty="0" smtClean="0"/>
          </a:p>
          <a:p>
            <a:pPr>
              <a:lnSpc>
                <a:spcPct val="90000"/>
              </a:lnSpc>
              <a:buFontTx/>
              <a:buNone/>
            </a:pPr>
            <a:r>
              <a:rPr lang="en-US" sz="1800" dirty="0" smtClean="0"/>
              <a:t>	</a:t>
            </a:r>
            <a:r>
              <a:rPr lang="en-US" sz="1800" dirty="0" smtClean="0">
                <a:solidFill>
                  <a:srgbClr val="FFFF00"/>
                </a:solidFill>
              </a:rPr>
              <a:t>10100001 10111100 10010011 00000100</a:t>
            </a:r>
          </a:p>
          <a:p>
            <a:pPr>
              <a:lnSpc>
                <a:spcPct val="90000"/>
              </a:lnSpc>
              <a:buFontTx/>
              <a:buNone/>
            </a:pPr>
            <a:r>
              <a:rPr lang="en-US" sz="1800" dirty="0" smtClean="0">
                <a:solidFill>
                  <a:srgbClr val="FFFF00"/>
                </a:solidFill>
              </a:rPr>
              <a:t>	00001000 00000011 00000101 11000000 </a:t>
            </a:r>
          </a:p>
          <a:p>
            <a:pPr>
              <a:lnSpc>
                <a:spcPct val="90000"/>
              </a:lnSpc>
              <a:buFontTx/>
              <a:buNone/>
            </a:pPr>
            <a:r>
              <a:rPr lang="en-US" sz="1800" dirty="0" smtClean="0">
                <a:solidFill>
                  <a:srgbClr val="FFFF00"/>
                </a:solidFill>
              </a:rPr>
              <a:t>	10010011 00000100 00001000 10100011</a:t>
            </a:r>
          </a:p>
          <a:p>
            <a:pPr>
              <a:lnSpc>
                <a:spcPct val="90000"/>
              </a:lnSpc>
              <a:buFontTx/>
              <a:buNone/>
            </a:pPr>
            <a:r>
              <a:rPr lang="en-US" sz="1800" dirty="0" smtClean="0">
                <a:solidFill>
                  <a:srgbClr val="FFFF00"/>
                </a:solidFill>
              </a:rPr>
              <a:t>	11000000 10010100 00000100 00001000</a:t>
            </a:r>
          </a:p>
          <a:p>
            <a:pPr>
              <a:lnSpc>
                <a:spcPct val="90000"/>
              </a:lnSpc>
              <a:buFontTx/>
              <a:buNone/>
            </a:pPr>
            <a:r>
              <a:rPr lang="en-US" sz="1800" dirty="0" smtClean="0"/>
              <a:t>		</a:t>
            </a:r>
          </a:p>
          <a:p>
            <a:pPr>
              <a:lnSpc>
                <a:spcPct val="90000"/>
              </a:lnSpc>
              <a:buFontTx/>
              <a:buNone/>
            </a:pPr>
            <a:r>
              <a:rPr lang="en-US" sz="1800" b="1" dirty="0" smtClean="0">
                <a:solidFill>
                  <a:srgbClr val="00B0F0"/>
                </a:solidFill>
              </a:rPr>
              <a:t>It means:		</a:t>
            </a:r>
            <a:r>
              <a:rPr lang="en-US" b="1" dirty="0" smtClean="0">
                <a:solidFill>
                  <a:srgbClr val="00B0F0"/>
                </a:solidFill>
              </a:rPr>
              <a:t>z = x + y;</a:t>
            </a:r>
            <a:endParaRPr lang="en-US" b="1" dirty="0">
              <a:solidFill>
                <a:srgbClr val="00B0F0"/>
              </a:solidFill>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751797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304800"/>
            <a:ext cx="7328848" cy="60960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One’s Complement</a:t>
            </a:r>
            <a:br>
              <a:rPr lang="en-US" dirty="0" smtClean="0"/>
            </a:br>
            <a:endParaRPr lang="en-US" dirty="0"/>
          </a:p>
        </p:txBody>
      </p:sp>
      <p:sp>
        <p:nvSpPr>
          <p:cNvPr id="3" name="Content Placeholder 2"/>
          <p:cNvSpPr txBox="1">
            <a:spLocks/>
          </p:cNvSpPr>
          <p:nvPr/>
        </p:nvSpPr>
        <p:spPr>
          <a:xfrm>
            <a:off x="1143000" y="1066800"/>
            <a:ext cx="7772400" cy="38100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800" dirty="0" smtClean="0"/>
              <a:t>Invert the ones and zeros</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147" y="1873332"/>
            <a:ext cx="5068007" cy="4751696"/>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1455969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2999" y="304800"/>
            <a:ext cx="9188534" cy="60960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t>Subtraction with One's Complement</a:t>
            </a:r>
            <a:endParaRPr lang="en-US" sz="4000" dirty="0"/>
          </a:p>
        </p:txBody>
      </p:sp>
      <p:sp>
        <p:nvSpPr>
          <p:cNvPr id="3" name="Content Placeholder 2"/>
          <p:cNvSpPr txBox="1">
            <a:spLocks/>
          </p:cNvSpPr>
          <p:nvPr/>
        </p:nvSpPr>
        <p:spPr>
          <a:xfrm>
            <a:off x="1142999" y="1353787"/>
            <a:ext cx="9505349" cy="502920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800" dirty="0" smtClean="0"/>
              <a:t>Steps for subtracting </a:t>
            </a:r>
            <a:r>
              <a:rPr lang="en-US" sz="2800" i="1" dirty="0" smtClean="0"/>
              <a:t>x</a:t>
            </a:r>
            <a:r>
              <a:rPr lang="en-US" sz="2800" dirty="0" smtClean="0"/>
              <a:t> from </a:t>
            </a:r>
            <a:r>
              <a:rPr lang="en-US" sz="2800" i="1" dirty="0" smtClean="0"/>
              <a:t>y</a:t>
            </a:r>
            <a:r>
              <a:rPr lang="en-US" sz="2800" dirty="0" smtClean="0"/>
              <a:t> with an n-bit 1's complement representation:</a:t>
            </a:r>
          </a:p>
          <a:p>
            <a:endParaRPr lang="en-US" sz="2800" dirty="0" smtClean="0"/>
          </a:p>
          <a:p>
            <a:pPr lvl="1">
              <a:buFont typeface="Wingdings" panose="05000000000000000000" pitchFamily="2" charset="2"/>
              <a:buChar char="v"/>
            </a:pPr>
            <a:r>
              <a:rPr lang="en-US" sz="2400" dirty="0" smtClean="0">
                <a:solidFill>
                  <a:srgbClr val="00B0F0"/>
                </a:solidFill>
              </a:rPr>
              <a:t>Negate </a:t>
            </a:r>
            <a:r>
              <a:rPr lang="en-US" sz="2400" i="1" dirty="0" smtClean="0">
                <a:solidFill>
                  <a:srgbClr val="00B0F0"/>
                </a:solidFill>
              </a:rPr>
              <a:t>x</a:t>
            </a:r>
            <a:r>
              <a:rPr lang="en-US" sz="2400" dirty="0" smtClean="0">
                <a:solidFill>
                  <a:srgbClr val="00B0F0"/>
                </a:solidFill>
              </a:rPr>
              <a:t> using 1's complement. </a:t>
            </a:r>
          </a:p>
          <a:p>
            <a:pPr lvl="1">
              <a:buFont typeface="Wingdings" panose="05000000000000000000" pitchFamily="2" charset="2"/>
              <a:buChar char="v"/>
            </a:pPr>
            <a:r>
              <a:rPr lang="en-US" sz="2400" dirty="0" smtClean="0">
                <a:solidFill>
                  <a:srgbClr val="00B0F0"/>
                </a:solidFill>
              </a:rPr>
              <a:t>Add </a:t>
            </a:r>
            <a:r>
              <a:rPr lang="en-US" sz="2400" i="1" dirty="0" smtClean="0">
                <a:solidFill>
                  <a:srgbClr val="00B0F0"/>
                </a:solidFill>
              </a:rPr>
              <a:t>-x</a:t>
            </a:r>
            <a:r>
              <a:rPr lang="en-US" sz="2400" dirty="0" smtClean="0">
                <a:solidFill>
                  <a:srgbClr val="00B0F0"/>
                </a:solidFill>
              </a:rPr>
              <a:t> and </a:t>
            </a:r>
            <a:r>
              <a:rPr lang="en-US" sz="2400" i="1" dirty="0" smtClean="0">
                <a:solidFill>
                  <a:srgbClr val="00B0F0"/>
                </a:solidFill>
              </a:rPr>
              <a:t>y</a:t>
            </a:r>
            <a:r>
              <a:rPr lang="en-US" sz="2400" dirty="0" smtClean="0">
                <a:solidFill>
                  <a:srgbClr val="00B0F0"/>
                </a:solidFill>
              </a:rPr>
              <a:t>.</a:t>
            </a:r>
          </a:p>
          <a:p>
            <a:pPr lvl="1">
              <a:buFont typeface="Wingdings" panose="05000000000000000000" pitchFamily="2" charset="2"/>
              <a:buChar char="v"/>
            </a:pPr>
            <a:r>
              <a:rPr lang="en-US" sz="2400" dirty="0" smtClean="0">
                <a:solidFill>
                  <a:srgbClr val="00B0F0"/>
                </a:solidFill>
              </a:rPr>
              <a:t>If the sum exceeds n bits, add the extra bit to the result.</a:t>
            </a:r>
          </a:p>
          <a:p>
            <a:pPr lvl="1">
              <a:buFont typeface="Wingdings" panose="05000000000000000000" pitchFamily="2" charset="2"/>
              <a:buChar char="v"/>
            </a:pPr>
            <a:r>
              <a:rPr lang="en-US" sz="2400" dirty="0" smtClean="0">
                <a:solidFill>
                  <a:srgbClr val="00B0F0"/>
                </a:solidFill>
              </a:rPr>
              <a:t>If the sum does not exceed n bits, leave the result as it is.</a:t>
            </a:r>
          </a:p>
          <a:p>
            <a:pPr lvl="1">
              <a:buFont typeface="Wingdings" panose="05000000000000000000" pitchFamily="2" charset="2"/>
              <a:buChar char="v"/>
            </a:pPr>
            <a:endParaRPr lang="en-US" sz="2400" dirty="0" smtClean="0">
              <a:solidFill>
                <a:srgbClr val="00B0F0"/>
              </a:solidFill>
            </a:endParaRPr>
          </a:p>
          <a:p>
            <a:pPr marL="457200" lvl="1" indent="0">
              <a:buNone/>
            </a:pPr>
            <a:r>
              <a:rPr lang="en-US" sz="2800" b="1" dirty="0" smtClean="0">
                <a:solidFill>
                  <a:srgbClr val="FFFF00"/>
                </a:solidFill>
              </a:rPr>
              <a:t>The result will be in 1's complement form</a:t>
            </a:r>
          </a:p>
          <a:p>
            <a:pPr lvl="2">
              <a:buFont typeface="Wingdings" panose="05000000000000000000" pitchFamily="2" charset="2"/>
              <a:buChar char="v"/>
            </a:pPr>
            <a:endParaRPr lang="en-US" sz="2800" dirty="0" smtClean="0"/>
          </a:p>
          <a:p>
            <a:pPr lvl="1">
              <a:buFont typeface="Wingdings" panose="05000000000000000000" pitchFamily="2" charset="2"/>
              <a:buChar char="v"/>
            </a:pPr>
            <a:endParaRPr lang="en-US" sz="2400" dirty="0"/>
          </a:p>
        </p:txBody>
      </p:sp>
      <p:sp>
        <p:nvSpPr>
          <p:cNvPr id="4" name="Slide Number Placeholder 3"/>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4118565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05492" y="197923"/>
            <a:ext cx="8482935" cy="1220204"/>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t>Example</a:t>
            </a:r>
            <a:r>
              <a:rPr lang="en-US" sz="3600" dirty="0" smtClean="0"/>
              <a:t>: subtracting 1 from 7 using 1's complement</a:t>
            </a:r>
            <a:endParaRPr lang="en-US" sz="3600" dirty="0"/>
          </a:p>
        </p:txBody>
      </p:sp>
      <p:pic>
        <p:nvPicPr>
          <p:cNvPr id="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515" y="1792167"/>
            <a:ext cx="1781424" cy="571580"/>
          </a:xfrm>
          <a:prstGeom prst="rect">
            <a:avLst/>
          </a:prstGeom>
        </p:spPr>
      </p:pic>
      <p:sp>
        <p:nvSpPr>
          <p:cNvPr id="4" name="TextBox 3"/>
          <p:cNvSpPr txBox="1"/>
          <p:nvPr/>
        </p:nvSpPr>
        <p:spPr>
          <a:xfrm>
            <a:off x="1626629" y="2546231"/>
            <a:ext cx="9507731" cy="400110"/>
          </a:xfrm>
          <a:prstGeom prst="rect">
            <a:avLst/>
          </a:prstGeom>
          <a:noFill/>
        </p:spPr>
        <p:txBody>
          <a:bodyPr wrap="none" rtlCol="0">
            <a:spAutoFit/>
          </a:bodyPr>
          <a:lstStyle/>
          <a:p>
            <a:r>
              <a:rPr lang="en-US" sz="2000" dirty="0"/>
              <a:t>First, we need to convert </a:t>
            </a:r>
            <a:r>
              <a:rPr lang="en-US" sz="2000" dirty="0" smtClean="0">
                <a:solidFill>
                  <a:schemeClr val="accent2">
                    <a:lumMod val="60000"/>
                    <a:lumOff val="40000"/>
                  </a:schemeClr>
                </a:solidFill>
              </a:rPr>
              <a:t>0001</a:t>
            </a:r>
            <a:r>
              <a:rPr lang="en-US" sz="2000" dirty="0" smtClean="0"/>
              <a:t> </a:t>
            </a:r>
            <a:r>
              <a:rPr lang="en-US" sz="2000" dirty="0"/>
              <a:t>to its negative equivalent in 1's complement.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831" y="3009392"/>
            <a:ext cx="1552792" cy="314369"/>
          </a:xfrm>
          <a:prstGeom prst="rect">
            <a:avLst/>
          </a:prstGeom>
        </p:spPr>
      </p:pic>
      <p:sp>
        <p:nvSpPr>
          <p:cNvPr id="6" name="TextBox 5"/>
          <p:cNvSpPr txBox="1"/>
          <p:nvPr/>
        </p:nvSpPr>
        <p:spPr>
          <a:xfrm>
            <a:off x="1649553" y="3382435"/>
            <a:ext cx="9097362" cy="400110"/>
          </a:xfrm>
          <a:prstGeom prst="rect">
            <a:avLst/>
          </a:prstGeom>
          <a:noFill/>
        </p:spPr>
        <p:txBody>
          <a:bodyPr wrap="none" rtlCol="0">
            <a:spAutoFit/>
          </a:bodyPr>
          <a:lstStyle/>
          <a:p>
            <a:r>
              <a:rPr lang="en-US" sz="2000" dirty="0" smtClean="0"/>
              <a:t>Next we perform addition of 7 and our computed 1's complement of -1.</a:t>
            </a:r>
            <a:endParaRPr lang="en-US" sz="2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831" y="3904693"/>
            <a:ext cx="1667108" cy="800212"/>
          </a:xfrm>
          <a:prstGeom prst="rect">
            <a:avLst/>
          </a:prstGeom>
        </p:spPr>
      </p:pic>
      <p:sp>
        <p:nvSpPr>
          <p:cNvPr id="8" name="TextBox 7"/>
          <p:cNvSpPr txBox="1"/>
          <p:nvPr/>
        </p:nvSpPr>
        <p:spPr>
          <a:xfrm>
            <a:off x="1626629" y="4704905"/>
            <a:ext cx="9329311" cy="1015663"/>
          </a:xfrm>
          <a:prstGeom prst="rect">
            <a:avLst/>
          </a:prstGeom>
          <a:noFill/>
        </p:spPr>
        <p:txBody>
          <a:bodyPr wrap="square" rtlCol="0">
            <a:spAutoFit/>
          </a:bodyPr>
          <a:lstStyle/>
          <a:p>
            <a:pPr algn="l"/>
            <a:r>
              <a:rPr lang="en-US" sz="2000" dirty="0"/>
              <a:t>Notice that our addition caused an overflow bit. Whenever we have an overflow bit in 1's complement, we add this bit to our sum to get the correct answer. If there is no overflow bit, then we leave the sum as it is.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5921" y="5811005"/>
            <a:ext cx="866896" cy="714475"/>
          </a:xfrm>
          <a:prstGeom prst="rect">
            <a:avLst/>
          </a:prstGeom>
        </p:spPr>
      </p:pic>
      <p:sp>
        <p:nvSpPr>
          <p:cNvPr id="10" name="Slide Number Placeholder 9"/>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935978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304799"/>
            <a:ext cx="8549054" cy="729073"/>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Another Example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1447799"/>
            <a:ext cx="9113413" cy="5012377"/>
          </a:xfrm>
          <a:prstGeom prst="rect">
            <a:avLst/>
          </a:prstGeom>
        </p:spPr>
      </p:pic>
      <p:sp>
        <p:nvSpPr>
          <p:cNvPr id="4" name="Slide Number Placeholder 3"/>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25946505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304800"/>
            <a:ext cx="7328848" cy="60960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Two’s Complement </a:t>
            </a:r>
            <a:br>
              <a:rPr lang="en-US" dirty="0" smtClean="0"/>
            </a:br>
            <a:endParaRPr lang="en-US" dirty="0"/>
          </a:p>
        </p:txBody>
      </p:sp>
      <p:sp>
        <p:nvSpPr>
          <p:cNvPr id="3" name="Content Placeholder 2"/>
          <p:cNvSpPr txBox="1">
            <a:spLocks/>
          </p:cNvSpPr>
          <p:nvPr/>
        </p:nvSpPr>
        <p:spPr>
          <a:xfrm>
            <a:off x="1143000" y="1066800"/>
            <a:ext cx="9544792"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4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24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24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2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srgbClr val="FE8637"/>
              </a:buClr>
              <a:buSzPct val="70000"/>
              <a:buNone/>
              <a:tabLst/>
              <a:defRPr/>
            </a:pPr>
            <a:r>
              <a:rPr kumimoji="0" lang="en-US" sz="2800" b="0" i="0" u="none" strike="noStrike" kern="1200" cap="none" spc="0" normalizeH="0" baseline="0" noProof="0" dirty="0" smtClean="0">
                <a:ln>
                  <a:noFill/>
                </a:ln>
                <a:solidFill>
                  <a:srgbClr val="00B050"/>
                </a:solidFill>
                <a:effectLst/>
                <a:uLnTx/>
                <a:uFillTx/>
                <a:latin typeface="Century Schoolbook"/>
              </a:rPr>
              <a:t>Take 1’s complement then add 1</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None/>
              <a:tabLst/>
              <a:defRPr/>
            </a:pPr>
            <a:r>
              <a:rPr kumimoji="0" lang="en-US" sz="2800" b="0" i="0" u="none" strike="noStrike" kern="1200" cap="none" spc="0" normalizeH="0" baseline="0" noProof="0" dirty="0" smtClean="0">
                <a:ln>
                  <a:noFill/>
                </a:ln>
                <a:solidFill>
                  <a:sysClr val="windowText" lastClr="000000"/>
                </a:solidFill>
                <a:effectLst/>
                <a:uLnTx/>
                <a:uFillTx/>
                <a:latin typeface="Century Schoolbook"/>
              </a:rPr>
              <a:t>				</a:t>
            </a:r>
            <a:r>
              <a:rPr kumimoji="0" lang="en-US" sz="2800" b="1" i="0" u="none" strike="noStrike" kern="1200" cap="none" spc="0" normalizeH="0" baseline="0" noProof="0" dirty="0" smtClean="0">
                <a:ln>
                  <a:noFill/>
                </a:ln>
                <a:solidFill>
                  <a:srgbClr val="00B0F0"/>
                </a:solidFill>
                <a:effectLst/>
                <a:uLnTx/>
                <a:uFillTx/>
                <a:latin typeface="Century Schoolbook"/>
              </a:rPr>
              <a:t>OR</a:t>
            </a:r>
          </a:p>
          <a:p>
            <a:pPr marL="0" marR="0" lvl="0" indent="0" algn="l" defTabSz="914400" rtl="0" eaLnBrk="1" fontAlgn="auto" latinLnBrk="0" hangingPunct="1">
              <a:lnSpc>
                <a:spcPct val="100000"/>
              </a:lnSpc>
              <a:spcBef>
                <a:spcPts val="600"/>
              </a:spcBef>
              <a:spcAft>
                <a:spcPts val="0"/>
              </a:spcAft>
              <a:buClr>
                <a:srgbClr val="FE8637"/>
              </a:buClr>
              <a:buSzPct val="70000"/>
              <a:buNone/>
              <a:tabLst/>
              <a:defRPr/>
            </a:pPr>
            <a:r>
              <a:rPr kumimoji="0" lang="en-US" sz="2800" b="0" i="0" u="none" strike="noStrike" kern="1200" cap="none" spc="0" normalizeH="0" baseline="0" noProof="0" dirty="0" smtClean="0">
                <a:ln>
                  <a:noFill/>
                </a:ln>
                <a:solidFill>
                  <a:srgbClr val="00B050"/>
                </a:solidFill>
                <a:effectLst/>
                <a:uLnTx/>
                <a:uFillTx/>
                <a:latin typeface="Century Schoolbook"/>
              </a:rPr>
              <a:t>Toggle all bits to the left of the first ‘1’ from the right</a:t>
            </a:r>
          </a:p>
          <a:p>
            <a:pPr marL="0" marR="0" lvl="0" indent="0" algn="l" defTabSz="914400" rtl="0" eaLnBrk="1" fontAlgn="auto" latinLnBrk="0" hangingPunct="1">
              <a:lnSpc>
                <a:spcPct val="100000"/>
              </a:lnSpc>
              <a:spcBef>
                <a:spcPts val="600"/>
              </a:spcBef>
              <a:spcAft>
                <a:spcPts val="0"/>
              </a:spcAft>
              <a:buClr>
                <a:srgbClr val="FE8637"/>
              </a:buClr>
              <a:buSzPct val="70000"/>
              <a:buNone/>
              <a:tabLst/>
              <a:defRPr/>
            </a:pPr>
            <a:r>
              <a:rPr kumimoji="0" lang="en-US" sz="2800" b="1" i="0" u="sng" strike="noStrike" kern="1200" cap="none" spc="0" normalizeH="0" baseline="0" noProof="0" dirty="0" smtClean="0">
                <a:ln>
                  <a:noFill/>
                </a:ln>
                <a:solidFill>
                  <a:srgbClr val="00B0F0"/>
                </a:solidFill>
                <a:effectLst/>
                <a:uLnTx/>
                <a:uFillTx/>
                <a:latin typeface="Century Schoolbook"/>
              </a:rPr>
              <a:t>Example</a:t>
            </a:r>
            <a:r>
              <a:rPr kumimoji="0" lang="en-US" sz="2800" b="1" i="0" u="none" strike="noStrike" kern="1200" cap="none" spc="0" normalizeH="0" baseline="0" noProof="0" dirty="0" smtClean="0">
                <a:ln>
                  <a:noFill/>
                </a:ln>
                <a:solidFill>
                  <a:srgbClr val="00B0F0"/>
                </a:solidFill>
                <a:effectLst/>
                <a:uLnTx/>
                <a:uFillTx/>
                <a:latin typeface="Century Schoolbook"/>
              </a:rPr>
              <a:t>:</a:t>
            </a:r>
          </a:p>
        </p:txBody>
      </p:sp>
      <p:sp>
        <p:nvSpPr>
          <p:cNvPr id="4" name="Line 5"/>
          <p:cNvSpPr>
            <a:spLocks noChangeShapeType="1"/>
          </p:cNvSpPr>
          <p:nvPr/>
        </p:nvSpPr>
        <p:spPr bwMode="auto">
          <a:xfrm flipH="1">
            <a:off x="2189162" y="5119688"/>
            <a:ext cx="2700338" cy="0"/>
          </a:xfrm>
          <a:prstGeom prst="line">
            <a:avLst/>
          </a:prstGeom>
          <a:noFill/>
          <a:ln w="38100">
            <a:solidFill>
              <a:sysClr val="windowText" lastClr="000000"/>
            </a:solidFill>
            <a:round/>
            <a:headEnd/>
            <a:tailEnd/>
          </a:ln>
          <a:effectLst/>
        </p:spPr>
        <p:txBody>
          <a:bodyPr lIns="0" tIns="0" rIns="0" bIns="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Schoolbook"/>
            </a:endParaRPr>
          </a:p>
        </p:txBody>
      </p:sp>
      <p:sp>
        <p:nvSpPr>
          <p:cNvPr id="5" name="Text Box 6"/>
          <p:cNvSpPr txBox="1">
            <a:spLocks noChangeArrowheads="1"/>
          </p:cNvSpPr>
          <p:nvPr/>
        </p:nvSpPr>
        <p:spPr bwMode="auto">
          <a:xfrm>
            <a:off x="2100262" y="5299075"/>
            <a:ext cx="2609850" cy="384175"/>
          </a:xfrm>
          <a:prstGeom prst="rect">
            <a:avLst/>
          </a:prstGeom>
          <a:noFill/>
          <a:ln w="12700" algn="ctr">
            <a:noFill/>
            <a:miter lim="800000"/>
            <a:headEnd/>
            <a:tailEnd/>
          </a:ln>
          <a:effectLst/>
        </p:spPr>
        <p:txBody>
          <a:bodyPr lIns="0" tIns="0" rIns="0" bIns="0">
            <a:spAutoFit/>
          </a:bodyPr>
          <a:lstStyle/>
          <a:p>
            <a:pPr algn="r" eaLnBrk="0" fontAlgn="auto" hangingPunct="0">
              <a:lnSpc>
                <a:spcPct val="90000"/>
              </a:lnSpc>
              <a:spcBef>
                <a:spcPct val="50000"/>
              </a:spcBef>
              <a:spcAft>
                <a:spcPts val="0"/>
              </a:spcAft>
              <a:buClr>
                <a:prstClr val="white"/>
              </a:buClr>
              <a:buFont typeface="Arial" charset="0"/>
              <a:buNone/>
            </a:pPr>
            <a:r>
              <a:rPr lang="en-US" sz="2800" b="1">
                <a:solidFill>
                  <a:srgbClr val="7598D9"/>
                </a:solidFill>
                <a:latin typeface="Century Schoolbook"/>
                <a:cs typeface="Times New Roman" pitchFamily="18" charset="0"/>
              </a:rPr>
              <a:t>0</a:t>
            </a:r>
            <a:r>
              <a:rPr lang="en-US" sz="2800" b="1">
                <a:solidFill>
                  <a:prstClr val="black"/>
                </a:solidFill>
                <a:latin typeface="Century Schoolbook"/>
                <a:cs typeface="Times New Roman" pitchFamily="18" charset="0"/>
              </a:rPr>
              <a:t> </a:t>
            </a:r>
            <a:r>
              <a:rPr lang="en-US" sz="2800" b="1">
                <a:solidFill>
                  <a:srgbClr val="FE8637"/>
                </a:solidFill>
                <a:latin typeface="Century Schoolbook"/>
                <a:cs typeface="Times New Roman" pitchFamily="18" charset="0"/>
              </a:rPr>
              <a:t>1</a:t>
            </a:r>
            <a:r>
              <a:rPr lang="en-US" sz="2800" b="1">
                <a:solidFill>
                  <a:prstClr val="black"/>
                </a:solidFill>
                <a:latin typeface="Century Schoolbook"/>
                <a:cs typeface="Times New Roman" pitchFamily="18" charset="0"/>
              </a:rPr>
              <a:t> </a:t>
            </a:r>
            <a:r>
              <a:rPr lang="en-US" sz="2800" b="1">
                <a:solidFill>
                  <a:srgbClr val="7598D9"/>
                </a:solidFill>
                <a:latin typeface="Century Schoolbook"/>
                <a:cs typeface="Times New Roman" pitchFamily="18" charset="0"/>
              </a:rPr>
              <a:t>0</a:t>
            </a:r>
            <a:r>
              <a:rPr lang="en-US" sz="2800" b="1">
                <a:solidFill>
                  <a:prstClr val="black"/>
                </a:solidFill>
                <a:latin typeface="Century Schoolbook"/>
                <a:cs typeface="Times New Roman" pitchFamily="18" charset="0"/>
              </a:rPr>
              <a:t> </a:t>
            </a:r>
            <a:r>
              <a:rPr lang="en-US" sz="2800" b="1">
                <a:solidFill>
                  <a:srgbClr val="FE8637"/>
                </a:solidFill>
                <a:latin typeface="Century Schoolbook"/>
                <a:cs typeface="Times New Roman" pitchFamily="18" charset="0"/>
              </a:rPr>
              <a:t>1</a:t>
            </a:r>
            <a:r>
              <a:rPr lang="en-US" sz="2800" b="1">
                <a:solidFill>
                  <a:prstClr val="black"/>
                </a:solidFill>
                <a:latin typeface="Century Schoolbook"/>
                <a:cs typeface="Times New Roman" pitchFamily="18" charset="0"/>
              </a:rPr>
              <a:t> 0 0 0 0</a:t>
            </a:r>
            <a:endParaRPr lang="en-US" sz="2800" b="1">
              <a:solidFill>
                <a:prstClr val="black"/>
              </a:solidFill>
              <a:latin typeface="Century Schoolbook"/>
              <a:cs typeface="Times New Roman" pitchFamily="18" charset="0"/>
              <a:sym typeface="Wingdings" pitchFamily="2" charset="2"/>
            </a:endParaRPr>
          </a:p>
        </p:txBody>
      </p:sp>
      <p:sp>
        <p:nvSpPr>
          <p:cNvPr id="6" name="Text Box 7"/>
          <p:cNvSpPr txBox="1">
            <a:spLocks noChangeArrowheads="1"/>
          </p:cNvSpPr>
          <p:nvPr/>
        </p:nvSpPr>
        <p:spPr bwMode="auto">
          <a:xfrm>
            <a:off x="1828800" y="3429000"/>
            <a:ext cx="2881312" cy="1581150"/>
          </a:xfrm>
          <a:prstGeom prst="rect">
            <a:avLst/>
          </a:prstGeom>
          <a:noFill/>
          <a:ln w="12700" algn="ctr">
            <a:noFill/>
            <a:miter lim="800000"/>
            <a:headEnd/>
            <a:tailEnd/>
          </a:ln>
          <a:effectLst/>
        </p:spPr>
        <p:txBody>
          <a:bodyPr lIns="0" tIns="0" rIns="0" bIns="0">
            <a:spAutoFit/>
          </a:bodyPr>
          <a:lstStyle/>
          <a:p>
            <a:pPr algn="r" eaLnBrk="0" fontAlgn="auto" hangingPunct="0">
              <a:lnSpc>
                <a:spcPct val="90000"/>
              </a:lnSpc>
              <a:spcBef>
                <a:spcPct val="50000"/>
              </a:spcBef>
              <a:spcAft>
                <a:spcPts val="0"/>
              </a:spcAft>
              <a:buClr>
                <a:prstClr val="white"/>
              </a:buClr>
              <a:buFont typeface="Arial" charset="0"/>
              <a:buNone/>
            </a:pPr>
            <a:r>
              <a:rPr lang="en-US" sz="2800" b="1" dirty="0">
                <a:solidFill>
                  <a:srgbClr val="FE8637"/>
                </a:solidFill>
                <a:latin typeface="Century Schoolbook"/>
                <a:cs typeface="Times New Roman" pitchFamily="18" charset="0"/>
              </a:rPr>
              <a:t>1 </a:t>
            </a:r>
            <a:r>
              <a:rPr lang="en-US" sz="2800" b="1" dirty="0">
                <a:solidFill>
                  <a:srgbClr val="7598D9"/>
                </a:solidFill>
                <a:latin typeface="Century Schoolbook"/>
                <a:cs typeface="Times New Roman" pitchFamily="18" charset="0"/>
              </a:rPr>
              <a:t>0 </a:t>
            </a:r>
            <a:r>
              <a:rPr lang="en-US" sz="2800" b="1" dirty="0">
                <a:solidFill>
                  <a:srgbClr val="FE8637"/>
                </a:solidFill>
                <a:latin typeface="Century Schoolbook"/>
                <a:cs typeface="Times New Roman" pitchFamily="18" charset="0"/>
              </a:rPr>
              <a:t>1 1 </a:t>
            </a:r>
            <a:r>
              <a:rPr lang="en-US" sz="2800" b="1" dirty="0">
                <a:solidFill>
                  <a:srgbClr val="7598D9"/>
                </a:solidFill>
                <a:latin typeface="Century Schoolbook"/>
                <a:cs typeface="Times New Roman" pitchFamily="18" charset="0"/>
              </a:rPr>
              <a:t>0 0 0 0</a:t>
            </a:r>
          </a:p>
          <a:p>
            <a:pPr algn="r" eaLnBrk="0" fontAlgn="auto" hangingPunct="0">
              <a:lnSpc>
                <a:spcPct val="90000"/>
              </a:lnSpc>
              <a:spcBef>
                <a:spcPct val="50000"/>
              </a:spcBef>
              <a:spcAft>
                <a:spcPts val="0"/>
              </a:spcAft>
              <a:buClr>
                <a:prstClr val="white"/>
              </a:buClr>
              <a:buFont typeface="Arial" charset="0"/>
              <a:buNone/>
            </a:pPr>
            <a:r>
              <a:rPr lang="en-US" sz="2800" b="1" dirty="0">
                <a:solidFill>
                  <a:srgbClr val="FE8637"/>
                </a:solidFill>
                <a:latin typeface="Century Schoolbook"/>
                <a:cs typeface="Times New Roman" pitchFamily="18" charset="0"/>
                <a:sym typeface="Wingdings" pitchFamily="2" charset="2"/>
              </a:rPr>
              <a:t>0 </a:t>
            </a:r>
            <a:r>
              <a:rPr lang="en-US" sz="2800" b="1" dirty="0">
                <a:solidFill>
                  <a:srgbClr val="7598D9"/>
                </a:solidFill>
                <a:latin typeface="Century Schoolbook"/>
                <a:cs typeface="Times New Roman" pitchFamily="18" charset="0"/>
                <a:sym typeface="Wingdings" pitchFamily="2" charset="2"/>
              </a:rPr>
              <a:t>1 </a:t>
            </a:r>
            <a:r>
              <a:rPr lang="en-US" sz="2800" b="1" dirty="0">
                <a:solidFill>
                  <a:srgbClr val="FE8637"/>
                </a:solidFill>
                <a:latin typeface="Century Schoolbook"/>
                <a:cs typeface="Times New Roman" pitchFamily="18" charset="0"/>
                <a:sym typeface="Wingdings" pitchFamily="2" charset="2"/>
              </a:rPr>
              <a:t>0 0 </a:t>
            </a:r>
            <a:r>
              <a:rPr lang="en-US" sz="2800" b="1" dirty="0">
                <a:solidFill>
                  <a:srgbClr val="7598D9"/>
                </a:solidFill>
                <a:latin typeface="Century Schoolbook"/>
                <a:cs typeface="Times New Roman" pitchFamily="18" charset="0"/>
                <a:sym typeface="Wingdings" pitchFamily="2" charset="2"/>
              </a:rPr>
              <a:t>1 1 1 1</a:t>
            </a:r>
          </a:p>
          <a:p>
            <a:pPr algn="r" eaLnBrk="0" fontAlgn="auto" hangingPunct="0">
              <a:lnSpc>
                <a:spcPct val="90000"/>
              </a:lnSpc>
              <a:spcBef>
                <a:spcPct val="50000"/>
              </a:spcBef>
              <a:spcAft>
                <a:spcPts val="0"/>
              </a:spcAft>
              <a:buClr>
                <a:prstClr val="white"/>
              </a:buClr>
              <a:buFont typeface="Arial" charset="0"/>
              <a:buNone/>
            </a:pPr>
            <a:r>
              <a:rPr lang="en-US" sz="2800" b="1" dirty="0">
                <a:solidFill>
                  <a:srgbClr val="7598D9"/>
                </a:solidFill>
                <a:latin typeface="Century Schoolbook"/>
                <a:cs typeface="Times New Roman" pitchFamily="18" charset="0"/>
                <a:sym typeface="Wingdings" pitchFamily="2" charset="2"/>
              </a:rPr>
              <a:t>+                        1</a:t>
            </a:r>
          </a:p>
        </p:txBody>
      </p:sp>
      <p:sp>
        <p:nvSpPr>
          <p:cNvPr id="7" name="Text Box 9"/>
          <p:cNvSpPr txBox="1">
            <a:spLocks noChangeArrowheads="1"/>
          </p:cNvSpPr>
          <p:nvPr/>
        </p:nvSpPr>
        <p:spPr bwMode="auto">
          <a:xfrm>
            <a:off x="5249862" y="3432175"/>
            <a:ext cx="2881313" cy="384175"/>
          </a:xfrm>
          <a:prstGeom prst="rect">
            <a:avLst/>
          </a:prstGeom>
          <a:noFill/>
          <a:ln w="12700" algn="ctr">
            <a:noFill/>
            <a:miter lim="800000"/>
            <a:headEnd/>
            <a:tailEnd/>
          </a:ln>
          <a:effectLst/>
        </p:spPr>
        <p:txBody>
          <a:bodyPr lIns="0" tIns="0" rIns="0" bIns="0">
            <a:spAutoFit/>
          </a:bodyPr>
          <a:lstStyle/>
          <a:p>
            <a:pPr algn="r" eaLnBrk="0" fontAlgn="auto" hangingPunct="0">
              <a:lnSpc>
                <a:spcPct val="90000"/>
              </a:lnSpc>
              <a:spcBef>
                <a:spcPct val="50000"/>
              </a:spcBef>
              <a:spcAft>
                <a:spcPts val="0"/>
              </a:spcAft>
              <a:buClr>
                <a:prstClr val="white"/>
              </a:buClr>
              <a:buFont typeface="Arial" charset="0"/>
              <a:buNone/>
            </a:pPr>
            <a:r>
              <a:rPr lang="en-US" sz="2800" b="1" dirty="0">
                <a:solidFill>
                  <a:srgbClr val="FE8637"/>
                </a:solidFill>
                <a:latin typeface="Century Schoolbook"/>
                <a:cs typeface="Times New Roman" pitchFamily="18" charset="0"/>
              </a:rPr>
              <a:t>1 </a:t>
            </a:r>
            <a:r>
              <a:rPr lang="en-US" sz="2800" b="1" dirty="0">
                <a:solidFill>
                  <a:srgbClr val="7598D9"/>
                </a:solidFill>
                <a:latin typeface="Century Schoolbook"/>
                <a:cs typeface="Times New Roman" pitchFamily="18" charset="0"/>
              </a:rPr>
              <a:t>0 </a:t>
            </a:r>
            <a:r>
              <a:rPr lang="en-US" sz="2800" b="1" dirty="0">
                <a:solidFill>
                  <a:srgbClr val="FE8637"/>
                </a:solidFill>
                <a:latin typeface="Century Schoolbook"/>
                <a:cs typeface="Times New Roman" pitchFamily="18" charset="0"/>
              </a:rPr>
              <a:t>1 1 </a:t>
            </a:r>
            <a:r>
              <a:rPr lang="en-US" sz="2800" b="1" dirty="0">
                <a:solidFill>
                  <a:srgbClr val="7598D9"/>
                </a:solidFill>
                <a:latin typeface="Century Schoolbook"/>
                <a:cs typeface="Times New Roman" pitchFamily="18" charset="0"/>
              </a:rPr>
              <a:t>0 0 0 0</a:t>
            </a:r>
          </a:p>
        </p:txBody>
      </p:sp>
      <p:sp>
        <p:nvSpPr>
          <p:cNvPr id="8" name="Text Box 10"/>
          <p:cNvSpPr txBox="1">
            <a:spLocks noChangeArrowheads="1"/>
          </p:cNvSpPr>
          <p:nvPr/>
        </p:nvSpPr>
        <p:spPr bwMode="auto">
          <a:xfrm>
            <a:off x="7950200" y="5299075"/>
            <a:ext cx="179387" cy="384175"/>
          </a:xfrm>
          <a:prstGeom prst="rect">
            <a:avLst/>
          </a:prstGeom>
          <a:noFill/>
          <a:ln w="12700" algn="ctr">
            <a:noFill/>
            <a:miter lim="800000"/>
            <a:headEnd/>
            <a:tailEnd/>
          </a:ln>
          <a:effectLst/>
        </p:spPr>
        <p:txBody>
          <a:bodyPr lIns="0" tIns="0" rIns="0" bIns="0">
            <a:spAutoFit/>
          </a:bodyPr>
          <a:lstStyle/>
          <a:p>
            <a:pPr algn="l" eaLnBrk="0" fontAlgn="auto" hangingPunct="0">
              <a:lnSpc>
                <a:spcPct val="90000"/>
              </a:lnSpc>
              <a:spcBef>
                <a:spcPct val="50000"/>
              </a:spcBef>
              <a:spcAft>
                <a:spcPts val="0"/>
              </a:spcAft>
              <a:buClr>
                <a:prstClr val="white"/>
              </a:buClr>
              <a:buFont typeface="Arial" charset="0"/>
              <a:buNone/>
            </a:pPr>
            <a:r>
              <a:rPr lang="en-US" sz="2800" b="1">
                <a:solidFill>
                  <a:prstClr val="black"/>
                </a:solidFill>
                <a:latin typeface="Century Schoolbook"/>
                <a:cs typeface="Times New Roman" pitchFamily="18" charset="0"/>
              </a:rPr>
              <a:t>0</a:t>
            </a:r>
          </a:p>
        </p:txBody>
      </p:sp>
      <p:sp>
        <p:nvSpPr>
          <p:cNvPr id="9" name="Text Box 11"/>
          <p:cNvSpPr txBox="1">
            <a:spLocks noChangeArrowheads="1"/>
          </p:cNvSpPr>
          <p:nvPr/>
        </p:nvSpPr>
        <p:spPr bwMode="auto">
          <a:xfrm>
            <a:off x="7675562" y="5299075"/>
            <a:ext cx="179388" cy="384175"/>
          </a:xfrm>
          <a:prstGeom prst="rect">
            <a:avLst/>
          </a:prstGeom>
          <a:noFill/>
          <a:ln w="12700" algn="ctr">
            <a:noFill/>
            <a:miter lim="800000"/>
            <a:headEnd/>
            <a:tailEnd/>
          </a:ln>
          <a:effectLst/>
        </p:spPr>
        <p:txBody>
          <a:bodyPr lIns="0" tIns="0" rIns="0" bIns="0">
            <a:spAutoFit/>
          </a:bodyPr>
          <a:lstStyle/>
          <a:p>
            <a:pPr algn="l" eaLnBrk="0" fontAlgn="auto" hangingPunct="0">
              <a:lnSpc>
                <a:spcPct val="90000"/>
              </a:lnSpc>
              <a:spcBef>
                <a:spcPct val="50000"/>
              </a:spcBef>
              <a:spcAft>
                <a:spcPts val="0"/>
              </a:spcAft>
              <a:buClr>
                <a:prstClr val="white"/>
              </a:buClr>
              <a:buFont typeface="Arial" charset="0"/>
              <a:buNone/>
            </a:pPr>
            <a:r>
              <a:rPr lang="en-US" sz="2800" b="1" dirty="0">
                <a:solidFill>
                  <a:prstClr val="black"/>
                </a:solidFill>
                <a:latin typeface="Century Schoolbook"/>
                <a:cs typeface="Times New Roman" pitchFamily="18" charset="0"/>
              </a:rPr>
              <a:t>0</a:t>
            </a:r>
          </a:p>
        </p:txBody>
      </p:sp>
      <p:sp>
        <p:nvSpPr>
          <p:cNvPr id="10" name="Text Box 12"/>
          <p:cNvSpPr txBox="1">
            <a:spLocks noChangeArrowheads="1"/>
          </p:cNvSpPr>
          <p:nvPr/>
        </p:nvSpPr>
        <p:spPr bwMode="auto">
          <a:xfrm>
            <a:off x="7408862" y="5299075"/>
            <a:ext cx="179388" cy="384175"/>
          </a:xfrm>
          <a:prstGeom prst="rect">
            <a:avLst/>
          </a:prstGeom>
          <a:noFill/>
          <a:ln w="12700" algn="ctr">
            <a:noFill/>
            <a:miter lim="800000"/>
            <a:headEnd/>
            <a:tailEnd/>
          </a:ln>
          <a:effectLst/>
        </p:spPr>
        <p:txBody>
          <a:bodyPr lIns="0" tIns="0" rIns="0" bIns="0">
            <a:spAutoFit/>
          </a:bodyPr>
          <a:lstStyle/>
          <a:p>
            <a:pPr algn="l" eaLnBrk="0" fontAlgn="auto" hangingPunct="0">
              <a:lnSpc>
                <a:spcPct val="90000"/>
              </a:lnSpc>
              <a:spcBef>
                <a:spcPct val="50000"/>
              </a:spcBef>
              <a:spcAft>
                <a:spcPts val="0"/>
              </a:spcAft>
              <a:buClr>
                <a:prstClr val="white"/>
              </a:buClr>
              <a:buFont typeface="Arial" charset="0"/>
              <a:buNone/>
            </a:pPr>
            <a:r>
              <a:rPr lang="en-US" sz="2800" b="1">
                <a:solidFill>
                  <a:prstClr val="black"/>
                </a:solidFill>
                <a:latin typeface="Century Schoolbook"/>
                <a:cs typeface="Times New Roman" pitchFamily="18" charset="0"/>
              </a:rPr>
              <a:t>0</a:t>
            </a:r>
          </a:p>
        </p:txBody>
      </p:sp>
      <p:sp>
        <p:nvSpPr>
          <p:cNvPr id="11" name="Text Box 13"/>
          <p:cNvSpPr txBox="1">
            <a:spLocks noChangeArrowheads="1"/>
          </p:cNvSpPr>
          <p:nvPr/>
        </p:nvSpPr>
        <p:spPr bwMode="auto">
          <a:xfrm>
            <a:off x="7135812" y="5299075"/>
            <a:ext cx="179388" cy="384175"/>
          </a:xfrm>
          <a:prstGeom prst="rect">
            <a:avLst/>
          </a:prstGeom>
          <a:noFill/>
          <a:ln w="12700" algn="ctr">
            <a:noFill/>
            <a:miter lim="800000"/>
            <a:headEnd/>
            <a:tailEnd/>
          </a:ln>
          <a:effectLst/>
        </p:spPr>
        <p:txBody>
          <a:bodyPr lIns="0" tIns="0" rIns="0" bIns="0">
            <a:spAutoFit/>
          </a:bodyPr>
          <a:lstStyle/>
          <a:p>
            <a:pPr algn="l" eaLnBrk="0" fontAlgn="auto" hangingPunct="0">
              <a:lnSpc>
                <a:spcPct val="90000"/>
              </a:lnSpc>
              <a:spcBef>
                <a:spcPct val="50000"/>
              </a:spcBef>
              <a:spcAft>
                <a:spcPts val="0"/>
              </a:spcAft>
              <a:buClr>
                <a:prstClr val="white"/>
              </a:buClr>
              <a:buFont typeface="Arial" charset="0"/>
              <a:buNone/>
            </a:pPr>
            <a:r>
              <a:rPr lang="en-US" sz="2800" b="1" dirty="0">
                <a:solidFill>
                  <a:prstClr val="black"/>
                </a:solidFill>
                <a:latin typeface="Century Schoolbook"/>
                <a:cs typeface="Times New Roman" pitchFamily="18" charset="0"/>
              </a:rPr>
              <a:t>0</a:t>
            </a:r>
          </a:p>
        </p:txBody>
      </p:sp>
      <p:sp>
        <p:nvSpPr>
          <p:cNvPr id="12" name="Text Box 14"/>
          <p:cNvSpPr txBox="1">
            <a:spLocks noChangeArrowheads="1"/>
          </p:cNvSpPr>
          <p:nvPr/>
        </p:nvSpPr>
        <p:spPr bwMode="auto">
          <a:xfrm>
            <a:off x="6869112" y="5299075"/>
            <a:ext cx="179388" cy="384175"/>
          </a:xfrm>
          <a:prstGeom prst="rect">
            <a:avLst/>
          </a:prstGeom>
          <a:noFill/>
          <a:ln w="12700" algn="ctr">
            <a:noFill/>
            <a:miter lim="800000"/>
            <a:headEnd/>
            <a:tailEnd/>
          </a:ln>
          <a:effectLst/>
        </p:spPr>
        <p:txBody>
          <a:bodyPr lIns="0" tIns="0" rIns="0" bIns="0">
            <a:spAutoFit/>
          </a:bodyPr>
          <a:lstStyle/>
          <a:p>
            <a:pPr algn="l" eaLnBrk="0" fontAlgn="auto" hangingPunct="0">
              <a:lnSpc>
                <a:spcPct val="90000"/>
              </a:lnSpc>
              <a:spcBef>
                <a:spcPct val="50000"/>
              </a:spcBef>
              <a:spcAft>
                <a:spcPts val="0"/>
              </a:spcAft>
              <a:buClr>
                <a:prstClr val="white"/>
              </a:buClr>
              <a:buFont typeface="Arial" charset="0"/>
              <a:buNone/>
            </a:pPr>
            <a:r>
              <a:rPr lang="en-US" sz="2800" b="1">
                <a:solidFill>
                  <a:srgbClr val="FE8637"/>
                </a:solidFill>
                <a:latin typeface="Century Schoolbook"/>
                <a:cs typeface="Times New Roman" pitchFamily="18" charset="0"/>
              </a:rPr>
              <a:t>1</a:t>
            </a:r>
          </a:p>
        </p:txBody>
      </p:sp>
      <p:sp>
        <p:nvSpPr>
          <p:cNvPr id="13" name="Text Box 15"/>
          <p:cNvSpPr txBox="1">
            <a:spLocks noChangeArrowheads="1"/>
          </p:cNvSpPr>
          <p:nvPr/>
        </p:nvSpPr>
        <p:spPr bwMode="auto">
          <a:xfrm>
            <a:off x="6608762" y="5299075"/>
            <a:ext cx="179388" cy="384175"/>
          </a:xfrm>
          <a:prstGeom prst="rect">
            <a:avLst/>
          </a:prstGeom>
          <a:noFill/>
          <a:ln w="12700" algn="ctr">
            <a:noFill/>
            <a:miter lim="800000"/>
            <a:headEnd/>
            <a:tailEnd/>
          </a:ln>
          <a:effectLst/>
        </p:spPr>
        <p:txBody>
          <a:bodyPr lIns="0" tIns="0" rIns="0" bIns="0">
            <a:spAutoFit/>
          </a:bodyPr>
          <a:lstStyle/>
          <a:p>
            <a:pPr algn="l" eaLnBrk="0" fontAlgn="auto" hangingPunct="0">
              <a:lnSpc>
                <a:spcPct val="90000"/>
              </a:lnSpc>
              <a:spcBef>
                <a:spcPct val="50000"/>
              </a:spcBef>
              <a:spcAft>
                <a:spcPts val="0"/>
              </a:spcAft>
              <a:buClr>
                <a:prstClr val="white"/>
              </a:buClr>
              <a:buFont typeface="Arial" charset="0"/>
              <a:buNone/>
            </a:pPr>
            <a:r>
              <a:rPr lang="en-US" sz="2800" b="1">
                <a:solidFill>
                  <a:srgbClr val="7598D9"/>
                </a:solidFill>
                <a:latin typeface="Century Schoolbook"/>
                <a:cs typeface="Times New Roman" pitchFamily="18" charset="0"/>
              </a:rPr>
              <a:t>0</a:t>
            </a:r>
          </a:p>
        </p:txBody>
      </p:sp>
      <p:sp>
        <p:nvSpPr>
          <p:cNvPr id="14" name="Text Box 16"/>
          <p:cNvSpPr txBox="1">
            <a:spLocks noChangeArrowheads="1"/>
          </p:cNvSpPr>
          <p:nvPr/>
        </p:nvSpPr>
        <p:spPr bwMode="auto">
          <a:xfrm>
            <a:off x="6329362" y="5299075"/>
            <a:ext cx="179388" cy="384175"/>
          </a:xfrm>
          <a:prstGeom prst="rect">
            <a:avLst/>
          </a:prstGeom>
          <a:noFill/>
          <a:ln w="12700" algn="ctr">
            <a:noFill/>
            <a:miter lim="800000"/>
            <a:headEnd/>
            <a:tailEnd/>
          </a:ln>
          <a:effectLst/>
        </p:spPr>
        <p:txBody>
          <a:bodyPr lIns="0" tIns="0" rIns="0" bIns="0">
            <a:spAutoFit/>
          </a:bodyPr>
          <a:lstStyle/>
          <a:p>
            <a:pPr algn="l" eaLnBrk="0" fontAlgn="auto" hangingPunct="0">
              <a:lnSpc>
                <a:spcPct val="90000"/>
              </a:lnSpc>
              <a:spcBef>
                <a:spcPct val="50000"/>
              </a:spcBef>
              <a:spcAft>
                <a:spcPts val="0"/>
              </a:spcAft>
              <a:buClr>
                <a:prstClr val="white"/>
              </a:buClr>
              <a:buFont typeface="Arial" charset="0"/>
              <a:buNone/>
            </a:pPr>
            <a:r>
              <a:rPr lang="en-US" sz="2800" b="1" dirty="0">
                <a:solidFill>
                  <a:srgbClr val="FE8637"/>
                </a:solidFill>
                <a:latin typeface="Century Schoolbook"/>
                <a:cs typeface="Times New Roman" pitchFamily="18" charset="0"/>
              </a:rPr>
              <a:t>1</a:t>
            </a:r>
          </a:p>
        </p:txBody>
      </p:sp>
      <p:sp>
        <p:nvSpPr>
          <p:cNvPr id="15" name="Text Box 17"/>
          <p:cNvSpPr txBox="1">
            <a:spLocks noChangeArrowheads="1"/>
          </p:cNvSpPr>
          <p:nvPr/>
        </p:nvSpPr>
        <p:spPr bwMode="auto">
          <a:xfrm>
            <a:off x="6069012" y="5299075"/>
            <a:ext cx="179388" cy="384175"/>
          </a:xfrm>
          <a:prstGeom prst="rect">
            <a:avLst/>
          </a:prstGeom>
          <a:noFill/>
          <a:ln w="12700" algn="ctr">
            <a:noFill/>
            <a:miter lim="800000"/>
            <a:headEnd/>
            <a:tailEnd/>
          </a:ln>
          <a:effectLst/>
        </p:spPr>
        <p:txBody>
          <a:bodyPr lIns="0" tIns="0" rIns="0" bIns="0">
            <a:spAutoFit/>
          </a:bodyPr>
          <a:lstStyle/>
          <a:p>
            <a:pPr algn="l" eaLnBrk="0" fontAlgn="auto" hangingPunct="0">
              <a:lnSpc>
                <a:spcPct val="90000"/>
              </a:lnSpc>
              <a:spcBef>
                <a:spcPct val="50000"/>
              </a:spcBef>
              <a:spcAft>
                <a:spcPts val="0"/>
              </a:spcAft>
              <a:buClr>
                <a:prstClr val="white"/>
              </a:buClr>
              <a:buFont typeface="Arial" charset="0"/>
              <a:buNone/>
            </a:pPr>
            <a:r>
              <a:rPr lang="en-US" sz="2800" b="1" dirty="0">
                <a:solidFill>
                  <a:srgbClr val="7598D9"/>
                </a:solidFill>
                <a:latin typeface="Century Schoolbook"/>
                <a:cs typeface="Times New Roman" pitchFamily="18" charset="0"/>
              </a:rPr>
              <a:t>0</a:t>
            </a:r>
          </a:p>
        </p:txBody>
      </p:sp>
      <p:sp>
        <p:nvSpPr>
          <p:cNvPr id="16" name="Slide Number Placeholder 15"/>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25628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1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1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linds(horizontal)">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par>
                          <p:cTn id="18" fill="hold">
                            <p:stCondLst>
                              <p:cond delay="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100" fill="hold"/>
                                        <p:tgtEl>
                                          <p:spTgt spid="4"/>
                                        </p:tgtEl>
                                        <p:attrNameLst>
                                          <p:attrName>ppt_x</p:attrName>
                                        </p:attrNameLst>
                                      </p:cBhvr>
                                      <p:tavLst>
                                        <p:tav tm="0">
                                          <p:val>
                                            <p:strVal val="#ppt_x"/>
                                          </p:val>
                                        </p:tav>
                                        <p:tav tm="100000">
                                          <p:val>
                                            <p:strVal val="#ppt_x"/>
                                          </p:val>
                                        </p:tav>
                                      </p:tavLst>
                                    </p:anim>
                                    <p:anim calcmode="lin" valueType="num">
                                      <p:cBhvr additive="base">
                                        <p:cTn id="22" dur="1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500"/>
                                        <p:tgtEl>
                                          <p:spTgt spid="5"/>
                                        </p:tgtEl>
                                      </p:cBhvr>
                                    </p:animEffect>
                                  </p:childTnLst>
                                  <p:subTnLst>
                                    <p:audio>
                                      <p:cMediaNode>
                                        <p:cTn display="0" masterRel="sameClick">
                                          <p:stCondLst>
                                            <p:cond evt="begin" delay="0">
                                              <p:tn val="25"/>
                                            </p:cond>
                                          </p:stCondLst>
                                          <p:endCondLst>
                                            <p:cond evt="onStopAudio" delay="0">
                                              <p:tgtEl>
                                                <p:sldTgt/>
                                              </p:tgtEl>
                                            </p:cond>
                                          </p:endCondLst>
                                        </p:cTn>
                                        <p:tgtEl>
                                          <p:sndTgt r:embed="rId2" name="wind.wav"/>
                                        </p:tgtEl>
                                      </p:cMediaNode>
                                    </p:audio>
                                  </p:subTnLst>
                                </p:cTn>
                              </p:par>
                            </p:childTnLst>
                          </p:cTn>
                        </p:par>
                        <p:par>
                          <p:cTn id="28" fill="hold">
                            <p:stCondLst>
                              <p:cond delay="500"/>
                            </p:stCondLst>
                            <p:childTnLst>
                              <p:par>
                                <p:cTn id="29" presetID="2" presetClass="entr" presetSubtype="2" fill="hold"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32" dur="1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childTnLst>
                                </p:cTn>
                              </p:par>
                              <p:par>
                                <p:cTn id="37" presetID="0" presetClass="path" presetSubtype="0" accel="50000" decel="50000" fill="hold" grpId="0" nodeType="withEffect">
                                  <p:stCondLst>
                                    <p:cond delay="0"/>
                                  </p:stCondLst>
                                  <p:childTnLst>
                                    <p:animMotion origin="layout" path="M 0.00053 -0.23774 L 0.00053 -0.00185 " pathEditMode="relative" rAng="0" ptsTypes="AA">
                                      <p:cBhvr>
                                        <p:cTn id="38" dur="500" fill="hold"/>
                                        <p:tgtEl>
                                          <p:spTgt spid="8">
                                            <p:txEl>
                                              <p:pRg st="0" end="0"/>
                                            </p:txEl>
                                          </p:spTgt>
                                        </p:tgtEl>
                                        <p:attrNameLst>
                                          <p:attrName>ppt_x</p:attrName>
                                          <p:attrName>ppt_y</p:attrName>
                                        </p:attrNameLst>
                                      </p:cBhvr>
                                      <p:rCtr x="0" y="118"/>
                                    </p:animMotion>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childTnLst>
                                </p:cTn>
                              </p:par>
                              <p:par>
                                <p:cTn id="42" presetID="0" presetClass="path" presetSubtype="0" accel="50000" decel="50000" fill="hold" grpId="0" nodeType="withEffect">
                                  <p:stCondLst>
                                    <p:cond delay="0"/>
                                  </p:stCondLst>
                                  <p:childTnLst>
                                    <p:animMotion origin="layout" path="M 0.00053 -0.23774 L 0.00053 -0.00185 " pathEditMode="relative" rAng="0" ptsTypes="AA">
                                      <p:cBhvr>
                                        <p:cTn id="43" dur="500" fill="hold"/>
                                        <p:tgtEl>
                                          <p:spTgt spid="9">
                                            <p:txEl>
                                              <p:pRg st="0" end="0"/>
                                            </p:txEl>
                                          </p:spTgt>
                                        </p:tgtEl>
                                        <p:attrNameLst>
                                          <p:attrName>ppt_x</p:attrName>
                                          <p:attrName>ppt_y</p:attrName>
                                        </p:attrNameLst>
                                      </p:cBhvr>
                                      <p:rCtr x="0" y="118"/>
                                    </p:animMotion>
                                  </p:childTnLst>
                                </p:cTn>
                              </p:par>
                            </p:childTnLst>
                          </p:cTn>
                        </p:par>
                        <p:par>
                          <p:cTn id="44" fill="hold">
                            <p:stCondLst>
                              <p:cond delay="1000"/>
                            </p:stCondLst>
                            <p:childTnLst>
                              <p:par>
                                <p:cTn id="45" presetID="1" presetClass="entr" presetSubtype="0" fill="hold" nodeType="after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childTnLst>
                                </p:cTn>
                              </p:par>
                              <p:par>
                                <p:cTn id="47" presetID="0" presetClass="path" presetSubtype="0" accel="50000" decel="50000" fill="hold" grpId="0" nodeType="withEffect">
                                  <p:stCondLst>
                                    <p:cond delay="0"/>
                                  </p:stCondLst>
                                  <p:childTnLst>
                                    <p:animMotion origin="layout" path="M 0.00053 -0.23774 L 0.00053 -0.00185 " pathEditMode="relative" rAng="0" ptsTypes="AA">
                                      <p:cBhvr>
                                        <p:cTn id="48" dur="500" fill="hold"/>
                                        <p:tgtEl>
                                          <p:spTgt spid="10">
                                            <p:txEl>
                                              <p:pRg st="0" end="0"/>
                                            </p:txEl>
                                          </p:spTgt>
                                        </p:tgtEl>
                                        <p:attrNameLst>
                                          <p:attrName>ppt_x</p:attrName>
                                          <p:attrName>ppt_y</p:attrName>
                                        </p:attrNameLst>
                                      </p:cBhvr>
                                      <p:rCtr x="0" y="118"/>
                                    </p:animMotion>
                                  </p:childTnLst>
                                </p:cTn>
                              </p:par>
                            </p:childTnLst>
                          </p:cTn>
                        </p:par>
                        <p:par>
                          <p:cTn id="49" fill="hold">
                            <p:stCondLst>
                              <p:cond delay="1500"/>
                            </p:stCondLst>
                            <p:childTnLst>
                              <p:par>
                                <p:cTn id="50" presetID="1" presetClass="entr" presetSubtype="0" fill="hold"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childTnLst>
                                </p:cTn>
                              </p:par>
                              <p:par>
                                <p:cTn id="52" presetID="0" presetClass="path" presetSubtype="0" accel="50000" decel="50000" fill="hold" grpId="0" nodeType="withEffect">
                                  <p:stCondLst>
                                    <p:cond delay="0"/>
                                  </p:stCondLst>
                                  <p:childTnLst>
                                    <p:animMotion origin="layout" path="M 0.00053 -0.23774 L 0.00053 -0.00185 " pathEditMode="relative" rAng="0" ptsTypes="AA">
                                      <p:cBhvr>
                                        <p:cTn id="53" dur="500" fill="hold"/>
                                        <p:tgtEl>
                                          <p:spTgt spid="11">
                                            <p:txEl>
                                              <p:pRg st="0" end="0"/>
                                            </p:txEl>
                                          </p:spTgt>
                                        </p:tgtEl>
                                        <p:attrNameLst>
                                          <p:attrName>ppt_x</p:attrName>
                                          <p:attrName>ppt_y</p:attrName>
                                        </p:attrNameLst>
                                      </p:cBhvr>
                                      <p:rCtr x="0" y="118"/>
                                    </p:animMotion>
                                  </p:childTnLst>
                                </p:cTn>
                              </p:par>
                            </p:childTnLst>
                          </p:cTn>
                        </p:par>
                        <p:par>
                          <p:cTn id="54" fill="hold">
                            <p:stCondLst>
                              <p:cond delay="2000"/>
                            </p:stCondLst>
                            <p:childTnLst>
                              <p:par>
                                <p:cTn id="55" presetID="1" presetClass="entr" presetSubtype="0" fill="hold"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childTnLst>
                                </p:cTn>
                              </p:par>
                              <p:par>
                                <p:cTn id="57" presetID="0" presetClass="path" presetSubtype="0" accel="50000" decel="50000" fill="hold" grpId="0" nodeType="withEffect">
                                  <p:stCondLst>
                                    <p:cond delay="0"/>
                                  </p:stCondLst>
                                  <p:childTnLst>
                                    <p:animMotion origin="layout" path="M 0.00053 -0.23774 L 0.00053 -0.00185 " pathEditMode="relative" rAng="0" ptsTypes="AA">
                                      <p:cBhvr>
                                        <p:cTn id="58" dur="500" fill="hold"/>
                                        <p:tgtEl>
                                          <p:spTgt spid="12">
                                            <p:txEl>
                                              <p:pRg st="0" end="0"/>
                                            </p:txEl>
                                          </p:spTgt>
                                        </p:tgtEl>
                                        <p:attrNameLst>
                                          <p:attrName>ppt_x</p:attrName>
                                          <p:attrName>ppt_y</p:attrName>
                                        </p:attrNameLst>
                                      </p:cBhvr>
                                      <p:rCtr x="0" y="118"/>
                                    </p:animMotion>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0" end="0"/>
                                            </p:txEl>
                                          </p:spTgt>
                                        </p:tgtEl>
                                        <p:attrNameLst>
                                          <p:attrName>style.visibility</p:attrName>
                                        </p:attrNameLst>
                                      </p:cBhvr>
                                      <p:to>
                                        <p:strVal val="visible"/>
                                      </p:to>
                                    </p:set>
                                  </p:childTnLst>
                                </p:cTn>
                              </p:par>
                              <p:par>
                                <p:cTn id="63" presetID="0" presetClass="path" presetSubtype="0" accel="50000" decel="50000" fill="hold" grpId="0" nodeType="withEffect">
                                  <p:stCondLst>
                                    <p:cond delay="0"/>
                                  </p:stCondLst>
                                  <p:childTnLst>
                                    <p:animMotion origin="layout" path="M 0.00053 -0.23774 L 0.00053 -0.00185 " pathEditMode="relative" rAng="0" ptsTypes="AA">
                                      <p:cBhvr>
                                        <p:cTn id="64" dur="500" fill="hold"/>
                                        <p:tgtEl>
                                          <p:spTgt spid="13">
                                            <p:txEl>
                                              <p:pRg st="0" end="0"/>
                                            </p:txEl>
                                          </p:spTgt>
                                        </p:tgtEl>
                                        <p:attrNameLst>
                                          <p:attrName>ppt_x</p:attrName>
                                          <p:attrName>ppt_y</p:attrName>
                                        </p:attrNameLst>
                                      </p:cBhvr>
                                      <p:rCtr x="0" y="118"/>
                                    </p:animMotion>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childTnLst>
                                </p:cTn>
                              </p:par>
                              <p:par>
                                <p:cTn id="68" presetID="0" presetClass="path" presetSubtype="0" accel="50000" decel="50000" fill="hold" grpId="0" nodeType="withEffect">
                                  <p:stCondLst>
                                    <p:cond delay="0"/>
                                  </p:stCondLst>
                                  <p:childTnLst>
                                    <p:animMotion origin="layout" path="M 0.00053 -0.23774 L 0.00053 -0.00185 " pathEditMode="relative" rAng="0" ptsTypes="AA">
                                      <p:cBhvr>
                                        <p:cTn id="69" dur="500" fill="hold"/>
                                        <p:tgtEl>
                                          <p:spTgt spid="14">
                                            <p:txEl>
                                              <p:pRg st="0" end="0"/>
                                            </p:txEl>
                                          </p:spTgt>
                                        </p:tgtEl>
                                        <p:attrNameLst>
                                          <p:attrName>ppt_x</p:attrName>
                                          <p:attrName>ppt_y</p:attrName>
                                        </p:attrNameLst>
                                      </p:cBhvr>
                                      <p:rCtr x="0" y="118"/>
                                    </p:animMotion>
                                  </p:childTnLst>
                                </p:cTn>
                              </p:par>
                            </p:childTnLst>
                          </p:cTn>
                        </p:par>
                        <p:par>
                          <p:cTn id="70" fill="hold">
                            <p:stCondLst>
                              <p:cond delay="1000"/>
                            </p:stCondLst>
                            <p:childTnLst>
                              <p:par>
                                <p:cTn id="71" presetID="1" presetClass="entr" presetSubtype="0" fill="hold" nodeType="afterEffect">
                                  <p:stCondLst>
                                    <p:cond delay="0"/>
                                  </p:stCondLst>
                                  <p:childTnLst>
                                    <p:set>
                                      <p:cBhvr>
                                        <p:cTn id="72" dur="1" fill="hold">
                                          <p:stCondLst>
                                            <p:cond delay="0"/>
                                          </p:stCondLst>
                                        </p:cTn>
                                        <p:tgtEl>
                                          <p:spTgt spid="15">
                                            <p:txEl>
                                              <p:pRg st="0" end="0"/>
                                            </p:txEl>
                                          </p:spTgt>
                                        </p:tgtEl>
                                        <p:attrNameLst>
                                          <p:attrName>style.visibility</p:attrName>
                                        </p:attrNameLst>
                                      </p:cBhvr>
                                      <p:to>
                                        <p:strVal val="visible"/>
                                      </p:to>
                                    </p:set>
                                  </p:childTnLst>
                                </p:cTn>
                              </p:par>
                              <p:par>
                                <p:cTn id="73" presetID="0" presetClass="path" presetSubtype="0" accel="50000" decel="50000" fill="hold" grpId="0" nodeType="withEffect">
                                  <p:stCondLst>
                                    <p:cond delay="0"/>
                                  </p:stCondLst>
                                  <p:childTnLst>
                                    <p:animMotion origin="layout" path="M 0.00053 -0.23774 L 0.00053 -0.00185 " pathEditMode="relative" rAng="0" ptsTypes="AA">
                                      <p:cBhvr>
                                        <p:cTn id="74" dur="500" fill="hold"/>
                                        <p:tgtEl>
                                          <p:spTgt spid="15">
                                            <p:txEl>
                                              <p:pRg st="0" end="0"/>
                                            </p:txEl>
                                          </p:spTgt>
                                        </p:tgtEl>
                                        <p:attrNameLst>
                                          <p:attrName>ppt_x</p:attrName>
                                          <p:attrName>ppt_y</p:attrName>
                                        </p:attrNameLst>
                                      </p:cBhvr>
                                      <p:rCtr x="0" y="1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build="allAtOnce"/>
      <p:bldP spid="9" grpId="0" build="allAtOnce"/>
      <p:bldP spid="10" grpId="0" build="allAtOnce"/>
      <p:bldP spid="11" grpId="0" build="allAtOnce"/>
      <p:bldP spid="12" grpId="0" build="allAtOnce"/>
      <p:bldP spid="13" grpId="0" build="allAtOnce"/>
      <p:bldP spid="14" grpId="0" build="allAtOnce"/>
      <p:bldP spid="15"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304800"/>
            <a:ext cx="7328848" cy="60960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Two’s Complement </a:t>
            </a:r>
            <a:br>
              <a:rPr lang="en-US"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865" y="1358269"/>
            <a:ext cx="5834484" cy="5282052"/>
          </a:xfrm>
          <a:prstGeom prst="rect">
            <a:avLst/>
          </a:prstGeom>
        </p:spPr>
      </p:pic>
      <p:sp>
        <p:nvSpPr>
          <p:cNvPr id="4" name="Slide Number Placeholder 3"/>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2507077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2999" y="304799"/>
            <a:ext cx="8939151" cy="100148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Subtraction with Two’s Complement</a:t>
            </a:r>
            <a:endParaRPr lang="en-US" sz="3600" dirty="0"/>
          </a:p>
        </p:txBody>
      </p:sp>
      <p:sp>
        <p:nvSpPr>
          <p:cNvPr id="3" name="Content Placeholder 2"/>
          <p:cNvSpPr txBox="1">
            <a:spLocks/>
          </p:cNvSpPr>
          <p:nvPr/>
        </p:nvSpPr>
        <p:spPr>
          <a:xfrm>
            <a:off x="1451759" y="1924792"/>
            <a:ext cx="7772400" cy="396240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2400" dirty="0" smtClean="0"/>
              <a:t>Steps for subtracting </a:t>
            </a:r>
            <a:r>
              <a:rPr lang="en-US" sz="2400" i="1" dirty="0" smtClean="0"/>
              <a:t>x</a:t>
            </a:r>
            <a:r>
              <a:rPr lang="en-US" sz="2400" dirty="0" smtClean="0"/>
              <a:t> from </a:t>
            </a:r>
            <a:r>
              <a:rPr lang="en-US" sz="2400" i="1" dirty="0" smtClean="0"/>
              <a:t>y</a:t>
            </a:r>
            <a:r>
              <a:rPr lang="en-US" sz="2400" dirty="0" smtClean="0"/>
              <a:t> with an n-bit 2's complement representation:</a:t>
            </a:r>
          </a:p>
          <a:p>
            <a:pPr lvl="1">
              <a:buFont typeface="Wingdings" panose="05000000000000000000" pitchFamily="2" charset="2"/>
              <a:buChar char="v"/>
            </a:pPr>
            <a:r>
              <a:rPr lang="en-US" sz="2800" dirty="0" smtClean="0">
                <a:solidFill>
                  <a:srgbClr val="00B0F0"/>
                </a:solidFill>
              </a:rPr>
              <a:t>Negate </a:t>
            </a:r>
            <a:r>
              <a:rPr lang="en-US" sz="2800" i="1" dirty="0" smtClean="0">
                <a:solidFill>
                  <a:srgbClr val="00B0F0"/>
                </a:solidFill>
              </a:rPr>
              <a:t>x</a:t>
            </a:r>
            <a:r>
              <a:rPr lang="en-US" sz="2800" dirty="0" smtClean="0">
                <a:solidFill>
                  <a:srgbClr val="00B0F0"/>
                </a:solidFill>
              </a:rPr>
              <a:t> using 2's complement. </a:t>
            </a:r>
          </a:p>
          <a:p>
            <a:pPr lvl="3">
              <a:buFont typeface="Wingdings" panose="05000000000000000000" pitchFamily="2" charset="2"/>
              <a:buChar char="ü"/>
            </a:pPr>
            <a:r>
              <a:rPr lang="en-US" sz="2400" dirty="0" smtClean="0">
                <a:solidFill>
                  <a:srgbClr val="FFFF00"/>
                </a:solidFill>
              </a:rPr>
              <a:t>Reverse all the bits in </a:t>
            </a:r>
            <a:r>
              <a:rPr lang="en-US" sz="2400" i="1" dirty="0" smtClean="0">
                <a:solidFill>
                  <a:srgbClr val="FFFF00"/>
                </a:solidFill>
              </a:rPr>
              <a:t>x</a:t>
            </a:r>
            <a:r>
              <a:rPr lang="en-US" sz="2400" dirty="0" smtClean="0">
                <a:solidFill>
                  <a:srgbClr val="FFFF00"/>
                </a:solidFill>
              </a:rPr>
              <a:t>.</a:t>
            </a:r>
          </a:p>
          <a:p>
            <a:pPr lvl="3">
              <a:buFont typeface="Wingdings" panose="05000000000000000000" pitchFamily="2" charset="2"/>
              <a:buChar char="ü"/>
            </a:pPr>
            <a:r>
              <a:rPr lang="en-US" sz="2400" dirty="0" smtClean="0">
                <a:solidFill>
                  <a:srgbClr val="FFFF00"/>
                </a:solidFill>
              </a:rPr>
              <a:t>Add 1 to form </a:t>
            </a:r>
            <a:r>
              <a:rPr lang="en-US" sz="2400" i="1" dirty="0" smtClean="0">
                <a:solidFill>
                  <a:srgbClr val="FFFF00"/>
                </a:solidFill>
              </a:rPr>
              <a:t>-x</a:t>
            </a:r>
            <a:r>
              <a:rPr lang="en-US" sz="2400" dirty="0" smtClean="0">
                <a:solidFill>
                  <a:srgbClr val="FFFF00"/>
                </a:solidFill>
              </a:rPr>
              <a:t>.</a:t>
            </a:r>
          </a:p>
          <a:p>
            <a:pPr lvl="1">
              <a:buFont typeface="Wingdings" panose="05000000000000000000" pitchFamily="2" charset="2"/>
              <a:buChar char="v"/>
            </a:pPr>
            <a:r>
              <a:rPr lang="en-US" sz="2800" dirty="0" smtClean="0">
                <a:solidFill>
                  <a:srgbClr val="00B0F0"/>
                </a:solidFill>
              </a:rPr>
              <a:t>Add </a:t>
            </a:r>
            <a:r>
              <a:rPr lang="en-US" sz="2800" i="1" dirty="0" smtClean="0">
                <a:solidFill>
                  <a:srgbClr val="00B0F0"/>
                </a:solidFill>
              </a:rPr>
              <a:t>-x</a:t>
            </a:r>
            <a:r>
              <a:rPr lang="en-US" sz="2800" dirty="0" smtClean="0">
                <a:solidFill>
                  <a:srgbClr val="00B0F0"/>
                </a:solidFill>
              </a:rPr>
              <a:t> and </a:t>
            </a:r>
            <a:r>
              <a:rPr lang="en-US" sz="2800" i="1" dirty="0" smtClean="0">
                <a:solidFill>
                  <a:srgbClr val="00B0F0"/>
                </a:solidFill>
              </a:rPr>
              <a:t>y</a:t>
            </a:r>
            <a:r>
              <a:rPr lang="en-US" sz="2800" dirty="0" smtClean="0">
                <a:solidFill>
                  <a:srgbClr val="00B0F0"/>
                </a:solidFill>
              </a:rPr>
              <a:t>.</a:t>
            </a:r>
          </a:p>
          <a:p>
            <a:pPr lvl="1">
              <a:buFont typeface="Wingdings" panose="05000000000000000000" pitchFamily="2" charset="2"/>
              <a:buChar char="v"/>
            </a:pPr>
            <a:r>
              <a:rPr lang="en-US" sz="2800" dirty="0" smtClean="0">
                <a:solidFill>
                  <a:srgbClr val="00B0F0"/>
                </a:solidFill>
              </a:rPr>
              <a:t>Discard any bits greater than n.</a:t>
            </a:r>
          </a:p>
          <a:p>
            <a:pPr lvl="1">
              <a:buFont typeface="Wingdings" panose="05000000000000000000" pitchFamily="2" charset="2"/>
              <a:buChar char="v"/>
            </a:pPr>
            <a:endParaRPr lang="en-US" sz="2800" dirty="0" smtClean="0">
              <a:solidFill>
                <a:srgbClr val="0070C0"/>
              </a:solidFill>
            </a:endParaRPr>
          </a:p>
          <a:p>
            <a:pPr marL="0" lvl="1" indent="0">
              <a:buSzPct val="115000"/>
              <a:buFont typeface="Wingdings 3" charset="2"/>
              <a:buNone/>
            </a:pPr>
            <a:r>
              <a:rPr lang="en-US" sz="2800" b="1" dirty="0" smtClean="0">
                <a:solidFill>
                  <a:srgbClr val="FFFF00"/>
                </a:solidFill>
              </a:rPr>
              <a:t>	The result will be in 2's complement form</a:t>
            </a:r>
          </a:p>
          <a:p>
            <a:endParaRPr lang="en-US" sz="2400" dirty="0"/>
          </a:p>
        </p:txBody>
      </p:sp>
      <p:sp>
        <p:nvSpPr>
          <p:cNvPr id="4" name="Slide Number Placeholder 3"/>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110315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2999" y="304799"/>
            <a:ext cx="8939151" cy="1286919"/>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solidFill>
                  <a:schemeClr val="tx1"/>
                </a:solidFill>
              </a:rPr>
              <a:t>Example</a:t>
            </a:r>
            <a:r>
              <a:rPr lang="en-US" sz="3200" dirty="0" smtClean="0">
                <a:solidFill>
                  <a:schemeClr val="tx1"/>
                </a:solidFill>
              </a:rPr>
              <a:t>: subtracting 1 from 7 using 2's complement</a:t>
            </a:r>
            <a:endParaRPr lang="en-US" sz="5400" dirty="0">
              <a:solidFill>
                <a:schemeClr val="tx1"/>
              </a:solidFill>
            </a:endParaRPr>
          </a:p>
        </p:txBody>
      </p:sp>
      <p:sp>
        <p:nvSpPr>
          <p:cNvPr id="3" name="TextBox 2"/>
          <p:cNvSpPr txBox="1"/>
          <p:nvPr/>
        </p:nvSpPr>
        <p:spPr>
          <a:xfrm>
            <a:off x="1142999" y="2392704"/>
            <a:ext cx="9602309" cy="400110"/>
          </a:xfrm>
          <a:prstGeom prst="rect">
            <a:avLst/>
          </a:prstGeom>
          <a:noFill/>
        </p:spPr>
        <p:txBody>
          <a:bodyPr wrap="none" rtlCol="0">
            <a:spAutoFit/>
          </a:bodyPr>
          <a:lstStyle/>
          <a:p>
            <a:r>
              <a:rPr lang="en-US" sz="2000" dirty="0"/>
              <a:t>First, we need to convert 0001</a:t>
            </a:r>
            <a:r>
              <a:rPr lang="en-US" sz="2000" baseline="-25000" dirty="0"/>
              <a:t>2</a:t>
            </a:r>
            <a:r>
              <a:rPr lang="en-US" sz="2000" dirty="0"/>
              <a:t> to its negative equivalent in 2's complement.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2821" y="1688399"/>
            <a:ext cx="1829055" cy="6287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0452" y="2880856"/>
            <a:ext cx="1733792" cy="819264"/>
          </a:xfrm>
          <a:prstGeom prst="rect">
            <a:avLst/>
          </a:prstGeom>
        </p:spPr>
      </p:pic>
      <p:sp>
        <p:nvSpPr>
          <p:cNvPr id="6" name="TextBox 5"/>
          <p:cNvSpPr txBox="1"/>
          <p:nvPr/>
        </p:nvSpPr>
        <p:spPr>
          <a:xfrm>
            <a:off x="1261275" y="3805199"/>
            <a:ext cx="9097362" cy="400110"/>
          </a:xfrm>
          <a:prstGeom prst="rect">
            <a:avLst/>
          </a:prstGeom>
          <a:noFill/>
        </p:spPr>
        <p:txBody>
          <a:bodyPr wrap="none" rtlCol="0">
            <a:spAutoFit/>
          </a:bodyPr>
          <a:lstStyle/>
          <a:p>
            <a:r>
              <a:rPr lang="en-US" sz="2000" dirty="0" smtClean="0"/>
              <a:t>Next we perform addition of 7 and our computed 2's complement of -1.</a:t>
            </a:r>
            <a:endParaRPr lang="en-US" sz="2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558" y="4276664"/>
            <a:ext cx="933580" cy="819264"/>
          </a:xfrm>
          <a:prstGeom prst="rect">
            <a:avLst/>
          </a:prstGeom>
        </p:spPr>
      </p:pic>
      <p:sp>
        <p:nvSpPr>
          <p:cNvPr id="8" name="TextBox 7"/>
          <p:cNvSpPr txBox="1"/>
          <p:nvPr/>
        </p:nvSpPr>
        <p:spPr>
          <a:xfrm>
            <a:off x="1347550" y="5333989"/>
            <a:ext cx="9188651" cy="1015663"/>
          </a:xfrm>
          <a:prstGeom prst="rect">
            <a:avLst/>
          </a:prstGeom>
          <a:noFill/>
        </p:spPr>
        <p:txBody>
          <a:bodyPr wrap="square" rtlCol="0">
            <a:spAutoFit/>
          </a:bodyPr>
          <a:lstStyle/>
          <a:p>
            <a:pPr algn="l"/>
            <a:r>
              <a:rPr lang="en-US" sz="2000" dirty="0"/>
              <a:t>Notice that our addition caused an overflow bit. Whenever we have an overflow bit in 2's complement, we discard the extra bit. This gives us a final answer of 0110</a:t>
            </a:r>
            <a:r>
              <a:rPr lang="en-US" sz="2000" baseline="-25000" dirty="0"/>
              <a:t>2</a:t>
            </a:r>
            <a:r>
              <a:rPr lang="en-US" sz="2000" dirty="0"/>
              <a:t> (or 6</a:t>
            </a:r>
            <a:r>
              <a:rPr lang="en-US" sz="2000" baseline="-25000" dirty="0"/>
              <a:t>10</a:t>
            </a:r>
            <a:r>
              <a:rPr lang="en-US" sz="2000" dirty="0"/>
              <a:t>)</a:t>
            </a:r>
          </a:p>
        </p:txBody>
      </p:sp>
      <p:sp>
        <p:nvSpPr>
          <p:cNvPr id="9" name="Slide Number Placeholder 8"/>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7150177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304800"/>
            <a:ext cx="7328848" cy="60960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Another Example</a:t>
            </a:r>
            <a:endParaRPr lang="en-US" dirty="0"/>
          </a:p>
        </p:txBody>
      </p:sp>
      <p:sp>
        <p:nvSpPr>
          <p:cNvPr id="3" name="Content Placeholder 2"/>
          <p:cNvSpPr txBox="1">
            <a:spLocks/>
          </p:cNvSpPr>
          <p:nvPr/>
        </p:nvSpPr>
        <p:spPr>
          <a:xfrm>
            <a:off x="1475510" y="1659656"/>
            <a:ext cx="7772400" cy="45720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800" b="1" dirty="0" smtClean="0">
                <a:solidFill>
                  <a:srgbClr val="FFFF00"/>
                </a:solidFill>
              </a:rPr>
              <a:t>1 -7 = 1 + (-7)	</a:t>
            </a:r>
          </a:p>
          <a:p>
            <a:endParaRPr lang="en-US" b="1" dirty="0" smtClean="0">
              <a:solidFill>
                <a:srgbClr val="FFFF00"/>
              </a:solidFill>
            </a:endParaRPr>
          </a:p>
          <a:p>
            <a:endParaRPr lang="en-US" b="1" dirty="0">
              <a:solidFill>
                <a:srgbClr val="FFFF00"/>
              </a:solidFill>
            </a:endParaRPr>
          </a:p>
        </p:txBody>
      </p:sp>
      <p:sp>
        <p:nvSpPr>
          <p:cNvPr id="4" name="TextBox 3"/>
          <p:cNvSpPr txBox="1"/>
          <p:nvPr/>
        </p:nvSpPr>
        <p:spPr>
          <a:xfrm>
            <a:off x="3794165" y="2706629"/>
            <a:ext cx="1704109" cy="1200329"/>
          </a:xfrm>
          <a:prstGeom prst="rect">
            <a:avLst/>
          </a:prstGeom>
          <a:noFill/>
        </p:spPr>
        <p:txBody>
          <a:bodyPr wrap="square" rtlCol="0">
            <a:spAutoFit/>
          </a:bodyPr>
          <a:lstStyle/>
          <a:p>
            <a:r>
              <a:rPr lang="en-US" sz="2400" dirty="0" smtClean="0"/>
              <a:t>   0001</a:t>
            </a:r>
          </a:p>
          <a:p>
            <a:r>
              <a:rPr lang="en-US" sz="2400" dirty="0" smtClean="0"/>
              <a:t> +</a:t>
            </a:r>
            <a:r>
              <a:rPr lang="en-US" sz="2400" dirty="0" smtClean="0">
                <a:solidFill>
                  <a:srgbClr val="00B050"/>
                </a:solidFill>
              </a:rPr>
              <a:t>1001</a:t>
            </a:r>
          </a:p>
          <a:p>
            <a:r>
              <a:rPr lang="en-US" sz="2400" dirty="0" smtClean="0"/>
              <a:t>  </a:t>
            </a:r>
            <a:r>
              <a:rPr lang="en-US" sz="2400" b="1" dirty="0" smtClean="0">
                <a:solidFill>
                  <a:srgbClr val="00B0F0"/>
                </a:solidFill>
              </a:rPr>
              <a:t>1010</a:t>
            </a:r>
            <a:endParaRPr lang="en-US" sz="2400" b="1" dirty="0">
              <a:solidFill>
                <a:srgbClr val="00B0F0"/>
              </a:solidFill>
            </a:endParaRPr>
          </a:p>
        </p:txBody>
      </p:sp>
      <p:cxnSp>
        <p:nvCxnSpPr>
          <p:cNvPr id="5" name="Straight Connector 4"/>
          <p:cNvCxnSpPr/>
          <p:nvPr/>
        </p:nvCxnSpPr>
        <p:spPr bwMode="auto">
          <a:xfrm>
            <a:off x="3892901" y="3454729"/>
            <a:ext cx="914400" cy="0"/>
          </a:xfrm>
          <a:prstGeom prst="line">
            <a:avLst/>
          </a:prstGeom>
          <a:ln>
            <a:headEnd type="none" w="med" len="med"/>
            <a:tailEnd type="none" w="med" len="med"/>
          </a:ln>
          <a:extLst/>
        </p:spPr>
        <p:style>
          <a:lnRef idx="1">
            <a:schemeClr val="accent4"/>
          </a:lnRef>
          <a:fillRef idx="0">
            <a:schemeClr val="accent4"/>
          </a:fillRef>
          <a:effectRef idx="0">
            <a:schemeClr val="accent4"/>
          </a:effectRef>
          <a:fontRef idx="minor">
            <a:schemeClr val="tx1"/>
          </a:fontRef>
        </p:style>
      </p:cxnSp>
      <p:sp>
        <p:nvSpPr>
          <p:cNvPr id="6" name="TextBox 5"/>
          <p:cNvSpPr txBox="1"/>
          <p:nvPr/>
        </p:nvSpPr>
        <p:spPr>
          <a:xfrm>
            <a:off x="5213268" y="3122128"/>
            <a:ext cx="2322111" cy="369332"/>
          </a:xfrm>
          <a:prstGeom prst="rect">
            <a:avLst/>
          </a:prstGeom>
          <a:noFill/>
          <a:ln>
            <a:solidFill>
              <a:srgbClr val="0070C0"/>
            </a:solidFill>
          </a:ln>
        </p:spPr>
        <p:txBody>
          <a:bodyPr wrap="none" rtlCol="0">
            <a:spAutoFit/>
          </a:bodyPr>
          <a:lstStyle/>
          <a:p>
            <a:r>
              <a:rPr lang="en-US" dirty="0" smtClean="0">
                <a:solidFill>
                  <a:srgbClr val="FF0000"/>
                </a:solidFill>
              </a:rPr>
              <a:t>2’s complement of -7</a:t>
            </a:r>
            <a:endParaRPr lang="en-US" dirty="0">
              <a:solidFill>
                <a:srgbClr val="FF0000"/>
              </a:solidFill>
            </a:endParaRPr>
          </a:p>
        </p:txBody>
      </p:sp>
      <p:sp>
        <p:nvSpPr>
          <p:cNvPr id="7" name="TextBox 6"/>
          <p:cNvSpPr txBox="1"/>
          <p:nvPr/>
        </p:nvSpPr>
        <p:spPr>
          <a:xfrm>
            <a:off x="2118937" y="4513715"/>
            <a:ext cx="6894434" cy="523220"/>
          </a:xfrm>
          <a:prstGeom prst="rect">
            <a:avLst/>
          </a:prstGeom>
          <a:noFill/>
        </p:spPr>
        <p:txBody>
          <a:bodyPr wrap="square" rtlCol="0">
            <a:spAutoFit/>
          </a:bodyPr>
          <a:lstStyle/>
          <a:p>
            <a:r>
              <a:rPr lang="en-US" sz="2800" b="1" dirty="0" smtClean="0">
                <a:solidFill>
                  <a:srgbClr val="00B0F0"/>
                </a:solidFill>
              </a:rPr>
              <a:t>1010</a:t>
            </a:r>
            <a:r>
              <a:rPr lang="en-US" sz="2800" dirty="0" smtClean="0">
                <a:solidFill>
                  <a:srgbClr val="00B0F0"/>
                </a:solidFill>
              </a:rPr>
              <a:t> </a:t>
            </a:r>
            <a:r>
              <a:rPr lang="en-US" sz="2800" dirty="0" smtClean="0"/>
              <a:t>is the 2’s complement of </a:t>
            </a:r>
            <a:r>
              <a:rPr lang="en-US" sz="2800" dirty="0" smtClean="0">
                <a:solidFill>
                  <a:srgbClr val="FF0000"/>
                </a:solidFill>
              </a:rPr>
              <a:t>-6</a:t>
            </a:r>
            <a:endParaRPr lang="en-US" sz="2800" dirty="0">
              <a:solidFill>
                <a:srgbClr val="FF0000"/>
              </a:solidFill>
            </a:endParaRPr>
          </a:p>
        </p:txBody>
      </p:sp>
      <p:sp>
        <p:nvSpPr>
          <p:cNvPr id="8" name="Slide Number Placeholder 7"/>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32600389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of 8086</a:t>
            </a:r>
          </a:p>
        </p:txBody>
      </p:sp>
      <p:sp>
        <p:nvSpPr>
          <p:cNvPr id="4" name="Content Placeholder 2"/>
          <p:cNvSpPr>
            <a:spLocks noGrp="1"/>
          </p:cNvSpPr>
          <p:nvPr/>
        </p:nvSpPr>
        <p:spPr>
          <a:xfrm>
            <a:off x="966972" y="1453243"/>
            <a:ext cx="87630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Intel 8086 contains following registers:</a:t>
            </a:r>
          </a:p>
          <a:p>
            <a:endParaRPr lang="en-US" dirty="0" smtClean="0"/>
          </a:p>
          <a:p>
            <a:pPr lvl="1">
              <a:buFont typeface="Wingdings" panose="05000000000000000000" pitchFamily="2" charset="2"/>
              <a:buChar char="v"/>
            </a:pPr>
            <a:r>
              <a:rPr lang="en-US" b="1" dirty="0" smtClean="0">
                <a:solidFill>
                  <a:srgbClr val="FFC000"/>
                </a:solidFill>
              </a:rPr>
              <a:t>General Purpose Registers</a:t>
            </a:r>
          </a:p>
          <a:p>
            <a:pPr lvl="1">
              <a:buFont typeface="Wingdings" panose="05000000000000000000" pitchFamily="2" charset="2"/>
              <a:buChar char="v"/>
            </a:pPr>
            <a:r>
              <a:rPr lang="en-US" b="1" dirty="0" smtClean="0">
                <a:solidFill>
                  <a:srgbClr val="FFC000"/>
                </a:solidFill>
              </a:rPr>
              <a:t>Pointer and Index Registers</a:t>
            </a:r>
          </a:p>
          <a:p>
            <a:pPr lvl="1">
              <a:buFont typeface="Wingdings" panose="05000000000000000000" pitchFamily="2" charset="2"/>
              <a:buChar char="v"/>
            </a:pPr>
            <a:r>
              <a:rPr lang="en-US" b="1" dirty="0" smtClean="0">
                <a:solidFill>
                  <a:srgbClr val="FFC000"/>
                </a:solidFill>
              </a:rPr>
              <a:t>Segment Registers</a:t>
            </a:r>
          </a:p>
          <a:p>
            <a:pPr lvl="1">
              <a:buFont typeface="Wingdings" panose="05000000000000000000" pitchFamily="2" charset="2"/>
              <a:buChar char="v"/>
            </a:pPr>
            <a:r>
              <a:rPr lang="en-US" b="1" dirty="0" smtClean="0">
                <a:solidFill>
                  <a:srgbClr val="FFC000"/>
                </a:solidFill>
              </a:rPr>
              <a:t>Instruction Pointer</a:t>
            </a:r>
          </a:p>
          <a:p>
            <a:pPr lvl="1">
              <a:buFont typeface="Wingdings" panose="05000000000000000000" pitchFamily="2" charset="2"/>
              <a:buChar char="v"/>
            </a:pPr>
            <a:r>
              <a:rPr lang="en-US" b="1" dirty="0" smtClean="0">
                <a:solidFill>
                  <a:srgbClr val="FFC000"/>
                </a:solidFill>
              </a:rPr>
              <a:t>Status Flags</a:t>
            </a:r>
            <a:endParaRPr lang="en-US" b="1" dirty="0">
              <a:solidFill>
                <a:srgbClr val="FFC000"/>
              </a:solidFill>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2063830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Language </a:t>
            </a:r>
          </a:p>
        </p:txBody>
      </p:sp>
      <p:sp>
        <p:nvSpPr>
          <p:cNvPr id="3" name="Content Placeholder 2"/>
          <p:cNvSpPr>
            <a:spLocks noGrp="1"/>
          </p:cNvSpPr>
          <p:nvPr>
            <p:ph idx="1"/>
          </p:nvPr>
        </p:nvSpPr>
        <p:spPr>
          <a:xfrm>
            <a:off x="1008309" y="1613531"/>
            <a:ext cx="8946541" cy="4195481"/>
          </a:xfrm>
        </p:spPr>
        <p:txBody>
          <a:bodyPr/>
          <a:lstStyle/>
          <a:p>
            <a:pPr lvl="1"/>
            <a:r>
              <a:rPr lang="en-US" dirty="0"/>
              <a:t>One step up from machine </a:t>
            </a:r>
            <a:r>
              <a:rPr lang="en-US" dirty="0" smtClean="0"/>
              <a:t>language</a:t>
            </a:r>
          </a:p>
          <a:p>
            <a:pPr lvl="1"/>
            <a:r>
              <a:rPr lang="en-US" dirty="0" smtClean="0"/>
              <a:t>Designed </a:t>
            </a:r>
            <a:r>
              <a:rPr lang="en-US" dirty="0"/>
              <a:t>for a </a:t>
            </a:r>
            <a:r>
              <a:rPr lang="en-US" i="1" dirty="0">
                <a:solidFill>
                  <a:srgbClr val="00B0F0"/>
                </a:solidFill>
              </a:rPr>
              <a:t>specific family of processors</a:t>
            </a:r>
            <a:r>
              <a:rPr lang="en-US" dirty="0"/>
              <a:t> (different processor groups/family has different Assembly Language)  </a:t>
            </a:r>
            <a:endParaRPr lang="en-US" dirty="0" smtClean="0"/>
          </a:p>
          <a:p>
            <a:pPr lvl="1"/>
            <a:r>
              <a:rPr lang="en-US" dirty="0" smtClean="0"/>
              <a:t>Consists </a:t>
            </a:r>
            <a:r>
              <a:rPr lang="en-US" dirty="0"/>
              <a:t>of symbolic instructions </a:t>
            </a:r>
            <a:r>
              <a:rPr lang="en-US" i="1" dirty="0"/>
              <a:t>directly related </a:t>
            </a:r>
            <a:r>
              <a:rPr lang="en-US" dirty="0"/>
              <a:t>to machine language instructions one-for-one and are assembled into machine language.</a:t>
            </a:r>
          </a:p>
          <a:p>
            <a:pPr lvl="1"/>
            <a:r>
              <a:rPr lang="en-US" dirty="0"/>
              <a:t>Alphanumeric equivalent of machine language</a:t>
            </a:r>
          </a:p>
          <a:p>
            <a:pPr lvl="1"/>
            <a:r>
              <a:rPr lang="en-US" dirty="0"/>
              <a:t>Mnemonics more human-oriented than 1’s and 0’s</a:t>
            </a:r>
          </a:p>
          <a:p>
            <a:endParaRPr lang="en-US" dirty="0"/>
          </a:p>
        </p:txBody>
      </p:sp>
      <p:sp>
        <p:nvSpPr>
          <p:cNvPr id="4" name="Rectangle 3"/>
          <p:cNvSpPr txBox="1">
            <a:spLocks noChangeArrowheads="1"/>
          </p:cNvSpPr>
          <p:nvPr/>
        </p:nvSpPr>
        <p:spPr>
          <a:xfrm>
            <a:off x="1916236" y="4460432"/>
            <a:ext cx="8229600" cy="22135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800" dirty="0" smtClean="0"/>
              <a:t>Example: for </a:t>
            </a:r>
            <a:r>
              <a:rPr lang="en-US" sz="2800" b="1" dirty="0" smtClean="0">
                <a:solidFill>
                  <a:srgbClr val="00B0F0"/>
                </a:solidFill>
              </a:rPr>
              <a:t>A = A + 4</a:t>
            </a:r>
          </a:p>
          <a:p>
            <a:pPr marL="2686050" lvl="6" indent="0">
              <a:buNone/>
            </a:pPr>
            <a:r>
              <a:rPr lang="en-US" sz="2000" dirty="0" smtClean="0">
                <a:solidFill>
                  <a:srgbClr val="FFFF00"/>
                </a:solidFill>
              </a:rPr>
              <a:t>MOV AX, A</a:t>
            </a:r>
          </a:p>
          <a:p>
            <a:pPr marL="2686050" lvl="6" indent="0">
              <a:buNone/>
            </a:pPr>
            <a:r>
              <a:rPr lang="en-US" sz="2000" dirty="0" smtClean="0">
                <a:solidFill>
                  <a:srgbClr val="FFFF00"/>
                </a:solidFill>
              </a:rPr>
              <a:t>ADD AX, 4</a:t>
            </a:r>
          </a:p>
          <a:p>
            <a:pPr marL="2686050" lvl="6" indent="0">
              <a:buNone/>
            </a:pPr>
            <a:r>
              <a:rPr lang="en-US" sz="2000" dirty="0" smtClean="0">
                <a:solidFill>
                  <a:srgbClr val="FFFF00"/>
                </a:solidFill>
              </a:rPr>
              <a:t>MOV A, AX</a:t>
            </a:r>
          </a:p>
          <a:p>
            <a:pPr marL="457200" lvl="1" indent="0">
              <a:buNone/>
            </a:pPr>
            <a:endParaRPr lang="en-US" sz="2400" dirty="0" smtClean="0"/>
          </a:p>
        </p:txBody>
      </p:sp>
      <p:sp>
        <p:nvSpPr>
          <p:cNvPr id="5" name="Slide Number Placeholder 4"/>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429019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46111" y="452718"/>
            <a:ext cx="9404723" cy="1400530"/>
          </a:xfrm>
        </p:spPr>
        <p:txBody>
          <a:bodyPr/>
          <a:lstStyle/>
          <a:p>
            <a:r>
              <a:rPr lang="en-US" dirty="0"/>
              <a:t>General Purpose Registers</a:t>
            </a:r>
          </a:p>
        </p:txBody>
      </p:sp>
      <p:sp>
        <p:nvSpPr>
          <p:cNvPr id="7" name="Content Placeholder 2"/>
          <p:cNvSpPr txBox="1">
            <a:spLocks/>
          </p:cNvSpPr>
          <p:nvPr/>
        </p:nvSpPr>
        <p:spPr>
          <a:xfrm>
            <a:off x="534513" y="1769423"/>
            <a:ext cx="10459192" cy="3823855"/>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b="1" dirty="0"/>
              <a:t>There are four 16-bit general purpose registers:</a:t>
            </a:r>
          </a:p>
          <a:p>
            <a:endParaRPr lang="en-US" dirty="0"/>
          </a:p>
          <a:p>
            <a:pPr lvl="4">
              <a:buFont typeface="Wingdings" panose="05000000000000000000" pitchFamily="2" charset="2"/>
              <a:buChar char="Ø"/>
            </a:pPr>
            <a:r>
              <a:rPr lang="en-US" sz="3600" b="1" dirty="0">
                <a:solidFill>
                  <a:srgbClr val="FFFF00"/>
                </a:solidFill>
              </a:rPr>
              <a:t>Accumulator Register (AX)</a:t>
            </a:r>
          </a:p>
          <a:p>
            <a:pPr lvl="4">
              <a:buFont typeface="Wingdings" panose="05000000000000000000" pitchFamily="2" charset="2"/>
              <a:buChar char="Ø"/>
            </a:pPr>
            <a:r>
              <a:rPr lang="en-US" sz="3600" b="1" dirty="0">
                <a:solidFill>
                  <a:srgbClr val="FFFF00"/>
                </a:solidFill>
              </a:rPr>
              <a:t>Base Register (BX)</a:t>
            </a:r>
          </a:p>
          <a:p>
            <a:pPr lvl="4">
              <a:buFont typeface="Wingdings" panose="05000000000000000000" pitchFamily="2" charset="2"/>
              <a:buChar char="Ø"/>
            </a:pPr>
            <a:r>
              <a:rPr lang="en-US" sz="3600" b="1" dirty="0">
                <a:solidFill>
                  <a:srgbClr val="FFFF00"/>
                </a:solidFill>
              </a:rPr>
              <a:t>Count Register (CX)</a:t>
            </a:r>
          </a:p>
          <a:p>
            <a:pPr lvl="4">
              <a:buFont typeface="Wingdings" panose="05000000000000000000" pitchFamily="2" charset="2"/>
              <a:buChar char="Ø"/>
            </a:pPr>
            <a:r>
              <a:rPr lang="en-US" sz="3600" b="1" dirty="0">
                <a:solidFill>
                  <a:srgbClr val="FFFF00"/>
                </a:solidFill>
              </a:rPr>
              <a:t>Data Register (DX)</a:t>
            </a:r>
          </a:p>
        </p:txBody>
      </p:sp>
      <p:sp>
        <p:nvSpPr>
          <p:cNvPr id="8" name="Slide Number Placeholder 7"/>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6087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7"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7">
                                            <p:txEl>
                                              <p:pRg st="2" end="2"/>
                                            </p:txEl>
                                          </p:spTgt>
                                        </p:tgtEl>
                                        <p:attrNameLst>
                                          <p:attrName>style.visibility</p:attrName>
                                        </p:attrNameLst>
                                      </p:cBhvr>
                                      <p:to>
                                        <p:strVal val="visible"/>
                                      </p:to>
                                    </p:set>
                                    <p:anim calcmode="discrete" valueType="clr">
                                      <p:cBhvr override="childStyle">
                                        <p:cTn id="12" dur="80"/>
                                        <p:tgtEl>
                                          <p:spTgt spid="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7">
                                            <p:txEl>
                                              <p:pRg st="2" end="2"/>
                                            </p:txEl>
                                          </p:spTgt>
                                        </p:tgtEl>
                                        <p:attrNameLst>
                                          <p:attrName>fill.type</p:attrName>
                                        </p:attrNameLst>
                                      </p:cBhvr>
                                      <p:to>
                                        <p:strVal val="solid"/>
                                      </p:to>
                                    </p:set>
                                  </p:childTnLst>
                                </p:cTn>
                              </p:par>
                              <p:par>
                                <p:cTn id="15" presetID="27" presetClass="entr" presetSubtype="0" fill="hold" grpId="0" nodeType="withEffect">
                                  <p:stCondLst>
                                    <p:cond delay="0"/>
                                  </p:stCondLst>
                                  <p:iterate type="lt">
                                    <p:tmPct val="50000"/>
                                  </p:iterate>
                                  <p:childTnLst>
                                    <p:set>
                                      <p:cBhvr>
                                        <p:cTn id="16" dur="1" fill="hold">
                                          <p:stCondLst>
                                            <p:cond delay="0"/>
                                          </p:stCondLst>
                                        </p:cTn>
                                        <p:tgtEl>
                                          <p:spTgt spid="7">
                                            <p:txEl>
                                              <p:pRg st="3" end="3"/>
                                            </p:txEl>
                                          </p:spTgt>
                                        </p:tgtEl>
                                        <p:attrNameLst>
                                          <p:attrName>style.visibility</p:attrName>
                                        </p:attrNameLst>
                                      </p:cBhvr>
                                      <p:to>
                                        <p:strVal val="visible"/>
                                      </p:to>
                                    </p:set>
                                    <p:anim calcmode="discrete" valueType="clr">
                                      <p:cBhvr override="childStyle">
                                        <p:cTn id="17" dur="80"/>
                                        <p:tgtEl>
                                          <p:spTgt spid="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7">
                                            <p:txEl>
                                              <p:pRg st="3" end="3"/>
                                            </p:txEl>
                                          </p:spTgt>
                                        </p:tgtEl>
                                        <p:attrNameLst>
                                          <p:attrName>fillcolor</p:attrName>
                                        </p:attrNameLst>
                                      </p:cBhvr>
                                      <p:tavLst>
                                        <p:tav tm="0">
                                          <p:val>
                                            <p:clrVal>
                                              <a:schemeClr val="accent2"/>
                                            </p:clrVal>
                                          </p:val>
                                        </p:tav>
                                        <p:tav tm="50000">
                                          <p:val>
                                            <p:clrVal>
                                              <a:schemeClr val="hlink"/>
                                            </p:clrVal>
                                          </p:val>
                                        </p:tav>
                                      </p:tavLst>
                                    </p:anim>
                                    <p:set>
                                      <p:cBhvr>
                                        <p:cTn id="19" dur="80"/>
                                        <p:tgtEl>
                                          <p:spTgt spid="7">
                                            <p:txEl>
                                              <p:pRg st="3" end="3"/>
                                            </p:txEl>
                                          </p:spTgt>
                                        </p:tgtEl>
                                        <p:attrNameLst>
                                          <p:attrName>fill.type</p:attrName>
                                        </p:attrNameLst>
                                      </p:cBhvr>
                                      <p:to>
                                        <p:strVal val="solid"/>
                                      </p:to>
                                    </p:set>
                                  </p:childTnLst>
                                </p:cTn>
                              </p:par>
                              <p:par>
                                <p:cTn id="20" presetID="27" presetClass="entr" presetSubtype="0" fill="hold" grpId="0" nodeType="withEffect">
                                  <p:stCondLst>
                                    <p:cond delay="0"/>
                                  </p:stCondLst>
                                  <p:iterate type="lt">
                                    <p:tmPct val="50000"/>
                                  </p:iterate>
                                  <p:childTnLst>
                                    <p:set>
                                      <p:cBhvr>
                                        <p:cTn id="21" dur="1" fill="hold">
                                          <p:stCondLst>
                                            <p:cond delay="0"/>
                                          </p:stCondLst>
                                        </p:cTn>
                                        <p:tgtEl>
                                          <p:spTgt spid="7">
                                            <p:txEl>
                                              <p:pRg st="4" end="4"/>
                                            </p:txEl>
                                          </p:spTgt>
                                        </p:tgtEl>
                                        <p:attrNameLst>
                                          <p:attrName>style.visibility</p:attrName>
                                        </p:attrNameLst>
                                      </p:cBhvr>
                                      <p:to>
                                        <p:strVal val="visible"/>
                                      </p:to>
                                    </p:set>
                                    <p:anim calcmode="discrete" valueType="clr">
                                      <p:cBhvr override="childStyle">
                                        <p:cTn id="22" dur="80"/>
                                        <p:tgtEl>
                                          <p:spTgt spid="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7">
                                            <p:txEl>
                                              <p:pRg st="4" end="4"/>
                                            </p:txEl>
                                          </p:spTgt>
                                        </p:tgtEl>
                                        <p:attrNameLst>
                                          <p:attrName>fillcolor</p:attrName>
                                        </p:attrNameLst>
                                      </p:cBhvr>
                                      <p:tavLst>
                                        <p:tav tm="0">
                                          <p:val>
                                            <p:clrVal>
                                              <a:schemeClr val="accent2"/>
                                            </p:clrVal>
                                          </p:val>
                                        </p:tav>
                                        <p:tav tm="50000">
                                          <p:val>
                                            <p:clrVal>
                                              <a:schemeClr val="hlink"/>
                                            </p:clrVal>
                                          </p:val>
                                        </p:tav>
                                      </p:tavLst>
                                    </p:anim>
                                    <p:set>
                                      <p:cBhvr>
                                        <p:cTn id="24" dur="80"/>
                                        <p:tgtEl>
                                          <p:spTgt spid="7">
                                            <p:txEl>
                                              <p:pRg st="4" end="4"/>
                                            </p:txEl>
                                          </p:spTgt>
                                        </p:tgtEl>
                                        <p:attrNameLst>
                                          <p:attrName>fill.type</p:attrName>
                                        </p:attrNameLst>
                                      </p:cBhvr>
                                      <p:to>
                                        <p:strVal val="solid"/>
                                      </p:to>
                                    </p:set>
                                  </p:childTnLst>
                                </p:cTn>
                              </p:par>
                              <p:par>
                                <p:cTn id="25" presetID="27" presetClass="entr" presetSubtype="0" fill="hold" grpId="0" nodeType="withEffect">
                                  <p:stCondLst>
                                    <p:cond delay="0"/>
                                  </p:stCondLst>
                                  <p:iterate type="lt">
                                    <p:tmPct val="50000"/>
                                  </p:iterate>
                                  <p:childTnLst>
                                    <p:set>
                                      <p:cBhvr>
                                        <p:cTn id="26" dur="1" fill="hold">
                                          <p:stCondLst>
                                            <p:cond delay="0"/>
                                          </p:stCondLst>
                                        </p:cTn>
                                        <p:tgtEl>
                                          <p:spTgt spid="7">
                                            <p:txEl>
                                              <p:pRg st="5" end="5"/>
                                            </p:txEl>
                                          </p:spTgt>
                                        </p:tgtEl>
                                        <p:attrNameLst>
                                          <p:attrName>style.visibility</p:attrName>
                                        </p:attrNameLst>
                                      </p:cBhvr>
                                      <p:to>
                                        <p:strVal val="visible"/>
                                      </p:to>
                                    </p:set>
                                    <p:anim calcmode="discrete" valueType="clr">
                                      <p:cBhvr override="childStyle">
                                        <p:cTn id="27" dur="80"/>
                                        <p:tgtEl>
                                          <p:spTgt spid="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7">
                                            <p:txEl>
                                              <p:pRg st="5" end="5"/>
                                            </p:txEl>
                                          </p:spTgt>
                                        </p:tgtEl>
                                        <p:attrNameLst>
                                          <p:attrName>fillcolor</p:attrName>
                                        </p:attrNameLst>
                                      </p:cBhvr>
                                      <p:tavLst>
                                        <p:tav tm="0">
                                          <p:val>
                                            <p:clrVal>
                                              <a:schemeClr val="accent2"/>
                                            </p:clrVal>
                                          </p:val>
                                        </p:tav>
                                        <p:tav tm="50000">
                                          <p:val>
                                            <p:clrVal>
                                              <a:schemeClr val="hlink"/>
                                            </p:clrVal>
                                          </p:val>
                                        </p:tav>
                                      </p:tavLst>
                                    </p:anim>
                                    <p:set>
                                      <p:cBhvr>
                                        <p:cTn id="29" dur="80"/>
                                        <p:tgtEl>
                                          <p:spTgt spid="7">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28600" y="1828800"/>
            <a:ext cx="10459192" cy="3823855"/>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b="1" dirty="0" smtClean="0"/>
              <a:t>Following </a:t>
            </a:r>
            <a:r>
              <a:rPr lang="en-US" sz="3200" b="1" dirty="0"/>
              <a:t>four 16-bit </a:t>
            </a:r>
            <a:r>
              <a:rPr lang="en-US" sz="3200" b="1" dirty="0" smtClean="0"/>
              <a:t>registers are under this category:</a:t>
            </a:r>
          </a:p>
          <a:p>
            <a:endParaRPr lang="en-US" sz="3200" b="1" dirty="0" smtClean="0">
              <a:solidFill>
                <a:schemeClr val="bg1"/>
              </a:solidFill>
            </a:endParaRPr>
          </a:p>
          <a:p>
            <a:pPr lvl="4">
              <a:buFont typeface="Wingdings" panose="05000000000000000000" pitchFamily="2" charset="2"/>
              <a:buChar char="Ø"/>
            </a:pPr>
            <a:r>
              <a:rPr lang="en-US" sz="3600" b="1" dirty="0" smtClean="0">
                <a:solidFill>
                  <a:srgbClr val="FFFF00"/>
                </a:solidFill>
              </a:rPr>
              <a:t>Stack Pointer (SP)</a:t>
            </a:r>
          </a:p>
          <a:p>
            <a:pPr lvl="4">
              <a:buFont typeface="Wingdings" panose="05000000000000000000" pitchFamily="2" charset="2"/>
              <a:buChar char="Ø"/>
            </a:pPr>
            <a:r>
              <a:rPr lang="en-US" sz="3600" b="1" dirty="0" smtClean="0">
                <a:solidFill>
                  <a:srgbClr val="FFFF00"/>
                </a:solidFill>
              </a:rPr>
              <a:t>Base Pointer (BP)</a:t>
            </a:r>
          </a:p>
          <a:p>
            <a:pPr lvl="4">
              <a:buFont typeface="Wingdings" panose="05000000000000000000" pitchFamily="2" charset="2"/>
              <a:buChar char="Ø"/>
            </a:pPr>
            <a:r>
              <a:rPr lang="en-US" sz="3600" b="1" dirty="0" smtClean="0">
                <a:solidFill>
                  <a:srgbClr val="FFFF00"/>
                </a:solidFill>
              </a:rPr>
              <a:t>Source Index (SI)</a:t>
            </a:r>
          </a:p>
          <a:p>
            <a:pPr lvl="4">
              <a:buFont typeface="Wingdings" panose="05000000000000000000" pitchFamily="2" charset="2"/>
              <a:buChar char="Ø"/>
            </a:pPr>
            <a:r>
              <a:rPr lang="en-US" sz="3600" b="1" dirty="0" smtClean="0">
                <a:solidFill>
                  <a:srgbClr val="FFFF00"/>
                </a:solidFill>
              </a:rPr>
              <a:t> Destination Index (DI).</a:t>
            </a:r>
          </a:p>
          <a:p>
            <a:pPr>
              <a:buFont typeface="Wingdings 3" charset="2"/>
              <a:buNone/>
            </a:pPr>
            <a:endParaRPr lang="en-US" sz="3200" dirty="0"/>
          </a:p>
        </p:txBody>
      </p:sp>
      <p:sp>
        <p:nvSpPr>
          <p:cNvPr id="4" name="Title 1"/>
          <p:cNvSpPr txBox="1">
            <a:spLocks/>
          </p:cNvSpPr>
          <p:nvPr/>
        </p:nvSpPr>
        <p:spPr>
          <a:xfrm>
            <a:off x="646111" y="452718"/>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Pointer &amp; Index Register</a:t>
            </a:r>
          </a:p>
        </p:txBody>
      </p:sp>
      <p:sp>
        <p:nvSpPr>
          <p:cNvPr id="5" name="Slide Number Placeholder 4"/>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18441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2"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2" end="2"/>
                                            </p:txEl>
                                          </p:spTgt>
                                        </p:tgtEl>
                                        <p:attrNameLst>
                                          <p:attrName>fill.type</p:attrName>
                                        </p:attrNameLst>
                                      </p:cBhvr>
                                      <p:to>
                                        <p:strVal val="solid"/>
                                      </p:to>
                                    </p:set>
                                  </p:childTnLst>
                                </p:cTn>
                              </p:par>
                              <p:par>
                                <p:cTn id="15" presetID="27" presetClass="entr" presetSubtype="0" fill="hold" grpId="0" nodeType="withEffect">
                                  <p:stCondLst>
                                    <p:cond delay="0"/>
                                  </p:stCondLst>
                                  <p:iterate type="lt">
                                    <p:tmPct val="50000"/>
                                  </p:iterate>
                                  <p:childTnLst>
                                    <p:set>
                                      <p:cBhvr>
                                        <p:cTn id="16"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7"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19" dur="80"/>
                                        <p:tgtEl>
                                          <p:spTgt spid="3">
                                            <p:txEl>
                                              <p:pRg st="3" end="3"/>
                                            </p:txEl>
                                          </p:spTgt>
                                        </p:tgtEl>
                                        <p:attrNameLst>
                                          <p:attrName>fill.type</p:attrName>
                                        </p:attrNameLst>
                                      </p:cBhvr>
                                      <p:to>
                                        <p:strVal val="solid"/>
                                      </p:to>
                                    </p:set>
                                  </p:childTnLst>
                                </p:cTn>
                              </p:par>
                              <p:par>
                                <p:cTn id="20" presetID="27" presetClass="entr" presetSubtype="0" fill="hold" grpId="0" nodeType="withEffect">
                                  <p:stCondLst>
                                    <p:cond delay="0"/>
                                  </p:stCondLst>
                                  <p:iterate type="lt">
                                    <p:tmPct val="50000"/>
                                  </p:iterate>
                                  <p:childTnLst>
                                    <p:set>
                                      <p:cBhvr>
                                        <p:cTn id="21"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2"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4" dur="80"/>
                                        <p:tgtEl>
                                          <p:spTgt spid="3">
                                            <p:txEl>
                                              <p:pRg st="4" end="4"/>
                                            </p:txEl>
                                          </p:spTgt>
                                        </p:tgtEl>
                                        <p:attrNameLst>
                                          <p:attrName>fill.type</p:attrName>
                                        </p:attrNameLst>
                                      </p:cBhvr>
                                      <p:to>
                                        <p:strVal val="solid"/>
                                      </p:to>
                                    </p:set>
                                  </p:childTnLst>
                                </p:cTn>
                              </p:par>
                              <p:par>
                                <p:cTn id="25" presetID="27" presetClass="entr" presetSubtype="0" fill="hold" grpId="0" nodeType="withEffect">
                                  <p:stCondLst>
                                    <p:cond delay="0"/>
                                  </p:stCondLst>
                                  <p:iterate type="lt">
                                    <p:tmPct val="50000"/>
                                  </p:iterate>
                                  <p:childTnLst>
                                    <p:set>
                                      <p:cBhvr>
                                        <p:cTn id="2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29"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Register</a:t>
            </a:r>
          </a:p>
        </p:txBody>
      </p:sp>
      <p:sp>
        <p:nvSpPr>
          <p:cNvPr id="3" name="Content Placeholder 2"/>
          <p:cNvSpPr txBox="1">
            <a:spLocks/>
          </p:cNvSpPr>
          <p:nvPr/>
        </p:nvSpPr>
        <p:spPr>
          <a:xfrm>
            <a:off x="228600" y="1600200"/>
            <a:ext cx="10471068" cy="502920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600" b="1" dirty="0" smtClean="0"/>
              <a:t>There are </a:t>
            </a:r>
            <a:r>
              <a:rPr lang="en-US" sz="3600" b="1" dirty="0"/>
              <a:t>four 16-bit </a:t>
            </a:r>
            <a:r>
              <a:rPr lang="en-US" sz="3600" b="1" dirty="0" smtClean="0"/>
              <a:t>segment registers in Intel 8086:</a:t>
            </a:r>
            <a:endParaRPr lang="en-US" sz="1800" dirty="0" smtClean="0"/>
          </a:p>
          <a:p>
            <a:endParaRPr lang="en-US" b="1" dirty="0" smtClean="0">
              <a:solidFill>
                <a:schemeClr val="bg1"/>
              </a:solidFill>
            </a:endParaRPr>
          </a:p>
          <a:p>
            <a:pPr lvl="4">
              <a:buFont typeface="Wingdings" panose="05000000000000000000" pitchFamily="2" charset="2"/>
              <a:buChar char="Ø"/>
            </a:pPr>
            <a:r>
              <a:rPr lang="en-US" sz="3600" b="1" dirty="0" smtClean="0">
                <a:solidFill>
                  <a:srgbClr val="FFFF00"/>
                </a:solidFill>
              </a:rPr>
              <a:t> Code Segment Register (CS),</a:t>
            </a:r>
          </a:p>
          <a:p>
            <a:pPr lvl="4">
              <a:buFont typeface="Wingdings" panose="05000000000000000000" pitchFamily="2" charset="2"/>
              <a:buChar char="Ø"/>
            </a:pPr>
            <a:r>
              <a:rPr lang="en-US" sz="3600" b="1" dirty="0" smtClean="0">
                <a:solidFill>
                  <a:srgbClr val="FFFF00"/>
                </a:solidFill>
              </a:rPr>
              <a:t> Data Segment Register (DS),</a:t>
            </a:r>
          </a:p>
          <a:p>
            <a:pPr lvl="4">
              <a:buFont typeface="Wingdings" panose="05000000000000000000" pitchFamily="2" charset="2"/>
              <a:buChar char="Ø"/>
            </a:pPr>
            <a:r>
              <a:rPr lang="en-US" sz="3600" b="1" dirty="0" smtClean="0">
                <a:solidFill>
                  <a:srgbClr val="FFFF00"/>
                </a:solidFill>
              </a:rPr>
              <a:t> Stack Segment Register (SS),</a:t>
            </a:r>
          </a:p>
          <a:p>
            <a:pPr lvl="4">
              <a:buFont typeface="Wingdings" panose="05000000000000000000" pitchFamily="2" charset="2"/>
              <a:buChar char="Ø"/>
            </a:pPr>
            <a:r>
              <a:rPr lang="en-US" sz="3600" b="1" dirty="0" smtClean="0">
                <a:solidFill>
                  <a:srgbClr val="FFFF00"/>
                </a:solidFill>
              </a:rPr>
              <a:t> Extra Segment Register (ES).</a:t>
            </a:r>
            <a:endParaRPr lang="en-US" sz="36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402461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2"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2" end="2"/>
                                            </p:txEl>
                                          </p:spTgt>
                                        </p:tgtEl>
                                        <p:attrNameLst>
                                          <p:attrName>fill.type</p:attrName>
                                        </p:attrNameLst>
                                      </p:cBhvr>
                                      <p:to>
                                        <p:strVal val="solid"/>
                                      </p:to>
                                    </p:set>
                                  </p:childTnLst>
                                </p:cTn>
                              </p:par>
                              <p:par>
                                <p:cTn id="15" presetID="27" presetClass="entr" presetSubtype="0" fill="hold" grpId="0" nodeType="withEffect">
                                  <p:stCondLst>
                                    <p:cond delay="0"/>
                                  </p:stCondLst>
                                  <p:iterate type="lt">
                                    <p:tmPct val="50000"/>
                                  </p:iterate>
                                  <p:childTnLst>
                                    <p:set>
                                      <p:cBhvr>
                                        <p:cTn id="16"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7"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19" dur="80"/>
                                        <p:tgtEl>
                                          <p:spTgt spid="3">
                                            <p:txEl>
                                              <p:pRg st="3" end="3"/>
                                            </p:txEl>
                                          </p:spTgt>
                                        </p:tgtEl>
                                        <p:attrNameLst>
                                          <p:attrName>fill.type</p:attrName>
                                        </p:attrNameLst>
                                      </p:cBhvr>
                                      <p:to>
                                        <p:strVal val="solid"/>
                                      </p:to>
                                    </p:set>
                                  </p:childTnLst>
                                </p:cTn>
                              </p:par>
                              <p:par>
                                <p:cTn id="20" presetID="27" presetClass="entr" presetSubtype="0" fill="hold" grpId="0" nodeType="withEffect">
                                  <p:stCondLst>
                                    <p:cond delay="0"/>
                                  </p:stCondLst>
                                  <p:iterate type="lt">
                                    <p:tmPct val="50000"/>
                                  </p:iterate>
                                  <p:childTnLst>
                                    <p:set>
                                      <p:cBhvr>
                                        <p:cTn id="21"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2"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4" dur="80"/>
                                        <p:tgtEl>
                                          <p:spTgt spid="3">
                                            <p:txEl>
                                              <p:pRg st="4" end="4"/>
                                            </p:txEl>
                                          </p:spTgt>
                                        </p:tgtEl>
                                        <p:attrNameLst>
                                          <p:attrName>fill.type</p:attrName>
                                        </p:attrNameLst>
                                      </p:cBhvr>
                                      <p:to>
                                        <p:strVal val="solid"/>
                                      </p:to>
                                    </p:set>
                                  </p:childTnLst>
                                </p:cTn>
                              </p:par>
                              <p:par>
                                <p:cTn id="25" presetID="27" presetClass="entr" presetSubtype="0" fill="hold" grpId="0" nodeType="withEffect">
                                  <p:stCondLst>
                                    <p:cond delay="0"/>
                                  </p:stCondLst>
                                  <p:iterate type="lt">
                                    <p:tmPct val="50000"/>
                                  </p:iterate>
                                  <p:childTnLst>
                                    <p:set>
                                      <p:cBhvr>
                                        <p:cTn id="2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29"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2 Registers</a:t>
            </a:r>
            <a:endParaRPr lang="en-US" dirty="0"/>
          </a:p>
        </p:txBody>
      </p:sp>
      <p:sp>
        <p:nvSpPr>
          <p:cNvPr id="3" name="Content Placeholder 2"/>
          <p:cNvSpPr txBox="1">
            <a:spLocks/>
          </p:cNvSpPr>
          <p:nvPr/>
        </p:nvSpPr>
        <p:spPr>
          <a:xfrm>
            <a:off x="228600" y="1828800"/>
            <a:ext cx="10459192" cy="3823855"/>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4">
              <a:buFont typeface="Wingdings" panose="05000000000000000000" pitchFamily="2" charset="2"/>
              <a:buChar char="Ø"/>
            </a:pPr>
            <a:r>
              <a:rPr lang="en-US" sz="4000" b="1" dirty="0" smtClean="0">
                <a:solidFill>
                  <a:srgbClr val="FFFF00"/>
                </a:solidFill>
              </a:rPr>
              <a:t>Instruction Pointer</a:t>
            </a:r>
          </a:p>
          <a:p>
            <a:pPr lvl="4">
              <a:buFont typeface="Wingdings" panose="05000000000000000000" pitchFamily="2" charset="2"/>
              <a:buChar char="Ø"/>
            </a:pPr>
            <a:r>
              <a:rPr lang="en-US" sz="4000" b="1" dirty="0" smtClean="0">
                <a:solidFill>
                  <a:srgbClr val="FFFF00"/>
                </a:solidFill>
              </a:rPr>
              <a:t>Status Flag Register</a:t>
            </a:r>
            <a:endParaRPr lang="en-US" sz="40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237203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2"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Languages</a:t>
            </a:r>
          </a:p>
        </p:txBody>
      </p:sp>
      <p:sp>
        <p:nvSpPr>
          <p:cNvPr id="3" name="Content Placeholder 2"/>
          <p:cNvSpPr>
            <a:spLocks noGrp="1"/>
          </p:cNvSpPr>
          <p:nvPr>
            <p:ph idx="1"/>
          </p:nvPr>
        </p:nvSpPr>
        <p:spPr/>
        <p:txBody>
          <a:bodyPr/>
          <a:lstStyle/>
          <a:p>
            <a:r>
              <a:rPr lang="en-US" dirty="0"/>
              <a:t>Similar to Natural language.</a:t>
            </a:r>
          </a:p>
          <a:p>
            <a:r>
              <a:rPr lang="en-US" dirty="0" smtClean="0"/>
              <a:t> </a:t>
            </a:r>
            <a:r>
              <a:rPr lang="en-US" dirty="0"/>
              <a:t>Designed to eliminate the technicalities of a particular computer</a:t>
            </a:r>
            <a:r>
              <a:rPr lang="en-US" dirty="0" smtClean="0"/>
              <a:t>.</a:t>
            </a:r>
          </a:p>
          <a:p>
            <a:r>
              <a:rPr lang="en-US" dirty="0" smtClean="0"/>
              <a:t>Statements </a:t>
            </a:r>
            <a:r>
              <a:rPr lang="en-US" dirty="0"/>
              <a:t>compiled in a high level language typically generate </a:t>
            </a:r>
            <a:r>
              <a:rPr lang="en-US" dirty="0" smtClean="0"/>
              <a:t>many </a:t>
            </a:r>
            <a:r>
              <a:rPr lang="en-US" dirty="0"/>
              <a:t>low-level instructions</a:t>
            </a:r>
            <a:r>
              <a:rPr lang="en-US" dirty="0" smtClean="0"/>
              <a:t>.</a:t>
            </a:r>
          </a:p>
          <a:p>
            <a:endParaRPr lang="en-US" dirty="0"/>
          </a:p>
          <a:p>
            <a:endParaRPr lang="en-US" dirty="0" smtClean="0"/>
          </a:p>
          <a:p>
            <a:r>
              <a:rPr lang="en-US" dirty="0" smtClean="0"/>
              <a:t>Example: </a:t>
            </a:r>
            <a:r>
              <a:rPr lang="en-US" dirty="0" smtClean="0">
                <a:solidFill>
                  <a:srgbClr val="FFFF00"/>
                </a:solidFill>
              </a:rPr>
              <a:t>C, Java, </a:t>
            </a:r>
            <a:r>
              <a:rPr lang="en-US" dirty="0" smtClean="0">
                <a:solidFill>
                  <a:srgbClr val="FFFF00"/>
                </a:solidFill>
              </a:rPr>
              <a:t>Python </a:t>
            </a:r>
            <a:r>
              <a:rPr lang="en-US" dirty="0" err="1" smtClean="0">
                <a:solidFill>
                  <a:srgbClr val="FFFF00"/>
                </a:solidFill>
              </a:rPr>
              <a:t>etc</a:t>
            </a:r>
            <a:endParaRPr lang="en-US" dirty="0">
              <a:solidFill>
                <a:srgbClr val="FFFF00"/>
              </a:solidFill>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64664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Advantages of High-Level Languages</a:t>
            </a:r>
          </a:p>
        </p:txBody>
      </p:sp>
      <p:sp>
        <p:nvSpPr>
          <p:cNvPr id="3" name="Content Placeholder 2"/>
          <p:cNvSpPr>
            <a:spLocks noGrp="1"/>
          </p:cNvSpPr>
          <p:nvPr>
            <p:ph idx="1"/>
          </p:nvPr>
        </p:nvSpPr>
        <p:spPr>
          <a:xfrm>
            <a:off x="1104293" y="1853248"/>
            <a:ext cx="8946541" cy="4195481"/>
          </a:xfrm>
        </p:spPr>
        <p:txBody>
          <a:bodyPr/>
          <a:lstStyle/>
          <a:p>
            <a:r>
              <a:rPr lang="en-US" dirty="0"/>
              <a:t>Program development is faster</a:t>
            </a:r>
          </a:p>
          <a:p>
            <a:pPr lvl="1"/>
            <a:r>
              <a:rPr lang="en-US" dirty="0"/>
              <a:t>High-level statements: fewer instructions to code</a:t>
            </a:r>
          </a:p>
          <a:p>
            <a:r>
              <a:rPr lang="en-US" dirty="0"/>
              <a:t>Program maintenance is easier</a:t>
            </a:r>
          </a:p>
          <a:p>
            <a:pPr lvl="1"/>
            <a:r>
              <a:rPr lang="en-US" dirty="0"/>
              <a:t>For the same above reasons</a:t>
            </a:r>
          </a:p>
          <a:p>
            <a:r>
              <a:rPr lang="en-US" dirty="0"/>
              <a:t>Programs are portable</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47469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Assembly </a:t>
            </a:r>
            <a:r>
              <a:rPr lang="en-US" dirty="0" smtClean="0"/>
              <a:t>Language?</a:t>
            </a:r>
            <a:endParaRPr lang="en-US" dirty="0"/>
          </a:p>
        </p:txBody>
      </p:sp>
      <p:sp>
        <p:nvSpPr>
          <p:cNvPr id="3" name="Content Placeholder 2"/>
          <p:cNvSpPr>
            <a:spLocks noGrp="1"/>
          </p:cNvSpPr>
          <p:nvPr>
            <p:ph idx="1"/>
          </p:nvPr>
        </p:nvSpPr>
        <p:spPr>
          <a:xfrm>
            <a:off x="1317068" y="1994997"/>
            <a:ext cx="8946541" cy="4195481"/>
          </a:xfrm>
        </p:spPr>
        <p:txBody>
          <a:bodyPr>
            <a:normAutofit/>
          </a:bodyPr>
          <a:lstStyle/>
          <a:p>
            <a:pPr>
              <a:spcBef>
                <a:spcPct val="50000"/>
              </a:spcBef>
            </a:pPr>
            <a:r>
              <a:rPr lang="en-US" dirty="0"/>
              <a:t>Accessibility to system hardware</a:t>
            </a:r>
          </a:p>
          <a:p>
            <a:pPr lvl="1">
              <a:spcBef>
                <a:spcPct val="50000"/>
              </a:spcBef>
            </a:pPr>
            <a:r>
              <a:rPr lang="en-US" dirty="0"/>
              <a:t>Assembly Language is useful for implementing system software</a:t>
            </a:r>
          </a:p>
          <a:p>
            <a:pPr lvl="1">
              <a:spcBef>
                <a:spcPct val="50000"/>
              </a:spcBef>
            </a:pPr>
            <a:r>
              <a:rPr lang="en-US" dirty="0"/>
              <a:t>Also useful for small embedded system </a:t>
            </a:r>
            <a:r>
              <a:rPr lang="en-US" dirty="0" smtClean="0"/>
              <a:t>applications</a:t>
            </a:r>
            <a:endParaRPr lang="en-US" dirty="0"/>
          </a:p>
          <a:p>
            <a:r>
              <a:rPr lang="en-US" dirty="0" smtClean="0"/>
              <a:t>Faster </a:t>
            </a:r>
            <a:r>
              <a:rPr lang="en-US" dirty="0"/>
              <a:t>and shorter programs.</a:t>
            </a:r>
          </a:p>
          <a:p>
            <a:pPr lvl="1"/>
            <a:r>
              <a:rPr lang="en-US" dirty="0"/>
              <a:t>Compilers do not always generate optimum code</a:t>
            </a:r>
            <a:r>
              <a:rPr lang="en-US" dirty="0" smtClean="0"/>
              <a:t>.		</a:t>
            </a:r>
            <a:endParaRPr lang="en-US" dirty="0"/>
          </a:p>
          <a:p>
            <a:r>
              <a:rPr lang="en-US" dirty="0"/>
              <a:t>Resident programs (that reside in memory while other program execute) and interrupt service routines (that handle input and output) are almost always develop in Assembly Language. </a:t>
            </a:r>
            <a:endParaRPr lang="en-US" dirty="0" smtClean="0"/>
          </a:p>
          <a:p>
            <a:r>
              <a:rPr lang="en-US" dirty="0" smtClean="0"/>
              <a:t>Instruction </a:t>
            </a:r>
            <a:r>
              <a:rPr lang="en-US" dirty="0"/>
              <a:t>set knowledge is important for machine designers.</a:t>
            </a:r>
          </a:p>
          <a:p>
            <a:r>
              <a:rPr lang="en-US" dirty="0"/>
              <a:t>Compiler writers must be familiar with details of machine language</a:t>
            </a:r>
            <a:r>
              <a:rPr lang="en-US" dirty="0" smtClean="0"/>
              <a:t>.</a:t>
            </a:r>
          </a:p>
          <a:p>
            <a:endParaRPr lang="en-US" dirty="0" smtClean="0"/>
          </a:p>
          <a:p>
            <a:endParaRPr lang="en-US" dirty="0"/>
          </a:p>
        </p:txBody>
      </p:sp>
      <p:sp>
        <p:nvSpPr>
          <p:cNvPr id="8" name="Slide Number Placeholder 7"/>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4202025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Advantages </a:t>
            </a:r>
            <a:r>
              <a:rPr lang="en-US" sz="4000" dirty="0" smtClean="0"/>
              <a:t>of Assembly </a:t>
            </a:r>
            <a:r>
              <a:rPr lang="en-US" sz="4000" dirty="0"/>
              <a:t>Language</a:t>
            </a:r>
          </a:p>
        </p:txBody>
      </p:sp>
      <p:sp>
        <p:nvSpPr>
          <p:cNvPr id="3" name="Content Placeholder 2"/>
          <p:cNvSpPr>
            <a:spLocks noGrp="1"/>
          </p:cNvSpPr>
          <p:nvPr>
            <p:ph idx="1"/>
          </p:nvPr>
        </p:nvSpPr>
        <p:spPr/>
        <p:txBody>
          <a:bodyPr/>
          <a:lstStyle/>
          <a:p>
            <a:r>
              <a:rPr lang="en-US" dirty="0"/>
              <a:t>Shows how program interfaces with the processor, operating system, and BIOS. </a:t>
            </a:r>
          </a:p>
          <a:p>
            <a:r>
              <a:rPr lang="en-US" dirty="0"/>
              <a:t>Shows how data is represented and stored in memory and on external devices.</a:t>
            </a:r>
          </a:p>
          <a:p>
            <a:r>
              <a:rPr lang="en-US" dirty="0"/>
              <a:t>Clarifies how processor accesses and executes instructions and how instructions access and process data</a:t>
            </a:r>
            <a:r>
              <a:rPr lang="en-US" dirty="0" smtClean="0"/>
              <a: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530273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a:t>
            </a:r>
          </a:p>
        </p:txBody>
      </p:sp>
      <p:sp>
        <p:nvSpPr>
          <p:cNvPr id="3" name="Content Placeholder 2"/>
          <p:cNvSpPr>
            <a:spLocks noGrp="1"/>
          </p:cNvSpPr>
          <p:nvPr>
            <p:ph idx="1"/>
          </p:nvPr>
        </p:nvSpPr>
        <p:spPr/>
        <p:txBody>
          <a:bodyPr/>
          <a:lstStyle/>
          <a:p>
            <a:r>
              <a:rPr lang="en-US" dirty="0"/>
              <a:t>An assembler is a program that converts source-code programs written in assembly language into object files in machine language</a:t>
            </a:r>
          </a:p>
          <a:p>
            <a:r>
              <a:rPr lang="en-US" dirty="0"/>
              <a:t>Popular assemblers have emerged over the years for the Intel family of processors. These include </a:t>
            </a:r>
            <a:r>
              <a:rPr lang="en-US" dirty="0" smtClean="0"/>
              <a:t>…</a:t>
            </a:r>
          </a:p>
          <a:p>
            <a:endParaRPr lang="en-US" dirty="0"/>
          </a:p>
          <a:p>
            <a:pPr lvl="2"/>
            <a:r>
              <a:rPr lang="en-US" sz="1800" dirty="0"/>
              <a:t>TASM (Turbo Assembler from Borland)</a:t>
            </a:r>
          </a:p>
          <a:p>
            <a:pPr lvl="2"/>
            <a:r>
              <a:rPr lang="en-US" sz="1800" dirty="0"/>
              <a:t>NASM (</a:t>
            </a:r>
            <a:r>
              <a:rPr lang="en-US" sz="1800" dirty="0" err="1"/>
              <a:t>Netwide</a:t>
            </a:r>
            <a:r>
              <a:rPr lang="en-US" sz="1800" dirty="0"/>
              <a:t> Assembler for both Windows and Linux), and</a:t>
            </a:r>
          </a:p>
          <a:p>
            <a:pPr lvl="2"/>
            <a:r>
              <a:rPr lang="en-US" sz="1800" dirty="0"/>
              <a:t>GNU assembler distributed by the free software foundation</a:t>
            </a:r>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1193386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301</TotalTime>
  <Words>1347</Words>
  <Application>Microsoft Office PowerPoint</Application>
  <PresentationFormat>Widescreen</PresentationFormat>
  <Paragraphs>319</Paragraphs>
  <Slides>43</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6" baseType="lpstr">
      <vt:lpstr>新細明體</vt:lpstr>
      <vt:lpstr>Aharoni</vt:lpstr>
      <vt:lpstr>Arial</vt:lpstr>
      <vt:lpstr>Calibri</vt:lpstr>
      <vt:lpstr>Century Gothic</vt:lpstr>
      <vt:lpstr>Century Schoolbook</vt:lpstr>
      <vt:lpstr>Courier New</vt:lpstr>
      <vt:lpstr>Symbol</vt:lpstr>
      <vt:lpstr>Times New Roman</vt:lpstr>
      <vt:lpstr>Wingdings</vt:lpstr>
      <vt:lpstr>Wingdings 3</vt:lpstr>
      <vt:lpstr>Ion</vt:lpstr>
      <vt:lpstr>Equation</vt:lpstr>
      <vt:lpstr>Intro to Assembly Language</vt:lpstr>
      <vt:lpstr>Levels of Programming Languages</vt:lpstr>
      <vt:lpstr>Machine Language</vt:lpstr>
      <vt:lpstr>Assembly Language </vt:lpstr>
      <vt:lpstr>High Level Languages</vt:lpstr>
      <vt:lpstr>Advantages of High-Level Languages</vt:lpstr>
      <vt:lpstr>Why Assembly Language?</vt:lpstr>
      <vt:lpstr>Advantages of Assembly Language</vt:lpstr>
      <vt:lpstr>Assembler</vt:lpstr>
      <vt:lpstr>Compiler and Assembler</vt:lpstr>
      <vt:lpstr>Computer Architecture</vt:lpstr>
      <vt:lpstr>Computer Architecture</vt:lpstr>
      <vt:lpstr>Organization of 8086 Processor</vt:lpstr>
      <vt:lpstr>Organization of 8086 Processor</vt:lpstr>
      <vt:lpstr>Bytes and Words</vt:lpstr>
      <vt:lpstr>RAM and ROM</vt:lpstr>
      <vt:lpstr>Address Space of 8086</vt:lpstr>
      <vt:lpstr>Number System</vt:lpstr>
      <vt:lpstr>Number System</vt:lpstr>
      <vt:lpstr>Decimal Number Systems</vt:lpstr>
      <vt:lpstr>Commonly Occurring Bases</vt:lpstr>
      <vt:lpstr>Any Base to Decimal</vt:lpstr>
      <vt:lpstr>Hexadecimal</vt:lpstr>
      <vt:lpstr>PowerPoint Presentation</vt:lpstr>
      <vt:lpstr>PowerPoint Presentation</vt:lpstr>
      <vt:lpstr>PowerPoint Presentation</vt:lpstr>
      <vt:lpstr>Binary Negative Numbers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Registers of 8086</vt:lpstr>
      <vt:lpstr>General Purpose Registers</vt:lpstr>
      <vt:lpstr>PowerPoint Presentation</vt:lpstr>
      <vt:lpstr>Segment Register</vt:lpstr>
      <vt:lpstr>Rest 2 Registers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Tasnim</dc:creator>
  <cp:lastModifiedBy>Muhammad Tasnim Mohiuddin</cp:lastModifiedBy>
  <cp:revision>69</cp:revision>
  <dcterms:created xsi:type="dcterms:W3CDTF">2015-02-20T03:32:30Z</dcterms:created>
  <dcterms:modified xsi:type="dcterms:W3CDTF">2015-10-13T04:37:53Z</dcterms:modified>
</cp:coreProperties>
</file>