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7" r:id="rId5"/>
    <p:sldId id="258" r:id="rId6"/>
    <p:sldId id="259" r:id="rId7"/>
    <p:sldId id="260" r:id="rId8"/>
    <p:sldId id="261" r:id="rId9"/>
    <p:sldId id="264" r:id="rId10"/>
    <p:sldId id="265"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D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93E717-2122-4AF1-8A68-DDBDEEB7C69E}"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3681445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3E717-2122-4AF1-8A68-DDBDEEB7C69E}"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2551318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3E717-2122-4AF1-8A68-DDBDEEB7C69E}"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DA8ED-8301-4F8E-8D76-5A013D25186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22077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3E717-2122-4AF1-8A68-DDBDEEB7C69E}"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3821763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3E717-2122-4AF1-8A68-DDBDEEB7C69E}"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DA8ED-8301-4F8E-8D76-5A013D25186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2732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3E717-2122-4AF1-8A68-DDBDEEB7C69E}"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1848867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93E717-2122-4AF1-8A68-DDBDEEB7C69E}"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4001768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93E717-2122-4AF1-8A68-DDBDEEB7C69E}"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2855763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93E717-2122-4AF1-8A68-DDBDEEB7C69E}"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162878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3E717-2122-4AF1-8A68-DDBDEEB7C69E}" type="datetimeFigureOut">
              <a:rPr lang="en-IN" smtClean="0"/>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100532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93E717-2122-4AF1-8A68-DDBDEEB7C69E}" type="datetimeFigureOut">
              <a:rPr lang="en-IN" smtClean="0"/>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2232392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93E717-2122-4AF1-8A68-DDBDEEB7C69E}" type="datetimeFigureOut">
              <a:rPr lang="en-IN" smtClean="0"/>
              <a:t>13-01-2022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1291357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D93E717-2122-4AF1-8A68-DDBDEEB7C69E}" type="datetimeFigureOut">
              <a:rPr lang="en-IN" smtClean="0"/>
              <a:t>13-01-2022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2462394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93E717-2122-4AF1-8A68-DDBDEEB7C69E}" type="datetimeFigureOut">
              <a:rPr lang="en-IN" smtClean="0"/>
              <a:t>13-01-2022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1073416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3E717-2122-4AF1-8A68-DDBDEEB7C69E}" type="datetimeFigureOut">
              <a:rPr lang="en-IN" smtClean="0"/>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2538067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93E717-2122-4AF1-8A68-DDBDEEB7C69E}" type="datetimeFigureOut">
              <a:rPr lang="en-IN" smtClean="0"/>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9DA8ED-8301-4F8E-8D76-5A013D251866}" type="slidenum">
              <a:rPr lang="en-IN" smtClean="0"/>
              <a:t>‹#›</a:t>
            </a:fld>
            <a:endParaRPr lang="en-IN"/>
          </a:p>
        </p:txBody>
      </p:sp>
    </p:spTree>
    <p:extLst>
      <p:ext uri="{BB962C8B-B14F-4D97-AF65-F5344CB8AC3E}">
        <p14:creationId xmlns:p14="http://schemas.microsoft.com/office/powerpoint/2010/main" val="2866005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93E717-2122-4AF1-8A68-DDBDEEB7C69E}" type="datetimeFigureOut">
              <a:rPr lang="en-IN" smtClean="0"/>
              <a:t>13-01-2022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9DA8ED-8301-4F8E-8D76-5A013D251866}" type="slidenum">
              <a:rPr lang="en-IN" smtClean="0"/>
              <a:t>‹#›</a:t>
            </a:fld>
            <a:endParaRPr lang="en-IN"/>
          </a:p>
        </p:txBody>
      </p:sp>
    </p:spTree>
    <p:extLst>
      <p:ext uri="{BB962C8B-B14F-4D97-AF65-F5344CB8AC3E}">
        <p14:creationId xmlns:p14="http://schemas.microsoft.com/office/powerpoint/2010/main" val="897644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talend.com/customers/dominos-pizza/" TargetMode="External"/><Relationship Id="rId2" Type="http://schemas.openxmlformats.org/officeDocument/2006/relationships/hyperlink" Target="https://www.talend.com/customers/air-france-kl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w/warehousing.asp" TargetMode="External"/><Relationship Id="rId2" Type="http://schemas.openxmlformats.org/officeDocument/2006/relationships/hyperlink" Target="https://www.investopedia.com/terms/b/big-data.asp"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talend.com/resources/what-is-data-preparation/" TargetMode="External"/><Relationship Id="rId2" Type="http://schemas.openxmlformats.org/officeDocument/2006/relationships/hyperlink" Target="https://www.talend.com/blog/2018/02/26/step-step-data-cleansing-discovery-talend-data-preparation-cloud/" TargetMode="External"/><Relationship Id="rId1" Type="http://schemas.openxmlformats.org/officeDocument/2006/relationships/slideLayout" Target="../slideLayouts/slideLayout7.xml"/><Relationship Id="rId4" Type="http://schemas.openxmlformats.org/officeDocument/2006/relationships/hyperlink" Target="https://www.talend.com/resources/what-is-artificial-intelligenc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alend.com/resources/what-is-data-warehouse/" TargetMode="External"/><Relationship Id="rId2" Type="http://schemas.openxmlformats.org/officeDocument/2006/relationships/hyperlink" Target="https://www.talend.com/resources/big-data-analytics/" TargetMode="External"/><Relationship Id="rId1" Type="http://schemas.openxmlformats.org/officeDocument/2006/relationships/slideLayout" Target="../slideLayouts/slideLayout7.xml"/><Relationship Id="rId4" Type="http://schemas.openxmlformats.org/officeDocument/2006/relationships/hyperlink" Target="https://www.talend.com/resources/what-is-machine-learn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9600" b="1" dirty="0" smtClean="0">
                <a:solidFill>
                  <a:srgbClr val="002060"/>
                </a:solidFill>
              </a:rPr>
              <a:t>Data Mining</a:t>
            </a:r>
            <a:endParaRPr lang="en-IN" sz="9600" b="1" dirty="0">
              <a:solidFill>
                <a:srgbClr val="002060"/>
              </a:solidFill>
            </a:endParaRPr>
          </a:p>
        </p:txBody>
      </p:sp>
      <p:sp>
        <p:nvSpPr>
          <p:cNvPr id="3" name="Subtitle 2"/>
          <p:cNvSpPr>
            <a:spLocks noGrp="1"/>
          </p:cNvSpPr>
          <p:nvPr>
            <p:ph type="subTitle" idx="1"/>
          </p:nvPr>
        </p:nvSpPr>
        <p:spPr/>
        <p:txBody>
          <a:bodyPr>
            <a:normAutofit fontScale="77500" lnSpcReduction="20000"/>
          </a:bodyPr>
          <a:lstStyle/>
          <a:p>
            <a:r>
              <a:rPr lang="en-US" sz="7200" dirty="0" smtClean="0">
                <a:solidFill>
                  <a:srgbClr val="0070C0"/>
                </a:solidFill>
              </a:rPr>
              <a:t>In Business Intelligence</a:t>
            </a:r>
            <a:endParaRPr lang="en-IN" sz="7200" dirty="0">
              <a:solidFill>
                <a:srgbClr val="0070C0"/>
              </a:solidFill>
            </a:endParaRPr>
          </a:p>
        </p:txBody>
      </p:sp>
    </p:spTree>
    <p:extLst>
      <p:ext uri="{BB962C8B-B14F-4D97-AF65-F5344CB8AC3E}">
        <p14:creationId xmlns:p14="http://schemas.microsoft.com/office/powerpoint/2010/main" val="147331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46" y="120279"/>
            <a:ext cx="11822805" cy="7478970"/>
          </a:xfrm>
          <a:prstGeom prst="rect">
            <a:avLst/>
          </a:prstGeom>
        </p:spPr>
        <p:txBody>
          <a:bodyPr wrap="square">
            <a:spAutoFit/>
          </a:bodyPr>
          <a:lstStyle/>
          <a:p>
            <a:r>
              <a:rPr lang="en-US" sz="2400" dirty="0" smtClean="0">
                <a:solidFill>
                  <a:srgbClr val="00B050"/>
                </a:solidFill>
              </a:rPr>
              <a:t> Some could be leaked unknowingly or </a:t>
            </a:r>
            <a:r>
              <a:rPr lang="en-US" sz="2400" dirty="0" err="1" smtClean="0">
                <a:solidFill>
                  <a:srgbClr val="00B050"/>
                </a:solidFill>
              </a:rPr>
              <a:t>or</a:t>
            </a:r>
            <a:r>
              <a:rPr lang="en-US" sz="2400" dirty="0" smtClean="0">
                <a:solidFill>
                  <a:srgbClr val="00B050"/>
                </a:solidFill>
              </a:rPr>
              <a:t> else they would be sold to others intentionally violating user privacy. The ones who are able to acquire this data could potentially track individuals.</a:t>
            </a:r>
          </a:p>
          <a:p>
            <a:r>
              <a:rPr lang="en-US" sz="2400" b="1" dirty="0" smtClean="0">
                <a:solidFill>
                  <a:srgbClr val="00B050"/>
                </a:solidFill>
              </a:rPr>
              <a:t>4. Accuracy:</a:t>
            </a:r>
            <a:endParaRPr lang="en-US" sz="2400" dirty="0" smtClean="0">
              <a:solidFill>
                <a:srgbClr val="00B050"/>
              </a:solidFill>
            </a:endParaRPr>
          </a:p>
          <a:p>
            <a:r>
              <a:rPr lang="en-US" sz="2400" dirty="0" smtClean="0">
                <a:solidFill>
                  <a:srgbClr val="00B050"/>
                </a:solidFill>
              </a:rPr>
              <a:t>Even though data mining has paved the way for easy data collection with their own methods. Still it has limitations when it comes to accuracy. Information gathered can be inaccurate causing problems in decision making.</a:t>
            </a:r>
          </a:p>
          <a:p>
            <a:r>
              <a:rPr lang="en-US" sz="2400" b="1" dirty="0" smtClean="0">
                <a:solidFill>
                  <a:srgbClr val="00B050"/>
                </a:solidFill>
              </a:rPr>
              <a:t>5. Technical Skills:</a:t>
            </a:r>
            <a:endParaRPr lang="en-US" sz="2400" dirty="0" smtClean="0">
              <a:solidFill>
                <a:srgbClr val="00B050"/>
              </a:solidFill>
            </a:endParaRPr>
          </a:p>
          <a:p>
            <a:r>
              <a:rPr lang="en-US" sz="2400" dirty="0" smtClean="0">
                <a:solidFill>
                  <a:srgbClr val="00B050"/>
                </a:solidFill>
              </a:rPr>
              <a:t>There are different mining tools available based on their manners. Each of them might be with different algorithm and design. Without a proper technical knowledge the tool selection will be a difficult task. Therefore, a skilled technician needs to be deployed for the tool selection process.</a:t>
            </a:r>
          </a:p>
          <a:p>
            <a:r>
              <a:rPr lang="en-US" sz="2400" b="1" dirty="0" smtClean="0">
                <a:solidFill>
                  <a:srgbClr val="00B050"/>
                </a:solidFill>
              </a:rPr>
              <a:t>6. Information Misuse:</a:t>
            </a:r>
            <a:endParaRPr lang="en-US" sz="2400" dirty="0" smtClean="0">
              <a:solidFill>
                <a:srgbClr val="00B050"/>
              </a:solidFill>
            </a:endParaRPr>
          </a:p>
          <a:p>
            <a:r>
              <a:rPr lang="en-US" sz="2400" dirty="0" smtClean="0">
                <a:solidFill>
                  <a:srgbClr val="00B050"/>
                </a:solidFill>
              </a:rPr>
              <a:t>Apart from identity theft, the weak security present in data mining can often lead to misuse of information. People tend to use information from a data mining for their own personal gains. Or else a group of people can be targeted to be harmed from this information. Hence, it is the responsibility of the companies to ensure that the data is only used for the intended purpose.</a:t>
            </a:r>
          </a:p>
          <a:p>
            <a:endParaRPr lang="en-US" sz="2400" dirty="0" smtClean="0">
              <a:solidFill>
                <a:srgbClr val="00B050"/>
              </a:solidFill>
            </a:endParaRPr>
          </a:p>
          <a:p>
            <a:endParaRPr lang="en-IN" sz="2400" dirty="0">
              <a:solidFill>
                <a:srgbClr val="00B050"/>
              </a:solidFill>
            </a:endParaRPr>
          </a:p>
        </p:txBody>
      </p:sp>
    </p:spTree>
    <p:extLst>
      <p:ext uri="{BB962C8B-B14F-4D97-AF65-F5344CB8AC3E}">
        <p14:creationId xmlns:p14="http://schemas.microsoft.com/office/powerpoint/2010/main" val="2968045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031" y="0"/>
            <a:ext cx="11655380" cy="6771084"/>
          </a:xfrm>
          <a:prstGeom prst="rect">
            <a:avLst/>
          </a:prstGeom>
          <a:noFill/>
        </p:spPr>
        <p:txBody>
          <a:bodyPr wrap="square" rtlCol="0">
            <a:spAutoFit/>
          </a:bodyPr>
          <a:lstStyle/>
          <a:p>
            <a:pPr algn="ctr"/>
            <a:r>
              <a:rPr lang="en-US" sz="5400" dirty="0">
                <a:solidFill>
                  <a:srgbClr val="0070C0"/>
                </a:solidFill>
              </a:rPr>
              <a:t>Data Mining Use Cases and Examples</a:t>
            </a:r>
          </a:p>
          <a:p>
            <a:endParaRPr lang="en-US" sz="2000" dirty="0" smtClean="0">
              <a:solidFill>
                <a:srgbClr val="00B050"/>
              </a:solidFill>
            </a:endParaRPr>
          </a:p>
          <a:p>
            <a:r>
              <a:rPr lang="en-US" sz="2000" dirty="0" smtClean="0">
                <a:solidFill>
                  <a:srgbClr val="00B050"/>
                </a:solidFill>
              </a:rPr>
              <a:t>Organizations </a:t>
            </a:r>
            <a:r>
              <a:rPr lang="en-US" sz="2000" dirty="0">
                <a:solidFill>
                  <a:srgbClr val="00B050"/>
                </a:solidFill>
              </a:rPr>
              <a:t>across industries are achieving transformative results from data mining:</a:t>
            </a:r>
          </a:p>
          <a:p>
            <a:r>
              <a:rPr lang="en-US" sz="2000" b="1" dirty="0" smtClean="0">
                <a:solidFill>
                  <a:srgbClr val="00B050"/>
                </a:solidFill>
              </a:rPr>
              <a:t>1.Groupon </a:t>
            </a:r>
            <a:r>
              <a:rPr lang="en-US" sz="2000" b="1" dirty="0">
                <a:solidFill>
                  <a:srgbClr val="00B050"/>
                </a:solidFill>
              </a:rPr>
              <a:t>aligns marketing activities</a:t>
            </a:r>
            <a:r>
              <a:rPr lang="en-US" sz="2000" dirty="0">
                <a:solidFill>
                  <a:srgbClr val="00B050"/>
                </a:solidFill>
              </a:rPr>
              <a:t> — One of </a:t>
            </a:r>
            <a:r>
              <a:rPr lang="en-US" sz="2000" dirty="0" err="1">
                <a:solidFill>
                  <a:srgbClr val="00B050"/>
                </a:solidFill>
              </a:rPr>
              <a:t>Groupon’s</a:t>
            </a:r>
            <a:r>
              <a:rPr lang="en-US" sz="2000" dirty="0">
                <a:solidFill>
                  <a:srgbClr val="00B050"/>
                </a:solidFill>
              </a:rPr>
              <a:t> key challenges is processing the massive volume of data it uses to provide its shopping service. Every day, the company processes more than a terabyte of raw data in real time and stores this information in various database systems. Data mining allows </a:t>
            </a:r>
            <a:r>
              <a:rPr lang="en-US" sz="2000" dirty="0" err="1">
                <a:solidFill>
                  <a:srgbClr val="00B050"/>
                </a:solidFill>
              </a:rPr>
              <a:t>Groupon</a:t>
            </a:r>
            <a:r>
              <a:rPr lang="en-US" sz="2000" dirty="0">
                <a:solidFill>
                  <a:srgbClr val="00B050"/>
                </a:solidFill>
              </a:rPr>
              <a:t> to align marketing activities more closely with customer preferences, analyzing 1 terabyte of customer data in real time and helping the company identify trends as they emerge.</a:t>
            </a:r>
          </a:p>
          <a:p>
            <a:r>
              <a:rPr lang="en-US" sz="2000" b="1" dirty="0" smtClean="0">
                <a:solidFill>
                  <a:srgbClr val="00B050"/>
                </a:solidFill>
              </a:rPr>
              <a:t>2.Air </a:t>
            </a:r>
            <a:r>
              <a:rPr lang="en-US" sz="2000" b="1" dirty="0">
                <a:solidFill>
                  <a:srgbClr val="00B050"/>
                </a:solidFill>
              </a:rPr>
              <a:t>France KLM caters to customer travel preferences</a:t>
            </a:r>
            <a:r>
              <a:rPr lang="en-US" sz="2000" dirty="0">
                <a:solidFill>
                  <a:srgbClr val="00B050"/>
                </a:solidFill>
              </a:rPr>
              <a:t> — The airline uses data mining techniques to create a </a:t>
            </a:r>
            <a:r>
              <a:rPr lang="en-US" sz="2000" dirty="0">
                <a:solidFill>
                  <a:srgbClr val="00B050"/>
                </a:solidFill>
                <a:hlinkClick r:id="rId2"/>
              </a:rPr>
              <a:t>360-degree customer view</a:t>
            </a:r>
            <a:r>
              <a:rPr lang="en-US" sz="2000" dirty="0">
                <a:solidFill>
                  <a:srgbClr val="00B050"/>
                </a:solidFill>
              </a:rPr>
              <a:t> by integrating data from trip searches, bookings, and flight operations with web, social media, call center, and airport lounge interactions. They use this deep customer insight to create personalized travel experiences.</a:t>
            </a:r>
          </a:p>
          <a:p>
            <a:r>
              <a:rPr lang="en-US" sz="2000" b="1" dirty="0" smtClean="0">
                <a:solidFill>
                  <a:srgbClr val="00B050"/>
                </a:solidFill>
              </a:rPr>
              <a:t>3.Domino’s </a:t>
            </a:r>
            <a:r>
              <a:rPr lang="en-US" sz="2000" b="1" dirty="0">
                <a:solidFill>
                  <a:srgbClr val="00B050"/>
                </a:solidFill>
              </a:rPr>
              <a:t>helps customers build the perfect pizza</a:t>
            </a:r>
            <a:r>
              <a:rPr lang="en-US" sz="2000" dirty="0">
                <a:solidFill>
                  <a:srgbClr val="00B050"/>
                </a:solidFill>
              </a:rPr>
              <a:t> — The largest pizza company in the world </a:t>
            </a:r>
            <a:r>
              <a:rPr lang="en-US" sz="2000" dirty="0">
                <a:solidFill>
                  <a:srgbClr val="00B050"/>
                </a:solidFill>
                <a:hlinkClick r:id="rId3"/>
              </a:rPr>
              <a:t>collects 85,000 structured and unstructured data sources</a:t>
            </a:r>
            <a:r>
              <a:rPr lang="en-US" sz="2000" dirty="0">
                <a:solidFill>
                  <a:srgbClr val="00B050"/>
                </a:solidFill>
              </a:rPr>
              <a:t>, including point of sales systems and 26 supply chain centers, and through all its channels, including text messages, social media, and Amazon Echo. This level of insight has improved business performance while enabling one-to-one buying experiences across </a:t>
            </a:r>
            <a:r>
              <a:rPr lang="en-US" sz="2000" dirty="0" err="1">
                <a:solidFill>
                  <a:srgbClr val="00B050"/>
                </a:solidFill>
              </a:rPr>
              <a:t>touchpoints</a:t>
            </a:r>
            <a:r>
              <a:rPr lang="en-US" sz="2000" dirty="0" smtClean="0">
                <a:solidFill>
                  <a:srgbClr val="00B050"/>
                </a:solidFill>
              </a:rPr>
              <a:t>.</a:t>
            </a:r>
          </a:p>
          <a:p>
            <a:r>
              <a:rPr lang="en-US" sz="2000" dirty="0">
                <a:solidFill>
                  <a:srgbClr val="00B0F0"/>
                </a:solidFill>
              </a:rPr>
              <a:t>These are just a few examples of how data mining capabilities can help data-driven organizations increase efficiency, streamline operations, reduce costs and improve profitability.</a:t>
            </a:r>
          </a:p>
        </p:txBody>
      </p:sp>
    </p:spTree>
    <p:extLst>
      <p:ext uri="{BB962C8B-B14F-4D97-AF65-F5344CB8AC3E}">
        <p14:creationId xmlns:p14="http://schemas.microsoft.com/office/powerpoint/2010/main" val="1083802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down)">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down)">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wipe(down)">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6828" y="2021983"/>
            <a:ext cx="8242479" cy="1569660"/>
          </a:xfrm>
          <a:prstGeom prst="rect">
            <a:avLst/>
          </a:prstGeom>
          <a:noFill/>
        </p:spPr>
        <p:txBody>
          <a:bodyPr wrap="square" rtlCol="0">
            <a:spAutoFit/>
          </a:bodyPr>
          <a:lstStyle/>
          <a:p>
            <a:pPr algn="ctr"/>
            <a:r>
              <a:rPr lang="en-US" sz="9600" b="1" i="1" dirty="0" smtClean="0">
                <a:solidFill>
                  <a:srgbClr val="002060"/>
                </a:solidFill>
              </a:rPr>
              <a:t>Thanks</a:t>
            </a:r>
            <a:endParaRPr lang="en-IN" sz="9600" b="1" i="1" dirty="0">
              <a:solidFill>
                <a:srgbClr val="002060"/>
              </a:solidFill>
            </a:endParaRPr>
          </a:p>
        </p:txBody>
      </p:sp>
    </p:spTree>
    <p:extLst>
      <p:ext uri="{BB962C8B-B14F-4D97-AF65-F5344CB8AC3E}">
        <p14:creationId xmlns:p14="http://schemas.microsoft.com/office/powerpoint/2010/main" val="14792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i="1" dirty="0" smtClean="0">
                <a:solidFill>
                  <a:srgbClr val="0070C0"/>
                </a:solidFill>
              </a:rPr>
              <a:t>Contents</a:t>
            </a:r>
            <a:endParaRPr lang="en-IN" sz="6000" b="1" i="1" dirty="0">
              <a:solidFill>
                <a:srgbClr val="0070C0"/>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smtClean="0">
                <a:solidFill>
                  <a:srgbClr val="00B050"/>
                </a:solidFill>
              </a:rPr>
              <a:t>Introduction</a:t>
            </a:r>
          </a:p>
          <a:p>
            <a:pPr>
              <a:buFont typeface="Wingdings" panose="05000000000000000000" pitchFamily="2" charset="2"/>
              <a:buChar char="v"/>
            </a:pPr>
            <a:r>
              <a:rPr lang="en-US" sz="2800" dirty="0" smtClean="0">
                <a:solidFill>
                  <a:srgbClr val="00B050"/>
                </a:solidFill>
              </a:rPr>
              <a:t>History of Data Mining</a:t>
            </a:r>
          </a:p>
          <a:p>
            <a:pPr>
              <a:buFont typeface="Wingdings" panose="05000000000000000000" pitchFamily="2" charset="2"/>
              <a:buChar char="v"/>
            </a:pPr>
            <a:r>
              <a:rPr lang="en-US" sz="2800" dirty="0" smtClean="0">
                <a:solidFill>
                  <a:srgbClr val="00B050"/>
                </a:solidFill>
              </a:rPr>
              <a:t>Key Data Mining Concepts</a:t>
            </a:r>
          </a:p>
          <a:p>
            <a:pPr>
              <a:buFont typeface="Wingdings" panose="05000000000000000000" pitchFamily="2" charset="2"/>
              <a:buChar char="v"/>
            </a:pPr>
            <a:r>
              <a:rPr lang="en-US" sz="2800" dirty="0" smtClean="0">
                <a:solidFill>
                  <a:srgbClr val="00B050"/>
                </a:solidFill>
              </a:rPr>
              <a:t>Advantages of Data Mining</a:t>
            </a:r>
          </a:p>
          <a:p>
            <a:pPr>
              <a:buFont typeface="Wingdings" panose="05000000000000000000" pitchFamily="2" charset="2"/>
              <a:buChar char="v"/>
            </a:pPr>
            <a:r>
              <a:rPr lang="en-US" sz="2800" dirty="0" smtClean="0">
                <a:solidFill>
                  <a:srgbClr val="00B050"/>
                </a:solidFill>
              </a:rPr>
              <a:t>Disadvantages of Data Mining</a:t>
            </a:r>
          </a:p>
          <a:p>
            <a:pPr>
              <a:buFont typeface="Wingdings" panose="05000000000000000000" pitchFamily="2" charset="2"/>
              <a:buChar char="v"/>
            </a:pPr>
            <a:r>
              <a:rPr lang="en-US" sz="2800" dirty="0" smtClean="0">
                <a:solidFill>
                  <a:srgbClr val="00B050"/>
                </a:solidFill>
              </a:rPr>
              <a:t>Data Mining Use Cases and examples</a:t>
            </a:r>
          </a:p>
          <a:p>
            <a:pPr>
              <a:buFont typeface="Wingdings" panose="05000000000000000000" pitchFamily="2" charset="2"/>
              <a:buChar char="v"/>
            </a:pPr>
            <a:endParaRPr lang="en-US" sz="2800" dirty="0" smtClean="0">
              <a:solidFill>
                <a:srgbClr val="00B050"/>
              </a:solidFill>
            </a:endParaRPr>
          </a:p>
          <a:p>
            <a:pPr>
              <a:buFont typeface="Wingdings" panose="05000000000000000000" pitchFamily="2" charset="2"/>
              <a:buChar char="v"/>
            </a:pPr>
            <a:endParaRPr lang="en-US" sz="2800" dirty="0" smtClean="0">
              <a:solidFill>
                <a:srgbClr val="00B050"/>
              </a:solidFill>
            </a:endParaRPr>
          </a:p>
          <a:p>
            <a:pPr>
              <a:buFont typeface="Wingdings" panose="05000000000000000000" pitchFamily="2" charset="2"/>
              <a:buChar char="v"/>
            </a:pPr>
            <a:endParaRPr lang="en-IN" sz="2800" dirty="0">
              <a:solidFill>
                <a:srgbClr val="00B050"/>
              </a:solidFill>
            </a:endParaRPr>
          </a:p>
        </p:txBody>
      </p:sp>
    </p:spTree>
    <p:extLst>
      <p:ext uri="{BB962C8B-B14F-4D97-AF65-F5344CB8AC3E}">
        <p14:creationId xmlns:p14="http://schemas.microsoft.com/office/powerpoint/2010/main" val="552003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1" dur="1000"/>
                                        <p:tgtEl>
                                          <p:spTgt spid="3">
                                            <p:txEl>
                                              <p:pRg st="4" end="4"/>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p:cTn id="44"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5"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6"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47"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366" y="103031"/>
            <a:ext cx="10740980" cy="923330"/>
          </a:xfrm>
          <a:prstGeom prst="rect">
            <a:avLst/>
          </a:prstGeom>
          <a:noFill/>
        </p:spPr>
        <p:txBody>
          <a:bodyPr wrap="square" rtlCol="0">
            <a:spAutoFit/>
          </a:bodyPr>
          <a:lstStyle/>
          <a:p>
            <a:pPr algn="ctr"/>
            <a:r>
              <a:rPr lang="en-US" sz="5400" b="1" dirty="0" smtClean="0">
                <a:solidFill>
                  <a:srgbClr val="0070C0"/>
                </a:solidFill>
              </a:rPr>
              <a:t>Introduction to Data Mining</a:t>
            </a:r>
            <a:endParaRPr lang="en-IN" sz="5400" b="1" dirty="0">
              <a:solidFill>
                <a:srgbClr val="0070C0"/>
              </a:solidFill>
            </a:endParaRPr>
          </a:p>
        </p:txBody>
      </p:sp>
      <p:sp>
        <p:nvSpPr>
          <p:cNvPr id="3" name="TextBox 2"/>
          <p:cNvSpPr txBox="1"/>
          <p:nvPr/>
        </p:nvSpPr>
        <p:spPr>
          <a:xfrm>
            <a:off x="296214" y="1116513"/>
            <a:ext cx="11269014" cy="5078313"/>
          </a:xfrm>
          <a:prstGeom prst="rect">
            <a:avLst/>
          </a:prstGeom>
          <a:noFill/>
        </p:spPr>
        <p:txBody>
          <a:bodyPr wrap="square" rtlCol="0">
            <a:spAutoFit/>
          </a:bodyPr>
          <a:lstStyle/>
          <a:p>
            <a:r>
              <a:rPr lang="en-US" sz="3600" dirty="0">
                <a:solidFill>
                  <a:srgbClr val="00B050"/>
                </a:solidFill>
              </a:rPr>
              <a:t>Data mining is a process used by companies to turn raw data into useful information. By using software to look for patterns in large batches of data, businesses can learn more about their customers to develop more effective marketing strategies, increase sales and decrease costs. Data mining depends on </a:t>
            </a:r>
            <a:r>
              <a:rPr lang="en-US" sz="3600" u="sng" dirty="0">
                <a:solidFill>
                  <a:srgbClr val="00B050"/>
                </a:solidFill>
                <a:hlinkClick r:id="rId2"/>
              </a:rPr>
              <a:t>effective data collection</a:t>
            </a:r>
            <a:r>
              <a:rPr lang="en-US" sz="3600" dirty="0">
                <a:solidFill>
                  <a:srgbClr val="00B050"/>
                </a:solidFill>
              </a:rPr>
              <a:t>, </a:t>
            </a:r>
            <a:r>
              <a:rPr lang="en-US" sz="3600" u="sng" dirty="0">
                <a:solidFill>
                  <a:srgbClr val="00B050"/>
                </a:solidFill>
                <a:hlinkClick r:id="rId3"/>
              </a:rPr>
              <a:t>warehousing</a:t>
            </a:r>
            <a:r>
              <a:rPr lang="en-US" sz="3600" dirty="0">
                <a:solidFill>
                  <a:srgbClr val="00B050"/>
                </a:solidFill>
              </a:rPr>
              <a:t>, and computer processing.</a:t>
            </a:r>
            <a:r>
              <a:rPr lang="en-US" sz="3600" dirty="0" smtClean="0">
                <a:solidFill>
                  <a:srgbClr val="00B050"/>
                </a:solidFill>
              </a:rPr>
              <a:t/>
            </a:r>
            <a:br>
              <a:rPr lang="en-US" sz="3600" dirty="0" smtClean="0">
                <a:solidFill>
                  <a:srgbClr val="00B050"/>
                </a:solidFill>
              </a:rPr>
            </a:br>
            <a:endParaRPr lang="en-IN" sz="3600" dirty="0">
              <a:solidFill>
                <a:srgbClr val="00B050"/>
              </a:solidFill>
            </a:endParaRPr>
          </a:p>
        </p:txBody>
      </p:sp>
    </p:spTree>
    <p:extLst>
      <p:ext uri="{BB962C8B-B14F-4D97-AF65-F5344CB8AC3E}">
        <p14:creationId xmlns:p14="http://schemas.microsoft.com/office/powerpoint/2010/main" val="3016694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0" end="0"/>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
                                            <p:txEl>
                                              <p:pRg st="0" end="0"/>
                                            </p:txEl>
                                          </p:spTgt>
                                        </p:tgtEl>
                                      </p:cBhvr>
                                    </p:animEffect>
                                    <p:animScale>
                                      <p:cBhvr>
                                        <p:cTn id="11"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80" y="502276"/>
            <a:ext cx="6890197" cy="5396248"/>
          </a:xfrm>
          <a:prstGeom prst="rect">
            <a:avLst/>
          </a:prstGeom>
        </p:spPr>
      </p:pic>
    </p:spTree>
    <p:extLst>
      <p:ext uri="{BB962C8B-B14F-4D97-AF65-F5344CB8AC3E}">
        <p14:creationId xmlns:p14="http://schemas.microsoft.com/office/powerpoint/2010/main" val="3340124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459" y="566670"/>
            <a:ext cx="10431887" cy="923330"/>
          </a:xfrm>
          <a:prstGeom prst="rect">
            <a:avLst/>
          </a:prstGeom>
          <a:noFill/>
        </p:spPr>
        <p:txBody>
          <a:bodyPr wrap="square" rtlCol="0">
            <a:spAutoFit/>
          </a:bodyPr>
          <a:lstStyle/>
          <a:p>
            <a:pPr algn="ctr"/>
            <a:r>
              <a:rPr lang="en-US" sz="5400" b="1" dirty="0" smtClean="0">
                <a:solidFill>
                  <a:srgbClr val="0070C0"/>
                </a:solidFill>
              </a:rPr>
              <a:t>History of Data Mining</a:t>
            </a:r>
            <a:endParaRPr lang="en-IN" sz="5400" b="1" dirty="0">
              <a:solidFill>
                <a:srgbClr val="0070C0"/>
              </a:solidFill>
            </a:endParaRPr>
          </a:p>
        </p:txBody>
      </p:sp>
      <p:sp>
        <p:nvSpPr>
          <p:cNvPr id="4" name="TextBox 3"/>
          <p:cNvSpPr txBox="1"/>
          <p:nvPr/>
        </p:nvSpPr>
        <p:spPr>
          <a:xfrm>
            <a:off x="231820" y="1815922"/>
            <a:ext cx="11320529" cy="4401205"/>
          </a:xfrm>
          <a:prstGeom prst="rect">
            <a:avLst/>
          </a:prstGeom>
          <a:noFill/>
        </p:spPr>
        <p:txBody>
          <a:bodyPr wrap="square" rtlCol="0">
            <a:spAutoFit/>
          </a:bodyPr>
          <a:lstStyle/>
          <a:p>
            <a:r>
              <a:rPr lang="en-US" sz="2800" b="1" dirty="0" smtClean="0">
                <a:solidFill>
                  <a:srgbClr val="92D050"/>
                </a:solidFill>
              </a:rPr>
              <a:t>Data mining isn’t a new invention that came with the digital age. The concept has been around for over a century, but came into greater public focus in the 1930s. One of the first instances of data mining occurred in 1936, when Alan Turing introduced the idea of a universal machine that could perform computations similar to those of modern-day computers.</a:t>
            </a:r>
          </a:p>
          <a:p>
            <a:r>
              <a:rPr lang="en-US" sz="2800" b="1" dirty="0" smtClean="0">
                <a:solidFill>
                  <a:srgbClr val="92D050"/>
                </a:solidFill>
              </a:rPr>
              <a:t>We’ve come a long way since then. Businesses are now harnessing data mining and machine learning to improve everything from their sales processes to interpreting financials for investment purposes. </a:t>
            </a:r>
            <a:endParaRPr lang="en-IN" sz="2800" b="1" dirty="0">
              <a:solidFill>
                <a:srgbClr val="92D050"/>
              </a:solidFill>
            </a:endParaRPr>
          </a:p>
        </p:txBody>
      </p:sp>
    </p:spTree>
    <p:extLst>
      <p:ext uri="{BB962C8B-B14F-4D97-AF65-F5344CB8AC3E}">
        <p14:creationId xmlns:p14="http://schemas.microsoft.com/office/powerpoint/2010/main" val="3192719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155" y="175751"/>
            <a:ext cx="11217498" cy="6463308"/>
          </a:xfrm>
          <a:prstGeom prst="rect">
            <a:avLst/>
          </a:prstGeom>
        </p:spPr>
        <p:txBody>
          <a:bodyPr wrap="square">
            <a:spAutoFit/>
          </a:bodyPr>
          <a:lstStyle/>
          <a:p>
            <a:pPr algn="ctr"/>
            <a:r>
              <a:rPr lang="en-US" sz="5400" b="1" i="0" dirty="0" smtClean="0">
                <a:solidFill>
                  <a:srgbClr val="0070C0"/>
                </a:solidFill>
                <a:effectLst/>
                <a:latin typeface="Source Sans Pro"/>
              </a:rPr>
              <a:t>Key Data Mining Concepts</a:t>
            </a:r>
          </a:p>
          <a:p>
            <a:endParaRPr lang="en-US" sz="2400" b="0" i="0" dirty="0" smtClean="0">
              <a:solidFill>
                <a:srgbClr val="323E48"/>
              </a:solidFill>
              <a:effectLst/>
              <a:latin typeface="Source Sans Pro"/>
            </a:endParaRPr>
          </a:p>
          <a:p>
            <a:r>
              <a:rPr lang="en-US" sz="2400" b="0" i="0" dirty="0" smtClean="0">
                <a:solidFill>
                  <a:srgbClr val="00B050"/>
                </a:solidFill>
                <a:effectLst/>
                <a:latin typeface="Source Sans Pro"/>
              </a:rPr>
              <a:t>Achieving the best results from data mining requires an array of tools and techniques. Some of the most commonly-used functions include:</a:t>
            </a:r>
          </a:p>
          <a:p>
            <a:pPr>
              <a:buFont typeface="Arial" panose="020B0604020202020204" pitchFamily="34" charset="0"/>
              <a:buChar char="•"/>
            </a:pPr>
            <a:r>
              <a:rPr lang="en-US" sz="2400" b="1" i="0" u="none" strike="noStrike" dirty="0" smtClean="0">
                <a:solidFill>
                  <a:srgbClr val="00B050"/>
                </a:solidFill>
                <a:effectLst/>
                <a:latin typeface="Source Sans Pro"/>
                <a:hlinkClick r:id="rId2"/>
              </a:rPr>
              <a:t>Data cleansing</a:t>
            </a:r>
            <a:r>
              <a:rPr lang="en-US" sz="2400" b="0" i="0" dirty="0" smtClean="0">
                <a:solidFill>
                  <a:srgbClr val="00B050"/>
                </a:solidFill>
                <a:effectLst/>
                <a:latin typeface="Source Sans Pro"/>
              </a:rPr>
              <a:t> and </a:t>
            </a:r>
            <a:r>
              <a:rPr lang="en-US" sz="2400" b="1" i="0" u="none" strike="noStrike" dirty="0" smtClean="0">
                <a:solidFill>
                  <a:srgbClr val="00B050"/>
                </a:solidFill>
                <a:effectLst/>
                <a:latin typeface="Source Sans Pro"/>
                <a:hlinkClick r:id="rId3"/>
              </a:rPr>
              <a:t>preparation</a:t>
            </a:r>
            <a:r>
              <a:rPr lang="en-US" sz="2400" b="0" i="0" dirty="0" smtClean="0">
                <a:solidFill>
                  <a:srgbClr val="00B050"/>
                </a:solidFill>
                <a:effectLst/>
                <a:latin typeface="Source Sans Pro"/>
              </a:rPr>
              <a:t> — A step in which data is transformed into a form suitable for further analysis and processing, such as identifying and removing errors and missing data.</a:t>
            </a:r>
          </a:p>
          <a:p>
            <a:pPr>
              <a:buFont typeface="Arial" panose="020B0604020202020204" pitchFamily="34" charset="0"/>
              <a:buChar char="•"/>
            </a:pPr>
            <a:r>
              <a:rPr lang="en-US" sz="2400" b="1" i="0" u="none" strike="noStrike" dirty="0" smtClean="0">
                <a:solidFill>
                  <a:srgbClr val="00B050"/>
                </a:solidFill>
                <a:effectLst/>
                <a:latin typeface="Source Sans Pro"/>
                <a:hlinkClick r:id="rId4"/>
              </a:rPr>
              <a:t>Artificial intelligence</a:t>
            </a:r>
            <a:r>
              <a:rPr lang="en-US" sz="2400" b="0" i="0" dirty="0" smtClean="0">
                <a:solidFill>
                  <a:srgbClr val="00B050"/>
                </a:solidFill>
                <a:effectLst/>
                <a:latin typeface="Source Sans Pro"/>
              </a:rPr>
              <a:t> (AI) — These systems perform analytical activities associated with human intelligence such as planning, learning, reasoning, and problem solving.</a:t>
            </a:r>
          </a:p>
          <a:p>
            <a:pPr>
              <a:buFont typeface="Arial" panose="020B0604020202020204" pitchFamily="34" charset="0"/>
              <a:buChar char="•"/>
            </a:pPr>
            <a:r>
              <a:rPr lang="en-US" sz="2400" b="1" i="0" dirty="0" smtClean="0">
                <a:solidFill>
                  <a:srgbClr val="00B050"/>
                </a:solidFill>
                <a:effectLst/>
                <a:latin typeface="Source Sans Pro"/>
              </a:rPr>
              <a:t>Association rule learning</a:t>
            </a:r>
            <a:r>
              <a:rPr lang="en-US" sz="2400" b="0" i="0" dirty="0" smtClean="0">
                <a:solidFill>
                  <a:srgbClr val="00B050"/>
                </a:solidFill>
                <a:effectLst/>
                <a:latin typeface="Source Sans Pro"/>
              </a:rPr>
              <a:t> — These tools, also known as market basket analysis, search for relationships among variables in a dataset, such as determining which products are typically purchased together.</a:t>
            </a:r>
          </a:p>
          <a:p>
            <a:pPr>
              <a:buFont typeface="Arial" panose="020B0604020202020204" pitchFamily="34" charset="0"/>
              <a:buChar char="•"/>
            </a:pPr>
            <a:r>
              <a:rPr lang="en-US" sz="2400" b="1" i="0" dirty="0" smtClean="0">
                <a:solidFill>
                  <a:srgbClr val="00B050"/>
                </a:solidFill>
                <a:effectLst/>
                <a:latin typeface="Source Sans Pro"/>
              </a:rPr>
              <a:t>Clustering</a:t>
            </a:r>
            <a:r>
              <a:rPr lang="en-US" sz="2400" b="0" i="0" dirty="0" smtClean="0">
                <a:solidFill>
                  <a:srgbClr val="00B050"/>
                </a:solidFill>
                <a:effectLst/>
                <a:latin typeface="Source Sans Pro"/>
              </a:rPr>
              <a:t> — A process of partitioning a dataset into a set of meaningful sub-classes, called clusters, to help users understand the natural grouping or structure in the data.</a:t>
            </a:r>
          </a:p>
        </p:txBody>
      </p:sp>
    </p:spTree>
    <p:extLst>
      <p:ext uri="{BB962C8B-B14F-4D97-AF65-F5344CB8AC3E}">
        <p14:creationId xmlns:p14="http://schemas.microsoft.com/office/powerpoint/2010/main" val="2992061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barn(inVertical)">
                                      <p:cBhvr>
                                        <p:cTn id="11" dur="500"/>
                                        <p:tgtEl>
                                          <p:spTgt spid="2">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barn(inVertical)">
                                      <p:cBhvr>
                                        <p:cTn id="14" dur="500"/>
                                        <p:tgtEl>
                                          <p:spTgt spid="2">
                                            <p:txEl>
                                              <p:pRg st="3" end="3"/>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barn(inVertical)">
                                      <p:cBhvr>
                                        <p:cTn id="20" dur="500"/>
                                        <p:tgtEl>
                                          <p:spTgt spid="2">
                                            <p:txEl>
                                              <p:pRg st="5" end="5"/>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barn(inVertical)">
                                      <p:cBhvr>
                                        <p:cTn id="2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366" y="759854"/>
            <a:ext cx="10998558" cy="5632311"/>
          </a:xfrm>
          <a:prstGeom prst="rect">
            <a:avLst/>
          </a:prstGeom>
          <a:noFill/>
        </p:spPr>
        <p:txBody>
          <a:bodyPr wrap="square" rtlCol="0">
            <a:spAutoFit/>
          </a:bodyPr>
          <a:lstStyle/>
          <a:p>
            <a:pPr>
              <a:buFont typeface="Arial" panose="020B0604020202020204" pitchFamily="34" charset="0"/>
              <a:buChar char="•"/>
            </a:pPr>
            <a:r>
              <a:rPr lang="en-US" sz="2400" b="1" i="0" dirty="0" smtClean="0">
                <a:solidFill>
                  <a:srgbClr val="00B050"/>
                </a:solidFill>
                <a:effectLst/>
                <a:latin typeface="Source Sans Pro"/>
              </a:rPr>
              <a:t>Classification</a:t>
            </a:r>
            <a:r>
              <a:rPr lang="en-US" sz="2400" b="0" i="0" dirty="0" smtClean="0">
                <a:solidFill>
                  <a:srgbClr val="00B050"/>
                </a:solidFill>
                <a:effectLst/>
                <a:latin typeface="Source Sans Pro"/>
              </a:rPr>
              <a:t> — This technique assigns items in a dataset to target categories or classes with the goal of accurately predicting the target class for each case in the data.</a:t>
            </a:r>
          </a:p>
          <a:p>
            <a:pPr>
              <a:buFont typeface="Arial" panose="020B0604020202020204" pitchFamily="34" charset="0"/>
              <a:buChar char="•"/>
            </a:pPr>
            <a:r>
              <a:rPr lang="en-US" sz="2400" b="1" i="0" u="none" strike="noStrike" dirty="0" smtClean="0">
                <a:solidFill>
                  <a:srgbClr val="00B050"/>
                </a:solidFill>
                <a:effectLst/>
                <a:latin typeface="Source Sans Pro"/>
                <a:hlinkClick r:id="rId2"/>
              </a:rPr>
              <a:t>Data analytics</a:t>
            </a:r>
            <a:r>
              <a:rPr lang="en-US" sz="2400" b="0" i="0" dirty="0" smtClean="0">
                <a:solidFill>
                  <a:srgbClr val="00B050"/>
                </a:solidFill>
                <a:effectLst/>
                <a:latin typeface="Source Sans Pro"/>
              </a:rPr>
              <a:t> — The process of evaluating digital information into useful business intelligence.</a:t>
            </a:r>
          </a:p>
          <a:p>
            <a:pPr>
              <a:buFont typeface="Arial" panose="020B0604020202020204" pitchFamily="34" charset="0"/>
              <a:buChar char="•"/>
            </a:pPr>
            <a:r>
              <a:rPr lang="en-US" sz="2400" b="1" i="0" u="none" strike="noStrike" dirty="0" smtClean="0">
                <a:solidFill>
                  <a:srgbClr val="00B050"/>
                </a:solidFill>
                <a:effectLst/>
                <a:latin typeface="Source Sans Pro"/>
                <a:hlinkClick r:id="rId3"/>
              </a:rPr>
              <a:t>Data warehousing</a:t>
            </a:r>
            <a:r>
              <a:rPr lang="en-US" sz="2400" b="0" i="0" dirty="0" smtClean="0">
                <a:solidFill>
                  <a:srgbClr val="00B050"/>
                </a:solidFill>
                <a:effectLst/>
                <a:latin typeface="Source Sans Pro"/>
              </a:rPr>
              <a:t> — A large collection of business data used to help an organization make decisions. It is the foundational component of most large-scale data mining efforts.</a:t>
            </a:r>
          </a:p>
          <a:p>
            <a:pPr>
              <a:buFont typeface="Arial" panose="020B0604020202020204" pitchFamily="34" charset="0"/>
              <a:buChar char="•"/>
            </a:pPr>
            <a:r>
              <a:rPr lang="en-US" sz="2400" b="1" i="0" u="none" strike="noStrike" dirty="0" smtClean="0">
                <a:solidFill>
                  <a:srgbClr val="00B050"/>
                </a:solidFill>
                <a:effectLst/>
                <a:latin typeface="Source Sans Pro"/>
                <a:hlinkClick r:id="rId4"/>
              </a:rPr>
              <a:t>Machine learning</a:t>
            </a:r>
            <a:r>
              <a:rPr lang="en-US" sz="2400" b="0" i="0" dirty="0" smtClean="0">
                <a:solidFill>
                  <a:srgbClr val="00B050"/>
                </a:solidFill>
                <a:effectLst/>
                <a:latin typeface="Source Sans Pro"/>
              </a:rPr>
              <a:t> — A computer programming technique that uses statistical probabilities to give computers the ability to “learn” without being explicitly programmed.</a:t>
            </a:r>
          </a:p>
          <a:p>
            <a:pPr>
              <a:buFont typeface="Arial" panose="020B0604020202020204" pitchFamily="34" charset="0"/>
              <a:buChar char="•"/>
            </a:pPr>
            <a:r>
              <a:rPr lang="en-US" sz="2400" b="1" i="0" dirty="0" smtClean="0">
                <a:solidFill>
                  <a:srgbClr val="00B050"/>
                </a:solidFill>
                <a:effectLst/>
                <a:latin typeface="Source Sans Pro"/>
              </a:rPr>
              <a:t>Regression</a:t>
            </a:r>
            <a:r>
              <a:rPr lang="en-US" sz="2400" b="0" i="0" dirty="0" smtClean="0">
                <a:solidFill>
                  <a:srgbClr val="00B050"/>
                </a:solidFill>
                <a:effectLst/>
                <a:latin typeface="Source Sans Pro"/>
              </a:rPr>
              <a:t> — A technique used to predict a range of numeric values, such as sales, temperatures, or stock prices, based on a particular data set.</a:t>
            </a:r>
          </a:p>
          <a:p>
            <a:r>
              <a:rPr lang="en-US" sz="2400" dirty="0" smtClean="0">
                <a:solidFill>
                  <a:srgbClr val="00B050"/>
                </a:solidFill>
              </a:rPr>
              <a:t/>
            </a:r>
            <a:br>
              <a:rPr lang="en-US" sz="2400" dirty="0" smtClean="0">
                <a:solidFill>
                  <a:srgbClr val="00B050"/>
                </a:solidFill>
              </a:rPr>
            </a:br>
            <a:endParaRPr lang="en-IN" sz="2400" dirty="0">
              <a:solidFill>
                <a:srgbClr val="00B050"/>
              </a:solidFill>
            </a:endParaRPr>
          </a:p>
        </p:txBody>
      </p:sp>
    </p:spTree>
    <p:extLst>
      <p:ext uri="{BB962C8B-B14F-4D97-AF65-F5344CB8AC3E}">
        <p14:creationId xmlns:p14="http://schemas.microsoft.com/office/powerpoint/2010/main" val="3417270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972" y="643944"/>
            <a:ext cx="11140225" cy="923330"/>
          </a:xfrm>
          <a:prstGeom prst="rect">
            <a:avLst/>
          </a:prstGeom>
          <a:noFill/>
        </p:spPr>
        <p:txBody>
          <a:bodyPr wrap="square" rtlCol="0">
            <a:spAutoFit/>
          </a:bodyPr>
          <a:lstStyle/>
          <a:p>
            <a:pPr algn="ctr"/>
            <a:r>
              <a:rPr lang="en-US" sz="5400" b="1" dirty="0" smtClean="0">
                <a:solidFill>
                  <a:srgbClr val="0070C0"/>
                </a:solidFill>
              </a:rPr>
              <a:t>Advantages of Data Mining</a:t>
            </a:r>
            <a:endParaRPr lang="en-IN" sz="5400" b="1" dirty="0">
              <a:solidFill>
                <a:srgbClr val="0070C0"/>
              </a:solidFill>
            </a:endParaRPr>
          </a:p>
        </p:txBody>
      </p:sp>
      <p:sp>
        <p:nvSpPr>
          <p:cNvPr id="3" name="TextBox 2"/>
          <p:cNvSpPr txBox="1"/>
          <p:nvPr/>
        </p:nvSpPr>
        <p:spPr>
          <a:xfrm>
            <a:off x="321972" y="1996225"/>
            <a:ext cx="10959921" cy="4031873"/>
          </a:xfrm>
          <a:prstGeom prst="rect">
            <a:avLst/>
          </a:prstGeom>
          <a:noFill/>
        </p:spPr>
        <p:txBody>
          <a:bodyPr wrap="square" rtlCol="0">
            <a:spAutoFit/>
          </a:bodyPr>
          <a:lstStyle/>
          <a:p>
            <a:r>
              <a:rPr lang="en-US" sz="2000" dirty="0">
                <a:solidFill>
                  <a:schemeClr val="accent6">
                    <a:lumMod val="75000"/>
                  </a:schemeClr>
                </a:solidFill>
              </a:rPr>
              <a:t>You can use data mining to solve almost any business problem that involves data, including:</a:t>
            </a:r>
          </a:p>
          <a:p>
            <a:r>
              <a:rPr lang="en-US" sz="2000" dirty="0">
                <a:solidFill>
                  <a:schemeClr val="accent6">
                    <a:lumMod val="75000"/>
                  </a:schemeClr>
                </a:solidFill>
              </a:rPr>
              <a:t>Increasing revenue.</a:t>
            </a:r>
          </a:p>
          <a:p>
            <a:r>
              <a:rPr lang="en-US" sz="2400" dirty="0" smtClean="0">
                <a:solidFill>
                  <a:srgbClr val="00B050"/>
                </a:solidFill>
              </a:rPr>
              <a:t>1.Understanding </a:t>
            </a:r>
            <a:r>
              <a:rPr lang="en-US" sz="2400" dirty="0">
                <a:solidFill>
                  <a:srgbClr val="00B050"/>
                </a:solidFill>
              </a:rPr>
              <a:t>customer segments and preferences.</a:t>
            </a:r>
          </a:p>
          <a:p>
            <a:r>
              <a:rPr lang="en-US" sz="2400" dirty="0" smtClean="0">
                <a:solidFill>
                  <a:srgbClr val="00B050"/>
                </a:solidFill>
              </a:rPr>
              <a:t>2.Acquiring </a:t>
            </a:r>
            <a:r>
              <a:rPr lang="en-US" sz="2400" dirty="0">
                <a:solidFill>
                  <a:srgbClr val="00B050"/>
                </a:solidFill>
              </a:rPr>
              <a:t>new customers.</a:t>
            </a:r>
          </a:p>
          <a:p>
            <a:r>
              <a:rPr lang="en-US" sz="2400" dirty="0" smtClean="0">
                <a:solidFill>
                  <a:srgbClr val="00B050"/>
                </a:solidFill>
              </a:rPr>
              <a:t>3.Improving </a:t>
            </a:r>
            <a:r>
              <a:rPr lang="en-US" sz="2400" dirty="0">
                <a:solidFill>
                  <a:srgbClr val="00B050"/>
                </a:solidFill>
              </a:rPr>
              <a:t>cross-selling and up-selling.</a:t>
            </a:r>
          </a:p>
          <a:p>
            <a:r>
              <a:rPr lang="en-US" sz="2400" dirty="0" smtClean="0">
                <a:solidFill>
                  <a:srgbClr val="00B050"/>
                </a:solidFill>
              </a:rPr>
              <a:t>4.Retaining </a:t>
            </a:r>
            <a:r>
              <a:rPr lang="en-US" sz="2400" dirty="0">
                <a:solidFill>
                  <a:srgbClr val="00B050"/>
                </a:solidFill>
              </a:rPr>
              <a:t>customers and increasing loyalty.</a:t>
            </a:r>
          </a:p>
          <a:p>
            <a:r>
              <a:rPr lang="en-US" sz="2400" dirty="0" smtClean="0">
                <a:solidFill>
                  <a:srgbClr val="00B050"/>
                </a:solidFill>
              </a:rPr>
              <a:t>5.Increasing </a:t>
            </a:r>
            <a:r>
              <a:rPr lang="en-US" sz="2400" dirty="0">
                <a:solidFill>
                  <a:srgbClr val="00B050"/>
                </a:solidFill>
              </a:rPr>
              <a:t>ROI from marketing campaigns.</a:t>
            </a:r>
          </a:p>
          <a:p>
            <a:r>
              <a:rPr lang="en-US" sz="2400" dirty="0" smtClean="0">
                <a:solidFill>
                  <a:srgbClr val="00B050"/>
                </a:solidFill>
              </a:rPr>
              <a:t>6.Detecting </a:t>
            </a:r>
            <a:r>
              <a:rPr lang="en-US" sz="2400" dirty="0">
                <a:solidFill>
                  <a:srgbClr val="00B050"/>
                </a:solidFill>
              </a:rPr>
              <a:t>fraud.</a:t>
            </a:r>
          </a:p>
          <a:p>
            <a:r>
              <a:rPr lang="en-US" sz="2400" dirty="0" smtClean="0">
                <a:solidFill>
                  <a:srgbClr val="00B050"/>
                </a:solidFill>
              </a:rPr>
              <a:t>7.Identifying </a:t>
            </a:r>
            <a:r>
              <a:rPr lang="en-US" sz="2400" dirty="0">
                <a:solidFill>
                  <a:srgbClr val="00B050"/>
                </a:solidFill>
              </a:rPr>
              <a:t>credit risks.</a:t>
            </a:r>
          </a:p>
          <a:p>
            <a:r>
              <a:rPr lang="en-US" sz="2400" dirty="0" smtClean="0">
                <a:solidFill>
                  <a:srgbClr val="00B050"/>
                </a:solidFill>
              </a:rPr>
              <a:t>8.Monitoring </a:t>
            </a:r>
            <a:r>
              <a:rPr lang="en-US" sz="2400" dirty="0">
                <a:solidFill>
                  <a:srgbClr val="00B050"/>
                </a:solidFill>
              </a:rPr>
              <a:t>operational performance.</a:t>
            </a:r>
          </a:p>
          <a:p>
            <a:endParaRPr lang="en-IN" sz="2400" dirty="0">
              <a:solidFill>
                <a:srgbClr val="00B050"/>
              </a:solidFill>
            </a:endParaRPr>
          </a:p>
        </p:txBody>
      </p:sp>
    </p:spTree>
    <p:extLst>
      <p:ext uri="{BB962C8B-B14F-4D97-AF65-F5344CB8AC3E}">
        <p14:creationId xmlns:p14="http://schemas.microsoft.com/office/powerpoint/2010/main" val="2833693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2">
                                            <p:txEl>
                                              <p:pRg st="0" end="0"/>
                                            </p:txEl>
                                          </p:spTgt>
                                        </p:tgtEl>
                                        <p:attrNameLst>
                                          <p:attrName>style.color</p:attrName>
                                        </p:attrNameLst>
                                      </p:cBhvr>
                                      <p:to>
                                        <p:clrVal>
                                          <a:schemeClr val="accent2"/>
                                        </p:clrVal>
                                      </p:to>
                                    </p:set>
                                    <p:set>
                                      <p:cBhvr>
                                        <p:cTn id="7" dur="500" fill="hold"/>
                                        <p:tgtEl>
                                          <p:spTgt spid="2">
                                            <p:txEl>
                                              <p:pRg st="0" end="0"/>
                                            </p:txEl>
                                          </p:spTgt>
                                        </p:tgtEl>
                                        <p:attrNameLst>
                                          <p:attrName>fillcolor</p:attrName>
                                        </p:attrNameLst>
                                      </p:cBhvr>
                                      <p:to>
                                        <p:clrVal>
                                          <a:schemeClr val="accent2"/>
                                        </p:clrVal>
                                      </p:to>
                                    </p:set>
                                    <p:set>
                                      <p:cBhvr>
                                        <p:cTn id="8" dur="500" fill="hold"/>
                                        <p:tgtEl>
                                          <p:spTgt spid="2">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nodeType="click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3">
                                            <p:txEl>
                                              <p:pRg st="1" end="1"/>
                                            </p:txEl>
                                          </p:spTgt>
                                        </p:tgtEl>
                                        <p:attrNameLst>
                                          <p:attrName>r</p:attrName>
                                        </p:attrNameLst>
                                      </p:cBhvr>
                                    </p:animRot>
                                    <p:animRot by="-240000">
                                      <p:cBhvr>
                                        <p:cTn id="19" dur="200" fill="hold">
                                          <p:stCondLst>
                                            <p:cond delay="200"/>
                                          </p:stCondLst>
                                        </p:cTn>
                                        <p:tgtEl>
                                          <p:spTgt spid="3">
                                            <p:txEl>
                                              <p:pRg st="1" end="1"/>
                                            </p:txEl>
                                          </p:spTgt>
                                        </p:tgtEl>
                                        <p:attrNameLst>
                                          <p:attrName>r</p:attrName>
                                        </p:attrNameLst>
                                      </p:cBhvr>
                                    </p:animRot>
                                    <p:animRot by="240000">
                                      <p:cBhvr>
                                        <p:cTn id="20" dur="200" fill="hold">
                                          <p:stCondLst>
                                            <p:cond delay="400"/>
                                          </p:stCondLst>
                                        </p:cTn>
                                        <p:tgtEl>
                                          <p:spTgt spid="3">
                                            <p:txEl>
                                              <p:pRg st="1" end="1"/>
                                            </p:txEl>
                                          </p:spTgt>
                                        </p:tgtEl>
                                        <p:attrNameLst>
                                          <p:attrName>r</p:attrName>
                                        </p:attrNameLst>
                                      </p:cBhvr>
                                    </p:animRot>
                                    <p:animRot by="-240000">
                                      <p:cBhvr>
                                        <p:cTn id="21" dur="200" fill="hold">
                                          <p:stCondLst>
                                            <p:cond delay="600"/>
                                          </p:stCondLst>
                                        </p:cTn>
                                        <p:tgtEl>
                                          <p:spTgt spid="3">
                                            <p:txEl>
                                              <p:pRg st="1" end="1"/>
                                            </p:txEl>
                                          </p:spTgt>
                                        </p:tgtEl>
                                        <p:attrNameLst>
                                          <p:attrName>r</p:attrName>
                                        </p:attrNameLst>
                                      </p:cBhvr>
                                    </p:animRot>
                                    <p:animRot by="120000">
                                      <p:cBhvr>
                                        <p:cTn id="22" dur="200" fill="hold">
                                          <p:stCondLst>
                                            <p:cond delay="800"/>
                                          </p:stCondLst>
                                        </p:cTn>
                                        <p:tgtEl>
                                          <p:spTgt spid="3">
                                            <p:txEl>
                                              <p:pRg st="1" end="1"/>
                                            </p:txEl>
                                          </p:spTgt>
                                        </p:tgtEl>
                                        <p:attrNameLst>
                                          <p:attrName>r</p:attrName>
                                        </p:attrNameLst>
                                      </p:cBhvr>
                                    </p:animRot>
                                  </p:childTnLst>
                                </p:cTn>
                              </p:par>
                              <p:par>
                                <p:cTn id="23" presetID="32" presetClass="emph" presetSubtype="0" fill="hold" nodeType="withEffect">
                                  <p:stCondLst>
                                    <p:cond delay="0"/>
                                  </p:stCondLst>
                                  <p:childTnLst>
                                    <p:animRot by="120000">
                                      <p:cBhvr>
                                        <p:cTn id="24" dur="100" fill="hold">
                                          <p:stCondLst>
                                            <p:cond delay="0"/>
                                          </p:stCondLst>
                                        </p:cTn>
                                        <p:tgtEl>
                                          <p:spTgt spid="3">
                                            <p:txEl>
                                              <p:pRg st="2" end="2"/>
                                            </p:txEl>
                                          </p:spTgt>
                                        </p:tgtEl>
                                        <p:attrNameLst>
                                          <p:attrName>r</p:attrName>
                                        </p:attrNameLst>
                                      </p:cBhvr>
                                    </p:animRot>
                                    <p:animRot by="-240000">
                                      <p:cBhvr>
                                        <p:cTn id="25" dur="200" fill="hold">
                                          <p:stCondLst>
                                            <p:cond delay="200"/>
                                          </p:stCondLst>
                                        </p:cTn>
                                        <p:tgtEl>
                                          <p:spTgt spid="3">
                                            <p:txEl>
                                              <p:pRg st="2" end="2"/>
                                            </p:txEl>
                                          </p:spTgt>
                                        </p:tgtEl>
                                        <p:attrNameLst>
                                          <p:attrName>r</p:attrName>
                                        </p:attrNameLst>
                                      </p:cBhvr>
                                    </p:animRot>
                                    <p:animRot by="240000">
                                      <p:cBhvr>
                                        <p:cTn id="26" dur="200" fill="hold">
                                          <p:stCondLst>
                                            <p:cond delay="400"/>
                                          </p:stCondLst>
                                        </p:cTn>
                                        <p:tgtEl>
                                          <p:spTgt spid="3">
                                            <p:txEl>
                                              <p:pRg st="2" end="2"/>
                                            </p:txEl>
                                          </p:spTgt>
                                        </p:tgtEl>
                                        <p:attrNameLst>
                                          <p:attrName>r</p:attrName>
                                        </p:attrNameLst>
                                      </p:cBhvr>
                                    </p:animRot>
                                    <p:animRot by="-240000">
                                      <p:cBhvr>
                                        <p:cTn id="27" dur="200" fill="hold">
                                          <p:stCondLst>
                                            <p:cond delay="600"/>
                                          </p:stCondLst>
                                        </p:cTn>
                                        <p:tgtEl>
                                          <p:spTgt spid="3">
                                            <p:txEl>
                                              <p:pRg st="2" end="2"/>
                                            </p:txEl>
                                          </p:spTgt>
                                        </p:tgtEl>
                                        <p:attrNameLst>
                                          <p:attrName>r</p:attrName>
                                        </p:attrNameLst>
                                      </p:cBhvr>
                                    </p:animRot>
                                    <p:animRot by="120000">
                                      <p:cBhvr>
                                        <p:cTn id="28" dur="200" fill="hold">
                                          <p:stCondLst>
                                            <p:cond delay="800"/>
                                          </p:stCondLst>
                                        </p:cTn>
                                        <p:tgtEl>
                                          <p:spTgt spid="3">
                                            <p:txEl>
                                              <p:pRg st="2" end="2"/>
                                            </p:txEl>
                                          </p:spTgt>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3">
                                            <p:txEl>
                                              <p:pRg st="3" end="3"/>
                                            </p:txEl>
                                          </p:spTgt>
                                        </p:tgtEl>
                                        <p:attrNameLst>
                                          <p:attrName>r</p:attrName>
                                        </p:attrNameLst>
                                      </p:cBhvr>
                                    </p:animRot>
                                    <p:animRot by="-240000">
                                      <p:cBhvr>
                                        <p:cTn id="31" dur="200" fill="hold">
                                          <p:stCondLst>
                                            <p:cond delay="200"/>
                                          </p:stCondLst>
                                        </p:cTn>
                                        <p:tgtEl>
                                          <p:spTgt spid="3">
                                            <p:txEl>
                                              <p:pRg st="3" end="3"/>
                                            </p:txEl>
                                          </p:spTgt>
                                        </p:tgtEl>
                                        <p:attrNameLst>
                                          <p:attrName>r</p:attrName>
                                        </p:attrNameLst>
                                      </p:cBhvr>
                                    </p:animRot>
                                    <p:animRot by="240000">
                                      <p:cBhvr>
                                        <p:cTn id="32" dur="200" fill="hold">
                                          <p:stCondLst>
                                            <p:cond delay="400"/>
                                          </p:stCondLst>
                                        </p:cTn>
                                        <p:tgtEl>
                                          <p:spTgt spid="3">
                                            <p:txEl>
                                              <p:pRg st="3" end="3"/>
                                            </p:txEl>
                                          </p:spTgt>
                                        </p:tgtEl>
                                        <p:attrNameLst>
                                          <p:attrName>r</p:attrName>
                                        </p:attrNameLst>
                                      </p:cBhvr>
                                    </p:animRot>
                                    <p:animRot by="-240000">
                                      <p:cBhvr>
                                        <p:cTn id="33" dur="200" fill="hold">
                                          <p:stCondLst>
                                            <p:cond delay="600"/>
                                          </p:stCondLst>
                                        </p:cTn>
                                        <p:tgtEl>
                                          <p:spTgt spid="3">
                                            <p:txEl>
                                              <p:pRg st="3" end="3"/>
                                            </p:txEl>
                                          </p:spTgt>
                                        </p:tgtEl>
                                        <p:attrNameLst>
                                          <p:attrName>r</p:attrName>
                                        </p:attrNameLst>
                                      </p:cBhvr>
                                    </p:animRot>
                                    <p:animRot by="120000">
                                      <p:cBhvr>
                                        <p:cTn id="34" dur="200" fill="hold">
                                          <p:stCondLst>
                                            <p:cond delay="800"/>
                                          </p:stCondLst>
                                        </p:cTn>
                                        <p:tgtEl>
                                          <p:spTgt spid="3">
                                            <p:txEl>
                                              <p:pRg st="3" end="3"/>
                                            </p:txEl>
                                          </p:spTgt>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3">
                                            <p:txEl>
                                              <p:pRg st="4" end="4"/>
                                            </p:txEl>
                                          </p:spTgt>
                                        </p:tgtEl>
                                        <p:attrNameLst>
                                          <p:attrName>r</p:attrName>
                                        </p:attrNameLst>
                                      </p:cBhvr>
                                    </p:animRot>
                                    <p:animRot by="-240000">
                                      <p:cBhvr>
                                        <p:cTn id="37" dur="200" fill="hold">
                                          <p:stCondLst>
                                            <p:cond delay="200"/>
                                          </p:stCondLst>
                                        </p:cTn>
                                        <p:tgtEl>
                                          <p:spTgt spid="3">
                                            <p:txEl>
                                              <p:pRg st="4" end="4"/>
                                            </p:txEl>
                                          </p:spTgt>
                                        </p:tgtEl>
                                        <p:attrNameLst>
                                          <p:attrName>r</p:attrName>
                                        </p:attrNameLst>
                                      </p:cBhvr>
                                    </p:animRot>
                                    <p:animRot by="240000">
                                      <p:cBhvr>
                                        <p:cTn id="38" dur="200" fill="hold">
                                          <p:stCondLst>
                                            <p:cond delay="400"/>
                                          </p:stCondLst>
                                        </p:cTn>
                                        <p:tgtEl>
                                          <p:spTgt spid="3">
                                            <p:txEl>
                                              <p:pRg st="4" end="4"/>
                                            </p:txEl>
                                          </p:spTgt>
                                        </p:tgtEl>
                                        <p:attrNameLst>
                                          <p:attrName>r</p:attrName>
                                        </p:attrNameLst>
                                      </p:cBhvr>
                                    </p:animRot>
                                    <p:animRot by="-240000">
                                      <p:cBhvr>
                                        <p:cTn id="39" dur="200" fill="hold">
                                          <p:stCondLst>
                                            <p:cond delay="600"/>
                                          </p:stCondLst>
                                        </p:cTn>
                                        <p:tgtEl>
                                          <p:spTgt spid="3">
                                            <p:txEl>
                                              <p:pRg st="4" end="4"/>
                                            </p:txEl>
                                          </p:spTgt>
                                        </p:tgtEl>
                                        <p:attrNameLst>
                                          <p:attrName>r</p:attrName>
                                        </p:attrNameLst>
                                      </p:cBhvr>
                                    </p:animRot>
                                    <p:animRot by="120000">
                                      <p:cBhvr>
                                        <p:cTn id="40" dur="200" fill="hold">
                                          <p:stCondLst>
                                            <p:cond delay="800"/>
                                          </p:stCondLst>
                                        </p:cTn>
                                        <p:tgtEl>
                                          <p:spTgt spid="3">
                                            <p:txEl>
                                              <p:pRg st="4" end="4"/>
                                            </p:txEl>
                                          </p:spTgt>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3">
                                            <p:txEl>
                                              <p:pRg st="5" end="5"/>
                                            </p:txEl>
                                          </p:spTgt>
                                        </p:tgtEl>
                                        <p:attrNameLst>
                                          <p:attrName>r</p:attrName>
                                        </p:attrNameLst>
                                      </p:cBhvr>
                                    </p:animRot>
                                    <p:animRot by="-240000">
                                      <p:cBhvr>
                                        <p:cTn id="43" dur="200" fill="hold">
                                          <p:stCondLst>
                                            <p:cond delay="200"/>
                                          </p:stCondLst>
                                        </p:cTn>
                                        <p:tgtEl>
                                          <p:spTgt spid="3">
                                            <p:txEl>
                                              <p:pRg st="5" end="5"/>
                                            </p:txEl>
                                          </p:spTgt>
                                        </p:tgtEl>
                                        <p:attrNameLst>
                                          <p:attrName>r</p:attrName>
                                        </p:attrNameLst>
                                      </p:cBhvr>
                                    </p:animRot>
                                    <p:animRot by="240000">
                                      <p:cBhvr>
                                        <p:cTn id="44" dur="200" fill="hold">
                                          <p:stCondLst>
                                            <p:cond delay="400"/>
                                          </p:stCondLst>
                                        </p:cTn>
                                        <p:tgtEl>
                                          <p:spTgt spid="3">
                                            <p:txEl>
                                              <p:pRg st="5" end="5"/>
                                            </p:txEl>
                                          </p:spTgt>
                                        </p:tgtEl>
                                        <p:attrNameLst>
                                          <p:attrName>r</p:attrName>
                                        </p:attrNameLst>
                                      </p:cBhvr>
                                    </p:animRot>
                                    <p:animRot by="-240000">
                                      <p:cBhvr>
                                        <p:cTn id="45" dur="200" fill="hold">
                                          <p:stCondLst>
                                            <p:cond delay="600"/>
                                          </p:stCondLst>
                                        </p:cTn>
                                        <p:tgtEl>
                                          <p:spTgt spid="3">
                                            <p:txEl>
                                              <p:pRg st="5" end="5"/>
                                            </p:txEl>
                                          </p:spTgt>
                                        </p:tgtEl>
                                        <p:attrNameLst>
                                          <p:attrName>r</p:attrName>
                                        </p:attrNameLst>
                                      </p:cBhvr>
                                    </p:animRot>
                                    <p:animRot by="120000">
                                      <p:cBhvr>
                                        <p:cTn id="46" dur="200" fill="hold">
                                          <p:stCondLst>
                                            <p:cond delay="800"/>
                                          </p:stCondLst>
                                        </p:cTn>
                                        <p:tgtEl>
                                          <p:spTgt spid="3">
                                            <p:txEl>
                                              <p:pRg st="5" end="5"/>
                                            </p:txEl>
                                          </p:spTgt>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3">
                                            <p:txEl>
                                              <p:pRg st="6" end="6"/>
                                            </p:txEl>
                                          </p:spTgt>
                                        </p:tgtEl>
                                        <p:attrNameLst>
                                          <p:attrName>r</p:attrName>
                                        </p:attrNameLst>
                                      </p:cBhvr>
                                    </p:animRot>
                                    <p:animRot by="-240000">
                                      <p:cBhvr>
                                        <p:cTn id="49" dur="200" fill="hold">
                                          <p:stCondLst>
                                            <p:cond delay="200"/>
                                          </p:stCondLst>
                                        </p:cTn>
                                        <p:tgtEl>
                                          <p:spTgt spid="3">
                                            <p:txEl>
                                              <p:pRg st="6" end="6"/>
                                            </p:txEl>
                                          </p:spTgt>
                                        </p:tgtEl>
                                        <p:attrNameLst>
                                          <p:attrName>r</p:attrName>
                                        </p:attrNameLst>
                                      </p:cBhvr>
                                    </p:animRot>
                                    <p:animRot by="240000">
                                      <p:cBhvr>
                                        <p:cTn id="50" dur="200" fill="hold">
                                          <p:stCondLst>
                                            <p:cond delay="400"/>
                                          </p:stCondLst>
                                        </p:cTn>
                                        <p:tgtEl>
                                          <p:spTgt spid="3">
                                            <p:txEl>
                                              <p:pRg st="6" end="6"/>
                                            </p:txEl>
                                          </p:spTgt>
                                        </p:tgtEl>
                                        <p:attrNameLst>
                                          <p:attrName>r</p:attrName>
                                        </p:attrNameLst>
                                      </p:cBhvr>
                                    </p:animRot>
                                    <p:animRot by="-240000">
                                      <p:cBhvr>
                                        <p:cTn id="51" dur="200" fill="hold">
                                          <p:stCondLst>
                                            <p:cond delay="600"/>
                                          </p:stCondLst>
                                        </p:cTn>
                                        <p:tgtEl>
                                          <p:spTgt spid="3">
                                            <p:txEl>
                                              <p:pRg st="6" end="6"/>
                                            </p:txEl>
                                          </p:spTgt>
                                        </p:tgtEl>
                                        <p:attrNameLst>
                                          <p:attrName>r</p:attrName>
                                        </p:attrNameLst>
                                      </p:cBhvr>
                                    </p:animRot>
                                    <p:animRot by="120000">
                                      <p:cBhvr>
                                        <p:cTn id="52" dur="200" fill="hold">
                                          <p:stCondLst>
                                            <p:cond delay="800"/>
                                          </p:stCondLst>
                                        </p:cTn>
                                        <p:tgtEl>
                                          <p:spTgt spid="3">
                                            <p:txEl>
                                              <p:pRg st="6" end="6"/>
                                            </p:txEl>
                                          </p:spTgt>
                                        </p:tgtEl>
                                        <p:attrNameLst>
                                          <p:attrName>r</p:attrName>
                                        </p:attrNameLst>
                                      </p:cBhvr>
                                    </p:animRot>
                                  </p:childTnLst>
                                </p:cTn>
                              </p:par>
                              <p:par>
                                <p:cTn id="53" presetID="32" presetClass="emph" presetSubtype="0" fill="hold" nodeType="withEffect">
                                  <p:stCondLst>
                                    <p:cond delay="0"/>
                                  </p:stCondLst>
                                  <p:childTnLst>
                                    <p:animRot by="120000">
                                      <p:cBhvr>
                                        <p:cTn id="54" dur="100" fill="hold">
                                          <p:stCondLst>
                                            <p:cond delay="0"/>
                                          </p:stCondLst>
                                        </p:cTn>
                                        <p:tgtEl>
                                          <p:spTgt spid="3">
                                            <p:txEl>
                                              <p:pRg st="7" end="7"/>
                                            </p:txEl>
                                          </p:spTgt>
                                        </p:tgtEl>
                                        <p:attrNameLst>
                                          <p:attrName>r</p:attrName>
                                        </p:attrNameLst>
                                      </p:cBhvr>
                                    </p:animRot>
                                    <p:animRot by="-240000">
                                      <p:cBhvr>
                                        <p:cTn id="55" dur="200" fill="hold">
                                          <p:stCondLst>
                                            <p:cond delay="200"/>
                                          </p:stCondLst>
                                        </p:cTn>
                                        <p:tgtEl>
                                          <p:spTgt spid="3">
                                            <p:txEl>
                                              <p:pRg st="7" end="7"/>
                                            </p:txEl>
                                          </p:spTgt>
                                        </p:tgtEl>
                                        <p:attrNameLst>
                                          <p:attrName>r</p:attrName>
                                        </p:attrNameLst>
                                      </p:cBhvr>
                                    </p:animRot>
                                    <p:animRot by="240000">
                                      <p:cBhvr>
                                        <p:cTn id="56" dur="200" fill="hold">
                                          <p:stCondLst>
                                            <p:cond delay="400"/>
                                          </p:stCondLst>
                                        </p:cTn>
                                        <p:tgtEl>
                                          <p:spTgt spid="3">
                                            <p:txEl>
                                              <p:pRg st="7" end="7"/>
                                            </p:txEl>
                                          </p:spTgt>
                                        </p:tgtEl>
                                        <p:attrNameLst>
                                          <p:attrName>r</p:attrName>
                                        </p:attrNameLst>
                                      </p:cBhvr>
                                    </p:animRot>
                                    <p:animRot by="-240000">
                                      <p:cBhvr>
                                        <p:cTn id="57" dur="200" fill="hold">
                                          <p:stCondLst>
                                            <p:cond delay="600"/>
                                          </p:stCondLst>
                                        </p:cTn>
                                        <p:tgtEl>
                                          <p:spTgt spid="3">
                                            <p:txEl>
                                              <p:pRg st="7" end="7"/>
                                            </p:txEl>
                                          </p:spTgt>
                                        </p:tgtEl>
                                        <p:attrNameLst>
                                          <p:attrName>r</p:attrName>
                                        </p:attrNameLst>
                                      </p:cBhvr>
                                    </p:animRot>
                                    <p:animRot by="120000">
                                      <p:cBhvr>
                                        <p:cTn id="58" dur="200" fill="hold">
                                          <p:stCondLst>
                                            <p:cond delay="800"/>
                                          </p:stCondLst>
                                        </p:cTn>
                                        <p:tgtEl>
                                          <p:spTgt spid="3">
                                            <p:txEl>
                                              <p:pRg st="7" end="7"/>
                                            </p:txEl>
                                          </p:spTgt>
                                        </p:tgtEl>
                                        <p:attrNameLst>
                                          <p:attrName>r</p:attrName>
                                        </p:attrNameLst>
                                      </p:cBhvr>
                                    </p:animRot>
                                  </p:childTnLst>
                                </p:cTn>
                              </p:par>
                              <p:par>
                                <p:cTn id="59" presetID="32" presetClass="emph" presetSubtype="0" fill="hold" nodeType="withEffect">
                                  <p:stCondLst>
                                    <p:cond delay="0"/>
                                  </p:stCondLst>
                                  <p:childTnLst>
                                    <p:animRot by="120000">
                                      <p:cBhvr>
                                        <p:cTn id="60" dur="100" fill="hold">
                                          <p:stCondLst>
                                            <p:cond delay="0"/>
                                          </p:stCondLst>
                                        </p:cTn>
                                        <p:tgtEl>
                                          <p:spTgt spid="3">
                                            <p:txEl>
                                              <p:pRg st="8" end="8"/>
                                            </p:txEl>
                                          </p:spTgt>
                                        </p:tgtEl>
                                        <p:attrNameLst>
                                          <p:attrName>r</p:attrName>
                                        </p:attrNameLst>
                                      </p:cBhvr>
                                    </p:animRot>
                                    <p:animRot by="-240000">
                                      <p:cBhvr>
                                        <p:cTn id="61" dur="200" fill="hold">
                                          <p:stCondLst>
                                            <p:cond delay="200"/>
                                          </p:stCondLst>
                                        </p:cTn>
                                        <p:tgtEl>
                                          <p:spTgt spid="3">
                                            <p:txEl>
                                              <p:pRg st="8" end="8"/>
                                            </p:txEl>
                                          </p:spTgt>
                                        </p:tgtEl>
                                        <p:attrNameLst>
                                          <p:attrName>r</p:attrName>
                                        </p:attrNameLst>
                                      </p:cBhvr>
                                    </p:animRot>
                                    <p:animRot by="240000">
                                      <p:cBhvr>
                                        <p:cTn id="62" dur="200" fill="hold">
                                          <p:stCondLst>
                                            <p:cond delay="400"/>
                                          </p:stCondLst>
                                        </p:cTn>
                                        <p:tgtEl>
                                          <p:spTgt spid="3">
                                            <p:txEl>
                                              <p:pRg st="8" end="8"/>
                                            </p:txEl>
                                          </p:spTgt>
                                        </p:tgtEl>
                                        <p:attrNameLst>
                                          <p:attrName>r</p:attrName>
                                        </p:attrNameLst>
                                      </p:cBhvr>
                                    </p:animRot>
                                    <p:animRot by="-240000">
                                      <p:cBhvr>
                                        <p:cTn id="63" dur="200" fill="hold">
                                          <p:stCondLst>
                                            <p:cond delay="600"/>
                                          </p:stCondLst>
                                        </p:cTn>
                                        <p:tgtEl>
                                          <p:spTgt spid="3">
                                            <p:txEl>
                                              <p:pRg st="8" end="8"/>
                                            </p:txEl>
                                          </p:spTgt>
                                        </p:tgtEl>
                                        <p:attrNameLst>
                                          <p:attrName>r</p:attrName>
                                        </p:attrNameLst>
                                      </p:cBhvr>
                                    </p:animRot>
                                    <p:animRot by="120000">
                                      <p:cBhvr>
                                        <p:cTn id="64" dur="200" fill="hold">
                                          <p:stCondLst>
                                            <p:cond delay="800"/>
                                          </p:stCondLst>
                                        </p:cTn>
                                        <p:tgtEl>
                                          <p:spTgt spid="3">
                                            <p:txEl>
                                              <p:pRg st="8" end="8"/>
                                            </p:txEl>
                                          </p:spTgt>
                                        </p:tgtEl>
                                        <p:attrNameLst>
                                          <p:attrName>r</p:attrName>
                                        </p:attrNameLst>
                                      </p:cBhvr>
                                    </p:animRot>
                                  </p:childTnLst>
                                </p:cTn>
                              </p:par>
                              <p:par>
                                <p:cTn id="65" presetID="32" presetClass="emph" presetSubtype="0" fill="hold" nodeType="withEffect">
                                  <p:stCondLst>
                                    <p:cond delay="0"/>
                                  </p:stCondLst>
                                  <p:childTnLst>
                                    <p:animRot by="120000">
                                      <p:cBhvr>
                                        <p:cTn id="66" dur="100" fill="hold">
                                          <p:stCondLst>
                                            <p:cond delay="0"/>
                                          </p:stCondLst>
                                        </p:cTn>
                                        <p:tgtEl>
                                          <p:spTgt spid="3">
                                            <p:txEl>
                                              <p:pRg st="9" end="9"/>
                                            </p:txEl>
                                          </p:spTgt>
                                        </p:tgtEl>
                                        <p:attrNameLst>
                                          <p:attrName>r</p:attrName>
                                        </p:attrNameLst>
                                      </p:cBhvr>
                                    </p:animRot>
                                    <p:animRot by="-240000">
                                      <p:cBhvr>
                                        <p:cTn id="67" dur="200" fill="hold">
                                          <p:stCondLst>
                                            <p:cond delay="200"/>
                                          </p:stCondLst>
                                        </p:cTn>
                                        <p:tgtEl>
                                          <p:spTgt spid="3">
                                            <p:txEl>
                                              <p:pRg st="9" end="9"/>
                                            </p:txEl>
                                          </p:spTgt>
                                        </p:tgtEl>
                                        <p:attrNameLst>
                                          <p:attrName>r</p:attrName>
                                        </p:attrNameLst>
                                      </p:cBhvr>
                                    </p:animRot>
                                    <p:animRot by="240000">
                                      <p:cBhvr>
                                        <p:cTn id="68" dur="200" fill="hold">
                                          <p:stCondLst>
                                            <p:cond delay="400"/>
                                          </p:stCondLst>
                                        </p:cTn>
                                        <p:tgtEl>
                                          <p:spTgt spid="3">
                                            <p:txEl>
                                              <p:pRg st="9" end="9"/>
                                            </p:txEl>
                                          </p:spTgt>
                                        </p:tgtEl>
                                        <p:attrNameLst>
                                          <p:attrName>r</p:attrName>
                                        </p:attrNameLst>
                                      </p:cBhvr>
                                    </p:animRot>
                                    <p:animRot by="-240000">
                                      <p:cBhvr>
                                        <p:cTn id="69" dur="200" fill="hold">
                                          <p:stCondLst>
                                            <p:cond delay="600"/>
                                          </p:stCondLst>
                                        </p:cTn>
                                        <p:tgtEl>
                                          <p:spTgt spid="3">
                                            <p:txEl>
                                              <p:pRg st="9" end="9"/>
                                            </p:txEl>
                                          </p:spTgt>
                                        </p:tgtEl>
                                        <p:attrNameLst>
                                          <p:attrName>r</p:attrName>
                                        </p:attrNameLst>
                                      </p:cBhvr>
                                    </p:animRot>
                                    <p:animRot by="120000">
                                      <p:cBhvr>
                                        <p:cTn id="70" dur="200" fill="hold">
                                          <p:stCondLst>
                                            <p:cond delay="800"/>
                                          </p:stCondLst>
                                        </p:cTn>
                                        <p:tgtEl>
                                          <p:spTgt spid="3">
                                            <p:txEl>
                                              <p:pRg st="9" end="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46" y="206062"/>
            <a:ext cx="11655381" cy="6463308"/>
          </a:xfrm>
          <a:prstGeom prst="rect">
            <a:avLst/>
          </a:prstGeom>
          <a:noFill/>
        </p:spPr>
        <p:txBody>
          <a:bodyPr wrap="square" rtlCol="0">
            <a:spAutoFit/>
          </a:bodyPr>
          <a:lstStyle/>
          <a:p>
            <a:pPr algn="ctr"/>
            <a:r>
              <a:rPr lang="en-US" sz="5400" b="1" dirty="0">
                <a:solidFill>
                  <a:srgbClr val="0070C0"/>
                </a:solidFill>
              </a:rPr>
              <a:t>Disadvantages of Data </a:t>
            </a:r>
            <a:r>
              <a:rPr lang="en-US" sz="5400" b="1" dirty="0" smtClean="0">
                <a:solidFill>
                  <a:srgbClr val="0070C0"/>
                </a:solidFill>
              </a:rPr>
              <a:t>Mining</a:t>
            </a:r>
            <a:endParaRPr lang="en-US" sz="2400" dirty="0">
              <a:solidFill>
                <a:srgbClr val="00B050"/>
              </a:solidFill>
            </a:endParaRPr>
          </a:p>
          <a:p>
            <a:pPr marL="342900" indent="-342900">
              <a:buAutoNum type="arabicPeriod"/>
            </a:pPr>
            <a:r>
              <a:rPr lang="en-US" sz="2400" b="1" dirty="0" smtClean="0">
                <a:solidFill>
                  <a:srgbClr val="00B050"/>
                </a:solidFill>
              </a:rPr>
              <a:t>Cost</a:t>
            </a:r>
            <a:r>
              <a:rPr lang="en-US" sz="2400" dirty="0" smtClean="0">
                <a:solidFill>
                  <a:srgbClr val="00B050"/>
                </a:solidFill>
              </a:rPr>
              <a:t> :</a:t>
            </a:r>
          </a:p>
          <a:p>
            <a:r>
              <a:rPr lang="en-US" sz="2400" dirty="0" smtClean="0">
                <a:solidFill>
                  <a:srgbClr val="00B050"/>
                </a:solidFill>
              </a:rPr>
              <a:t>Data </a:t>
            </a:r>
            <a:r>
              <a:rPr lang="en-US" sz="2400" dirty="0">
                <a:solidFill>
                  <a:srgbClr val="00B050"/>
                </a:solidFill>
              </a:rPr>
              <a:t>mining involves lots of technology in use for the data collection process. Every data generated needs its own storage space as well as maintenance. This can greatly increase the implementation cost. And also, for the tool selection and other operations, a specialist must be hired which can also contribute to the overall </a:t>
            </a:r>
            <a:r>
              <a:rPr lang="en-US" sz="2400" dirty="0" smtClean="0">
                <a:solidFill>
                  <a:srgbClr val="00B050"/>
                </a:solidFill>
              </a:rPr>
              <a:t>expenses.</a:t>
            </a:r>
          </a:p>
          <a:p>
            <a:r>
              <a:rPr lang="en-US" sz="2400" b="1" dirty="0" smtClean="0">
                <a:solidFill>
                  <a:srgbClr val="00B050"/>
                </a:solidFill>
              </a:rPr>
              <a:t>2</a:t>
            </a:r>
            <a:r>
              <a:rPr lang="en-US" sz="2400" b="1" dirty="0">
                <a:solidFill>
                  <a:srgbClr val="00B050"/>
                </a:solidFill>
              </a:rPr>
              <a:t>. </a:t>
            </a:r>
            <a:r>
              <a:rPr lang="en-US" sz="2400" b="1" dirty="0" smtClean="0">
                <a:solidFill>
                  <a:srgbClr val="00B050"/>
                </a:solidFill>
              </a:rPr>
              <a:t>Security:</a:t>
            </a:r>
            <a:endParaRPr lang="en-US" sz="2400" dirty="0">
              <a:solidFill>
                <a:srgbClr val="00B050"/>
              </a:solidFill>
            </a:endParaRPr>
          </a:p>
          <a:p>
            <a:r>
              <a:rPr lang="en-US" sz="2400" dirty="0" smtClean="0">
                <a:solidFill>
                  <a:srgbClr val="00B050"/>
                </a:solidFill>
              </a:rPr>
              <a:t>Identity </a:t>
            </a:r>
            <a:r>
              <a:rPr lang="en-US" sz="2400" dirty="0">
                <a:solidFill>
                  <a:srgbClr val="00B050"/>
                </a:solidFill>
              </a:rPr>
              <a:t>theft is a big issue when using data mining. If adequate security is not provided, it could pose vulnerabilities in the security. Various information of the customers are collected in the data mining. With such huge amount of data, hackers could easily access them and steal critical information. </a:t>
            </a:r>
          </a:p>
          <a:p>
            <a:r>
              <a:rPr lang="en-US" sz="2400" b="1" dirty="0" smtClean="0">
                <a:solidFill>
                  <a:srgbClr val="00B050"/>
                </a:solidFill>
              </a:rPr>
              <a:t>3</a:t>
            </a:r>
            <a:r>
              <a:rPr lang="en-US" sz="2400" b="1" dirty="0">
                <a:solidFill>
                  <a:srgbClr val="00B050"/>
                </a:solidFill>
              </a:rPr>
              <a:t>. </a:t>
            </a:r>
            <a:r>
              <a:rPr lang="en-US" sz="2400" b="1" dirty="0" smtClean="0">
                <a:solidFill>
                  <a:srgbClr val="00B050"/>
                </a:solidFill>
              </a:rPr>
              <a:t>Privacy:</a:t>
            </a:r>
            <a:endParaRPr lang="en-US" sz="2400" dirty="0">
              <a:solidFill>
                <a:srgbClr val="00B050"/>
              </a:solidFill>
            </a:endParaRPr>
          </a:p>
          <a:p>
            <a:r>
              <a:rPr lang="en-US" sz="2400" dirty="0" smtClean="0">
                <a:solidFill>
                  <a:srgbClr val="00B050"/>
                </a:solidFill>
              </a:rPr>
              <a:t>When </a:t>
            </a:r>
            <a:r>
              <a:rPr lang="en-US" sz="2400" dirty="0">
                <a:solidFill>
                  <a:srgbClr val="00B050"/>
                </a:solidFill>
              </a:rPr>
              <a:t>using data mining there are many privacy concerns raised. The information that is collected for data mining can be used for purposes other than which it was </a:t>
            </a:r>
            <a:r>
              <a:rPr lang="en-US" sz="2400" dirty="0" smtClean="0">
                <a:solidFill>
                  <a:srgbClr val="00B050"/>
                </a:solidFill>
              </a:rPr>
              <a:t>created.</a:t>
            </a:r>
            <a:endParaRPr lang="en-US" sz="2400" dirty="0">
              <a:solidFill>
                <a:srgbClr val="00B050"/>
              </a:solidFill>
            </a:endParaRPr>
          </a:p>
        </p:txBody>
      </p:sp>
    </p:spTree>
    <p:extLst>
      <p:ext uri="{BB962C8B-B14F-4D97-AF65-F5344CB8AC3E}">
        <p14:creationId xmlns:p14="http://schemas.microsoft.com/office/powerpoint/2010/main" val="1464153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1000"/>
                                        <p:tgtEl>
                                          <p:spTgt spid="2">
                                            <p:txEl>
                                              <p:pRg st="5" end="5"/>
                                            </p:txEl>
                                          </p:spTgt>
                                        </p:tgtEl>
                                      </p:cBhvr>
                                    </p:animEffect>
                                    <p:anim calcmode="lin" valueType="num">
                                      <p:cBhvr>
                                        <p:cTn id="3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1000"/>
                                        <p:tgtEl>
                                          <p:spTgt spid="2">
                                            <p:txEl>
                                              <p:pRg st="6" end="6"/>
                                            </p:txEl>
                                          </p:spTgt>
                                        </p:tgtEl>
                                      </p:cBhvr>
                                    </p:animEffect>
                                    <p:anim calcmode="lin" valueType="num">
                                      <p:cBhvr>
                                        <p:cTn id="3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134</TotalTime>
  <Words>1116</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Source Sans Pro</vt:lpstr>
      <vt:lpstr>Trebuchet MS</vt:lpstr>
      <vt:lpstr>Wingdings</vt:lpstr>
      <vt:lpstr>Wingdings 3</vt:lpstr>
      <vt:lpstr>Facet</vt:lpstr>
      <vt:lpstr>Data Mining</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Gitanshu</dc:creator>
  <cp:lastModifiedBy>Gitanshu</cp:lastModifiedBy>
  <cp:revision>13</cp:revision>
  <dcterms:created xsi:type="dcterms:W3CDTF">2022-01-13T05:22:19Z</dcterms:created>
  <dcterms:modified xsi:type="dcterms:W3CDTF">2022-01-13T17:33:44Z</dcterms:modified>
</cp:coreProperties>
</file>