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1" r:id="rId5"/>
    <p:sldId id="269" r:id="rId6"/>
    <p:sldId id="262" r:id="rId7"/>
    <p:sldId id="263" r:id="rId8"/>
    <p:sldId id="264" r:id="rId9"/>
    <p:sldId id="271" r:id="rId10"/>
    <p:sldId id="272" r:id="rId11"/>
    <p:sldId id="265" r:id="rId12"/>
    <p:sldId id="270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4" d="100"/>
          <a:sy n="64" d="100"/>
        </p:scale>
        <p:origin x="75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7F1D-65AE-4111-B5F4-42EF4B68A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5F774-3A25-4BAA-B404-47F3872C7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4229F-34B1-43F9-972C-EAB62004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4DB4-E502-495F-9C27-B7AFDF1F886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BDC53-2AE4-432D-9D72-5B90AFF3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C0FA-4EE9-431B-9F1D-649582E3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3CE0-3332-460B-88DF-FD57C80D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5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FBD3-77D8-4BD9-BABA-8E38E88E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E3D67-FF6A-4A5F-B2AA-E94F786C2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9355C-63DD-4FF2-BB1F-25F3E887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4DB4-E502-495F-9C27-B7AFDF1F886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AB6C0-3F45-426D-8AF4-639BAFF7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4F38D-A35D-4B86-8217-36F4AA2C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3CE0-3332-460B-88DF-FD57C80D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8768F-A312-4499-BA59-B3B702E11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9E22D-FCB5-4160-BA79-4914AB40E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85EC6-EF42-4B51-9878-B0C3DDEB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4DB4-E502-495F-9C27-B7AFDF1F886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56F95-FBA2-4DAC-B646-8CA966D9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B07D8-7ACF-4E28-8D43-11743096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3CE0-3332-460B-88DF-FD57C80D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7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DBFF-92B9-405C-B98C-641A862D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B584F-9CC5-4F98-9F9E-C1265C52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963BF-FAFD-439D-AEFE-9B54A8AE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4DB4-E502-495F-9C27-B7AFDF1F886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B5E4-5761-4B5E-BC9E-682A8D8F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E9DAD-51AD-4329-9D9F-EB8C3205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3CE0-3332-460B-88DF-FD57C80D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630B-A866-41CF-8986-0793CDD2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8A6C0-244C-4502-AD57-D22BA549D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F8E6-5C75-4A57-8211-C87E3F63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4DB4-E502-495F-9C27-B7AFDF1F886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858BC-5714-43AC-A322-B0478E65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A046F-CCF7-4DEB-9DC1-C6FFCAE8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3CE0-3332-460B-88DF-FD57C80D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3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6A7C-404B-4E3B-8989-A7DA5A4E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07361-DEFF-4BCA-A3E6-75C27074F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5865D-4AF7-424E-820A-05B2EA0D0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74977-6E56-4F6A-9683-109E6089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4DB4-E502-495F-9C27-B7AFDF1F886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BAB33-7A8B-4A0F-A408-2EFE1604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F45D9-AE30-46C8-AE2D-4AFA9020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3CE0-3332-460B-88DF-FD57C80D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2F81-FD37-4A7F-94EF-EAF57DBF3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47276-3B77-420F-B3D1-C5333E37A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07490-32C5-468A-937C-736AAA62B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34373-75CB-46B6-821F-20CFD4564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E275C-EA74-41AF-8CA0-EAEC2448F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63F05-27D6-4936-AD65-AFA7A83C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4DB4-E502-495F-9C27-B7AFDF1F886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BB3A5-6D59-4412-9492-8BA92ED1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D3D72-BC3B-498D-9728-6748E0E1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3CE0-3332-460B-88DF-FD57C80D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9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2E06-027A-414C-B6B1-2DD33228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A8E7C-F35E-4D54-AEF1-B00F121C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4DB4-E502-495F-9C27-B7AFDF1F886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642E5-1C7E-41DB-940C-2EC8738E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EF7A2-0ACB-43F3-85AE-8DA1B86C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3CE0-3332-460B-88DF-FD57C80D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96400-025A-48C5-8E06-5B5BE3D6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4DB4-E502-495F-9C27-B7AFDF1F886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7416B-5962-478F-9286-7B85C6D6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B788E-E68C-4F05-BBDC-2E656DB7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3CE0-3332-460B-88DF-FD57C80D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FF66-2CBD-4697-ACE4-AC84D465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86CBA-09D3-423C-9D42-415DEA509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7B144-5FC5-4BFC-B791-51C50DD3F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7C153-D565-4ABC-A104-094EB1AA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4DB4-E502-495F-9C27-B7AFDF1F886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6ACB1-3A01-4677-8D13-FA6FCC5E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9D9BF-AE19-4D89-B9E4-9C58AF9A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3CE0-3332-460B-88DF-FD57C80D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EF47-4C62-4314-83E1-F6E6A542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ABB4A-6ED5-4FAC-B27B-AC214BFB4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9B902-B31D-46EC-BC05-B643E8BD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50052-47BD-44B3-B60D-077B059C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4DB4-E502-495F-9C27-B7AFDF1F886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C98CE-F5D8-4E77-942A-C65D9432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A44CC-C79C-469D-92AE-BF41E705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3CE0-3332-460B-88DF-FD57C80D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9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6C9A6-8B50-4027-A45D-C2CA77A9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D30DC-920D-41CA-9D17-38FEDB41D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EF89C-3E82-4158-88C6-181316637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F4DB4-E502-495F-9C27-B7AFDF1F886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1149B-B1E5-4C31-8CB6-73F8A67A2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2A166-4882-437A-9A7A-E942F1DAB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33CE0-3332-460B-88DF-FD57C80D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8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tk.org/api/nltk.translate.html#nltk.translate.bleu_score.sentence_bleu" TargetMode="External"/><Relationship Id="rId2" Type="http://schemas.openxmlformats.org/officeDocument/2006/relationships/hyperlink" Target="http://www.nltk.org/api/nltk.translate.html#nltk.translate.bleu_score.corpus_ble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atoeba.org/en/downloads" TargetMode="External"/><Relationship Id="rId2" Type="http://schemas.openxmlformats.org/officeDocument/2006/relationships/hyperlink" Target="http://www.manythings.org/anki/hun-eng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9E63D-EEC3-4384-B4E7-FBEB05132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EN-HU Translation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4C4D1-696D-4E08-89CB-8A7A55A13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Anika Duffus</a:t>
            </a:r>
          </a:p>
        </p:txBody>
      </p:sp>
      <p:sp>
        <p:nvSpPr>
          <p:cNvPr id="26" name="Freeform: Shape 2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Tutorial on machine translation - Machine Learning Blog">
            <a:extLst>
              <a:ext uri="{FF2B5EF4-FFF2-40B4-BE49-F238E27FC236}">
                <a16:creationId xmlns:a16="http://schemas.microsoft.com/office/drawing/2014/main" id="{C8B6D761-EB49-45B8-A225-7AC5D6761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2" b="12840"/>
          <a:stretch/>
        </p:blipFill>
        <p:spPr bwMode="auto">
          <a:xfrm>
            <a:off x="419382" y="1927079"/>
            <a:ext cx="4047843" cy="163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63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F352-A040-4E84-893B-CE001913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05401F6-8D0E-4722-9E7C-CC2040A67C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303028"/>
              </p:ext>
            </p:extLst>
          </p:nvPr>
        </p:nvGraphicFramePr>
        <p:xfrm>
          <a:off x="983973" y="1580322"/>
          <a:ext cx="9978887" cy="4912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5956042" imgH="2928239" progId="Word.Document.12">
                  <p:embed/>
                </p:oleObj>
              </mc:Choice>
              <mc:Fallback>
                <p:oleObj name="Document" r:id="rId3" imgW="5956042" imgH="29282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3973" y="1580322"/>
                        <a:ext cx="9978887" cy="4912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1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BF352-A040-4E84-893B-CE001913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3E2D4-5A2F-49E2-ABE6-301ACA0CB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200" b="0" i="0" u="none" strike="noStrike" dirty="0">
                <a:effectLst/>
              </a:rPr>
              <a:t>The </a:t>
            </a:r>
            <a:r>
              <a:rPr lang="en-US" sz="2200" b="0" i="0" u="sng" strike="noStrike" dirty="0" err="1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corpus_bleu</a:t>
            </a:r>
            <a:r>
              <a:rPr lang="en-US" sz="2200" b="0" i="0" u="sng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2200" b="0" i="0" u="none" strike="noStrike" dirty="0">
                <a:effectLst/>
              </a:rPr>
              <a:t> is the BLEU score for multiple sentences such as a paragraph or a document.</a:t>
            </a:r>
          </a:p>
          <a:p>
            <a:pPr lvl="1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200" b="0" i="0" u="none" strike="noStrike" dirty="0">
                <a:effectLst/>
              </a:rPr>
              <a:t>The score was 0.0. </a:t>
            </a:r>
            <a:endParaRPr lang="en-US" sz="2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200" b="0" i="0" u="none" strike="noStrike" dirty="0">
                <a:effectLst/>
              </a:rPr>
              <a:t>The </a:t>
            </a:r>
            <a:r>
              <a:rPr lang="en-US" sz="2200" u="sng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sentence_bleu</a:t>
            </a:r>
            <a:r>
              <a:rPr lang="en-US" sz="22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2200" u="sng" dirty="0"/>
              <a:t> is </a:t>
            </a:r>
            <a:r>
              <a:rPr lang="en-US" sz="2200" b="0" i="0" u="none" strike="noStrike" dirty="0">
                <a:effectLst/>
              </a:rPr>
              <a:t>the BLEU score for e</a:t>
            </a:r>
            <a:r>
              <a:rPr lang="en-US" sz="2200" b="0" i="0" dirty="0">
                <a:effectLst/>
              </a:rPr>
              <a:t>valuating a candidate sentence against one or more reference sentences.</a:t>
            </a:r>
          </a:p>
          <a:p>
            <a:pPr lvl="1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200" b="0" i="0" u="none" strike="noStrike" dirty="0">
                <a:effectLst/>
              </a:rPr>
              <a:t>All scores were 0.0. 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200" b="0" i="0" u="none" strike="noStrike" dirty="0">
                <a:effectLst/>
              </a:rPr>
              <a:t>The </a:t>
            </a:r>
            <a:r>
              <a:rPr lang="en-US" sz="2200" u="sng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sentence_bleu</a:t>
            </a:r>
            <a:r>
              <a:rPr lang="en-US" sz="22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2200" u="sng" dirty="0"/>
              <a:t> 1</a:t>
            </a:r>
            <a:r>
              <a:rPr lang="en-US" sz="2200" b="0" i="0" u="none" strike="noStrike" dirty="0">
                <a:effectLst/>
              </a:rPr>
              <a:t>-gram score </a:t>
            </a:r>
            <a:r>
              <a:rPr lang="en-US" sz="2200" b="0" i="0" dirty="0">
                <a:effectLst/>
              </a:rPr>
              <a:t>is the evaluation of just matching grams of single words.</a:t>
            </a:r>
          </a:p>
          <a:p>
            <a:pPr lvl="1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Examined first word</a:t>
            </a:r>
          </a:p>
          <a:p>
            <a:pPr lvl="1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All scores were 0.0 </a:t>
            </a:r>
          </a:p>
        </p:txBody>
      </p:sp>
    </p:spTree>
    <p:extLst>
      <p:ext uri="{BB962C8B-B14F-4D97-AF65-F5344CB8AC3E}">
        <p14:creationId xmlns:p14="http://schemas.microsoft.com/office/powerpoint/2010/main" val="199960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BF352-A040-4E84-893B-CE001913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3E2D4-5A2F-49E2-ABE6-301ACA0CB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</a:rPr>
              <a:t>The </a:t>
            </a:r>
            <a:r>
              <a:rPr lang="en-US" sz="2000" b="0" i="0" u="none" strike="noStrike" dirty="0" err="1">
                <a:solidFill>
                  <a:srgbClr val="24292F"/>
                </a:solidFill>
                <a:effectLst/>
              </a:rPr>
              <a:t>corpus_bleu</a:t>
            </a:r>
            <a:r>
              <a:rPr lang="en-US" sz="2000" b="0" i="0" u="none" strike="noStrike" dirty="0">
                <a:solidFill>
                  <a:srgbClr val="24292F"/>
                </a:solidFill>
                <a:effectLst/>
              </a:rPr>
              <a:t>() score indicates that there is a perfect mismatch between target test data and the decoded sentences. 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24292F"/>
                </a:solidFill>
              </a:rPr>
              <a:t>I</a:t>
            </a:r>
            <a:r>
              <a:rPr lang="en-US" sz="2000" b="0" i="0" u="none" strike="noStrike" dirty="0">
                <a:solidFill>
                  <a:srgbClr val="24292F"/>
                </a:solidFill>
                <a:effectLst/>
              </a:rPr>
              <a:t>nput text is not a collection of related sentences like a paragraph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</a:rPr>
              <a:t>The </a:t>
            </a:r>
            <a:r>
              <a:rPr lang="en-US" sz="2000" b="0" i="0" u="none" strike="noStrike" dirty="0" err="1">
                <a:solidFill>
                  <a:srgbClr val="24292F"/>
                </a:solidFill>
                <a:effectLst/>
              </a:rPr>
              <a:t>sentence_bleu</a:t>
            </a:r>
            <a:r>
              <a:rPr lang="en-US" sz="2000" b="0" i="0" u="none" strike="noStrike">
                <a:solidFill>
                  <a:srgbClr val="24292F"/>
                </a:solidFill>
                <a:effectLst/>
              </a:rPr>
              <a:t>() scores </a:t>
            </a:r>
            <a:r>
              <a:rPr lang="en-US" sz="2000" b="0" i="0" u="none" strike="noStrike" dirty="0">
                <a:solidFill>
                  <a:srgbClr val="24292F"/>
                </a:solidFill>
                <a:effectLst/>
              </a:rPr>
              <a:t>indicates that there is a perfect mismatch between target test data and the decoded sentences.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292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aphic 38">
            <a:extLst>
              <a:ext uri="{FF2B5EF4-FFF2-40B4-BE49-F238E27FC236}">
                <a16:creationId xmlns:a16="http://schemas.microsoft.com/office/drawing/2014/main" id="{F0E417D8-88AA-4184-A08D-DEF97C6C9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85795" y="1690979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CB4E045-9FB0-41C4-AC74-479EA20D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11">
              <a:extLst>
                <a:ext uri="{FF2B5EF4-FFF2-40B4-BE49-F238E27FC236}">
                  <a16:creationId xmlns:a16="http://schemas.microsoft.com/office/drawing/2014/main" id="{D21C7A48-09EB-4AF0-84CB-7EE408C2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Rectangle 13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E5F32-B5B2-45E3-9C18-BBC9005C4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45E68B-E61B-4EAE-9672-3A52AEC2B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6263" y="1119679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B4513-3B4F-4822-98FE-A6DCE2CC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788" y="1397000"/>
            <a:ext cx="4502041" cy="30083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79665-52DE-4BBC-B872-8F89A27C3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4211" y="4497473"/>
            <a:ext cx="3624471" cy="81160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63DD1BD1-81FE-4F15-A934-E9AE94AE9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120AB9A0-C0C4-43DA-9A34-FA3A4079D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8815DD1-EC9D-4BE1-846B-8BEF57D3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78D2B9-C9C4-4A37-A12C-A09FC1158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DFC7EBB5-848C-4B1C-BE84-4CF07E90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59707" y="3876466"/>
            <a:ext cx="1056155" cy="105615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F8315F3-A078-427A-92BE-34EC9E574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DFAF5C-63B0-43FB-80BE-CC45D99F5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AD937F2-A44A-479C-A7EB-4EE7686A9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834CC3-9461-418F-A593-FC09CD79B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D68AA1C-0667-46EE-A8BE-CAAA3EAF9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F403B5-430A-450F-97C1-73160966C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38EBB0-5161-46F3-83D7-D9F478B1A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47EDFA5-AD01-40BE-91A2-A0C178622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6E0C47E-FE2F-4A8C-942E-1026D02D3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A309DA7-4C25-40F5-AC21-DA06D9C98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90F5FA-D4BF-4264-A8E9-365566EC7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47FD6B5-9B47-4500-9D65-7BD217301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CA06612-80DE-4467-A50C-0CB390D6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399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EF710-327B-4A1A-A5E4-EA97664B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1396B52-AEA1-4051-A861-C68C96A46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5" r="5914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9D48E-C0ED-437B-9A92-A50A46B40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r>
              <a:rPr lang="en-US" sz="2400" dirty="0"/>
              <a:t>D</a:t>
            </a:r>
            <a:r>
              <a:rPr lang="en-US" sz="2400" b="0" i="0" u="none" strike="noStrike" dirty="0">
                <a:effectLst/>
              </a:rPr>
              <a:t>eveloped a model that </a:t>
            </a:r>
            <a:r>
              <a:rPr lang="en-US" sz="2400" b="1" i="0" u="none" strike="noStrike" dirty="0">
                <a:effectLst/>
              </a:rPr>
              <a:t>translates English to Hungarian</a:t>
            </a:r>
            <a:r>
              <a:rPr lang="en-US" sz="2400" b="0" i="0" u="none" strike="noStrike" dirty="0">
                <a:effectLst/>
              </a:rPr>
              <a:t> text. </a:t>
            </a:r>
          </a:p>
          <a:p>
            <a:r>
              <a:rPr lang="en-US" sz="2400" b="0" i="0" u="none" strike="noStrike" dirty="0">
                <a:effectLst/>
              </a:rPr>
              <a:t>Determine how well a seq2seq model can perform this translation despite the difference in syntactic structure</a:t>
            </a:r>
          </a:p>
          <a:p>
            <a:endParaRPr lang="en-US" sz="1800" dirty="0">
              <a:latin typeface="Arial" panose="020B0604020202020204" pitchFamily="34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6586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56A117-E04E-4DCC-888E-77381411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Previous Solution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3EE0-60F4-4A7D-A5EF-7E40227EC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erson's feet on a chalkboard&#10;&#10;Description automatically generated with low confidence">
            <a:extLst>
              <a:ext uri="{FF2B5EF4-FFF2-40B4-BE49-F238E27FC236}">
                <a16:creationId xmlns:a16="http://schemas.microsoft.com/office/drawing/2014/main" id="{6D39621D-DE9D-4F9C-8D34-D64544C80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36" r="15253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2337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E432-FD67-47B0-8F7F-19297C75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906281" cy="1325563"/>
          </a:xfrm>
        </p:spPr>
        <p:txBody>
          <a:bodyPr>
            <a:normAutofit/>
          </a:bodyPr>
          <a:lstStyle/>
          <a:p>
            <a:r>
              <a:rPr lang="en-US"/>
              <a:t>English to French Translation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018F-993B-4DD3-96DD-F7C2AF6E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2400" i="0" dirty="0" err="1">
                <a:effectLst/>
              </a:rPr>
              <a:t>Keras</a:t>
            </a:r>
            <a:r>
              <a:rPr lang="en-US" sz="2400" i="0" dirty="0">
                <a:effectLst/>
              </a:rPr>
              <a:t> code example: Character-level recurrent sequence-to-sequence model (https://keras.io/examples/nlp/lstm_seq2seq/)</a:t>
            </a:r>
          </a:p>
          <a:p>
            <a:r>
              <a:rPr lang="en-US" sz="2400" dirty="0"/>
              <a:t>T</a:t>
            </a:r>
            <a:r>
              <a:rPr lang="en-US" sz="2400" b="0" i="0" dirty="0">
                <a:effectLst/>
              </a:rPr>
              <a:t>ranslating short English sentences into short French sentences</a:t>
            </a:r>
          </a:p>
          <a:p>
            <a:endParaRPr lang="en-US" sz="1800" dirty="0">
              <a:latin typeface="Open Sans" panose="020B0606030504020204" pitchFamily="34" charset="0"/>
            </a:endParaRPr>
          </a:p>
          <a:p>
            <a:endParaRPr lang="en-US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6BCA805-B70A-4846-9077-CE0CDBD9B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75" y="2100839"/>
            <a:ext cx="4105275" cy="119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4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DFCE38-4778-40A5-A789-836B3132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My Solution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E59E-780F-4E19-A2E6-1D5052F57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DBCEC9D8-76D8-41AE-8B5C-7EC18A784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7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4635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DFF4-B8A1-416A-9462-6431EF36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D4EB7-B743-44DE-9CF1-06181C07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2400" b="0" i="0" u="none" strike="noStrike" dirty="0">
                <a:effectLst/>
              </a:rPr>
              <a:t>Tab separated files </a:t>
            </a:r>
            <a:r>
              <a:rPr lang="en-US" sz="2400" dirty="0"/>
              <a:t>containing </a:t>
            </a:r>
            <a:r>
              <a:rPr lang="en-US" sz="2400" b="0" i="0" u="none" strike="noStrike" dirty="0">
                <a:effectLst/>
              </a:rPr>
              <a:t>collection of sentences and translations</a:t>
            </a:r>
          </a:p>
          <a:p>
            <a:r>
              <a:rPr lang="en-US" sz="2400" b="0" i="0" u="none" strike="noStrike" dirty="0">
                <a:effectLst/>
              </a:rPr>
              <a:t>ManyThings.org </a:t>
            </a:r>
            <a:r>
              <a:rPr lang="en-US" sz="2400" b="0" i="0" u="sng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http://www.manythings.org/anki/hun-eng.zip</a:t>
            </a:r>
            <a:endParaRPr lang="en-US" sz="2400" b="0" i="0" u="sng" strike="noStrike" dirty="0">
              <a:effectLst/>
            </a:endParaRPr>
          </a:p>
          <a:p>
            <a:r>
              <a:rPr lang="en-US" sz="2400" b="0" i="0" u="none" strike="noStrike" dirty="0">
                <a:effectLst/>
              </a:rPr>
              <a:t>Tatoeba.org </a:t>
            </a:r>
            <a:r>
              <a:rPr lang="en-US" sz="2400" b="0" i="0" u="sng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https://tatoeba.org/en/downloads</a:t>
            </a:r>
            <a:endParaRPr lang="en-US" sz="2400" b="0" i="0" u="none" strike="noStrike" dirty="0">
              <a:effectLst/>
            </a:endParaRPr>
          </a:p>
          <a:p>
            <a:endParaRPr lang="en-US" sz="1800" dirty="0">
              <a:latin typeface="Arial" panose="020B0604020202020204" pitchFamily="34" charset="0"/>
            </a:endParaRPr>
          </a:p>
          <a:p>
            <a:endParaRPr lang="en-US" sz="18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08F5934F-0597-49D8-9AC8-027C03C73F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68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2719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74CC4-9EEB-4F8F-AA3F-36A9438A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Proposed Method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9BC5-AABD-4D5F-AFE5-103569EE8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chemeClr val="bg1"/>
                </a:solidFill>
                <a:effectLst/>
              </a:rPr>
              <a:t>Seq2Seq modelling + LSTM encoder and decoder. </a:t>
            </a:r>
          </a:p>
          <a:p>
            <a:r>
              <a:rPr lang="en-US" sz="2400" b="0" i="0" u="none" strike="noStrike" dirty="0">
                <a:solidFill>
                  <a:schemeClr val="bg1"/>
                </a:solidFill>
                <a:effectLst/>
              </a:rPr>
              <a:t>Merge Datasets</a:t>
            </a:r>
          </a:p>
          <a:p>
            <a:pPr lvl="1"/>
            <a:r>
              <a:rPr lang="en-US" b="0" i="0" u="none" strike="noStrike" dirty="0">
                <a:solidFill>
                  <a:schemeClr val="bg1"/>
                </a:solidFill>
                <a:effectLst/>
              </a:rPr>
              <a:t>70% for training, 20% for validation and 10% for testing.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000" b="0" i="0" u="none" strike="noStrike" dirty="0">
              <a:solidFill>
                <a:schemeClr val="bg1"/>
              </a:solidFill>
              <a:effectLst/>
            </a:endParaRPr>
          </a:p>
          <a:p>
            <a:pPr marL="457200" lvl="1" indent="0">
              <a:buNone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96F92FA-E5DC-4C80-9FBA-FD54EC4E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660883"/>
            <a:ext cx="6596652" cy="338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7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6D02-08F6-4EE5-98CC-BDEFE72A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5999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 dirty="0"/>
              <a:t>Evaluation Method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2691CC-4AB8-48AF-B822-EBF7F4E9E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2056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C002F-432A-4947-95CF-1CCE6C3BC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5" r="-1" b="-1"/>
          <a:stretch/>
        </p:blipFill>
        <p:spPr>
          <a:xfrm>
            <a:off x="1516648" y="1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6A8E1B4-B839-4C58-B08A-F0B094580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09477"/>
            <a:ext cx="4966870" cy="3948522"/>
          </a:xfrm>
          <a:custGeom>
            <a:avLst/>
            <a:gdLst>
              <a:gd name="connsiteX0" fmla="*/ 2748962 w 4966870"/>
              <a:gd name="connsiteY0" fmla="*/ 0 h 3948522"/>
              <a:gd name="connsiteX1" fmla="*/ 4870195 w 4966870"/>
              <a:gd name="connsiteY1" fmla="*/ 1000367 h 3948522"/>
              <a:gd name="connsiteX2" fmla="*/ 4966870 w 4966870"/>
              <a:gd name="connsiteY2" fmla="*/ 1129649 h 3948522"/>
              <a:gd name="connsiteX3" fmla="*/ 4966870 w 4966870"/>
              <a:gd name="connsiteY3" fmla="*/ 3948522 h 3948522"/>
              <a:gd name="connsiteX4" fmla="*/ 278430 w 4966870"/>
              <a:gd name="connsiteY4" fmla="*/ 3948522 h 3948522"/>
              <a:gd name="connsiteX5" fmla="*/ 216027 w 4966870"/>
              <a:gd name="connsiteY5" fmla="*/ 3818982 h 3948522"/>
              <a:gd name="connsiteX6" fmla="*/ 0 w 4966870"/>
              <a:gd name="connsiteY6" fmla="*/ 2748962 h 3948522"/>
              <a:gd name="connsiteX7" fmla="*/ 2748962 w 4966870"/>
              <a:gd name="connsiteY7" fmla="*/ 0 h 394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6870" h="3948522">
                <a:moveTo>
                  <a:pt x="2748962" y="0"/>
                </a:moveTo>
                <a:cubicBezTo>
                  <a:pt x="3602955" y="0"/>
                  <a:pt x="4365995" y="389418"/>
                  <a:pt x="4870195" y="1000367"/>
                </a:cubicBezTo>
                <a:lnTo>
                  <a:pt x="4966870" y="1129649"/>
                </a:lnTo>
                <a:lnTo>
                  <a:pt x="4966870" y="3948522"/>
                </a:lnTo>
                <a:lnTo>
                  <a:pt x="278430" y="3948522"/>
                </a:lnTo>
                <a:lnTo>
                  <a:pt x="216027" y="3818982"/>
                </a:lnTo>
                <a:cubicBezTo>
                  <a:pt x="76922" y="3490101"/>
                  <a:pt x="0" y="3128515"/>
                  <a:pt x="0" y="2748962"/>
                </a:cubicBezTo>
                <a:cubicBezTo>
                  <a:pt x="0" y="1230752"/>
                  <a:pt x="1230752" y="0"/>
                  <a:pt x="274896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0265C-5443-4ED9-8C54-F63C0A2D1B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86" r="11561" b="-1"/>
          <a:stretch/>
        </p:blipFill>
        <p:spPr>
          <a:xfrm>
            <a:off x="20" y="3075259"/>
            <a:ext cx="4801068" cy="3782741"/>
          </a:xfrm>
          <a:custGeom>
            <a:avLst/>
            <a:gdLst/>
            <a:ahLst/>
            <a:cxnLst/>
            <a:rect l="l" t="t" r="r" b="b"/>
            <a:pathLst>
              <a:path w="4801088" h="3782741">
                <a:moveTo>
                  <a:pt x="2217908" y="0"/>
                </a:moveTo>
                <a:cubicBezTo>
                  <a:pt x="3644559" y="0"/>
                  <a:pt x="4801088" y="1156529"/>
                  <a:pt x="4801088" y="2583180"/>
                </a:cubicBezTo>
                <a:cubicBezTo>
                  <a:pt x="4801088" y="2939843"/>
                  <a:pt x="4728805" y="3279623"/>
                  <a:pt x="4598089" y="3588671"/>
                </a:cubicBezTo>
                <a:lnTo>
                  <a:pt x="4504600" y="3782741"/>
                </a:lnTo>
                <a:lnTo>
                  <a:pt x="0" y="3782741"/>
                </a:lnTo>
                <a:lnTo>
                  <a:pt x="0" y="1263826"/>
                </a:lnTo>
                <a:lnTo>
                  <a:pt x="75894" y="1138900"/>
                </a:lnTo>
                <a:cubicBezTo>
                  <a:pt x="540111" y="451769"/>
                  <a:pt x="1326251" y="0"/>
                  <a:pt x="2217908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19764-AD4F-4AB6-8527-D33F293FC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7005" y="2871982"/>
            <a:ext cx="5296327" cy="3181684"/>
          </a:xfrm>
        </p:spPr>
        <p:txBody>
          <a:bodyPr anchor="t">
            <a:normAutofit/>
          </a:bodyPr>
          <a:lstStyle/>
          <a:p>
            <a:r>
              <a:rPr lang="en-US" dirty="0"/>
              <a:t>Metric: accuracy</a:t>
            </a:r>
          </a:p>
          <a:p>
            <a:r>
              <a:rPr lang="en-US" b="0" i="0" u="none" strike="noStrike" dirty="0">
                <a:effectLst/>
              </a:rPr>
              <a:t>Model().evaluate</a:t>
            </a:r>
          </a:p>
          <a:p>
            <a:r>
              <a:rPr lang="en-US" b="0" i="0" u="none" strike="noStrike" dirty="0">
                <a:effectLst/>
              </a:rPr>
              <a:t>Bilingual Evaluation Understudy (BLEU)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08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028A0-592E-4DC7-B75A-A2A76F38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6B338-604A-45E6-9419-61332CEC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Magnifying glass showing decling performance">
            <a:extLst>
              <a:ext uri="{FF2B5EF4-FFF2-40B4-BE49-F238E27FC236}">
                <a16:creationId xmlns:a16="http://schemas.microsoft.com/office/drawing/2014/main" id="{873606B2-123B-4DB8-B93E-65DA4A5EA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" r="31038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7275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289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Wingdings</vt:lpstr>
      <vt:lpstr>Office Theme</vt:lpstr>
      <vt:lpstr>Microsoft Word Document</vt:lpstr>
      <vt:lpstr>EN-HU Translation</vt:lpstr>
      <vt:lpstr>Introduction</vt:lpstr>
      <vt:lpstr>Previous Solution</vt:lpstr>
      <vt:lpstr>English to French Translation</vt:lpstr>
      <vt:lpstr>My Solution</vt:lpstr>
      <vt:lpstr>Dataset</vt:lpstr>
      <vt:lpstr>Proposed Method</vt:lpstr>
      <vt:lpstr>Evaluation Method</vt:lpstr>
      <vt:lpstr>Results</vt:lpstr>
      <vt:lpstr>Results</vt:lpstr>
      <vt:lpstr>Results</vt:lpstr>
      <vt:lpstr>Discussion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EN-HU Translation</dc:title>
  <dc:creator>Anika M. Duffus</dc:creator>
  <cp:lastModifiedBy>Anika M. Duffus</cp:lastModifiedBy>
  <cp:revision>8</cp:revision>
  <dcterms:created xsi:type="dcterms:W3CDTF">2021-12-11T18:17:20Z</dcterms:created>
  <dcterms:modified xsi:type="dcterms:W3CDTF">2021-12-14T11:50:42Z</dcterms:modified>
</cp:coreProperties>
</file>