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05" r:id="rId1"/>
  </p:sldMasterIdLst>
  <p:notesMasterIdLst>
    <p:notesMasterId r:id="rId41"/>
  </p:notesMasterIdLst>
  <p:handoutMasterIdLst>
    <p:handoutMasterId r:id="rId42"/>
  </p:handoutMasterIdLst>
  <p:sldIdLst>
    <p:sldId id="257" r:id="rId2"/>
    <p:sldId id="345" r:id="rId3"/>
    <p:sldId id="346" r:id="rId4"/>
    <p:sldId id="294" r:id="rId5"/>
    <p:sldId id="306" r:id="rId6"/>
    <p:sldId id="307" r:id="rId7"/>
    <p:sldId id="308" r:id="rId8"/>
    <p:sldId id="319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47" r:id="rId20"/>
    <p:sldId id="348" r:id="rId21"/>
    <p:sldId id="323" r:id="rId22"/>
    <p:sldId id="349" r:id="rId23"/>
    <p:sldId id="350" r:id="rId24"/>
    <p:sldId id="326" r:id="rId25"/>
    <p:sldId id="327" r:id="rId26"/>
    <p:sldId id="329" r:id="rId27"/>
    <p:sldId id="330" r:id="rId28"/>
    <p:sldId id="331" r:id="rId29"/>
    <p:sldId id="332" r:id="rId30"/>
    <p:sldId id="333" r:id="rId31"/>
    <p:sldId id="335" r:id="rId32"/>
    <p:sldId id="336" r:id="rId33"/>
    <p:sldId id="337" r:id="rId34"/>
    <p:sldId id="338" r:id="rId35"/>
    <p:sldId id="339" r:id="rId36"/>
    <p:sldId id="340" r:id="rId37"/>
    <p:sldId id="344" r:id="rId38"/>
    <p:sldId id="343" r:id="rId39"/>
    <p:sldId id="301" r:id="rId40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E8"/>
    <a:srgbClr val="FEF5EC"/>
    <a:srgbClr val="007434"/>
    <a:srgbClr val="DEE6FE"/>
    <a:srgbClr val="FCE0C4"/>
    <a:srgbClr val="ECF1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42" autoAdjust="0"/>
    <p:restoredTop sz="76667" autoAdjust="0"/>
  </p:normalViewPr>
  <p:slideViewPr>
    <p:cSldViewPr>
      <p:cViewPr varScale="1">
        <p:scale>
          <a:sx n="73" d="100"/>
          <a:sy n="73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DF8420-6D73-49BB-91B0-1764BEEE66D9}" type="datetimeFigureOut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EDE362-5073-4D33-93BC-8486FC8D6A46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="" xmlns:p14="http://schemas.microsoft.com/office/powerpoint/2010/main" val="3278613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F9CB15-F653-4674-8DB6-86A322B63063}" type="datetimeFigureOut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8FC566-002C-4F60-B767-135F360CA290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="" xmlns:p14="http://schemas.microsoft.com/office/powerpoint/2010/main" val="245249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8DB11C-4793-4DE3-BF58-EAAC2CA54AC7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47108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0930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164" y="4714028"/>
            <a:ext cx="5437839" cy="446723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65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8DB11C-4793-4DE3-BF58-EAAC2CA54AC7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mn-MN" smtClean="0"/>
          </a:p>
        </p:txBody>
      </p:sp>
      <p:sp>
        <p:nvSpPr>
          <p:cNvPr id="47108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5984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0002DB-C1E0-4C62-806F-547D9DFBD935}" type="datetime1">
              <a:rPr lang="mn-MN"/>
              <a:pPr>
                <a:defRPr/>
              </a:pPr>
              <a:t>2017-10-15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Web </a:t>
            </a:r>
            <a:r>
              <a:rPr lang="ro-RO"/>
              <a:t>System </a:t>
            </a:r>
            <a:r>
              <a:rPr lang="en-US"/>
              <a:t>Engineering</a:t>
            </a:r>
            <a:endParaRPr lang="mn-MN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F81D84-07BD-4B52-A44D-C373AA04D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3FA05-9748-4F62-B100-5DB545AC15EB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71CBC-4890-43B1-B6AB-EA9D873B8EBB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36C3-5D57-445F-AB43-8A346E0F71B2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9B8B-A541-4F85-BC15-5D4EA3FE215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Untitled-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642938"/>
            <a:ext cx="4800600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429684" cy="5429288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3"/>
              </a:buClr>
              <a:buFont typeface="Wingdings" pitchFamily="2" charset="2"/>
              <a:buChar char="§"/>
              <a:defRPr/>
            </a:lvl2pPr>
            <a:lvl3pPr>
              <a:buClr>
                <a:schemeClr val="accent5">
                  <a:lumMod val="75000"/>
                </a:schemeClr>
              </a:buClr>
              <a:buFont typeface="Courier New" pitchFamily="49" charset="0"/>
              <a:buChar char="o"/>
              <a:defRPr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22"/>
            <a:ext cx="8429684" cy="857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80EDB-1C63-43E9-B072-D4C54E6CBA8E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B9206-D4E9-491E-B56A-19A3EB783922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Untitled-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642938"/>
            <a:ext cx="4800600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B857C-BF19-4ED8-9DFC-A6D0555B768C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B998FE-4335-4575-B562-EA1B7B5951BA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457763-DAB3-4269-A454-D538DE2D52C2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4BA25E-E4F5-448A-86B5-8F41C654A4D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long kha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0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E0521E-C433-4039-9706-E9C69DAD3C5D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57C860-2529-496B-AF8B-3FC1582BC9E2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A9D8BA-A730-4C69-B2B9-14AE54DFC6C5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8F2C28-18F9-4E39-9A3F-9439A51B1549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long kha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0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929C29-A02E-4348-94DB-E33884987A68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26CB36-9022-4135-97BB-67CFCE4D5CE0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pic>
        <p:nvPicPr>
          <p:cNvPr id="4" name="Picture 13" descr="long kha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0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19C939-87B4-47FA-8511-389E4AD36CFD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92DCCC-74F5-48A0-83EA-F554564C818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286386-E3F8-413E-B406-DB5D753EC0B7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06F4D4-CD2E-45D1-972E-4B6F79A8477A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12B278-71AA-449F-8EA6-3D4F501C4924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88C0FE-EDF1-4BE4-BF8F-56F7DDE9171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4155F690-80DB-43B1-AA26-A3EC9B1CA94F}" type="datetime1">
              <a:rPr lang="mn-MN"/>
              <a:pPr>
                <a:defRPr/>
              </a:pPr>
              <a:t>2017-10-15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ITSW533: Web Engineering</a:t>
            </a:r>
            <a:endParaRPr lang="mn-M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593EE02-27BE-44B1-AC6E-E5401E3782BD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393" r:id="rId10"/>
    <p:sldLayoutId id="2147484394" r:id="rId11"/>
    <p:sldLayoutId id="214748440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C">
            <a:alpha val="5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738" y="2286000"/>
            <a:ext cx="7458075" cy="12144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 smtClean="0">
                <a:solidFill>
                  <a:schemeClr val="tx2">
                    <a:satMod val="130000"/>
                  </a:schemeClr>
                </a:solidFill>
              </a:rPr>
              <a:t>Course: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Web </a:t>
            </a:r>
            <a:r>
              <a:rPr lang="ro-RO" dirty="0" smtClean="0">
                <a:solidFill>
                  <a:schemeClr val="tx2">
                    <a:satMod val="13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engineering </a:t>
            </a:r>
            <a:r>
              <a:rPr lang="ro-RO" dirty="0" smtClean="0">
                <a:solidFill>
                  <a:schemeClr val="tx2">
                    <a:satMod val="130000"/>
                  </a:schemeClr>
                </a:solidFill>
              </a:rPr>
              <a:t>01.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Requirement engineering for web application</a:t>
            </a:r>
            <a:endParaRPr lang="mn-M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13" y="3643313"/>
            <a:ext cx="6786562" cy="2143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o-RO" sz="2800" dirty="0" smtClean="0"/>
              <a:t>Anca Ion</a:t>
            </a:r>
            <a:endParaRPr lang="en-US" sz="28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6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Interactive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pages and links to other pages are generated dynamically according to user input</a:t>
            </a:r>
          </a:p>
          <a:p>
            <a:pPr eaLnBrk="1" hangingPunct="1"/>
            <a:r>
              <a:rPr lang="en-US" dirty="0" smtClean="0"/>
              <a:t>uses CGI, ASP, PHP and HTML form</a:t>
            </a:r>
          </a:p>
          <a:p>
            <a:pPr eaLnBrk="1" hangingPunct="1"/>
            <a:r>
              <a:rPr lang="en-US" dirty="0" smtClean="0"/>
              <a:t>e.g., virtual exhibitions, news sites, or timetable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BE982-5243-4371-80AD-F906B4FE98CB}" type="slidenum">
              <a:rPr lang="mn-MN"/>
              <a:pPr>
                <a:defRPr/>
              </a:pPr>
              <a:t>10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Transactional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more interactivity</a:t>
            </a:r>
          </a:p>
          <a:p>
            <a:pPr eaLnBrk="1" hangingPunct="1"/>
            <a:r>
              <a:rPr lang="en-US" dirty="0" smtClean="0"/>
              <a:t>performing updates on the underlying content</a:t>
            </a:r>
          </a:p>
          <a:p>
            <a:pPr eaLnBrk="1" hangingPunct="1"/>
            <a:r>
              <a:rPr lang="en-US" dirty="0" smtClean="0"/>
              <a:t>efficient and consistent handling of the increasing amount of content</a:t>
            </a:r>
          </a:p>
          <a:p>
            <a:pPr eaLnBrk="1" hangingPunct="1"/>
            <a:r>
              <a:rPr lang="en-US" dirty="0" smtClean="0"/>
              <a:t>offer the possibility of structured queries</a:t>
            </a:r>
          </a:p>
          <a:p>
            <a:pPr eaLnBrk="1" hangingPunct="1"/>
            <a:r>
              <a:rPr lang="en-US" dirty="0" smtClean="0"/>
              <a:t>e.g., online banking, online shopping, and booking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D68D6-24D3-46A8-B780-982B16EC859D}" type="slidenum">
              <a:rPr lang="mn-MN"/>
              <a:pPr>
                <a:defRPr/>
              </a:pPr>
              <a:t>11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Workflow-based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handling of workflows between different companies, public authorities, and private users</a:t>
            </a:r>
          </a:p>
          <a:p>
            <a:pPr eaLnBrk="1" hangingPunct="1"/>
            <a:r>
              <a:rPr lang="en-US" dirty="0" smtClean="0"/>
              <a:t>availability of appropriate Web services to guarantee interoperability</a:t>
            </a:r>
          </a:p>
          <a:p>
            <a:pPr eaLnBrk="1" hangingPunct="1"/>
            <a:r>
              <a:rPr lang="en-US" dirty="0" smtClean="0"/>
              <a:t>e.g., Business-to-Business solutions (B2B solutions) in e-commerce, e-government applications,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F8D7D-EF0B-43AA-92F6-DF4EEF533B05}" type="slidenum">
              <a:rPr lang="mn-MN"/>
              <a:pPr>
                <a:defRPr/>
              </a:pPr>
              <a:t>12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Collaborative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especially for cooperation purposes in unstructured operations (groupware)</a:t>
            </a:r>
          </a:p>
          <a:p>
            <a:pPr eaLnBrk="1" hangingPunct="1"/>
            <a:r>
              <a:rPr lang="en-US" dirty="0" smtClean="0"/>
              <a:t>communication between the cooperating users</a:t>
            </a:r>
          </a:p>
          <a:p>
            <a:pPr eaLnBrk="1" hangingPunct="1"/>
            <a:r>
              <a:rPr lang="en-US" dirty="0" smtClean="0"/>
              <a:t>support shared information and workspaces</a:t>
            </a:r>
          </a:p>
          <a:p>
            <a:pPr eaLnBrk="1" hangingPunct="1"/>
            <a:r>
              <a:rPr lang="en-US" dirty="0" err="1" smtClean="0"/>
              <a:t>e.g</a:t>
            </a:r>
            <a:r>
              <a:rPr lang="en-US" dirty="0" smtClean="0"/>
              <a:t>, wiki, Weblogs, scheduling systems, e-learning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9F503-E374-4C8C-A917-DC1E2C210847}" type="slidenum">
              <a:rPr lang="mn-MN"/>
              <a:pPr>
                <a:defRPr/>
              </a:pPr>
              <a:t>13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Portal-oriented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a single point of access to separate, potentially heterogeneous sources of information and services</a:t>
            </a:r>
          </a:p>
          <a:p>
            <a:pPr eaLnBrk="1" hangingPunct="1"/>
            <a:r>
              <a:rPr lang="en-US" dirty="0" smtClean="0"/>
              <a:t>e.g., online shopping malls, community portals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41266-7D8A-4312-B6DC-F34A374C8DF7}" type="slidenum">
              <a:rPr lang="mn-MN"/>
              <a:pPr>
                <a:defRPr/>
              </a:pPr>
              <a:t>14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Ubiquitous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customized services anytime anywhere and for any device</a:t>
            </a:r>
          </a:p>
          <a:p>
            <a:pPr eaLnBrk="1" hangingPunct="1"/>
            <a:r>
              <a:rPr lang="en-US" dirty="0" smtClean="0"/>
              <a:t>facilitating ubiquitous access</a:t>
            </a:r>
          </a:p>
          <a:p>
            <a:pPr eaLnBrk="1" hangingPunct="1"/>
            <a:r>
              <a:rPr lang="en-US" dirty="0" smtClean="0"/>
              <a:t>either personalization or location-aware services or multi-platform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56254-6E6B-4524-9A30-E8E744DD5B07}" type="slidenum">
              <a:rPr lang="mn-MN"/>
              <a:pPr>
                <a:defRPr/>
              </a:pPr>
              <a:t>15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Semantic Web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present information on the Web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not merely for humans,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but also in a machine readable form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facilitate knowledge management on the Web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linking and reuse of knowledge (content syndication)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locating new relevant knowledge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interoperation on the semantic level and the possibility of automating tasks (via software agents)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1EE61-9F3A-473C-A45A-10345BFB4378}" type="slidenum">
              <a:rPr lang="mn-MN"/>
              <a:pPr>
                <a:defRPr/>
              </a:pPr>
              <a:t>16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Characteristics of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662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9600" y="1447800"/>
            <a:ext cx="6610350" cy="48006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238B-84A1-4DB7-AFB2-57E51FF64407}" type="slidenum">
              <a:rPr lang="mn-MN"/>
              <a:pPr>
                <a:defRPr/>
              </a:pPr>
              <a:t>17</a:t>
            </a:fld>
            <a:endParaRPr lang="mn-MN"/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500063" y="5997575"/>
            <a:ext cx="8501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Dimensions according to ISO/IEC 9126-1 for the categorization of characteristics of Web applications</a:t>
            </a:r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Product-related Characteristics</a:t>
            </a:r>
            <a:endParaRPr lang="mn-M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These characteristics consist of </a:t>
            </a:r>
          </a:p>
          <a:p>
            <a:pPr lvl="1" eaLnBrk="1" hangingPunct="1"/>
            <a:r>
              <a:rPr lang="en-US" sz="2000" dirty="0" smtClean="0"/>
              <a:t>Content</a:t>
            </a:r>
          </a:p>
          <a:p>
            <a:pPr lvl="1" eaLnBrk="1" hangingPunct="1"/>
            <a:r>
              <a:rPr lang="en-US" sz="2000" dirty="0" smtClean="0"/>
              <a:t>Hypertext structure</a:t>
            </a:r>
          </a:p>
          <a:p>
            <a:pPr lvl="1" eaLnBrk="1" hangingPunct="1"/>
            <a:r>
              <a:rPr lang="en-US" sz="2000" dirty="0" smtClean="0"/>
              <a:t>Presentation </a:t>
            </a:r>
          </a:p>
          <a:p>
            <a:pPr eaLnBrk="1" hangingPunct="1"/>
            <a:r>
              <a:rPr lang="en-US" sz="2400" dirty="0" smtClean="0"/>
              <a:t>Content</a:t>
            </a:r>
          </a:p>
          <a:p>
            <a:pPr lvl="1" eaLnBrk="1" hangingPunct="1"/>
            <a:r>
              <a:rPr lang="en-US" sz="2000" dirty="0" smtClean="0"/>
              <a:t>Document-centric character and </a:t>
            </a:r>
            <a:r>
              <a:rPr lang="en-US" sz="2000" dirty="0" err="1" smtClean="0"/>
              <a:t>multimediality</a:t>
            </a:r>
            <a:endParaRPr lang="en-US" sz="2000" dirty="0" smtClean="0"/>
          </a:p>
          <a:p>
            <a:pPr lvl="2" eaLnBrk="1" hangingPunct="1"/>
            <a:r>
              <a:rPr lang="en-US" sz="1800" dirty="0" smtClean="0"/>
              <a:t>Depending on the structuring, content is provided as tables, text, graphics, animations, audio or video. </a:t>
            </a:r>
          </a:p>
          <a:p>
            <a:pPr lvl="2" eaLnBrk="1" hangingPunct="1"/>
            <a:r>
              <a:rPr lang="en-US" sz="1800" dirty="0" smtClean="0"/>
              <a:t>Document Character- documents are generated that present information in an appropriate way for certain user groups</a:t>
            </a:r>
          </a:p>
          <a:p>
            <a:pPr lvl="2" eaLnBrk="1" hangingPunct="1"/>
            <a:r>
              <a:rPr lang="en-US" sz="1800" dirty="0" smtClean="0"/>
              <a:t>Content is generated and updated dynamically </a:t>
            </a:r>
          </a:p>
          <a:p>
            <a:pPr lvl="1" eaLnBrk="1" hangingPunct="1"/>
            <a:r>
              <a:rPr lang="en-US" sz="2000" dirty="0" smtClean="0"/>
              <a:t>Quality demands</a:t>
            </a:r>
          </a:p>
          <a:p>
            <a:pPr lvl="2" eaLnBrk="1" hangingPunct="1"/>
            <a:r>
              <a:rPr lang="en-US" sz="1800" dirty="0" smtClean="0"/>
              <a:t>Contents should be up to date, exact, consistent and 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B6460-2E63-4B9B-9A05-15F2735813EA}" type="slidenum">
              <a:rPr lang="mn-MN"/>
              <a:pPr>
                <a:defRPr/>
              </a:pPr>
              <a:t>18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Product-related Characteristics</a:t>
            </a:r>
            <a:endParaRPr lang="mn-M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Hypertext</a:t>
            </a:r>
          </a:p>
          <a:p>
            <a:pPr lvl="1" eaLnBrk="1" hangingPunct="1"/>
            <a:r>
              <a:rPr lang="en-US" sz="1800" dirty="0" smtClean="0"/>
              <a:t>Basic Elements of Hypertext Model</a:t>
            </a:r>
          </a:p>
          <a:p>
            <a:pPr lvl="2" eaLnBrk="1" hangingPunct="1"/>
            <a:r>
              <a:rPr lang="en-US" sz="1600" dirty="0" smtClean="0"/>
              <a:t>Node : </a:t>
            </a:r>
          </a:p>
          <a:p>
            <a:pPr lvl="3" eaLnBrk="1" hangingPunct="1"/>
            <a:r>
              <a:rPr lang="en-US" sz="1200" dirty="0" smtClean="0"/>
              <a:t>a Self-contained uniquely identifiable information unit </a:t>
            </a:r>
          </a:p>
          <a:p>
            <a:pPr lvl="3" eaLnBrk="1" hangingPunct="1"/>
            <a:r>
              <a:rPr lang="en-US" sz="1200" dirty="0" smtClean="0"/>
              <a:t>An HTML document which can be reached via a URL</a:t>
            </a:r>
          </a:p>
          <a:p>
            <a:pPr lvl="2" eaLnBrk="1" hangingPunct="1"/>
            <a:r>
              <a:rPr lang="en-US" sz="1600" dirty="0" smtClean="0"/>
              <a:t>Link : A path from one node to another </a:t>
            </a:r>
          </a:p>
          <a:p>
            <a:pPr lvl="2" eaLnBrk="1" hangingPunct="1"/>
            <a:r>
              <a:rPr lang="en-US" sz="1600" dirty="0" smtClean="0"/>
              <a:t>Anchor : the area within the content of a node that is the source or destination of a link </a:t>
            </a:r>
          </a:p>
          <a:p>
            <a:pPr lvl="1" eaLnBrk="1" hangingPunct="1"/>
            <a:r>
              <a:rPr lang="en-US" sz="1800" dirty="0" smtClean="0"/>
              <a:t>The essential feature of hypertext paradigm </a:t>
            </a:r>
          </a:p>
          <a:p>
            <a:pPr lvl="2" eaLnBrk="1" hangingPunct="1"/>
            <a:r>
              <a:rPr lang="en-US" sz="1600" dirty="0" smtClean="0"/>
              <a:t>Non-linearity of hypertext document : </a:t>
            </a:r>
          </a:p>
          <a:p>
            <a:pPr lvl="3" eaLnBrk="1" hangingPunct="1"/>
            <a:r>
              <a:rPr lang="en-US" sz="1200" dirty="0" smtClean="0"/>
              <a:t>users may move freely through the information space, depending on their interests and previous knowledge</a:t>
            </a:r>
          </a:p>
          <a:p>
            <a:pPr lvl="1" eaLnBrk="1" hangingPunct="1"/>
            <a:r>
              <a:rPr lang="en-US" sz="1800" dirty="0" smtClean="0"/>
              <a:t>Two fundamental problems of hypertext paradigm </a:t>
            </a:r>
          </a:p>
          <a:p>
            <a:pPr lvl="2" eaLnBrk="1" hangingPunct="1"/>
            <a:r>
              <a:rPr lang="en-US" sz="1600" dirty="0" smtClean="0"/>
              <a:t>Disorientation : </a:t>
            </a:r>
          </a:p>
          <a:p>
            <a:pPr lvl="3" eaLnBrk="1" hangingPunct="1"/>
            <a:r>
              <a:rPr lang="en-US" sz="1200" dirty="0" smtClean="0"/>
              <a:t>The tendency to lose one’s bearing in a non-linear document  </a:t>
            </a:r>
          </a:p>
          <a:p>
            <a:pPr lvl="2" eaLnBrk="1" hangingPunct="1"/>
            <a:r>
              <a:rPr lang="en-US" sz="1600" dirty="0" smtClean="0"/>
              <a:t>cognitive overload</a:t>
            </a:r>
          </a:p>
          <a:p>
            <a:pPr lvl="3" eaLnBrk="1" hangingPunct="1"/>
            <a:r>
              <a:rPr lang="en-US" sz="1200" dirty="0" smtClean="0"/>
              <a:t>Additional concentration required to keep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B6460-2E63-4B9B-9A05-15F2735813EA}" type="slidenum">
              <a:rPr lang="mn-MN"/>
              <a:pPr>
                <a:defRPr/>
              </a:pPr>
              <a:t>19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7772400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/>
              <a:t>CSE 615 – Web Engineering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5105400" y="1981200"/>
            <a:ext cx="3810000" cy="170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/>
              <a:t>A. H. M. </a:t>
            </a:r>
            <a:r>
              <a:rPr lang="en-US" sz="2400" b="1" dirty="0" err="1"/>
              <a:t>Sajedul</a:t>
            </a:r>
            <a:r>
              <a:rPr lang="en-US" sz="2400" b="1" dirty="0"/>
              <a:t> </a:t>
            </a:r>
            <a:r>
              <a:rPr lang="en-US" sz="2400" b="1" dirty="0" err="1"/>
              <a:t>Hoque</a:t>
            </a:r>
            <a:endParaRPr lang="en-US" sz="2400" b="1" dirty="0"/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Assistant Professor 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Computer Science &amp; Engineering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University of Chittagong</a:t>
            </a:r>
          </a:p>
        </p:txBody>
      </p:sp>
      <p:pic>
        <p:nvPicPr>
          <p:cNvPr id="5" name="Picture 4" descr="web-technology-assignment-hel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4038600" cy="24393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Product-related Characteristics</a:t>
            </a:r>
            <a:endParaRPr lang="mn-M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Two special features of web applications at Presentation level </a:t>
            </a:r>
          </a:p>
          <a:p>
            <a:pPr lvl="1" eaLnBrk="1" hangingPunct="1"/>
            <a:r>
              <a:rPr lang="en-US" sz="2400" dirty="0" smtClean="0"/>
              <a:t>Aesthetics</a:t>
            </a:r>
          </a:p>
          <a:p>
            <a:pPr lvl="2" eaLnBrk="1" hangingPunct="1"/>
            <a:r>
              <a:rPr lang="en-US" sz="2000" dirty="0" smtClean="0"/>
              <a:t>The visual presentation of web pages is subject to fashion trends</a:t>
            </a:r>
          </a:p>
          <a:p>
            <a:pPr lvl="1" eaLnBrk="1" hangingPunct="1"/>
            <a:r>
              <a:rPr lang="en-US" sz="2400" dirty="0" smtClean="0"/>
              <a:t>Self-explanation</a:t>
            </a:r>
          </a:p>
          <a:p>
            <a:pPr lvl="2" eaLnBrk="1" hangingPunct="1"/>
            <a:r>
              <a:rPr lang="en-US" sz="2000" dirty="0" smtClean="0"/>
              <a:t>It should be possible to use a Web application without documentation </a:t>
            </a:r>
            <a:endParaRPr lang="mn-M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B6460-2E63-4B9B-9A05-15F2735813EA}" type="slidenum">
              <a:rPr lang="mn-MN"/>
              <a:pPr>
                <a:defRPr/>
              </a:pPr>
              <a:t>20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Usage-related Characteristics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dirty="0" smtClean="0"/>
              <a:t>Social Context: Users</a:t>
            </a:r>
          </a:p>
          <a:p>
            <a:pPr lvl="1" eaLnBrk="1" hangingPunct="1"/>
            <a:r>
              <a:rPr lang="en-US" sz="1400" dirty="0" smtClean="0"/>
              <a:t>Spontaneity : </a:t>
            </a:r>
          </a:p>
          <a:p>
            <a:pPr lvl="2" eaLnBrk="1" hangingPunct="1"/>
            <a:r>
              <a:rPr lang="en-US" sz="1200" dirty="0" smtClean="0"/>
              <a:t>Users can visit a web application whenever they want and leave it</a:t>
            </a:r>
          </a:p>
          <a:p>
            <a:pPr lvl="2" eaLnBrk="1" hangingPunct="1"/>
            <a:r>
              <a:rPr lang="en-US" sz="1200" dirty="0" smtClean="0"/>
              <a:t>Users can not expected to be loyal to any content provider</a:t>
            </a:r>
          </a:p>
          <a:p>
            <a:pPr lvl="1" eaLnBrk="1" hangingPunct="1"/>
            <a:r>
              <a:rPr lang="en-US" sz="1400" dirty="0" err="1" smtClean="0"/>
              <a:t>Multiculturality</a:t>
            </a:r>
            <a:r>
              <a:rPr lang="en-US" sz="1400" dirty="0" smtClean="0"/>
              <a:t> :</a:t>
            </a:r>
          </a:p>
          <a:p>
            <a:pPr lvl="2" eaLnBrk="1" hangingPunct="1"/>
            <a:r>
              <a:rPr lang="en-US" sz="1100" dirty="0" smtClean="0"/>
              <a:t>Adapting the components of the applications to users </a:t>
            </a:r>
          </a:p>
          <a:p>
            <a:pPr lvl="2" eaLnBrk="1" hangingPunct="1"/>
            <a:r>
              <a:rPr lang="en-US" sz="1100" dirty="0" smtClean="0"/>
              <a:t>Regular customers might be given special discounts </a:t>
            </a:r>
          </a:p>
          <a:p>
            <a:pPr lvl="2" eaLnBrk="1" hangingPunct="1"/>
            <a:r>
              <a:rPr lang="en-US" sz="1100" dirty="0" smtClean="0"/>
              <a:t>New customers might receive a guided tour through the web application</a:t>
            </a:r>
          </a:p>
          <a:p>
            <a:pPr lvl="2" eaLnBrk="1" hangingPunct="1"/>
            <a:r>
              <a:rPr lang="en-US" sz="1100" dirty="0" smtClean="0"/>
              <a:t>Users with visual impairments might be aided by appropriate font sizes </a:t>
            </a:r>
          </a:p>
          <a:p>
            <a:pPr eaLnBrk="1" hangingPunct="1"/>
            <a:r>
              <a:rPr lang="en-US" sz="1600" dirty="0" smtClean="0"/>
              <a:t>Technical Context: Relate to Network and Devices</a:t>
            </a:r>
          </a:p>
          <a:p>
            <a:pPr lvl="1" eaLnBrk="1" hangingPunct="1"/>
            <a:r>
              <a:rPr lang="en-US" sz="1400" dirty="0" smtClean="0"/>
              <a:t>Quality of Service : </a:t>
            </a:r>
          </a:p>
          <a:p>
            <a:pPr lvl="2" eaLnBrk="1" hangingPunct="1"/>
            <a:r>
              <a:rPr lang="en-US" sz="1100" dirty="0" smtClean="0"/>
              <a:t>the characteristics of transmission medium such as bandwidth, reliability varying stability of the connections </a:t>
            </a:r>
          </a:p>
          <a:p>
            <a:pPr lvl="1" eaLnBrk="1" hangingPunct="1"/>
            <a:r>
              <a:rPr lang="en-US" sz="1400" dirty="0" smtClean="0"/>
              <a:t>Multi-platform delivery :</a:t>
            </a:r>
          </a:p>
          <a:p>
            <a:pPr lvl="2" eaLnBrk="1" hangingPunct="1"/>
            <a:r>
              <a:rPr lang="en-US" sz="1100" dirty="0" smtClean="0"/>
              <a:t>Web applications usually offer  services not only to a specific type of device but rather any  increasingly mobile, devices with different specifications </a:t>
            </a:r>
          </a:p>
          <a:p>
            <a:pPr eaLnBrk="1" hangingPunct="1"/>
            <a:r>
              <a:rPr lang="en-US" sz="1600" dirty="0" smtClean="0"/>
              <a:t>Natural Context: Location and Time</a:t>
            </a:r>
          </a:p>
          <a:p>
            <a:pPr lvl="1" eaLnBrk="1" hangingPunct="1"/>
            <a:r>
              <a:rPr lang="en-US" sz="1400" dirty="0" err="1" smtClean="0"/>
              <a:t>Globality</a:t>
            </a:r>
            <a:r>
              <a:rPr lang="en-US" sz="1400" dirty="0" smtClean="0"/>
              <a:t> : </a:t>
            </a:r>
          </a:p>
          <a:p>
            <a:pPr lvl="2" eaLnBrk="1" hangingPunct="1"/>
            <a:r>
              <a:rPr lang="en-US" sz="1000" dirty="0" smtClean="0"/>
              <a:t>Web application can be accessed globally regarding regional, cultural, and linguistic differences </a:t>
            </a:r>
          </a:p>
          <a:p>
            <a:pPr lvl="2" eaLnBrk="1" hangingPunct="1"/>
            <a:r>
              <a:rPr lang="en-US" sz="1000" dirty="0" smtClean="0"/>
              <a:t>Global availability increases the demands on security of web applications   </a:t>
            </a:r>
          </a:p>
          <a:p>
            <a:pPr lvl="1" eaLnBrk="1" hangingPunct="1"/>
            <a:r>
              <a:rPr lang="en-US" sz="1400" dirty="0" smtClean="0"/>
              <a:t>Availability :</a:t>
            </a:r>
          </a:p>
          <a:p>
            <a:pPr lvl="2" eaLnBrk="1" hangingPunct="1"/>
            <a:r>
              <a:rPr lang="en-US" sz="1000" dirty="0" smtClean="0"/>
              <a:t>The application is immediately available </a:t>
            </a:r>
          </a:p>
          <a:p>
            <a:pPr lvl="2" eaLnBrk="1" hangingPunct="1"/>
            <a:r>
              <a:rPr lang="en-US" sz="1000" dirty="0" smtClean="0"/>
              <a:t>Permanent availability 24/7 also increases the demands on the stability of web applications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5FEF3-AB87-4CD3-A014-75006F90D5B4}" type="slidenum">
              <a:rPr lang="mn-MN"/>
              <a:pPr>
                <a:defRPr/>
              </a:pPr>
              <a:t>21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Development -related Characteristics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Development Team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Multidisciplinary : </a:t>
            </a:r>
          </a:p>
          <a:p>
            <a:pPr lvl="2" eaLnBrk="1" hangingPunct="1"/>
            <a:r>
              <a:rPr lang="en-US" sz="1400" dirty="0" smtClean="0"/>
              <a:t>It requires knowledge and expertise from different areas </a:t>
            </a:r>
          </a:p>
          <a:p>
            <a:pPr lvl="2" eaLnBrk="1" hangingPunct="1"/>
            <a:r>
              <a:rPr lang="en-US" sz="1400" dirty="0" smtClean="0"/>
              <a:t>IT expert : for the technical implementation of the system </a:t>
            </a:r>
          </a:p>
          <a:p>
            <a:pPr lvl="2" eaLnBrk="1" hangingPunct="1"/>
            <a:r>
              <a:rPr lang="en-US" sz="1400" dirty="0" smtClean="0"/>
              <a:t>Hypertext expert : to design hypertext and presentation</a:t>
            </a:r>
          </a:p>
          <a:p>
            <a:pPr lvl="2" eaLnBrk="1" hangingPunct="1"/>
            <a:r>
              <a:rPr lang="en-US" sz="1400" dirty="0" smtClean="0"/>
              <a:t>Domain experts : responsible for the content </a:t>
            </a:r>
          </a:p>
          <a:p>
            <a:pPr lvl="1" eaLnBrk="1" hangingPunct="1"/>
            <a:r>
              <a:rPr lang="en-US" sz="1600" dirty="0" smtClean="0"/>
              <a:t>Young average age  :</a:t>
            </a:r>
          </a:p>
          <a:p>
            <a:pPr lvl="2" eaLnBrk="1" hangingPunct="1"/>
            <a:r>
              <a:rPr lang="en-US" sz="1200" dirty="0" smtClean="0"/>
              <a:t>They usually live up to the stereotype of the technology freak</a:t>
            </a:r>
          </a:p>
          <a:p>
            <a:pPr lvl="2" eaLnBrk="1" hangingPunct="1"/>
            <a:r>
              <a:rPr lang="en-US" sz="1200" dirty="0" smtClean="0"/>
              <a:t>They are very interested in new tools and technologies  </a:t>
            </a:r>
          </a:p>
          <a:p>
            <a:pPr lvl="1" eaLnBrk="1" hangingPunct="1"/>
            <a:r>
              <a:rPr lang="en-US" sz="1600" dirty="0" smtClean="0"/>
              <a:t>Community development </a:t>
            </a:r>
          </a:p>
          <a:p>
            <a:pPr lvl="2" eaLnBrk="1" hangingPunct="1"/>
            <a:r>
              <a:rPr lang="en-US" sz="1050" dirty="0" smtClean="0"/>
              <a:t>Open source community </a:t>
            </a:r>
          </a:p>
          <a:p>
            <a:pPr eaLnBrk="1" hangingPunct="1"/>
            <a:r>
              <a:rPr lang="en-US" sz="1800" dirty="0" smtClean="0"/>
              <a:t>Technical Infrastructure </a:t>
            </a:r>
          </a:p>
          <a:p>
            <a:pPr lvl="1" eaLnBrk="1" hangingPunct="1"/>
            <a:r>
              <a:rPr lang="en-US" sz="1600" dirty="0" smtClean="0"/>
              <a:t>Inhomogeneity  : </a:t>
            </a:r>
          </a:p>
          <a:p>
            <a:pPr lvl="2" eaLnBrk="1" hangingPunct="1"/>
            <a:r>
              <a:rPr lang="en-US" sz="1050" dirty="0" smtClean="0"/>
              <a:t>The development of Web applications depends on two external components : server and browser </a:t>
            </a:r>
          </a:p>
          <a:p>
            <a:pPr lvl="2" eaLnBrk="1" hangingPunct="1"/>
            <a:r>
              <a:rPr lang="en-US" sz="1050" dirty="0" smtClean="0"/>
              <a:t>Web server can usually be configured and operated as desired by the application programmers </a:t>
            </a:r>
          </a:p>
          <a:p>
            <a:pPr lvl="2" eaLnBrk="1" hangingPunct="1"/>
            <a:r>
              <a:rPr lang="en-US" sz="1050" dirty="0" smtClean="0"/>
              <a:t>There is no way to influence the users’ browsers and individual preferences    </a:t>
            </a:r>
          </a:p>
          <a:p>
            <a:pPr lvl="1" eaLnBrk="1" hangingPunct="1"/>
            <a:r>
              <a:rPr lang="en-US" sz="1600" dirty="0" smtClean="0"/>
              <a:t>Immaturity :</a:t>
            </a:r>
          </a:p>
          <a:p>
            <a:pPr lvl="2" eaLnBrk="1" hangingPunct="1"/>
            <a:r>
              <a:rPr lang="en-US" sz="1050" dirty="0" smtClean="0"/>
              <a:t>Components used in Web applications are often immature </a:t>
            </a:r>
          </a:p>
          <a:p>
            <a:pPr lvl="2" eaLnBrk="1" hangingPunct="1"/>
            <a:r>
              <a:rPr lang="en-US" sz="1050" dirty="0" smtClean="0"/>
              <a:t>They either have bugs or lack  the desired functionality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5FEF3-AB87-4CD3-A014-75006F90D5B4}" type="slidenum">
              <a:rPr lang="mn-MN"/>
              <a:pPr>
                <a:defRPr/>
              </a:pPr>
              <a:t>22</a:t>
            </a:fld>
            <a:endParaRPr lang="mn-MN"/>
          </a:p>
        </p:txBody>
      </p:sp>
    </p:spTree>
    <p:extLst>
      <p:ext uri="{BB962C8B-B14F-4D97-AF65-F5344CB8AC3E}">
        <p14:creationId xmlns="" xmlns:p14="http://schemas.microsoft.com/office/powerpoint/2010/main" val="28363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Development -related Characteristics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Process </a:t>
            </a:r>
            <a:endParaRPr lang="en-US" sz="1800" dirty="0"/>
          </a:p>
          <a:p>
            <a:pPr lvl="1" eaLnBrk="1" hangingPunct="1"/>
            <a:r>
              <a:rPr lang="en-US" sz="1600" dirty="0" smtClean="0"/>
              <a:t>Flexibility to changing conditions </a:t>
            </a:r>
          </a:p>
          <a:p>
            <a:pPr lvl="1" eaLnBrk="1" hangingPunct="1"/>
            <a:r>
              <a:rPr lang="en-US" sz="1600" dirty="0" smtClean="0"/>
              <a:t>Due to the necessity for short development time many Web Applications are developed in parallel by various subgroups of the development team</a:t>
            </a:r>
          </a:p>
          <a:p>
            <a:pPr eaLnBrk="1" hangingPunct="1"/>
            <a:r>
              <a:rPr lang="en-US" sz="1800" dirty="0" smtClean="0"/>
              <a:t>Integration  </a:t>
            </a:r>
            <a:endParaRPr lang="en-US" sz="1800" dirty="0"/>
          </a:p>
          <a:p>
            <a:pPr lvl="1" eaLnBrk="1" hangingPunct="1"/>
            <a:r>
              <a:rPr lang="en-US" sz="1600" dirty="0" smtClean="0"/>
              <a:t>Internal Integration </a:t>
            </a:r>
          </a:p>
          <a:p>
            <a:pPr lvl="2" eaLnBrk="1" hangingPunct="1"/>
            <a:r>
              <a:rPr lang="en-US" sz="1200" dirty="0" smtClean="0"/>
              <a:t>Web application has to be integrated with existing legacy systems when existing component are to be made available through a web application</a:t>
            </a:r>
            <a:endParaRPr lang="en-US" sz="1200" dirty="0"/>
          </a:p>
          <a:p>
            <a:pPr lvl="1" eaLnBrk="1" hangingPunct="1"/>
            <a:r>
              <a:rPr lang="en-US" sz="1600" dirty="0" smtClean="0"/>
              <a:t>External Integration </a:t>
            </a:r>
          </a:p>
          <a:p>
            <a:pPr lvl="2" eaLnBrk="1" hangingPunct="1"/>
            <a:r>
              <a:rPr lang="en-US" sz="1200" dirty="0" smtClean="0"/>
              <a:t>The integration of content and services of external web applications </a:t>
            </a:r>
          </a:p>
          <a:p>
            <a:pPr lvl="2" eaLnBrk="1" hangingPunct="1"/>
            <a:r>
              <a:rPr lang="en-US" sz="1200" dirty="0" smtClean="0"/>
              <a:t>Database system and </a:t>
            </a:r>
            <a:r>
              <a:rPr lang="en-US" sz="1200" smtClean="0"/>
              <a:t>functionalities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5FEF3-AB87-4CD3-A014-75006F90D5B4}" type="slidenum">
              <a:rPr lang="mn-MN"/>
              <a:pPr>
                <a:defRPr/>
              </a:pPr>
              <a:t>23</a:t>
            </a:fld>
            <a:endParaRPr lang="mn-MN"/>
          </a:p>
        </p:txBody>
      </p:sp>
    </p:spTree>
    <p:extLst>
      <p:ext uri="{BB962C8B-B14F-4D97-AF65-F5344CB8AC3E}">
        <p14:creationId xmlns="" xmlns:p14="http://schemas.microsoft.com/office/powerpoint/2010/main" val="40893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6788" y="92075"/>
            <a:ext cx="8429625" cy="8572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Requirements Engineering for Web Applications</a:t>
            </a:r>
            <a:endParaRPr 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1"/>
          <p:cNvSpPr>
            <a:spLocks noGrp="1"/>
          </p:cNvSpPr>
          <p:nvPr>
            <p:ph idx="1"/>
          </p:nvPr>
        </p:nvSpPr>
        <p:spPr>
          <a:xfrm>
            <a:off x="571500" y="1143000"/>
            <a:ext cx="8429625" cy="528637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covers activities that are critical for the success of Web engineering</a:t>
            </a:r>
          </a:p>
          <a:p>
            <a:pPr eaLnBrk="1" hangingPunct="1"/>
            <a:r>
              <a:rPr lang="en-US" sz="2800" dirty="0" smtClean="0"/>
              <a:t>deals with principles, methods, and tools for eliciting, describing, validating, and managing requirements</a:t>
            </a:r>
          </a:p>
          <a:p>
            <a:pPr eaLnBrk="1" hangingPunct="1"/>
            <a:r>
              <a:rPr lang="en-US" sz="2800" dirty="0" smtClean="0"/>
              <a:t>has special challenges </a:t>
            </a:r>
          </a:p>
          <a:p>
            <a:pPr lvl="1" eaLnBrk="1" hangingPunct="1"/>
            <a:r>
              <a:rPr lang="en-US" sz="2400" dirty="0" smtClean="0"/>
              <a:t>unavailable stakeholders, </a:t>
            </a:r>
          </a:p>
          <a:p>
            <a:pPr lvl="1" eaLnBrk="1" hangingPunct="1"/>
            <a:r>
              <a:rPr lang="en-US" sz="2400" dirty="0" smtClean="0"/>
              <a:t>volatile requirements and constraints, </a:t>
            </a:r>
          </a:p>
          <a:p>
            <a:pPr lvl="1" eaLnBrk="1" hangingPunct="1"/>
            <a:r>
              <a:rPr lang="en-US" sz="2400" dirty="0" smtClean="0"/>
              <a:t>unpredictable operational environments</a:t>
            </a:r>
          </a:p>
          <a:p>
            <a:pPr lvl="1" eaLnBrk="1" hangingPunct="1"/>
            <a:r>
              <a:rPr lang="en-US" sz="2400" dirty="0" smtClean="0"/>
              <a:t>inexperience with Web technologies</a:t>
            </a:r>
          </a:p>
          <a:p>
            <a:pPr lvl="1" eaLnBrk="1" hangingPunct="1"/>
            <a:r>
              <a:rPr lang="en-US" sz="2400" dirty="0" smtClean="0"/>
              <a:t>particular importance of quality aspects such as usability, 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3728-47E8-4871-9DB2-465EE0EA89C7}" type="slidenum">
              <a:rPr lang="mn-MN"/>
              <a:pPr>
                <a:defRPr/>
              </a:pPr>
              <a:t>24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550" y="44450"/>
            <a:ext cx="74977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Requirements Engineering for Web Applications [2]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>
          <a:xfrm>
            <a:off x="571500" y="1285875"/>
            <a:ext cx="8429625" cy="5143500"/>
          </a:xfrm>
        </p:spPr>
        <p:txBody>
          <a:bodyPr/>
          <a:lstStyle/>
          <a:p>
            <a:pPr eaLnBrk="1" hangingPunct="1"/>
            <a:r>
              <a:rPr lang="en-US" dirty="0" smtClean="0"/>
              <a:t>I</a:t>
            </a:r>
            <a:r>
              <a:rPr lang="en-US" dirty="0" smtClean="0"/>
              <a:t>mportant principles to adopt existing RE methods</a:t>
            </a:r>
            <a:endParaRPr lang="en-US" dirty="0" smtClean="0"/>
          </a:p>
          <a:p>
            <a:pPr lvl="1" eaLnBrk="1" hangingPunct="1"/>
            <a:r>
              <a:rPr lang="en-US" dirty="0" smtClean="0"/>
              <a:t>Involvement of </a:t>
            </a:r>
            <a:r>
              <a:rPr lang="en-US" dirty="0" smtClean="0"/>
              <a:t>important stakeholders</a:t>
            </a:r>
          </a:p>
          <a:p>
            <a:pPr lvl="1" eaLnBrk="1" hangingPunct="1"/>
            <a:r>
              <a:rPr lang="en-US" dirty="0" smtClean="0"/>
              <a:t>Iterative identification </a:t>
            </a:r>
            <a:r>
              <a:rPr lang="en-US" dirty="0" smtClean="0"/>
              <a:t>of requirements</a:t>
            </a:r>
          </a:p>
          <a:p>
            <a:pPr lvl="1" eaLnBrk="1" hangingPunct="1"/>
            <a:r>
              <a:rPr lang="en-US" dirty="0" smtClean="0"/>
              <a:t>Awareness of </a:t>
            </a:r>
            <a:r>
              <a:rPr lang="en-US" dirty="0" smtClean="0"/>
              <a:t>the system architecture when defining requirements</a:t>
            </a:r>
          </a:p>
          <a:p>
            <a:pPr lvl="1" eaLnBrk="1" hangingPunct="1"/>
            <a:r>
              <a:rPr lang="en-US" dirty="0" smtClean="0"/>
              <a:t>Consequent risk </a:t>
            </a:r>
            <a:r>
              <a:rPr lang="en-US" dirty="0" smtClean="0"/>
              <a:t>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E7ED5-8914-4BB3-89B6-CB5EB6DF154D}" type="slidenum">
              <a:rPr lang="mn-MN"/>
              <a:pPr>
                <a:defRPr/>
              </a:pPr>
              <a:t>25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Where Do Requirements Come From?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 individual objectives and expectations of stakeholders are the starting point of requirement elicitation process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 The Web application shall be available online by September 1, 2006 (</a:t>
            </a:r>
            <a:r>
              <a:rPr lang="en-US" sz="1600" i="1" dirty="0" smtClean="0"/>
              <a:t>customer constraint).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The Web application shall support a minimum of 2500 concurrent users (</a:t>
            </a:r>
            <a:r>
              <a:rPr lang="en-US" sz="1600" i="1" dirty="0" smtClean="0"/>
              <a:t>quality objective of customer).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J2EE shall be used as development platform (</a:t>
            </a:r>
            <a:r>
              <a:rPr lang="en-US" sz="1600" i="1" dirty="0" smtClean="0"/>
              <a:t>technology expectation of developer).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All customer data shall be securely submitted (</a:t>
            </a:r>
            <a:r>
              <a:rPr lang="en-US" sz="1600" i="1" dirty="0" smtClean="0"/>
              <a:t>quality objective of user).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The user interface shall support layouts for different customer groups (</a:t>
            </a:r>
            <a:r>
              <a:rPr lang="en-US" sz="1600" i="1" dirty="0" smtClean="0"/>
              <a:t>quality goal of customer</a:t>
            </a:r>
            <a:r>
              <a:rPr lang="en-US" sz="1600" dirty="0" smtClean="0"/>
              <a:t>).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An arbitrary user shall be able to find a desired product in less than three minutes (</a:t>
            </a:r>
            <a:r>
              <a:rPr lang="en-US" sz="1600" i="1" dirty="0" smtClean="0"/>
              <a:t>usability objective of customer</a:t>
            </a:r>
            <a:r>
              <a:rPr lang="en-US" sz="1600" dirty="0" smtClean="0"/>
              <a:t>).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/>
              <a:t>A user shall be able to select an icon to display articles included in the shopping cart at any given time (</a:t>
            </a:r>
            <a:r>
              <a:rPr lang="en-US" sz="1600" i="1" dirty="0" smtClean="0"/>
              <a:t>capability objective of user</a:t>
            </a:r>
            <a:r>
              <a:rPr lang="en-US" sz="16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EFDA9-4F2B-4812-92E2-8BB98071318F}" type="slidenum">
              <a:rPr lang="mn-MN"/>
              <a:pPr>
                <a:defRPr/>
              </a:pPr>
              <a:t>26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Requirement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Requirement 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Describes a property to be met or a service provided by a system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IEEE 610.12 defines a requirement as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(1) a condition or capability needed by a user to solve a problem or achieve an objective;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(2) a condition or capability that must be met or possessed by a system or system component to satisfy a contract, standard, specification, or other formally imposed documents;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(3) a documented representation of a condition or capabilities in (1) or (2).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Requirement categorized as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functional requirements : System’s Capabilities and Services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non-functional requirements: levels of quality (How Secure? How usable?)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Constraints : non-negotiable conditions affecting a project </a:t>
            </a:r>
          </a:p>
          <a:p>
            <a:pPr marL="886142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the skill-level of the development team, the available budget, the delivery date or the existing computer infrastructure in the </a:t>
            </a:r>
            <a:r>
              <a:rPr lang="en-US" sz="2000" smtClean="0"/>
              <a:t>deployment environment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06D5A-2630-4858-85B1-001FF2D0BA18}" type="slidenum">
              <a:rPr lang="mn-MN"/>
              <a:pPr>
                <a:defRPr/>
              </a:pPr>
              <a:t>27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Requirements Engineering Activities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Requirements covers 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Elicitation, documentation, verification, validation and management of requirements throughout the development process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Requirements Elicitation and Negotiation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Communication among the stakeholders is essential as only their shared expertise can lead to acceptable solutions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scenario-based methods, </a:t>
            </a:r>
            <a:r>
              <a:rPr lang="en-US" sz="2000" dirty="0" err="1" smtClean="0"/>
              <a:t>multicriteria</a:t>
            </a:r>
            <a:r>
              <a:rPr lang="en-US" sz="2000" dirty="0" smtClean="0"/>
              <a:t> decision processes, facilitation techniques, interviews, or document analysis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Requirements Documentation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Informal descriptions such as user stories, and semi-formal descriptions such as use cases are particularly relevant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Requirements Verification and Validation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Did we specify the right things? Did we specify things correctly?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Conventional methods : Reviews, Inspections or Prototyping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Requirements Management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Continuous changes of requirements and constraints are a major characteristic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integration of new requirements and changes to existing requirements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B04F6-6987-4A32-B08B-932D80D07FD6}" type="slidenum">
              <a:rPr lang="mn-MN"/>
              <a:pPr>
                <a:defRPr/>
              </a:pPr>
              <a:t>28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 Specifics in Web Engineering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err="1" smtClean="0"/>
              <a:t>Multidisciplinarity</a:t>
            </a:r>
            <a:endParaRPr lang="en-US" sz="28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Requires the participation of experts from different disciplines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Multimedia experts, content authors, software architects, usability experts, database specialists, or domain experts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Unavailability of Stakeholders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stakeholders </a:t>
            </a:r>
            <a:r>
              <a:rPr lang="ro-RO" sz="2400" dirty="0" smtClean="0"/>
              <a:t>(</a:t>
            </a:r>
            <a:r>
              <a:rPr lang="ro-RO" sz="2400" dirty="0"/>
              <a:t>potential Web users</a:t>
            </a:r>
            <a:r>
              <a:rPr lang="ro-RO" sz="2400" dirty="0" smtClean="0"/>
              <a:t>) </a:t>
            </a:r>
            <a:r>
              <a:rPr lang="en-US" sz="2400" dirty="0" smtClean="0"/>
              <a:t>still unknown during RE activities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smtClean="0"/>
              <a:t>project </a:t>
            </a:r>
            <a:r>
              <a:rPr lang="en-US" sz="2400" dirty="0" smtClean="0"/>
              <a:t>management needs to find suitable representatives that can provide realistic requirements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Volatility of Requirements and Constraints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properties of deployment platforms or communication more difficult in RE for Web Application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new development platforms and standards, or new devices for end users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ITSW533: Web Engineering</a:t>
            </a:r>
            <a:endParaRPr lang="mn-M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20B37-4C8A-46AF-8380-9A91F1AABFFE}" type="slidenum">
              <a:rPr lang="mn-MN"/>
              <a:pPr>
                <a:defRPr/>
              </a:pPr>
              <a:t>29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738" y="2286000"/>
            <a:ext cx="7458075" cy="121443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Week 4</a:t>
            </a:r>
            <a:endParaRPr lang="mn-M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13" y="3643313"/>
            <a:ext cx="6786562" cy="2143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Requirement engineering for web application</a:t>
            </a:r>
            <a:endParaRPr lang="en-US" sz="16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 Specifics in Web Engineering [2]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Unpredictable Operational Environment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e.g., changing bandwidths affect the response time of mobile applications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Impact of Legacy Systems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integration of existing software components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Web developers have to be aware of the system architecture and architectural constraints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Significance of Quality Aspects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performance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security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availability, or usability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9C12B-E24A-4109-8193-2924075CBDF9}" type="slidenum">
              <a:rPr lang="mn-MN"/>
              <a:pPr>
                <a:defRPr/>
              </a:pPr>
              <a:t>30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 Specifics in Web Engineering [3]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Quality of the User Interface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IKIWISI (I Know It When I See It) </a:t>
            </a:r>
            <a:r>
              <a:rPr lang="en-US" sz="1800" dirty="0" smtClean="0"/>
              <a:t>phenomenon : </a:t>
            </a:r>
          </a:p>
          <a:p>
            <a:pPr marL="886142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400" dirty="0" smtClean="0"/>
              <a:t>users will not be able to understand and evaluate a web application just looking the abstract models and specification</a:t>
            </a:r>
          </a:p>
          <a:p>
            <a:pPr marL="886142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400" dirty="0" smtClean="0"/>
              <a:t>They need to </a:t>
            </a:r>
            <a:r>
              <a:rPr lang="en-US" sz="1400" smtClean="0"/>
              <a:t>experiment  with it </a:t>
            </a:r>
            <a:endParaRPr lang="en-US" sz="14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adding prototypes of important application scenarios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Quality of Content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developers have to consider the content, particularly its creation and maintenance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Important quality characteristics include accuracy, objectivity, relevance, actuality, completeness and  clarity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Content management systems (CMS) - separating content from layout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Developer Inexperience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technologies development tools, standards, languages rapidly developed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wrong estimates when assessing the feasibility and cost of implementing requirements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Firm Delivery Dates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all activities and decisions have to meet a fixed final project deadline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negotiation and prioritization of requirements are particularly crucial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ITSW533: Web Engineering</a:t>
            </a:r>
            <a:endParaRPr lang="mn-M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592C3-E587-4960-9F11-2463379F2052}" type="slidenum">
              <a:rPr lang="mn-MN"/>
              <a:pPr>
                <a:defRPr/>
              </a:pPr>
              <a:t>31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Principles for RE of Web Applications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Understanding the System Context</a:t>
            </a:r>
          </a:p>
          <a:p>
            <a:pPr lvl="1" eaLnBrk="1" hangingPunct="1"/>
            <a:r>
              <a:rPr lang="en-US" sz="2400" dirty="0" smtClean="0"/>
              <a:t>analyzing and describing existing business processes</a:t>
            </a:r>
          </a:p>
          <a:p>
            <a:pPr lvl="1" eaLnBrk="1" hangingPunct="1"/>
            <a:r>
              <a:rPr lang="en-US" sz="2400" dirty="0" smtClean="0"/>
              <a:t>What are we doing this for?</a:t>
            </a:r>
          </a:p>
          <a:p>
            <a:pPr eaLnBrk="1" hangingPunct="1"/>
            <a:r>
              <a:rPr lang="en-US" sz="2800" smtClean="0"/>
              <a:t>Involving the Stakeholders</a:t>
            </a:r>
          </a:p>
          <a:p>
            <a:pPr lvl="1" eaLnBrk="1" hangingPunct="1"/>
            <a:r>
              <a:rPr lang="en-US" sz="2400" dirty="0" smtClean="0"/>
              <a:t>their active and direct cooperation in identifying and negotiating requirements is important in each project phase</a:t>
            </a:r>
          </a:p>
          <a:p>
            <a:pPr lvl="2" eaLnBrk="1" hangingPunct="1"/>
            <a:r>
              <a:rPr lang="en-US" sz="2000" dirty="0" smtClean="0"/>
              <a:t>identification of success-effective stakeholders</a:t>
            </a:r>
          </a:p>
          <a:p>
            <a:pPr lvl="2" eaLnBrk="1" hangingPunct="1"/>
            <a:r>
              <a:rPr lang="en-US" sz="2000" dirty="0" smtClean="0"/>
              <a:t>understanding of stakeholders’ objectives and expectations</a:t>
            </a:r>
          </a:p>
          <a:p>
            <a:pPr lvl="2" eaLnBrk="1" hangingPunct="1"/>
            <a:r>
              <a:rPr lang="en-US" sz="2000" dirty="0" smtClean="0"/>
              <a:t>negotiation of different expectations, experiences, and knowledge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ITSW533: Web Engineering</a:t>
            </a:r>
            <a:endParaRPr lang="mn-M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8EFE5-8924-4A82-ABEB-B5F359C36F77}" type="slidenum">
              <a:rPr lang="mn-MN"/>
              <a:pPr>
                <a:defRPr/>
              </a:pPr>
              <a:t>32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Principles for RE of Web Applications [2]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Iterative Definition of Requirements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necessary in environment with volatile requirements and constraints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Focusing on the System Architecture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Twin-Peaks model suggests to concurrently refine both requirements and the system architecture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Risk Orientation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Undetected problems, unsolved issues, and conflicts among requirements represent major project risks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integration of existing components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prediction of system quality aspects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inexperience of developers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Prototyping - to avoid the IKIWISI problem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releases of a Web application to collect user feedback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early incorporation of external components to avoid late and severe </a:t>
            </a:r>
            <a:r>
              <a:rPr lang="en-US" sz="2000" dirty="0" smtClean="0"/>
              <a:t>integration problems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ITSW533: Web Engineering</a:t>
            </a:r>
            <a:endParaRPr lang="m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FFA5A-99FE-40A8-9EC3-95F46F14BE0C}" type="slidenum">
              <a:rPr lang="mn-MN"/>
              <a:pPr>
                <a:defRPr/>
              </a:pPr>
              <a:t>33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Adapting RE Methods to Web Application Development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 smtClean="0"/>
              <a:t>Different aspects during adaptation process</a:t>
            </a:r>
          </a:p>
          <a:p>
            <a:pPr lvl="1" algn="just" eaLnBrk="1" hangingPunct="1"/>
            <a:r>
              <a:rPr lang="en-US" sz="2400" dirty="0" smtClean="0"/>
              <a:t>Which </a:t>
            </a:r>
            <a:r>
              <a:rPr lang="en-US" sz="2400" dirty="0" smtClean="0"/>
              <a:t>types of requirements are important for the Web application?</a:t>
            </a:r>
          </a:p>
          <a:p>
            <a:pPr lvl="1" algn="just" eaLnBrk="1" hangingPunct="1"/>
            <a:r>
              <a:rPr lang="en-US" sz="2400" dirty="0" smtClean="0"/>
              <a:t>How shall requirements for the Web application be described and documented? What are useful degrees of detail and formality?</a:t>
            </a:r>
          </a:p>
          <a:p>
            <a:pPr lvl="1" algn="just" eaLnBrk="1" hangingPunct="1"/>
            <a:r>
              <a:rPr lang="en-US" sz="2400" dirty="0" smtClean="0"/>
              <a:t>Shall the use of tools be considered? Which tools are suited for the particular project needs?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71D52-2330-4BF1-A4C5-B244B5AF58DD}" type="slidenum">
              <a:rPr lang="mn-MN"/>
              <a:pPr>
                <a:defRPr/>
              </a:pPr>
              <a:t>34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Requirement Types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Functional requirements describe a system’s capabilities and services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e.g</a:t>
            </a:r>
            <a:r>
              <a:rPr lang="en-US" sz="2400" dirty="0" smtClean="0"/>
              <a:t>., "The user can select an icon to view articles in the shopping cart at any given time</a:t>
            </a:r>
            <a:r>
              <a:rPr lang="en-US" sz="2400" dirty="0" smtClean="0"/>
              <a:t>."</a:t>
            </a:r>
            <a:endParaRPr lang="en-US" sz="28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Non-functional requirements describe the properties of capabilities and the desired level of services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e.g., "The Web application shall support at least 2500 concurrent users.“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Other non-functional requirements refer to project constraints and system interfaces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44438-5F5D-4ADA-BDEE-50EB3A08DD96}" type="slidenum">
              <a:rPr lang="mn-MN"/>
              <a:pPr>
                <a:defRPr/>
              </a:pPr>
              <a:t>35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Requirement Types [2]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Functional requirements are frequently described using use case scenarios and formatted specifications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Contents Requirements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Quality Requirements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security, performance, or usability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System Environment Requirements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how a Web application is embedded in the target environment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ubiquitous web - environment requirements have to specify the details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User Interface </a:t>
            </a:r>
            <a:r>
              <a:rPr lang="en-US" sz="2000" dirty="0" smtClean="0"/>
              <a:t>Requirements : to use web application without formal training, self-explanatory, intuitive guidance of users </a:t>
            </a: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Evolution Requirements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future capabilities, future security requirements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Project Constraints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budget and schedule, technical limitations, standards, mandated development technology, deployment rules, maintenance aspects, operational constraints, legal, or cultural aspects affecting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7F313-D0FB-43BE-95C7-998079B3C402}" type="slidenum">
              <a:rPr lang="mn-MN"/>
              <a:pPr>
                <a:defRPr/>
              </a:pPr>
              <a:t>36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Stories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9154" name="Content Placeholder 1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1714500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story is formulated by a customer in her/his language and terminology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8A230-A596-4A06-BFD6-CCD09E0A224B}" type="slidenum">
              <a:rPr lang="mn-MN"/>
              <a:pPr>
                <a:defRPr/>
              </a:pPr>
              <a:t>37</a:t>
            </a:fld>
            <a:endParaRPr lang="mn-MN"/>
          </a:p>
        </p:txBody>
      </p:sp>
      <p:sp>
        <p:nvSpPr>
          <p:cNvPr id="6" name="TextBox 5"/>
          <p:cNvSpPr txBox="1"/>
          <p:nvPr/>
        </p:nvSpPr>
        <p:spPr>
          <a:xfrm>
            <a:off x="1571625" y="3286125"/>
            <a:ext cx="6419850" cy="1477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 user checks the products she put in the online shopping cart. The input is validated as soon as the user clicks &lt;Continue&gt;. If no error is found, then the order will be accepted and a confirmation e-mail will be sent to the user.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Tools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100" y="1341438"/>
            <a:ext cx="7499350" cy="4800600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Requirements Elicitation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i="1" dirty="0" err="1" smtClean="0"/>
              <a:t>EasyWinWin</a:t>
            </a:r>
            <a:r>
              <a:rPr lang="en-US" sz="1800" i="1" dirty="0" smtClean="0"/>
              <a:t> - </a:t>
            </a:r>
            <a:r>
              <a:rPr lang="en-US" sz="1800" dirty="0" smtClean="0"/>
              <a:t>groupware-supported approach that guides a team of stakeholders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sz="1400" dirty="0" smtClean="0"/>
              <a:t>electronic brainstorming, categorizing, polling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review and expand negotiation topics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brainstorm stakeholder interests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converge on win conditions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capture a common glossary of terms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prioritize win conditions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reveal issues and constraints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identify issues, options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negotiate agreements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Requirements Validation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e.g., Internet users can be invited to participate in Web surveys </a:t>
            </a:r>
            <a:r>
              <a:rPr lang="en-US" sz="1800" dirty="0" smtClean="0"/>
              <a:t>to communicate </a:t>
            </a:r>
            <a:r>
              <a:rPr lang="en-US" sz="1800" dirty="0" smtClean="0"/>
              <a:t>their satisfaction with a Web application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Requirements Management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Requirement management systems are important for change management and traceability of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14738-F95C-432A-A3B4-4B5D562B504F}" type="slidenum">
              <a:rPr lang="mn-MN"/>
              <a:pPr>
                <a:defRPr/>
              </a:pPr>
              <a:t>38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mtClean="0"/>
          </a:p>
          <a:p>
            <a:pPr algn="ctr" eaLnBrk="1" hangingPunct="1">
              <a:buFont typeface="Wingdings 2" pitchFamily="18" charset="2"/>
              <a:buNone/>
            </a:pPr>
            <a:endParaRPr lang="en-US" smtClean="0"/>
          </a:p>
          <a:p>
            <a:pPr algn="ctr" eaLnBrk="1" hangingPunct="1">
              <a:buFont typeface="Wingdings 2" pitchFamily="18" charset="2"/>
              <a:buNone/>
            </a:pPr>
            <a:endParaRPr lang="en-US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mtClean="0"/>
              <a:t>Thank you!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mtClean="0"/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Contents</a:t>
            </a:r>
            <a:endParaRPr lang="mn-M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Web engineering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Categories of Web Applications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Characteristics of the Web Applications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Product-related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User-related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Development-related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Evolution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Requirements Engineering for Web Application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RE Specifics in Web Engineering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Principles for RE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RE methods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Requirement types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Notations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 smtClean="0"/>
              <a:t>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775" y="6500813"/>
            <a:ext cx="457200" cy="280987"/>
          </a:xfrm>
        </p:spPr>
        <p:txBody>
          <a:bodyPr>
            <a:normAutofit/>
          </a:bodyPr>
          <a:lstStyle/>
          <a:p>
            <a:pPr>
              <a:defRPr/>
            </a:pPr>
            <a:fld id="{0D4E6897-0EE6-4A41-B682-B42409B9E07B}" type="slidenum">
              <a:rPr lang="mn-MN"/>
              <a:pPr>
                <a:defRPr/>
              </a:pPr>
              <a:t>4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Disciplines required to develop Web Systems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38425" y="1447800"/>
            <a:ext cx="5092700" cy="48006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CA239-F540-45D5-B715-F393DF926A6A}" type="slidenum">
              <a:rPr lang="mn-MN"/>
              <a:pPr>
                <a:defRPr/>
              </a:pPr>
              <a:t>5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Web Engineering…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5245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Web engineering </a:t>
            </a:r>
            <a:r>
              <a:rPr lang="en-US" sz="2400" dirty="0" smtClean="0"/>
              <a:t>is body of knowledge consisting of Technologies, Architectures, Design Methodologies and Development Processes, that will enable us to develop Complex and Maintainable Web Systems;</a:t>
            </a:r>
            <a:endParaRPr lang="ro-RO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b="1" dirty="0"/>
              <a:t>Web Engineering</a:t>
            </a:r>
            <a:r>
              <a:rPr lang="ro-RO" sz="2400" b="1" dirty="0"/>
              <a:t>-</a:t>
            </a:r>
            <a:r>
              <a:rPr lang="ro-RO" sz="2400" dirty="0"/>
              <a:t>Based on Software </a:t>
            </a:r>
            <a:r>
              <a:rPr lang="en-US" sz="2400" dirty="0"/>
              <a:t>Engineering, Web Engineering comprises the use of systematic and quantifiable approaches in</a:t>
            </a:r>
            <a:r>
              <a:rPr lang="ro-RO" sz="2400" dirty="0"/>
              <a:t> </a:t>
            </a:r>
            <a:r>
              <a:rPr lang="en-US" sz="2400" dirty="0"/>
              <a:t>order to accomplish the specification, implementation, operation, and maintenance of </a:t>
            </a:r>
            <a:r>
              <a:rPr lang="en-US" sz="2400" dirty="0" smtClean="0"/>
              <a:t>high</a:t>
            </a:r>
            <a:r>
              <a:rPr lang="ro-RO" sz="2400" dirty="0" smtClean="0"/>
              <a:t> </a:t>
            </a:r>
            <a:r>
              <a:rPr lang="en-US" sz="2400" dirty="0" smtClean="0"/>
              <a:t>quality</a:t>
            </a:r>
            <a:r>
              <a:rPr lang="ro-RO" sz="2400" dirty="0" smtClean="0"/>
              <a:t> </a:t>
            </a:r>
            <a:r>
              <a:rPr lang="ro-RO" sz="2400" dirty="0"/>
              <a:t>Web applications</a:t>
            </a:r>
            <a:r>
              <a:rPr lang="ro-RO" sz="2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 </a:t>
            </a:r>
            <a:r>
              <a:rPr lang="en-US" sz="2400" b="1" dirty="0"/>
              <a:t>Web application </a:t>
            </a:r>
            <a:r>
              <a:rPr lang="en-US" sz="2400" dirty="0"/>
              <a:t>is a software system based on technologies and standards of the </a:t>
            </a:r>
            <a:r>
              <a:rPr lang="en-US" sz="2400" dirty="0" smtClean="0"/>
              <a:t>World</a:t>
            </a:r>
            <a:r>
              <a:rPr lang="ro-RO" sz="2400" dirty="0" smtClean="0"/>
              <a:t> </a:t>
            </a:r>
            <a:r>
              <a:rPr lang="en-US" sz="2400" dirty="0" smtClean="0"/>
              <a:t>Wide </a:t>
            </a:r>
            <a:r>
              <a:rPr lang="en-US" sz="2400" dirty="0"/>
              <a:t>Web Consortium (W3C) that provides Web specific resources such as content </a:t>
            </a:r>
            <a:r>
              <a:rPr lang="en-US" sz="2400" dirty="0" smtClean="0"/>
              <a:t>and</a:t>
            </a:r>
            <a:r>
              <a:rPr lang="ro-RO" sz="2400" dirty="0" smtClean="0"/>
              <a:t> </a:t>
            </a:r>
            <a:r>
              <a:rPr lang="en-US" sz="2400" dirty="0" smtClean="0"/>
              <a:t>services </a:t>
            </a:r>
            <a:r>
              <a:rPr lang="en-US" sz="2400" dirty="0"/>
              <a:t>through a user interface, the Web browser.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8861E-3B6F-45A7-BFED-038F42222C37}" type="slidenum">
              <a:rPr lang="mn-MN"/>
              <a:pPr>
                <a:defRPr/>
              </a:pPr>
              <a:t>6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Typical life cycle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14" y="1857364"/>
            <a:ext cx="7499350" cy="2886075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3A19C-1955-40DA-9F99-C6F4D215A9FE}" type="slidenum">
              <a:rPr lang="mn-MN"/>
              <a:pPr>
                <a:defRPr/>
              </a:pPr>
              <a:t>7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Categories of Web Applications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84400" y="1447800"/>
            <a:ext cx="6000750" cy="48006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039D-72D5-4B87-B348-AE2EAD4760F9}" type="slidenum">
              <a:rPr lang="mn-MN"/>
              <a:pPr>
                <a:defRPr/>
              </a:pPr>
              <a:t>8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Document centric Web sites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Precursor to Web applications</a:t>
            </a:r>
          </a:p>
          <a:p>
            <a:pPr eaLnBrk="1" hangingPunct="1"/>
            <a:r>
              <a:rPr lang="en-US" dirty="0" smtClean="0"/>
              <a:t>Stored on a Web server as ready-made, i.e. static, HTML documents and sent to the Web client in response to a request</a:t>
            </a:r>
          </a:p>
          <a:p>
            <a:pPr eaLnBrk="1" hangingPunct="1"/>
            <a:r>
              <a:rPr lang="en-US" dirty="0" smtClean="0"/>
              <a:t>Contents are frequently represented redundantly on several Web pages</a:t>
            </a:r>
          </a:p>
          <a:p>
            <a:pPr eaLnBrk="1" hangingPunct="1"/>
            <a:r>
              <a:rPr lang="en-US" dirty="0" smtClean="0"/>
              <a:t>simplicity and stability</a:t>
            </a:r>
          </a:p>
          <a:p>
            <a:pPr eaLnBrk="1" hangingPunct="1"/>
            <a:r>
              <a:rPr lang="en-US" dirty="0" smtClean="0"/>
              <a:t>short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2BEEA-43F5-4DDA-937F-7D467A780756}" type="slidenum">
              <a:rPr lang="mn-MN"/>
              <a:pPr>
                <a:defRPr/>
              </a:pPr>
              <a:t>9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8389</TotalTime>
  <Words>2504</Words>
  <Application>Microsoft Office PowerPoint</Application>
  <PresentationFormat>On-screen Show (4:3)</PresentationFormat>
  <Paragraphs>359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Solstice</vt:lpstr>
      <vt:lpstr>Course: Web Eengineering 01.Requirement engineering for web application</vt:lpstr>
      <vt:lpstr>Slide 2</vt:lpstr>
      <vt:lpstr>Week 4</vt:lpstr>
      <vt:lpstr>Contents</vt:lpstr>
      <vt:lpstr>Disciplines required to develop Web Systems</vt:lpstr>
      <vt:lpstr>Web Engineering…</vt:lpstr>
      <vt:lpstr>Typical life cycle</vt:lpstr>
      <vt:lpstr>Categories of Web Applications</vt:lpstr>
      <vt:lpstr>Document centric Web sites</vt:lpstr>
      <vt:lpstr>Interactive Web applications</vt:lpstr>
      <vt:lpstr>Transactional Web applications</vt:lpstr>
      <vt:lpstr>Workflow-based Web applications</vt:lpstr>
      <vt:lpstr>Collaborative Web applications</vt:lpstr>
      <vt:lpstr>Portal-oriented Web applications</vt:lpstr>
      <vt:lpstr>Ubiquitous Web applications</vt:lpstr>
      <vt:lpstr>Semantic Web</vt:lpstr>
      <vt:lpstr>Characteristics of Web Applications</vt:lpstr>
      <vt:lpstr>Product-related Characteristics</vt:lpstr>
      <vt:lpstr>Product-related Characteristics</vt:lpstr>
      <vt:lpstr>Product-related Characteristics</vt:lpstr>
      <vt:lpstr>Usage-related Characteristics</vt:lpstr>
      <vt:lpstr>Development -related Characteristics</vt:lpstr>
      <vt:lpstr>Development -related Characteristics</vt:lpstr>
      <vt:lpstr>Requirements Engineering for Web Applications</vt:lpstr>
      <vt:lpstr>Requirements Engineering for Web Applications [2]</vt:lpstr>
      <vt:lpstr>Where Do Requirements Come From?</vt:lpstr>
      <vt:lpstr>Requirement</vt:lpstr>
      <vt:lpstr>Requirements Engineering Activities</vt:lpstr>
      <vt:lpstr>RE Specifics in Web Engineering</vt:lpstr>
      <vt:lpstr>RE Specifics in Web Engineering [2]</vt:lpstr>
      <vt:lpstr>RE Specifics in Web Engineering [3]</vt:lpstr>
      <vt:lpstr>Principles for RE of Web Applications</vt:lpstr>
      <vt:lpstr>Principles for RE of Web Applications [2]</vt:lpstr>
      <vt:lpstr>Adapting RE Methods to Web Application Development</vt:lpstr>
      <vt:lpstr>Requirement Types</vt:lpstr>
      <vt:lpstr>Requirement Types [2]</vt:lpstr>
      <vt:lpstr>Stories</vt:lpstr>
      <vt:lpstr>Tools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Sadia</dc:creator>
  <cp:lastModifiedBy>Ahasan_PC</cp:lastModifiedBy>
  <cp:revision>575</cp:revision>
  <dcterms:created xsi:type="dcterms:W3CDTF">2009-10-12T07:06:06Z</dcterms:created>
  <dcterms:modified xsi:type="dcterms:W3CDTF">2017-10-16T07:19:14Z</dcterms:modified>
</cp:coreProperties>
</file>