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layout24.xml" ContentType="application/vnd.openxmlformats-officedocument.drawingml.diagramLayout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drawing21.xml" ContentType="application/vnd.ms-office.drawingml.diagramDrawing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ata21.xml" ContentType="application/vnd.openxmlformats-officedocument.drawingml.diagramData+xml"/>
  <Override PartName="/ppt/diagrams/quickStyle29.xml" ContentType="application/vnd.openxmlformats-officedocument.drawingml.diagramStyle+xml"/>
  <Override PartName="/ppt/diagrams/drawing19.xml" ContentType="application/vnd.ms-office.drawingml.diagramDrawing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drawing33.xml" ContentType="application/vnd.ms-office.drawingml.diagramDrawing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drawing9.xml" ContentType="application/vnd.ms-office.drawingml.diagramDrawing+xml"/>
  <Override PartName="/ppt/diagrams/drawing23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drawing12.xml" ContentType="application/vnd.ms-office.drawingml.diagramDrawing+xml"/>
  <Override PartName="/ppt/diagrams/drawing30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drawing13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rawing31.xml" ContentType="application/vnd.ms-office.drawingml.diagramDrawing+xml"/>
  <Override PartName="/ppt/diagrams/drawing20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31" r:id="rId2"/>
    <p:sldId id="432" r:id="rId3"/>
    <p:sldId id="375" r:id="rId4"/>
    <p:sldId id="290" r:id="rId5"/>
    <p:sldId id="395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9" r:id="rId14"/>
    <p:sldId id="410" r:id="rId15"/>
    <p:sldId id="412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393" r:id="rId34"/>
    <p:sldId id="39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5E5C2-2CC9-4C43-A605-7900C8FC61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A4D7D3-5F69-449D-9B8F-FCCB2ECD2FEB}">
      <dgm:prSet/>
      <dgm:spPr/>
      <dgm:t>
        <a:bodyPr/>
        <a:lstStyle/>
        <a:p>
          <a:pPr rtl="0"/>
          <a:r>
            <a:rPr lang="en-US" b="1" dirty="0" smtClean="0"/>
            <a:t>Web application architecture</a:t>
          </a:r>
          <a:endParaRPr lang="en-US" dirty="0"/>
        </a:p>
      </dgm:t>
    </dgm:pt>
    <dgm:pt modelId="{EAD55655-B735-4401-BA88-1E3E7D3BAE07}" type="parTrans" cxnId="{FA426BD1-7202-4450-8787-FA723CB0D42F}">
      <dgm:prSet/>
      <dgm:spPr/>
      <dgm:t>
        <a:bodyPr/>
        <a:lstStyle/>
        <a:p>
          <a:endParaRPr lang="en-US"/>
        </a:p>
      </dgm:t>
    </dgm:pt>
    <dgm:pt modelId="{FD46D79C-A5A3-458D-9D12-224A51BFDA69}" type="sibTrans" cxnId="{FA426BD1-7202-4450-8787-FA723CB0D42F}">
      <dgm:prSet/>
      <dgm:spPr/>
      <dgm:t>
        <a:bodyPr/>
        <a:lstStyle/>
        <a:p>
          <a:endParaRPr lang="en-US"/>
        </a:p>
      </dgm:t>
    </dgm:pt>
    <dgm:pt modelId="{5EBB91F3-F387-4E2C-A93B-AC48D45E6326}" type="pres">
      <dgm:prSet presAssocID="{67C5E5C2-2CC9-4C43-A605-7900C8FC61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2EEF1-43A7-45CD-B3E3-A03EEEEF57CB}" type="pres">
      <dgm:prSet presAssocID="{AFA4D7D3-5F69-449D-9B8F-FCCB2ECD2FEB}" presName="parentText" presStyleLbl="node1" presStyleIdx="0" presStyleCnt="1" custScaleY="1270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BA7DEE-E0DA-47F6-A2C8-2646FFE14033}" type="presOf" srcId="{67C5E5C2-2CC9-4C43-A605-7900C8FC613D}" destId="{5EBB91F3-F387-4E2C-A93B-AC48D45E6326}" srcOrd="0" destOrd="0" presId="urn:microsoft.com/office/officeart/2005/8/layout/vList2"/>
    <dgm:cxn modelId="{F16846B1-941D-4AE4-AD83-8F3ABF75B83B}" type="presOf" srcId="{AFA4D7D3-5F69-449D-9B8F-FCCB2ECD2FEB}" destId="{AED2EEF1-43A7-45CD-B3E3-A03EEEEF57CB}" srcOrd="0" destOrd="0" presId="urn:microsoft.com/office/officeart/2005/8/layout/vList2"/>
    <dgm:cxn modelId="{FA426BD1-7202-4450-8787-FA723CB0D42F}" srcId="{67C5E5C2-2CC9-4C43-A605-7900C8FC613D}" destId="{AFA4D7D3-5F69-449D-9B8F-FCCB2ECD2FEB}" srcOrd="0" destOrd="0" parTransId="{EAD55655-B735-4401-BA88-1E3E7D3BAE07}" sibTransId="{FD46D79C-A5A3-458D-9D12-224A51BFDA69}"/>
    <dgm:cxn modelId="{7291C48A-611A-448D-AC63-96E443F1190C}" type="presParOf" srcId="{5EBB91F3-F387-4E2C-A93B-AC48D45E6326}" destId="{AED2EEF1-43A7-45CD-B3E3-A03EEEEF57CB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rtl="0"/>
          <a:r>
            <a:rPr lang="en-US" sz="3600" b="0" dirty="0" smtClean="0"/>
            <a:t>2. Specifics in web application architecture</a:t>
          </a:r>
          <a:endParaRPr lang="en-US" sz="3600" b="0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AF3963-5690-449C-8DEF-1D09A411F753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47B5145C-C4F9-419C-92ED-74EDCF8ABC2C}" type="presOf" srcId="{145CD5FB-CCAC-49BE-93F3-0AF4F07C7645}" destId="{84D8BBFB-50C0-4D20-BADE-9E4A3CD0D435}" srcOrd="0" destOrd="0" presId="urn:microsoft.com/office/officeart/2005/8/layout/vList2"/>
    <dgm:cxn modelId="{DF39985D-C277-47AC-91E2-1C1C3676B7CE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0" dirty="0" smtClean="0"/>
            <a:t>2. 1 </a:t>
          </a:r>
          <a:r>
            <a:rPr lang="en-US" sz="3600" b="1" dirty="0" smtClean="0"/>
            <a:t>Components of a web application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B92C34-79BE-4652-ACF7-5352B3CD100A}" type="presOf" srcId="{145CD5FB-CCAC-49BE-93F3-0AF4F07C7645}" destId="{84D8BBFB-50C0-4D20-BADE-9E4A3CD0D435}" srcOrd="0" destOrd="0" presId="urn:microsoft.com/office/officeart/2005/8/layout/vList2"/>
    <dgm:cxn modelId="{6783A368-7389-4ADD-AFC4-16C5E0335491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7019CF9D-A521-4209-85C9-56E37BFADC6B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0" dirty="0" smtClean="0"/>
            <a:t>2. 1 </a:t>
          </a:r>
          <a:r>
            <a:rPr lang="en-US" sz="3600" b="1" dirty="0" smtClean="0"/>
            <a:t>Components of a web application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7AD93A-6131-45DD-AED5-A3C6C6FC3DC2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D05C9F84-833E-4CC2-9813-33C54976A476}" type="presOf" srcId="{145CD5FB-CCAC-49BE-93F3-0AF4F07C7645}" destId="{84D8BBFB-50C0-4D20-BADE-9E4A3CD0D435}" srcOrd="0" destOrd="0" presId="urn:microsoft.com/office/officeart/2005/8/layout/vList2"/>
    <dgm:cxn modelId="{1B07D7D2-5B2D-41E1-A9DA-DA229A555E1B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0" dirty="0" smtClean="0"/>
            <a:t>2. 1 </a:t>
          </a:r>
          <a:r>
            <a:rPr lang="en-US" sz="3600" b="1" dirty="0" smtClean="0"/>
            <a:t>Components of a web application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31E978-0243-4DF0-9CD0-FD84CC7E22F6}" type="presOf" srcId="{145CD5FB-CCAC-49BE-93F3-0AF4F07C7645}" destId="{84D8BBFB-50C0-4D20-BADE-9E4A3CD0D435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0A269109-75AB-4E6E-9FE8-569CBFBA655F}" type="presOf" srcId="{F1ED19EE-9487-4611-BC43-DE7D4EF58F14}" destId="{DF90E73F-A376-41E9-AF28-D85475F2BAFD}" srcOrd="0" destOrd="0" presId="urn:microsoft.com/office/officeart/2005/8/layout/vList2"/>
    <dgm:cxn modelId="{351CCC2C-CF3E-4765-A552-A460ECF138AB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0" dirty="0" smtClean="0"/>
            <a:t>2. 1 </a:t>
          </a:r>
          <a:r>
            <a:rPr lang="en-US" sz="3600" b="1" dirty="0" smtClean="0"/>
            <a:t>Components of a web application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2CF7C76E-9E86-4D82-9380-317A2C239089}" type="presOf" srcId="{145CD5FB-CCAC-49BE-93F3-0AF4F07C7645}" destId="{84D8BBFB-50C0-4D20-BADE-9E4A3CD0D435}" srcOrd="0" destOrd="0" presId="urn:microsoft.com/office/officeart/2005/8/layout/vList2"/>
    <dgm:cxn modelId="{6E23E6BB-F7D0-4337-90A0-98E0B2C8B3D8}" type="presOf" srcId="{F1ED19EE-9487-4611-BC43-DE7D4EF58F14}" destId="{DF90E73F-A376-41E9-AF28-D85475F2BAFD}" srcOrd="0" destOrd="0" presId="urn:microsoft.com/office/officeart/2005/8/layout/vList2"/>
    <dgm:cxn modelId="{032FC650-84F0-4E6B-876B-250101264711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0" dirty="0" smtClean="0"/>
            <a:t>2. 1 </a:t>
          </a:r>
          <a:r>
            <a:rPr lang="en-US" sz="3600" b="1" dirty="0" smtClean="0"/>
            <a:t>Components of a web application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A3F4AB2F-6106-4203-9F70-1F44CA8A9FE1}" type="presOf" srcId="{F1ED19EE-9487-4611-BC43-DE7D4EF58F14}" destId="{DF90E73F-A376-41E9-AF28-D85475F2BAFD}" srcOrd="0" destOrd="0" presId="urn:microsoft.com/office/officeart/2005/8/layout/vList2"/>
    <dgm:cxn modelId="{EE825EEB-4E8A-4543-ACFB-50A7D093CFF6}" type="presOf" srcId="{145CD5FB-CCAC-49BE-93F3-0AF4F07C7645}" destId="{84D8BBFB-50C0-4D20-BADE-9E4A3CD0D435}" srcOrd="0" destOrd="0" presId="urn:microsoft.com/office/officeart/2005/8/layout/vList2"/>
    <dgm:cxn modelId="{D5FEABBC-D506-45F4-A228-5C22C409E1D6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1" dirty="0" smtClean="0"/>
            <a:t>3. Layered architecture for web applications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DA7994-6D77-461C-8E9B-9044F9EC539E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188BBFA1-7540-474F-8D57-41F58C2C07C7}" type="presOf" srcId="{145CD5FB-CCAC-49BE-93F3-0AF4F07C7645}" destId="{84D8BBFB-50C0-4D20-BADE-9E4A3CD0D435}" srcOrd="0" destOrd="0" presId="urn:microsoft.com/office/officeart/2005/8/layout/vList2"/>
    <dgm:cxn modelId="{7FD59DAC-2E5B-4943-9D2D-B7AD4E175EF2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1" dirty="0" smtClean="0"/>
            <a:t>3. Layered architecture for web applications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4953E0-65A3-4F87-AFCF-D1889FD6383E}" type="presOf" srcId="{F1ED19EE-9487-4611-BC43-DE7D4EF58F14}" destId="{DF90E73F-A376-41E9-AF28-D85475F2BAFD}" srcOrd="0" destOrd="0" presId="urn:microsoft.com/office/officeart/2005/8/layout/vList2"/>
    <dgm:cxn modelId="{31D9CE10-769C-4D83-8381-B059718EF9D3}" type="presOf" srcId="{145CD5FB-CCAC-49BE-93F3-0AF4F07C7645}" destId="{84D8BBFB-50C0-4D20-BADE-9E4A3CD0D435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E93B1AC9-ED7C-46C4-B411-CD61B82B1BFB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1" dirty="0" smtClean="0"/>
            <a:t>3. Layered architecture for web applications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A408E4-21F3-4AF3-B581-40E7965B3D7A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17D9515C-A61A-43E6-AC86-26313127E6AF}" type="presOf" srcId="{145CD5FB-CCAC-49BE-93F3-0AF4F07C7645}" destId="{84D8BBFB-50C0-4D20-BADE-9E4A3CD0D435}" srcOrd="0" destOrd="0" presId="urn:microsoft.com/office/officeart/2005/8/layout/vList2"/>
    <dgm:cxn modelId="{062CC0FE-335D-4D90-88B4-AD50AB0F5CFC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3.1 two-layer web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DB189587-1E18-4B57-A182-289C14B14479}" type="presOf" srcId="{F1ED19EE-9487-4611-BC43-DE7D4EF58F14}" destId="{DF90E73F-A376-41E9-AF28-D85475F2BAFD}" srcOrd="0" destOrd="0" presId="urn:microsoft.com/office/officeart/2005/8/layout/vList2"/>
    <dgm:cxn modelId="{7A844094-5994-433A-96A2-D41845D83833}" type="presOf" srcId="{145CD5FB-CCAC-49BE-93F3-0AF4F07C7645}" destId="{84D8BBFB-50C0-4D20-BADE-9E4A3CD0D435}" srcOrd="0" destOrd="0" presId="urn:microsoft.com/office/officeart/2005/8/layout/vList2"/>
    <dgm:cxn modelId="{E92A3DFD-FFD8-412F-8AAD-96CD85EEA050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6B42E9-214F-4D8E-896B-26A6934439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FF219B-A4F5-4B44-A858-4AB89F322459}">
      <dgm:prSet/>
      <dgm:spPr/>
      <dgm:t>
        <a:bodyPr/>
        <a:lstStyle/>
        <a:p>
          <a:pPr rtl="0"/>
          <a:r>
            <a:rPr lang="en-US" dirty="0" smtClean="0"/>
            <a:t>Summary of the previous lecture</a:t>
          </a:r>
          <a:endParaRPr lang="en-US" dirty="0"/>
        </a:p>
      </dgm:t>
    </dgm:pt>
    <dgm:pt modelId="{7496A270-A0F2-477E-AB6D-B8F615DD1D73}" type="parTrans" cxnId="{B20D0E15-5EEB-4B5C-AC09-7387A10DA9AE}">
      <dgm:prSet/>
      <dgm:spPr/>
      <dgm:t>
        <a:bodyPr/>
        <a:lstStyle/>
        <a:p>
          <a:endParaRPr lang="en-US"/>
        </a:p>
      </dgm:t>
    </dgm:pt>
    <dgm:pt modelId="{675F83BB-2903-492C-B0A0-FEC355007BA3}" type="sibTrans" cxnId="{B20D0E15-5EEB-4B5C-AC09-7387A10DA9AE}">
      <dgm:prSet/>
      <dgm:spPr/>
      <dgm:t>
        <a:bodyPr/>
        <a:lstStyle/>
        <a:p>
          <a:endParaRPr lang="en-US"/>
        </a:p>
      </dgm:t>
    </dgm:pt>
    <dgm:pt modelId="{68FD1FD1-65F8-49E9-B5BF-A3572A7C60C6}" type="pres">
      <dgm:prSet presAssocID="{A56B42E9-214F-4D8E-896B-26A6934439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384EC0-C53B-4D25-9134-CA79C0F3EE01}" type="pres">
      <dgm:prSet presAssocID="{48FF219B-A4F5-4B44-A858-4AB89F32245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0D0E15-5EEB-4B5C-AC09-7387A10DA9AE}" srcId="{A56B42E9-214F-4D8E-896B-26A693443900}" destId="{48FF219B-A4F5-4B44-A858-4AB89F322459}" srcOrd="0" destOrd="0" parTransId="{7496A270-A0F2-477E-AB6D-B8F615DD1D73}" sibTransId="{675F83BB-2903-492C-B0A0-FEC355007BA3}"/>
    <dgm:cxn modelId="{65EB2EC6-2296-4C00-8737-F31693BFE4CE}" type="presOf" srcId="{A56B42E9-214F-4D8E-896B-26A693443900}" destId="{68FD1FD1-65F8-49E9-B5BF-A3572A7C60C6}" srcOrd="0" destOrd="0" presId="urn:microsoft.com/office/officeart/2005/8/layout/vList2"/>
    <dgm:cxn modelId="{47053068-B189-4549-A629-C7B33261252E}" type="presOf" srcId="{48FF219B-A4F5-4B44-A858-4AB89F322459}" destId="{D8384EC0-C53B-4D25-9134-CA79C0F3EE01}" srcOrd="0" destOrd="0" presId="urn:microsoft.com/office/officeart/2005/8/layout/vList2"/>
    <dgm:cxn modelId="{B9ABB48A-4F7A-46AF-A555-05BDBF5D3B46}" type="presParOf" srcId="{68FD1FD1-65F8-49E9-B5BF-A3572A7C60C6}" destId="{D8384EC0-C53B-4D25-9134-CA79C0F3EE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3.1 two-layer web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D3DE6D19-5DE3-4723-B093-49F411BCFDEE}" type="presOf" srcId="{F1ED19EE-9487-4611-BC43-DE7D4EF58F14}" destId="{DF90E73F-A376-41E9-AF28-D85475F2BAFD}" srcOrd="0" destOrd="0" presId="urn:microsoft.com/office/officeart/2005/8/layout/vList2"/>
    <dgm:cxn modelId="{F29A0C8E-6847-49C6-970A-6E6ED67338AE}" type="presOf" srcId="{145CD5FB-CCAC-49BE-93F3-0AF4F07C7645}" destId="{84D8BBFB-50C0-4D20-BADE-9E4A3CD0D435}" srcOrd="0" destOrd="0" presId="urn:microsoft.com/office/officeart/2005/8/layout/vList2"/>
    <dgm:cxn modelId="{6B6B3084-A2C0-4CC2-8C7D-FD7EC5AC6BBF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3.1 two-layer web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04AD4AD4-EA95-44C6-89A7-B193BA2E7F1B}" type="presOf" srcId="{145CD5FB-CCAC-49BE-93F3-0AF4F07C7645}" destId="{84D8BBFB-50C0-4D20-BADE-9E4A3CD0D435}" srcOrd="0" destOrd="0" presId="urn:microsoft.com/office/officeart/2005/8/layout/vList2"/>
    <dgm:cxn modelId="{FC35D650-2123-4BCB-B724-D7FF8B25B48B}" type="presOf" srcId="{F1ED19EE-9487-4611-BC43-DE7D4EF58F14}" destId="{DF90E73F-A376-41E9-AF28-D85475F2BAFD}" srcOrd="0" destOrd="0" presId="urn:microsoft.com/office/officeart/2005/8/layout/vList2"/>
    <dgm:cxn modelId="{0F5BA6D0-F73F-4919-9404-6CCC1EBE9D2B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3.2 three-layer web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C8DCE9D1-9236-4A32-A298-CA70A057A36F}" type="presOf" srcId="{145CD5FB-CCAC-49BE-93F3-0AF4F07C7645}" destId="{84D8BBFB-50C0-4D20-BADE-9E4A3CD0D435}" srcOrd="0" destOrd="0" presId="urn:microsoft.com/office/officeart/2005/8/layout/vList2"/>
    <dgm:cxn modelId="{68B205EF-62E9-4BB2-9DAE-B4E52D736D94}" type="presOf" srcId="{F1ED19EE-9487-4611-BC43-DE7D4EF58F14}" destId="{DF90E73F-A376-41E9-AF28-D85475F2BAFD}" srcOrd="0" destOrd="0" presId="urn:microsoft.com/office/officeart/2005/8/layout/vList2"/>
    <dgm:cxn modelId="{B96BF3FE-5B77-4F18-B3BE-599BD1A796A3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3.1 three-layer web architecture</a:t>
          </a:r>
          <a:endParaRPr lang="en-US" sz="3600" b="1" dirty="0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 custLinFactNeighborX="-450" custLinFactNeighborY="112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6735B-6C1C-4F10-A50D-FA7E923FD020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50E06BF7-0F67-45D4-BAB9-C915BC78AEE7}" type="presOf" srcId="{145CD5FB-CCAC-49BE-93F3-0AF4F07C7645}" destId="{84D8BBFB-50C0-4D20-BADE-9E4A3CD0D435}" srcOrd="0" destOrd="0" presId="urn:microsoft.com/office/officeart/2005/8/layout/vList2"/>
    <dgm:cxn modelId="{2B6D8D2A-5C36-4BDF-B38D-046C29880499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3.2 three-layer web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11336433-9FE6-4557-8A3D-23D92E801D67}" type="presOf" srcId="{145CD5FB-CCAC-49BE-93F3-0AF4F07C7645}" destId="{84D8BBFB-50C0-4D20-BADE-9E4A3CD0D435}" srcOrd="0" destOrd="0" presId="urn:microsoft.com/office/officeart/2005/8/layout/vList2"/>
    <dgm:cxn modelId="{9A286135-5C57-4671-B0A6-4ABE9DB04AA5}" type="presOf" srcId="{F1ED19EE-9487-4611-BC43-DE7D4EF58F14}" destId="{DF90E73F-A376-41E9-AF28-D85475F2BAFD}" srcOrd="0" destOrd="0" presId="urn:microsoft.com/office/officeart/2005/8/layout/vList2"/>
    <dgm:cxn modelId="{D7366F37-EC71-4A47-99CD-E9147DCC4BAE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3.3 N-layer web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732098-C095-49CB-80AD-AC8112C91916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6C9BED64-55B9-4D3C-9921-C5B8404FCA45}" type="presOf" srcId="{145CD5FB-CCAC-49BE-93F3-0AF4F07C7645}" destId="{84D8BBFB-50C0-4D20-BADE-9E4A3CD0D435}" srcOrd="0" destOrd="0" presId="urn:microsoft.com/office/officeart/2005/8/layout/vList2"/>
    <dgm:cxn modelId="{0B0BE2FD-6C2E-4DD7-887A-31734EC0C2EB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3.3 N-layer web architecture…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832EB12E-8887-4BE8-840D-53A51474AB7E}" type="presOf" srcId="{145CD5FB-CCAC-49BE-93F3-0AF4F07C7645}" destId="{84D8BBFB-50C0-4D20-BADE-9E4A3CD0D435}" srcOrd="0" destOrd="0" presId="urn:microsoft.com/office/officeart/2005/8/layout/vList2"/>
    <dgm:cxn modelId="{7197DB34-0E13-43DB-9372-1B33F6F6DC45}" type="presOf" srcId="{F1ED19EE-9487-4611-BC43-DE7D4EF58F14}" destId="{DF90E73F-A376-41E9-AF28-D85475F2BAFD}" srcOrd="0" destOrd="0" presId="urn:microsoft.com/office/officeart/2005/8/layout/vList2"/>
    <dgm:cxn modelId="{88B2CECD-0E67-4B3A-804F-BA6CA5F995EA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3.3 N-layer web architecture…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71960E-8638-4DF0-B3BA-F594CE57D3F8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60B76AE1-EC9F-487E-8F3D-D7993CC6DBAA}" type="presOf" srcId="{145CD5FB-CCAC-49BE-93F3-0AF4F07C7645}" destId="{84D8BBFB-50C0-4D20-BADE-9E4A3CD0D435}" srcOrd="0" destOrd="0" presId="urn:microsoft.com/office/officeart/2005/8/layout/vList2"/>
    <dgm:cxn modelId="{C5176F67-905A-442D-9B70-34411F0C971B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3.3 N-layer web architecture…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9832D964-D536-485D-832A-C7A198DD7B50}" type="presOf" srcId="{F1ED19EE-9487-4611-BC43-DE7D4EF58F14}" destId="{DF90E73F-A376-41E9-AF28-D85475F2BAFD}" srcOrd="0" destOrd="0" presId="urn:microsoft.com/office/officeart/2005/8/layout/vList2"/>
    <dgm:cxn modelId="{B80ACF5E-1910-4D4A-8387-4E0CA627EAC4}" type="presOf" srcId="{145CD5FB-CCAC-49BE-93F3-0AF4F07C7645}" destId="{84D8BBFB-50C0-4D20-BADE-9E4A3CD0D435}" srcOrd="0" destOrd="0" presId="urn:microsoft.com/office/officeart/2005/8/layout/vList2"/>
    <dgm:cxn modelId="{93C4328B-3683-419B-94FF-2C2C67C05B7C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3.3 N-layer web architecture…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2504ADB7-CBF4-46A1-AD3B-AD95A54E332D}" type="presOf" srcId="{145CD5FB-CCAC-49BE-93F3-0AF4F07C7645}" destId="{84D8BBFB-50C0-4D20-BADE-9E4A3CD0D435}" srcOrd="0" destOrd="0" presId="urn:microsoft.com/office/officeart/2005/8/layout/vList2"/>
    <dgm:cxn modelId="{D163565E-0A99-407E-B79B-23DDAA27FBAC}" type="presOf" srcId="{F1ED19EE-9487-4611-BC43-DE7D4EF58F14}" destId="{DF90E73F-A376-41E9-AF28-D85475F2BAFD}" srcOrd="0" destOrd="0" presId="urn:microsoft.com/office/officeart/2005/8/layout/vList2"/>
    <dgm:cxn modelId="{CCF70419-F3D2-46D2-8CDD-ACE2A200DCAF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073C07-2EBE-49F5-BB5A-3B69C5551A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A96787-2B01-4720-AD1A-0AA97526F2EB}">
      <dgm:prSet/>
      <dgm:spPr/>
      <dgm:t>
        <a:bodyPr/>
        <a:lstStyle/>
        <a:p>
          <a:pPr rtl="0"/>
          <a:r>
            <a:rPr lang="en-US" b="1" dirty="0" smtClean="0"/>
            <a:t>Outline</a:t>
          </a:r>
          <a:endParaRPr lang="en-US" dirty="0"/>
        </a:p>
      </dgm:t>
    </dgm:pt>
    <dgm:pt modelId="{66CA9C4E-DC40-44A9-8D93-88F9A3B1F70C}" type="parTrans" cxnId="{E30079B9-E01D-4971-989A-CE1EC9FD25BC}">
      <dgm:prSet/>
      <dgm:spPr/>
      <dgm:t>
        <a:bodyPr/>
        <a:lstStyle/>
        <a:p>
          <a:endParaRPr lang="en-US"/>
        </a:p>
      </dgm:t>
    </dgm:pt>
    <dgm:pt modelId="{CD58461A-5F5B-44D7-A7DD-EB2866928A4F}" type="sibTrans" cxnId="{E30079B9-E01D-4971-989A-CE1EC9FD25BC}">
      <dgm:prSet/>
      <dgm:spPr/>
      <dgm:t>
        <a:bodyPr/>
        <a:lstStyle/>
        <a:p>
          <a:endParaRPr lang="en-US"/>
        </a:p>
      </dgm:t>
    </dgm:pt>
    <dgm:pt modelId="{A5062A93-1F93-42CF-850A-CE26BB270C54}" type="pres">
      <dgm:prSet presAssocID="{36073C07-2EBE-49F5-BB5A-3B69C5551A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16C90D-8890-425D-937E-23A65827EEC9}" type="pres">
      <dgm:prSet presAssocID="{5EA96787-2B01-4720-AD1A-0AA97526F2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0079B9-E01D-4971-989A-CE1EC9FD25BC}" srcId="{36073C07-2EBE-49F5-BB5A-3B69C5551A92}" destId="{5EA96787-2B01-4720-AD1A-0AA97526F2EB}" srcOrd="0" destOrd="0" parTransId="{66CA9C4E-DC40-44A9-8D93-88F9A3B1F70C}" sibTransId="{CD58461A-5F5B-44D7-A7DD-EB2866928A4F}"/>
    <dgm:cxn modelId="{CC39B406-5699-41B1-823D-0E587A49FC87}" type="presOf" srcId="{36073C07-2EBE-49F5-BB5A-3B69C5551A92}" destId="{A5062A93-1F93-42CF-850A-CE26BB270C54}" srcOrd="0" destOrd="0" presId="urn:microsoft.com/office/officeart/2005/8/layout/vList2"/>
    <dgm:cxn modelId="{A88CDF79-87E2-490A-8B9D-669B6724A56E}" type="presOf" srcId="{5EA96787-2B01-4720-AD1A-0AA97526F2EB}" destId="{1916C90D-8890-425D-937E-23A65827EEC9}" srcOrd="0" destOrd="0" presId="urn:microsoft.com/office/officeart/2005/8/layout/vList2"/>
    <dgm:cxn modelId="{DD3D38EB-270D-4C62-A206-086F39237596}" type="presParOf" srcId="{A5062A93-1F93-42CF-850A-CE26BB270C54}" destId="{1916C90D-8890-425D-937E-23A65827EEC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3.4 Comparison of layered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4F12BD06-A415-4C10-8937-77FC9928466F}" type="presOf" srcId="{145CD5FB-CCAC-49BE-93F3-0AF4F07C7645}" destId="{84D8BBFB-50C0-4D20-BADE-9E4A3CD0D435}" srcOrd="0" destOrd="0" presId="urn:microsoft.com/office/officeart/2005/8/layout/vList2"/>
    <dgm:cxn modelId="{68D386EE-06DA-4A46-A8FB-19EC512CAACF}" type="presOf" srcId="{F1ED19EE-9487-4611-BC43-DE7D4EF58F14}" destId="{DF90E73F-A376-41E9-AF28-D85475F2BAFD}" srcOrd="0" destOrd="0" presId="urn:microsoft.com/office/officeart/2005/8/layout/vList2"/>
    <dgm:cxn modelId="{BB43CAD0-2481-4064-9ECB-C5BF7E52CA09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l" rtl="0"/>
          <a:r>
            <a:rPr lang="en-US" sz="3600" b="1" dirty="0" smtClean="0"/>
            <a:t>3.5 example</a:t>
          </a:r>
          <a:endParaRPr lang="en-US" sz="3600" b="1" dirty="0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 custLinFactNeighborX="-450" custLinFactNeighborY="112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B302D573-EDC4-48FA-A38A-F37AF0A9BFF9}" type="presOf" srcId="{145CD5FB-CCAC-49BE-93F3-0AF4F07C7645}" destId="{84D8BBFB-50C0-4D20-BADE-9E4A3CD0D435}" srcOrd="0" destOrd="0" presId="urn:microsoft.com/office/officeart/2005/8/layout/vList2"/>
    <dgm:cxn modelId="{38F8A55E-061F-4F6F-AEAB-EDFD0C520E4B}" type="presOf" srcId="{F1ED19EE-9487-4611-BC43-DE7D4EF58F14}" destId="{DF90E73F-A376-41E9-AF28-D85475F2BAFD}" srcOrd="0" destOrd="0" presId="urn:microsoft.com/office/officeart/2005/8/layout/vList2"/>
    <dgm:cxn modelId="{A03B0D39-3EE5-434A-8AF3-3C0B44155093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0120FAD-9212-4624-B9A2-7D8D44D42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0A9B58-5476-4B72-9D8F-6CAF12C0C3B4}">
      <dgm:prSet/>
      <dgm:spPr/>
      <dgm:t>
        <a:bodyPr/>
        <a:lstStyle/>
        <a:p>
          <a:pPr rtl="0"/>
          <a:r>
            <a:rPr lang="en-US" smtClean="0"/>
            <a:t>Summary</a:t>
          </a:r>
          <a:endParaRPr lang="en-US"/>
        </a:p>
      </dgm:t>
    </dgm:pt>
    <dgm:pt modelId="{282B1887-60D4-4EF7-BB30-D560216D150F}" type="parTrans" cxnId="{9B17D250-8C24-40BB-BFD0-75504099273F}">
      <dgm:prSet/>
      <dgm:spPr/>
      <dgm:t>
        <a:bodyPr/>
        <a:lstStyle/>
        <a:p>
          <a:endParaRPr lang="en-US"/>
        </a:p>
      </dgm:t>
    </dgm:pt>
    <dgm:pt modelId="{769F4174-CEC3-4F9C-A083-F5689AA6E68A}" type="sibTrans" cxnId="{9B17D250-8C24-40BB-BFD0-75504099273F}">
      <dgm:prSet/>
      <dgm:spPr/>
      <dgm:t>
        <a:bodyPr/>
        <a:lstStyle/>
        <a:p>
          <a:endParaRPr lang="en-US"/>
        </a:p>
      </dgm:t>
    </dgm:pt>
    <dgm:pt modelId="{7811F518-7D82-4A38-97B2-6E06EA09ADAA}" type="pres">
      <dgm:prSet presAssocID="{30120FAD-9212-4624-B9A2-7D8D44D42E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3A74EA-2282-4F97-AFA2-04E48D551C0D}" type="pres">
      <dgm:prSet presAssocID="{990A9B58-5476-4B72-9D8F-6CAF12C0C3B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17D250-8C24-40BB-BFD0-75504099273F}" srcId="{30120FAD-9212-4624-B9A2-7D8D44D42E1C}" destId="{990A9B58-5476-4B72-9D8F-6CAF12C0C3B4}" srcOrd="0" destOrd="0" parTransId="{282B1887-60D4-4EF7-BB30-D560216D150F}" sibTransId="{769F4174-CEC3-4F9C-A083-F5689AA6E68A}"/>
    <dgm:cxn modelId="{D4D214C7-D26A-4276-BE21-56C4620DA701}" type="presOf" srcId="{990A9B58-5476-4B72-9D8F-6CAF12C0C3B4}" destId="{BB3A74EA-2282-4F97-AFA2-04E48D551C0D}" srcOrd="0" destOrd="0" presId="urn:microsoft.com/office/officeart/2005/8/layout/vList2"/>
    <dgm:cxn modelId="{625816C8-C5E1-4404-A06D-1A907D1DF8F5}" type="presOf" srcId="{30120FAD-9212-4624-B9A2-7D8D44D42E1C}" destId="{7811F518-7D82-4A38-97B2-6E06EA09ADAA}" srcOrd="0" destOrd="0" presId="urn:microsoft.com/office/officeart/2005/8/layout/vList2"/>
    <dgm:cxn modelId="{A63EF961-E7C4-4F80-84DF-BADCFC88DE9C}" type="presParOf" srcId="{7811F518-7D82-4A38-97B2-6E06EA09ADAA}" destId="{BB3A74EA-2282-4F97-AFA2-04E48D551C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CF79E5B7-427D-43BB-8A73-B518DF8E4E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B4E6E-16D5-4168-949F-D53AF3CB9A70}">
      <dgm:prSet/>
      <dgm:spPr/>
      <dgm:t>
        <a:bodyPr/>
        <a:lstStyle/>
        <a:p>
          <a:pPr rtl="0"/>
          <a:r>
            <a:rPr lang="en-US" b="1" smtClean="0"/>
            <a:t>References</a:t>
          </a:r>
          <a:endParaRPr lang="en-US"/>
        </a:p>
      </dgm:t>
    </dgm:pt>
    <dgm:pt modelId="{DE6E92A5-8530-4476-BEC1-A9F8E26C261C}" type="parTrans" cxnId="{609F3FF3-CB6E-4AC0-9B41-31FD4B74C940}">
      <dgm:prSet/>
      <dgm:spPr/>
      <dgm:t>
        <a:bodyPr/>
        <a:lstStyle/>
        <a:p>
          <a:endParaRPr lang="en-US"/>
        </a:p>
      </dgm:t>
    </dgm:pt>
    <dgm:pt modelId="{963C294C-5D2E-4163-8D58-7A74CBC3280C}" type="sibTrans" cxnId="{609F3FF3-CB6E-4AC0-9B41-31FD4B74C940}">
      <dgm:prSet/>
      <dgm:spPr/>
      <dgm:t>
        <a:bodyPr/>
        <a:lstStyle/>
        <a:p>
          <a:endParaRPr lang="en-US"/>
        </a:p>
      </dgm:t>
    </dgm:pt>
    <dgm:pt modelId="{06AE793B-C890-477C-AAB7-AD118BCEDBE7}" type="pres">
      <dgm:prSet presAssocID="{CF79E5B7-427D-43BB-8A73-B518DF8E4E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4D52B3-62A3-4712-9E9F-623D908282A0}" type="pres">
      <dgm:prSet presAssocID="{6C6B4E6E-16D5-4168-949F-D53AF3CB9A7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1AE6BD-84C1-40D7-A3C5-763EECB0E678}" type="presOf" srcId="{6C6B4E6E-16D5-4168-949F-D53AF3CB9A70}" destId="{664D52B3-62A3-4712-9E9F-623D908282A0}" srcOrd="0" destOrd="0" presId="urn:microsoft.com/office/officeart/2005/8/layout/vList2"/>
    <dgm:cxn modelId="{826B779E-1C9D-4671-B7BC-15587158735E}" type="presOf" srcId="{CF79E5B7-427D-43BB-8A73-B518DF8E4EF2}" destId="{06AE793B-C890-477C-AAB7-AD118BCEDBE7}" srcOrd="0" destOrd="0" presId="urn:microsoft.com/office/officeart/2005/8/layout/vList2"/>
    <dgm:cxn modelId="{609F3FF3-CB6E-4AC0-9B41-31FD4B74C940}" srcId="{CF79E5B7-427D-43BB-8A73-B518DF8E4EF2}" destId="{6C6B4E6E-16D5-4168-949F-D53AF3CB9A70}" srcOrd="0" destOrd="0" parTransId="{DE6E92A5-8530-4476-BEC1-A9F8E26C261C}" sibTransId="{963C294C-5D2E-4163-8D58-7A74CBC3280C}"/>
    <dgm:cxn modelId="{27D62C5C-A3CC-45E2-A2BC-0A69318D563B}" type="presParOf" srcId="{06AE793B-C890-477C-AAB7-AD118BCEDBE7}" destId="{664D52B3-62A3-4712-9E9F-623D908282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/>
      <dgm:spPr/>
      <dgm:t>
        <a:bodyPr/>
        <a:lstStyle/>
        <a:p>
          <a:pPr rtl="0"/>
          <a:r>
            <a:rPr lang="en-US" b="1" dirty="0" smtClean="0"/>
            <a:t>1. Software system architecture</a:t>
          </a:r>
          <a:endParaRPr lang="en-US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AE70BA-1EDB-43F8-98BF-80F1C80B2E15}" type="presOf" srcId="{F1ED19EE-9487-4611-BC43-DE7D4EF58F14}" destId="{DF90E73F-A376-41E9-AF28-D85475F2BAFD}" srcOrd="0" destOrd="0" presId="urn:microsoft.com/office/officeart/2005/8/layout/vList2"/>
    <dgm:cxn modelId="{D6DFBBD9-C2AE-4A0F-98C5-1D7669878A69}" type="presOf" srcId="{145CD5FB-CCAC-49BE-93F3-0AF4F07C7645}" destId="{84D8BBFB-50C0-4D20-BADE-9E4A3CD0D435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91B22370-24C1-4D9F-996E-1A347C4F9C74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/>
      <dgm:spPr/>
      <dgm:t>
        <a:bodyPr/>
        <a:lstStyle/>
        <a:p>
          <a:pPr rtl="0"/>
          <a:r>
            <a:rPr lang="en-US" b="1" dirty="0" smtClean="0"/>
            <a:t>1. Software system architecture…</a:t>
          </a:r>
          <a:endParaRPr lang="en-US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9C576F-6CDA-440B-BF21-2D1CC9674701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8ED209C0-6A63-422B-A965-121B467B1D00}" type="presOf" srcId="{145CD5FB-CCAC-49BE-93F3-0AF4F07C7645}" destId="{84D8BBFB-50C0-4D20-BADE-9E4A3CD0D435}" srcOrd="0" destOrd="0" presId="urn:microsoft.com/office/officeart/2005/8/layout/vList2"/>
    <dgm:cxn modelId="{FC652949-5436-477A-91D9-2D476E3BA174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/>
      <dgm:spPr/>
      <dgm:t>
        <a:bodyPr/>
        <a:lstStyle/>
        <a:p>
          <a:pPr rtl="0"/>
          <a:r>
            <a:rPr lang="en-US" b="1" dirty="0" smtClean="0"/>
            <a:t>1. Software system architecture…</a:t>
          </a:r>
          <a:endParaRPr lang="en-US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6A1445-946D-4456-B08B-09E4CA9C8BF7}" type="presOf" srcId="{F1ED19EE-9487-4611-BC43-DE7D4EF58F14}" destId="{DF90E73F-A376-41E9-AF28-D85475F2BAFD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B3827143-E2BD-4176-ACEF-6EA2CFE88279}" type="presOf" srcId="{145CD5FB-CCAC-49BE-93F3-0AF4F07C7645}" destId="{84D8BBFB-50C0-4D20-BADE-9E4A3CD0D435}" srcOrd="0" destOrd="0" presId="urn:microsoft.com/office/officeart/2005/8/layout/vList2"/>
    <dgm:cxn modelId="{A12747C3-507A-45E3-AA7E-7776FCE1B3C3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/>
      <dgm:spPr/>
      <dgm:t>
        <a:bodyPr/>
        <a:lstStyle/>
        <a:p>
          <a:pPr rtl="0"/>
          <a:r>
            <a:rPr lang="en-US" b="1" dirty="0" smtClean="0"/>
            <a:t>1. Software system architecture…</a:t>
          </a:r>
          <a:endParaRPr lang="en-US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51B54C-FC0B-4D7F-815E-0D59835AFD56}" type="presOf" srcId="{F1ED19EE-9487-4611-BC43-DE7D4EF58F14}" destId="{DF90E73F-A376-41E9-AF28-D85475F2BAFD}" srcOrd="0" destOrd="0" presId="urn:microsoft.com/office/officeart/2005/8/layout/vList2"/>
    <dgm:cxn modelId="{FAFC9127-A65D-4D04-A804-0F6A91B141F3}" type="presOf" srcId="{145CD5FB-CCAC-49BE-93F3-0AF4F07C7645}" destId="{84D8BBFB-50C0-4D20-BADE-9E4A3CD0D435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2903F962-1F55-48B1-B364-9A1AFF9750C1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1" dirty="0" smtClean="0"/>
            <a:t>2. Specifics in web application architecture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A6E5015A-5528-4F2E-A7EA-FD79A079DB70}" type="presOf" srcId="{145CD5FB-CCAC-49BE-93F3-0AF4F07C7645}" destId="{84D8BBFB-50C0-4D20-BADE-9E4A3CD0D435}" srcOrd="0" destOrd="0" presId="urn:microsoft.com/office/officeart/2005/8/layout/vList2"/>
    <dgm:cxn modelId="{D05DA2FB-F36A-4CCE-8133-1EEDEA62518B}" type="presOf" srcId="{F1ED19EE-9487-4611-BC43-DE7D4EF58F14}" destId="{DF90E73F-A376-41E9-AF28-D85475F2BAFD}" srcOrd="0" destOrd="0" presId="urn:microsoft.com/office/officeart/2005/8/layout/vList2"/>
    <dgm:cxn modelId="{89862B77-E104-47D6-87E8-2DE39B7EE0EE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5CD5FB-CCAC-49BE-93F3-0AF4F07C7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D19EE-9487-4611-BC43-DE7D4EF58F14}">
      <dgm:prSet custT="1"/>
      <dgm:spPr/>
      <dgm:t>
        <a:bodyPr/>
        <a:lstStyle/>
        <a:p>
          <a:pPr algn="ctr" rtl="0"/>
          <a:r>
            <a:rPr lang="en-US" sz="3600" b="1" dirty="0" smtClean="0"/>
            <a:t>2. Specifics in web application architecture…</a:t>
          </a:r>
          <a:endParaRPr lang="en-US" sz="3600" b="1" dirty="0"/>
        </a:p>
      </dgm:t>
    </dgm:pt>
    <dgm:pt modelId="{AFA071AD-B325-42F1-8523-0A257FE7EDD3}" type="parTrans" cxnId="{39052A83-C92C-46AB-BCC9-362900B9A974}">
      <dgm:prSet/>
      <dgm:spPr/>
      <dgm:t>
        <a:bodyPr/>
        <a:lstStyle/>
        <a:p>
          <a:endParaRPr lang="en-US" b="1"/>
        </a:p>
      </dgm:t>
    </dgm:pt>
    <dgm:pt modelId="{03940755-0699-4C44-848F-0596152F4D00}" type="sibTrans" cxnId="{39052A83-C92C-46AB-BCC9-362900B9A974}">
      <dgm:prSet/>
      <dgm:spPr/>
      <dgm:t>
        <a:bodyPr/>
        <a:lstStyle/>
        <a:p>
          <a:endParaRPr lang="en-US" b="1"/>
        </a:p>
      </dgm:t>
    </dgm:pt>
    <dgm:pt modelId="{84D8BBFB-50C0-4D20-BADE-9E4A3CD0D435}" type="pres">
      <dgm:prSet presAssocID="{145CD5FB-CCAC-49BE-93F3-0AF4F07C76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E73F-A376-41E9-AF28-D85475F2BAFD}" type="pres">
      <dgm:prSet presAssocID="{F1ED19EE-9487-4611-BC43-DE7D4EF58F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05808D-372E-4B13-80B9-BCF578F0E54B}" type="presOf" srcId="{145CD5FB-CCAC-49BE-93F3-0AF4F07C7645}" destId="{84D8BBFB-50C0-4D20-BADE-9E4A3CD0D435}" srcOrd="0" destOrd="0" presId="urn:microsoft.com/office/officeart/2005/8/layout/vList2"/>
    <dgm:cxn modelId="{39052A83-C92C-46AB-BCC9-362900B9A974}" srcId="{145CD5FB-CCAC-49BE-93F3-0AF4F07C7645}" destId="{F1ED19EE-9487-4611-BC43-DE7D4EF58F14}" srcOrd="0" destOrd="0" parTransId="{AFA071AD-B325-42F1-8523-0A257FE7EDD3}" sibTransId="{03940755-0699-4C44-848F-0596152F4D00}"/>
    <dgm:cxn modelId="{6206127A-210B-4D2B-8096-CF3AD33B5050}" type="presOf" srcId="{F1ED19EE-9487-4611-BC43-DE7D4EF58F14}" destId="{DF90E73F-A376-41E9-AF28-D85475F2BAFD}" srcOrd="0" destOrd="0" presId="urn:microsoft.com/office/officeart/2005/8/layout/vList2"/>
    <dgm:cxn modelId="{816546C9-8024-404C-9A09-87A4895DF09D}" type="presParOf" srcId="{84D8BBFB-50C0-4D20-BADE-9E4A3CD0D435}" destId="{DF90E73F-A376-41E9-AF28-D85475F2BA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2. Specifics in web application architecture</a:t>
          </a:r>
          <a:endParaRPr lang="en-US" sz="3600" b="0" kern="1200" dirty="0"/>
        </a:p>
      </dsp:txBody>
      <dsp:txXfrm>
        <a:off x="0" y="539"/>
        <a:ext cx="8458200" cy="114192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2. 1 </a:t>
          </a:r>
          <a:r>
            <a:rPr lang="en-US" sz="3600" b="1" kern="1200" dirty="0" smtClean="0"/>
            <a:t>Components of a web application architecture</a:t>
          </a:r>
          <a:endParaRPr lang="en-US" sz="3600" b="1" kern="1200" dirty="0"/>
        </a:p>
      </dsp:txBody>
      <dsp:txXfrm>
        <a:off x="0" y="679"/>
        <a:ext cx="8458200" cy="1141641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2. 1 </a:t>
          </a:r>
          <a:r>
            <a:rPr lang="en-US" sz="3600" b="1" kern="1200" dirty="0" smtClean="0"/>
            <a:t>Components of a web application architecture</a:t>
          </a:r>
          <a:endParaRPr lang="en-US" sz="3600" b="1" kern="1200" dirty="0"/>
        </a:p>
      </dsp:txBody>
      <dsp:txXfrm>
        <a:off x="0" y="679"/>
        <a:ext cx="8458200" cy="1141641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2. 1 </a:t>
          </a:r>
          <a:r>
            <a:rPr lang="en-US" sz="3600" b="1" kern="1200" dirty="0" smtClean="0"/>
            <a:t>Components of a web application architecture</a:t>
          </a:r>
          <a:endParaRPr lang="en-US" sz="3600" b="1" kern="1200" dirty="0"/>
        </a:p>
      </dsp:txBody>
      <dsp:txXfrm>
        <a:off x="0" y="679"/>
        <a:ext cx="8458200" cy="1141641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2. 1 </a:t>
          </a:r>
          <a:r>
            <a:rPr lang="en-US" sz="3600" b="1" kern="1200" dirty="0" smtClean="0"/>
            <a:t>Components of a web application architecture</a:t>
          </a:r>
          <a:endParaRPr lang="en-US" sz="3600" b="1" kern="1200" dirty="0"/>
        </a:p>
      </dsp:txBody>
      <dsp:txXfrm>
        <a:off x="0" y="679"/>
        <a:ext cx="8458200" cy="1141641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2. 1 </a:t>
          </a:r>
          <a:r>
            <a:rPr lang="en-US" sz="3600" b="1" kern="1200" dirty="0" smtClean="0"/>
            <a:t>Components of a web application architecture</a:t>
          </a:r>
          <a:endParaRPr lang="en-US" sz="3600" b="1" kern="1200" dirty="0"/>
        </a:p>
      </dsp:txBody>
      <dsp:txXfrm>
        <a:off x="0" y="679"/>
        <a:ext cx="8458200" cy="1141641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 Layered architecture for web applications</a:t>
          </a:r>
          <a:endParaRPr lang="en-US" sz="3600" b="1" kern="1200" dirty="0"/>
        </a:p>
      </dsp:txBody>
      <dsp:txXfrm>
        <a:off x="0" y="679"/>
        <a:ext cx="8458200" cy="1141641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 Layered architecture for web applications</a:t>
          </a:r>
          <a:endParaRPr lang="en-US" sz="3600" b="1" kern="1200" dirty="0"/>
        </a:p>
      </dsp:txBody>
      <dsp:txXfrm>
        <a:off x="0" y="679"/>
        <a:ext cx="8458200" cy="1141641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 Layered architecture for web applications</a:t>
          </a:r>
          <a:endParaRPr lang="en-US" sz="3600" b="1" kern="1200" dirty="0"/>
        </a:p>
      </dsp:txBody>
      <dsp:txXfrm>
        <a:off x="0" y="679"/>
        <a:ext cx="8458200" cy="1141641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3.1 two-layer web architecture</a:t>
          </a:r>
          <a:endParaRPr lang="en-US" sz="3600" b="1" kern="1200" dirty="0"/>
        </a:p>
      </dsp:txBody>
      <dsp:txXfrm>
        <a:off x="0" y="539"/>
        <a:ext cx="8458200" cy="11419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384EC0-C53B-4D25-9134-CA79C0F3EE01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Summary of the previous lecture</a:t>
          </a:r>
          <a:endParaRPr lang="en-US" sz="4500" kern="1200" dirty="0"/>
        </a:p>
      </dsp:txBody>
      <dsp:txXfrm>
        <a:off x="0" y="31837"/>
        <a:ext cx="8229600" cy="1079325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3.1 two-layer web architecture</a:t>
          </a:r>
          <a:endParaRPr lang="en-US" sz="3600" b="1" kern="1200" dirty="0"/>
        </a:p>
      </dsp:txBody>
      <dsp:txXfrm>
        <a:off x="0" y="539"/>
        <a:ext cx="8458200" cy="1141920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3.1 two-layer web architecture</a:t>
          </a:r>
          <a:endParaRPr lang="en-US" sz="3600" b="1" kern="1200" dirty="0"/>
        </a:p>
      </dsp:txBody>
      <dsp:txXfrm>
        <a:off x="0" y="539"/>
        <a:ext cx="8458200" cy="1141920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3.2 three-layer web architecture</a:t>
          </a:r>
          <a:endParaRPr lang="en-US" sz="3600" b="1" kern="1200" dirty="0"/>
        </a:p>
      </dsp:txBody>
      <dsp:txXfrm>
        <a:off x="0" y="539"/>
        <a:ext cx="8458200" cy="1141920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107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3.1 three-layer web architecture</a:t>
          </a:r>
          <a:endParaRPr lang="en-US" sz="3600" b="1" kern="1200" dirty="0"/>
        </a:p>
      </dsp:txBody>
      <dsp:txXfrm>
        <a:off x="0" y="1079"/>
        <a:ext cx="8458200" cy="1141920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3.2 three-layer web architecture</a:t>
          </a:r>
          <a:endParaRPr lang="en-US" sz="3600" b="1" kern="1200" dirty="0"/>
        </a:p>
      </dsp:txBody>
      <dsp:txXfrm>
        <a:off x="0" y="539"/>
        <a:ext cx="8458200" cy="1141920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3.3 N-layer web architecture</a:t>
          </a:r>
          <a:endParaRPr lang="en-US" sz="3600" b="1" kern="1200" dirty="0"/>
        </a:p>
      </dsp:txBody>
      <dsp:txXfrm>
        <a:off x="0" y="539"/>
        <a:ext cx="8458200" cy="1141920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3.3 N-layer web architecture…</a:t>
          </a:r>
          <a:endParaRPr lang="en-US" sz="3600" b="1" kern="1200" dirty="0"/>
        </a:p>
      </dsp:txBody>
      <dsp:txXfrm>
        <a:off x="0" y="539"/>
        <a:ext cx="8458200" cy="1141920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3.3 N-layer web architecture…</a:t>
          </a:r>
          <a:endParaRPr lang="en-US" sz="3600" b="1" kern="1200" dirty="0"/>
        </a:p>
      </dsp:txBody>
      <dsp:txXfrm>
        <a:off x="0" y="539"/>
        <a:ext cx="8458200" cy="1141920"/>
      </dsp:txXfrm>
    </dsp:sp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3.3 N-layer web architecture…</a:t>
          </a:r>
          <a:endParaRPr lang="en-US" sz="3600" b="1" kern="1200" dirty="0"/>
        </a:p>
      </dsp:txBody>
      <dsp:txXfrm>
        <a:off x="0" y="539"/>
        <a:ext cx="8458200" cy="1141920"/>
      </dsp:txXfrm>
    </dsp:sp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3.3 N-layer web architecture…</a:t>
          </a:r>
          <a:endParaRPr lang="en-US" sz="3600" b="1" kern="1200" dirty="0"/>
        </a:p>
      </dsp:txBody>
      <dsp:txXfrm>
        <a:off x="0" y="539"/>
        <a:ext cx="8458200" cy="11419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16C90D-8890-425D-937E-23A65827EEC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Outline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53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3.4 Comparison of layered architecture</a:t>
          </a:r>
          <a:endParaRPr lang="en-US" sz="3600" b="1" kern="1200" dirty="0"/>
        </a:p>
      </dsp:txBody>
      <dsp:txXfrm>
        <a:off x="0" y="539"/>
        <a:ext cx="8458200" cy="1141920"/>
      </dsp:txXfrm>
    </dsp:sp>
  </dsp:spTree>
</dsp:drawing>
</file>

<file path=ppt/diagrams/drawing3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1079"/>
          <a:ext cx="84582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3.5 example</a:t>
          </a:r>
          <a:endParaRPr lang="en-US" sz="3600" b="1" kern="1200" dirty="0"/>
        </a:p>
      </dsp:txBody>
      <dsp:txXfrm>
        <a:off x="0" y="1079"/>
        <a:ext cx="8458200" cy="1141920"/>
      </dsp:txXfrm>
    </dsp:sp>
  </dsp:spTree>
</dsp:drawing>
</file>

<file path=ppt/diagrams/drawing3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3A74EA-2282-4F97-AFA2-04E48D551C0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Summary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3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4D52B3-62A3-4712-9E9F-623D908282A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References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1. Software system architecture</a:t>
          </a:r>
          <a:endParaRPr lang="en-US" sz="4600" b="1" kern="1200" dirty="0"/>
        </a:p>
      </dsp:txBody>
      <dsp:txXfrm>
        <a:off x="0" y="19844"/>
        <a:ext cx="8229600" cy="110331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 Software system architecture…</a:t>
          </a:r>
          <a:endParaRPr lang="en-US" sz="4400" b="1" kern="1200" dirty="0"/>
        </a:p>
      </dsp:txBody>
      <dsp:txXfrm>
        <a:off x="0" y="43829"/>
        <a:ext cx="8229600" cy="105534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 Software system architecture…</a:t>
          </a:r>
          <a:endParaRPr lang="en-US" sz="4400" b="1" kern="1200" dirty="0"/>
        </a:p>
      </dsp:txBody>
      <dsp:txXfrm>
        <a:off x="0" y="43829"/>
        <a:ext cx="8229600" cy="105534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 Software system architecture…</a:t>
          </a:r>
          <a:endParaRPr lang="en-US" sz="4400" b="1" kern="1200" dirty="0"/>
        </a:p>
      </dsp:txBody>
      <dsp:txXfrm>
        <a:off x="0" y="43829"/>
        <a:ext cx="8229600" cy="105534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2. Specifics in web application architecture</a:t>
          </a:r>
          <a:endParaRPr lang="en-US" sz="3600" b="1" kern="1200" dirty="0"/>
        </a:p>
      </dsp:txBody>
      <dsp:txXfrm>
        <a:off x="0" y="679"/>
        <a:ext cx="8458200" cy="1141641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0E73F-A376-41E9-AF28-D85475F2BAFD}">
      <dsp:nvSpPr>
        <dsp:cNvPr id="0" name=""/>
        <dsp:cNvSpPr/>
      </dsp:nvSpPr>
      <dsp:spPr>
        <a:xfrm>
          <a:off x="0" y="679"/>
          <a:ext cx="84582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2. Specifics in web application architecture…</a:t>
          </a:r>
          <a:endParaRPr lang="en-US" sz="3600" b="1" kern="1200" dirty="0"/>
        </a:p>
      </dsp:txBody>
      <dsp:txXfrm>
        <a:off x="0" y="679"/>
        <a:ext cx="8458200" cy="1141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191" y="4342363"/>
            <a:ext cx="5486096" cy="411503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643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CBC4-6A17-4B63-875E-9F0727AC74F8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5706-C374-4258-B940-254584ECE641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E85C-94CF-4E04-B984-EF9D73A08F49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FE67-B7BF-4E68-8617-982968ED3AA9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A29-2B3C-4678-B296-A6A72CAD70D5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2062-1DF1-4902-BF91-3675D925C8AF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B608-74EE-427E-89CC-DE50D1F95745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3DF-2264-426A-9962-CCA99766B7F0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E148-B62E-4ACD-AF19-CAEED52D8967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7387-3E94-4945-AFFF-B96EF4AF051C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74E8-4EF9-4DDD-9682-33F14EA0BCFB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301F-50A4-44BB-B677-0BAA44DB453D}" type="datetime1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microsoft.com/office/2007/relationships/diagramDrawing" Target="../diagrams/drawing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microsoft.com/office/2007/relationships/diagramDrawing" Target="../diagrams/drawing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533400" y="228600"/>
            <a:ext cx="7772400" cy="1222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/>
              <a:t>CSE 615 – Web Engineering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5105400" y="1981200"/>
            <a:ext cx="3810000" cy="1709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/>
              <a:t>A. H. M. </a:t>
            </a:r>
            <a:r>
              <a:rPr lang="en-US" sz="2400" b="1" dirty="0" err="1"/>
              <a:t>Sajedul</a:t>
            </a:r>
            <a:r>
              <a:rPr lang="en-US" sz="2400" b="1" dirty="0"/>
              <a:t> </a:t>
            </a:r>
            <a:r>
              <a:rPr lang="en-US" sz="2400" b="1" dirty="0" err="1"/>
              <a:t>Hoque</a:t>
            </a:r>
            <a:endParaRPr lang="en-US" sz="2400" b="1" dirty="0"/>
          </a:p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Assistant Professor </a:t>
            </a:r>
          </a:p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Computer Science &amp; Engineering</a:t>
            </a:r>
          </a:p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University of Chittagong</a:t>
            </a:r>
          </a:p>
        </p:txBody>
      </p:sp>
      <p:pic>
        <p:nvPicPr>
          <p:cNvPr id="5" name="Picture 4" descr="web-technology-assignment-hel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0"/>
            <a:ext cx="4038600" cy="24393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571377784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 web applications </a:t>
            </a:r>
            <a:r>
              <a:rPr lang="en-US" b="1" dirty="0" smtClean="0">
                <a:solidFill>
                  <a:srgbClr val="FF0000"/>
                </a:solidFill>
              </a:rPr>
              <a:t>quality requirements </a:t>
            </a:r>
            <a:r>
              <a:rPr lang="en-US" b="1" dirty="0" smtClean="0"/>
              <a:t>are more demanding as compared to desktop applications</a:t>
            </a:r>
          </a:p>
          <a:p>
            <a:pPr lvl="1"/>
            <a:r>
              <a:rPr lang="en-US" b="1" dirty="0"/>
              <a:t>performance, security, scalability, and </a:t>
            </a:r>
            <a:r>
              <a:rPr lang="en-US" b="1" dirty="0" smtClean="0"/>
              <a:t>availability</a:t>
            </a:r>
            <a:r>
              <a:rPr lang="en-US" b="1" dirty="0"/>
              <a:t> </a:t>
            </a:r>
            <a:r>
              <a:rPr lang="en-US" b="1" dirty="0" smtClean="0"/>
              <a:t>etc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Need </a:t>
            </a:r>
            <a:r>
              <a:rPr lang="en-US" b="1" dirty="0" smtClean="0">
                <a:solidFill>
                  <a:srgbClr val="FF0000"/>
                </a:solidFill>
              </a:rPr>
              <a:t>specific </a:t>
            </a:r>
            <a:r>
              <a:rPr lang="en-US" b="1" dirty="0">
                <a:solidFill>
                  <a:srgbClr val="FF0000"/>
                </a:solidFill>
              </a:rPr>
              <a:t>technical infrastructures </a:t>
            </a:r>
            <a:r>
              <a:rPr lang="en-US" b="1" dirty="0"/>
              <a:t>both for the development and </a:t>
            </a:r>
            <a:r>
              <a:rPr lang="en-US" b="1" dirty="0" smtClean="0"/>
              <a:t>the operation </a:t>
            </a:r>
            <a:r>
              <a:rPr lang="en-US" b="1" dirty="0"/>
              <a:t>of </a:t>
            </a:r>
            <a:r>
              <a:rPr lang="en-US" b="1" dirty="0" smtClean="0"/>
              <a:t>web </a:t>
            </a:r>
            <a:r>
              <a:rPr lang="en-US" b="1" dirty="0"/>
              <a:t>applications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77785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052037871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have to </a:t>
            </a:r>
            <a:r>
              <a:rPr lang="en-US" b="1" dirty="0" smtClean="0"/>
              <a:t>consider</a:t>
            </a:r>
          </a:p>
          <a:p>
            <a:pPr lvl="1"/>
            <a:r>
              <a:rPr lang="en-US" b="1" dirty="0" smtClean="0"/>
              <a:t>Web Platform </a:t>
            </a:r>
            <a:r>
              <a:rPr lang="en-US" b="1" dirty="0"/>
              <a:t>A</a:t>
            </a:r>
            <a:r>
              <a:rPr lang="en-US" b="1" dirty="0" smtClean="0"/>
              <a:t>rchitecture </a:t>
            </a:r>
            <a:r>
              <a:rPr lang="en-US" b="1" dirty="0" smtClean="0">
                <a:solidFill>
                  <a:srgbClr val="FF0000"/>
                </a:solidFill>
              </a:rPr>
              <a:t>(WPA)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Web Application Architecture </a:t>
            </a:r>
            <a:r>
              <a:rPr lang="en-US" b="1" dirty="0" smtClean="0">
                <a:solidFill>
                  <a:srgbClr val="FF0000"/>
                </a:solidFill>
              </a:rPr>
              <a:t>(WAA)</a:t>
            </a:r>
          </a:p>
          <a:p>
            <a:r>
              <a:rPr lang="en-US" b="1" dirty="0" smtClean="0"/>
              <a:t>Web application architecture</a:t>
            </a:r>
            <a:r>
              <a:rPr lang="en-US" b="1" dirty="0">
                <a:solidFill>
                  <a:srgbClr val="FF0000"/>
                </a:solidFill>
              </a:rPr>
              <a:t> (WAA) </a:t>
            </a:r>
            <a:r>
              <a:rPr lang="en-US" b="1" dirty="0" smtClean="0"/>
              <a:t>depends on the problem domain of the application, therefore we focus on web platform architecture </a:t>
            </a:r>
            <a:r>
              <a:rPr lang="en-US" b="1" dirty="0" smtClean="0">
                <a:solidFill>
                  <a:srgbClr val="FF0000"/>
                </a:solidFill>
              </a:rPr>
              <a:t>(WPA)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6136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552567669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Client: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b="1" dirty="0" smtClean="0"/>
              <a:t>generally </a:t>
            </a:r>
            <a:r>
              <a:rPr lang="en-US" b="1" dirty="0"/>
              <a:t>a browser (user agent) is controlled by a user to </a:t>
            </a:r>
            <a:r>
              <a:rPr lang="en-US" b="1" dirty="0">
                <a:solidFill>
                  <a:srgbClr val="FF0000"/>
                </a:solidFill>
              </a:rPr>
              <a:t>operate</a:t>
            </a:r>
            <a:r>
              <a:rPr lang="en-US" b="1" dirty="0"/>
              <a:t> the w</a:t>
            </a:r>
            <a:r>
              <a:rPr lang="en-US" b="1" dirty="0" smtClean="0"/>
              <a:t>eb application</a:t>
            </a:r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client’s functionality can be expanded by installing </a:t>
            </a:r>
            <a:r>
              <a:rPr lang="en-US" b="1" dirty="0" smtClean="0">
                <a:solidFill>
                  <a:srgbClr val="FF0000"/>
                </a:solidFill>
              </a:rPr>
              <a:t>plug-ins and Applets </a:t>
            </a:r>
          </a:p>
          <a:p>
            <a:r>
              <a:rPr lang="en-US" b="1" dirty="0">
                <a:solidFill>
                  <a:srgbClr val="FF0000"/>
                </a:solidFill>
              </a:rPr>
              <a:t>Firewall: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 </a:t>
            </a:r>
            <a:r>
              <a:rPr lang="en-US" b="1" dirty="0"/>
              <a:t>piece of software </a:t>
            </a:r>
            <a:r>
              <a:rPr lang="en-US" b="1" dirty="0">
                <a:solidFill>
                  <a:srgbClr val="FF0000"/>
                </a:solidFill>
              </a:rPr>
              <a:t>regulating</a:t>
            </a:r>
            <a:r>
              <a:rPr lang="en-US" b="1" dirty="0"/>
              <a:t> the communication between insecure </a:t>
            </a:r>
            <a:r>
              <a:rPr lang="en-US" b="1" dirty="0" smtClean="0"/>
              <a:t>networks(e.g</a:t>
            </a:r>
            <a:r>
              <a:rPr lang="en-US" b="1" dirty="0"/>
              <a:t>., </a:t>
            </a:r>
            <a:r>
              <a:rPr lang="en-US" b="1" dirty="0" smtClean="0"/>
              <a:t> the </a:t>
            </a:r>
            <a:r>
              <a:rPr lang="en-US" b="1" dirty="0"/>
              <a:t>Internet) and secure networks (e.g., corporate </a:t>
            </a:r>
            <a:r>
              <a:rPr lang="en-US" b="1" dirty="0" smtClean="0"/>
              <a:t>LANs)</a:t>
            </a:r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his </a:t>
            </a:r>
            <a:r>
              <a:rPr lang="en-US" b="1" dirty="0"/>
              <a:t>communication </a:t>
            </a:r>
            <a:r>
              <a:rPr lang="en-US" b="1" dirty="0" smtClean="0"/>
              <a:t>is </a:t>
            </a:r>
            <a:r>
              <a:rPr lang="en-US" b="1" dirty="0" smtClean="0">
                <a:solidFill>
                  <a:srgbClr val="FF0000"/>
                </a:solidFill>
              </a:rPr>
              <a:t>filtered</a:t>
            </a:r>
            <a:r>
              <a:rPr lang="en-US" b="1" dirty="0" smtClean="0"/>
              <a:t> </a:t>
            </a:r>
            <a:r>
              <a:rPr lang="en-US" b="1" dirty="0"/>
              <a:t>by access </a:t>
            </a:r>
            <a:r>
              <a:rPr lang="en-US" b="1" dirty="0" smtClean="0"/>
              <a:t>rules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4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89293051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Proxy: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A </a:t>
            </a:r>
            <a:r>
              <a:rPr lang="en-US" b="1" dirty="0"/>
              <a:t>proxy is typically used to temporarily store </a:t>
            </a:r>
            <a:r>
              <a:rPr lang="en-US" b="1" dirty="0" smtClean="0"/>
              <a:t>web </a:t>
            </a:r>
            <a:r>
              <a:rPr lang="en-US" b="1" dirty="0"/>
              <a:t>pages in a </a:t>
            </a:r>
            <a:r>
              <a:rPr lang="en-US" b="1" dirty="0" smtClean="0"/>
              <a:t>cache</a:t>
            </a:r>
          </a:p>
          <a:p>
            <a:r>
              <a:rPr lang="en-US" b="1" dirty="0">
                <a:solidFill>
                  <a:srgbClr val="FF0000"/>
                </a:solidFill>
              </a:rPr>
              <a:t>Web server: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A </a:t>
            </a:r>
            <a:r>
              <a:rPr lang="en-US" b="1" dirty="0"/>
              <a:t>Web server is a piece of software that supports various Web protocols </a:t>
            </a:r>
            <a:r>
              <a:rPr lang="en-US" b="1" dirty="0" smtClean="0"/>
              <a:t>like HTTP</a:t>
            </a:r>
            <a:r>
              <a:rPr lang="en-US" b="1" dirty="0"/>
              <a:t>, and HTTPS, etc., to process client </a:t>
            </a:r>
            <a:r>
              <a:rPr lang="en-US" b="1" dirty="0" smtClean="0"/>
              <a:t>requests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66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203277600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Database server: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this </a:t>
            </a:r>
            <a:r>
              <a:rPr lang="en-US" b="1" dirty="0"/>
              <a:t>server normally supplies </a:t>
            </a:r>
            <a:r>
              <a:rPr lang="en-US" b="1" dirty="0" smtClean="0"/>
              <a:t>data in structured </a:t>
            </a:r>
            <a:r>
              <a:rPr lang="en-US" b="1" dirty="0"/>
              <a:t>form, e.g., in </a:t>
            </a:r>
            <a:r>
              <a:rPr lang="en-US" b="1" dirty="0" smtClean="0"/>
              <a:t>tables</a:t>
            </a:r>
          </a:p>
          <a:p>
            <a:r>
              <a:rPr lang="en-US" b="1" dirty="0">
                <a:solidFill>
                  <a:srgbClr val="FF0000"/>
                </a:solidFill>
              </a:rPr>
              <a:t>Legacy application: </a:t>
            </a:r>
          </a:p>
          <a:p>
            <a:pPr lvl="1"/>
            <a:r>
              <a:rPr lang="en-US" b="1" dirty="0"/>
              <a:t>A legacy application is an older system that should be integrated as an internal or external component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261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544036650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Media server: </a:t>
            </a:r>
          </a:p>
          <a:p>
            <a:pPr lvl="1"/>
            <a:r>
              <a:rPr lang="en-US" b="1" dirty="0" smtClean="0"/>
              <a:t>This </a:t>
            </a:r>
            <a:r>
              <a:rPr lang="en-US" b="1" dirty="0"/>
              <a:t>component is primarily used for content streaming of </a:t>
            </a:r>
            <a:r>
              <a:rPr lang="en-US" b="1" dirty="0" smtClean="0"/>
              <a:t>non-structured bulk </a:t>
            </a:r>
            <a:r>
              <a:rPr lang="en-US" b="1" dirty="0"/>
              <a:t>data (e.g., audio or </a:t>
            </a:r>
            <a:r>
              <a:rPr lang="en-US" b="1" dirty="0" smtClean="0"/>
              <a:t>video)</a:t>
            </a:r>
          </a:p>
          <a:p>
            <a:r>
              <a:rPr lang="en-US" b="1" dirty="0">
                <a:solidFill>
                  <a:srgbClr val="FF0000"/>
                </a:solidFill>
              </a:rPr>
              <a:t>Application </a:t>
            </a:r>
            <a:r>
              <a:rPr lang="en-US" b="1" dirty="0" smtClean="0">
                <a:solidFill>
                  <a:srgbClr val="FF0000"/>
                </a:solidFill>
              </a:rPr>
              <a:t>server:</a:t>
            </a:r>
          </a:p>
          <a:p>
            <a:pPr lvl="1"/>
            <a:r>
              <a:rPr lang="en-US" b="1" dirty="0" smtClean="0"/>
              <a:t>An </a:t>
            </a:r>
            <a:r>
              <a:rPr lang="en-US" b="1" dirty="0"/>
              <a:t>application server holds the functionality required by </a:t>
            </a:r>
            <a:r>
              <a:rPr lang="en-US" b="1" dirty="0" smtClean="0"/>
              <a:t>several applications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Content Management Server:</a:t>
            </a:r>
          </a:p>
          <a:p>
            <a:pPr lvl="1"/>
            <a:r>
              <a:rPr lang="en-US" b="1" dirty="0" smtClean="0"/>
              <a:t>It holds contents to serve an application</a:t>
            </a:r>
          </a:p>
          <a:p>
            <a:pPr lvl="1"/>
            <a:r>
              <a:rPr lang="en-US" b="1" dirty="0" smtClean="0"/>
              <a:t>These contents are normally available in the form of semi-structured data, e.g., XML documents  </a:t>
            </a:r>
          </a:p>
        </p:txBody>
      </p:sp>
    </p:spTree>
    <p:extLst>
      <p:ext uri="{BB962C8B-B14F-4D97-AF65-F5344CB8AC3E}">
        <p14:creationId xmlns:p14="http://schemas.microsoft.com/office/powerpoint/2010/main" xmlns="" val="31019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035312185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14478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lient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04800" y="2209799"/>
            <a:ext cx="1066800" cy="26317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Browser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2971800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Plug -In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5054" y="1524000"/>
            <a:ext cx="1066800" cy="3886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Firewall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39233" y="1524000"/>
            <a:ext cx="977369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proxy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1524000"/>
            <a:ext cx="3429000" cy="200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Web-server</a:t>
            </a:r>
            <a:endParaRPr lang="en-US" b="1" dirty="0"/>
          </a:p>
        </p:txBody>
      </p:sp>
      <p:sp>
        <p:nvSpPr>
          <p:cNvPr id="13" name="Vertical Scroll 12"/>
          <p:cNvSpPr/>
          <p:nvPr/>
        </p:nvSpPr>
        <p:spPr>
          <a:xfrm>
            <a:off x="7086600" y="1981200"/>
            <a:ext cx="838200" cy="762000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72300" y="27871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HTML, XML 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334000" y="1981200"/>
            <a:ext cx="1219200" cy="1175266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CGI support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27918" y="3910081"/>
            <a:ext cx="1101282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 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51010" y="3910081"/>
            <a:ext cx="1358369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Application 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6565" y="5283958"/>
            <a:ext cx="1282814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Legacy application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24400" y="5282820"/>
            <a:ext cx="15240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 server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600200" y="2743200"/>
            <a:ext cx="4548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55054" y="2743200"/>
            <a:ext cx="10668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21854" y="2743200"/>
            <a:ext cx="806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2"/>
          </p:cNvCxnSpPr>
          <p:nvPr/>
        </p:nvCxnSpPr>
        <p:spPr>
          <a:xfrm flipV="1">
            <a:off x="3927918" y="24384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</p:cNvCxnSpPr>
          <p:nvPr/>
        </p:nvCxnSpPr>
        <p:spPr>
          <a:xfrm>
            <a:off x="4416602" y="1981200"/>
            <a:ext cx="61259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15250" y="3525670"/>
            <a:ext cx="0" cy="3844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7715250" y="4824481"/>
            <a:ext cx="0" cy="45833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/>
          <p:cNvCxnSpPr/>
          <p:nvPr/>
        </p:nvCxnSpPr>
        <p:spPr>
          <a:xfrm flipH="1">
            <a:off x="5791200" y="3525670"/>
            <a:ext cx="609600" cy="17571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/>
          <p:nvPr/>
        </p:nvCxnSpPr>
        <p:spPr>
          <a:xfrm flipH="1">
            <a:off x="5029200" y="3525670"/>
            <a:ext cx="457200" cy="3844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17" idx="3"/>
            <a:endCxn id="18" idx="1"/>
          </p:cNvCxnSpPr>
          <p:nvPr/>
        </p:nvCxnSpPr>
        <p:spPr>
          <a:xfrm>
            <a:off x="5029200" y="4367281"/>
            <a:ext cx="212181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695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30602060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Presentation tier:</a:t>
            </a: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Every web application needs </a:t>
            </a:r>
            <a:r>
              <a:rPr lang="en-GB" b="1" dirty="0">
                <a:ea typeface="ＭＳ Ｐゴシック" pitchFamily="34" charset="-128"/>
              </a:rPr>
              <a:t>to </a:t>
            </a:r>
            <a:r>
              <a:rPr lang="en-GB" b="1" dirty="0">
                <a:solidFill>
                  <a:srgbClr val="FF0000"/>
                </a:solidFill>
                <a:ea typeface="ＭＳ Ｐゴシック" pitchFamily="34" charset="-128"/>
              </a:rPr>
              <a:t>communicate</a:t>
            </a:r>
            <a:r>
              <a:rPr lang="en-GB" b="1" dirty="0">
                <a:ea typeface="ＭＳ Ｐゴシック" pitchFamily="34" charset="-128"/>
              </a:rPr>
              <a:t> with external entities, human users or other computers</a:t>
            </a:r>
          </a:p>
          <a:p>
            <a:pPr marL="1231900" lvl="2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allows </a:t>
            </a:r>
            <a:r>
              <a:rPr lang="en-GB" b="1" dirty="0">
                <a:ea typeface="ＭＳ Ｐゴシック" pitchFamily="34" charset="-128"/>
              </a:rPr>
              <a:t>these entities to </a:t>
            </a:r>
            <a:r>
              <a:rPr lang="en-GB" b="1" dirty="0">
                <a:solidFill>
                  <a:srgbClr val="FF0000"/>
                </a:solidFill>
                <a:ea typeface="ＭＳ Ｐゴシック" pitchFamily="34" charset="-128"/>
              </a:rPr>
              <a:t>interact</a:t>
            </a:r>
            <a:r>
              <a:rPr lang="en-GB" b="1" dirty="0">
                <a:ea typeface="ＭＳ Ｐゴシック" pitchFamily="34" charset="-128"/>
              </a:rPr>
              <a:t> with the system</a:t>
            </a:r>
          </a:p>
          <a:p>
            <a:pPr marL="1231900" lvl="2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implemented </a:t>
            </a:r>
            <a:r>
              <a:rPr lang="en-GB" b="1" dirty="0">
                <a:ea typeface="ＭＳ Ｐゴシック" pitchFamily="34" charset="-128"/>
              </a:rPr>
              <a:t>as a </a:t>
            </a:r>
            <a:r>
              <a:rPr lang="en-GB" b="1" dirty="0">
                <a:solidFill>
                  <a:srgbClr val="FF0000"/>
                </a:solidFill>
                <a:ea typeface="ＭＳ Ｐゴシック" pitchFamily="34" charset="-128"/>
              </a:rPr>
              <a:t>GUI interface</a:t>
            </a: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How </a:t>
            </a:r>
            <a:r>
              <a:rPr lang="en-GB" b="1" dirty="0">
                <a:ea typeface="ＭＳ Ｐゴシック" pitchFamily="34" charset="-128"/>
              </a:rPr>
              <a:t>the data should appear to the </a:t>
            </a:r>
            <a:r>
              <a:rPr lang="en-GB" b="1" dirty="0" smtClean="0">
                <a:ea typeface="ＭＳ Ｐゴシック" pitchFamily="34" charset="-128"/>
              </a:rPr>
              <a:t>user</a:t>
            </a:r>
            <a:endParaRPr lang="en-GB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207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67771803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Application tier:</a:t>
            </a: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Web applications </a:t>
            </a:r>
            <a:r>
              <a:rPr lang="en-GB" b="1" dirty="0">
                <a:ea typeface="ＭＳ Ｐゴシック" pitchFamily="34" charset="-128"/>
              </a:rPr>
              <a:t>do more than information delivery, they perform data </a:t>
            </a:r>
            <a:r>
              <a:rPr lang="en-GB" b="1" dirty="0">
                <a:solidFill>
                  <a:srgbClr val="FF0000"/>
                </a:solidFill>
                <a:ea typeface="ＭＳ Ｐゴシック" pitchFamily="34" charset="-128"/>
              </a:rPr>
              <a:t>processing</a:t>
            </a:r>
            <a:r>
              <a:rPr lang="en-GB" b="1" dirty="0">
                <a:ea typeface="ＭＳ Ｐゴシック" pitchFamily="34" charset="-128"/>
              </a:rPr>
              <a:t> (Business Logic &amp; calculation) behind the results being delivered</a:t>
            </a: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This </a:t>
            </a:r>
            <a:r>
              <a:rPr lang="en-GB" b="1" dirty="0">
                <a:ea typeface="ＭＳ Ｐゴシック" pitchFamily="34" charset="-128"/>
              </a:rPr>
              <a:t>tier is often referred to as</a:t>
            </a:r>
          </a:p>
          <a:p>
            <a:pPr marL="1231900" lvl="2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>
                <a:ea typeface="ＭＳ Ｐゴシック" pitchFamily="34" charset="-128"/>
              </a:rPr>
              <a:t>Services</a:t>
            </a:r>
          </a:p>
          <a:p>
            <a:pPr marL="1231900" lvl="2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>
                <a:ea typeface="ＭＳ Ｐゴシック" pitchFamily="34" charset="-128"/>
              </a:rPr>
              <a:t>Business logic</a:t>
            </a:r>
          </a:p>
          <a:p>
            <a:pPr marL="508000" lvl="1" indent="0" defTabSz="449263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3200" b="1" dirty="0" smtClean="0">
              <a:ea typeface="ＭＳ Ｐゴシック" pitchFamily="34" charset="-128"/>
            </a:endParaRP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3200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7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958270822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Data layer:</a:t>
            </a:r>
            <a:endParaRPr lang="en-GB" b="1" dirty="0">
              <a:ea typeface="ＭＳ Ｐゴシック" pitchFamily="34" charset="-128"/>
            </a:endParaRP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ea typeface="ＭＳ Ｐゴシック" pitchFamily="34" charset="-128"/>
              </a:rPr>
              <a:t>Web applications </a:t>
            </a:r>
            <a:r>
              <a:rPr lang="en-GB" b="1" dirty="0">
                <a:ea typeface="ＭＳ Ｐゴシック" pitchFamily="34" charset="-128"/>
              </a:rPr>
              <a:t>needs </a:t>
            </a:r>
            <a:r>
              <a:rPr lang="en-GB" b="1" dirty="0">
                <a:solidFill>
                  <a:srgbClr val="FF0000"/>
                </a:solidFill>
                <a:ea typeface="ＭＳ Ｐゴシック" pitchFamily="34" charset="-128"/>
              </a:rPr>
              <a:t>data </a:t>
            </a:r>
            <a:r>
              <a:rPr lang="en-GB" b="1" dirty="0">
                <a:ea typeface="ＭＳ Ｐゴシック" pitchFamily="34" charset="-128"/>
              </a:rPr>
              <a:t>to work with </a:t>
            </a: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>
                <a:ea typeface="ＭＳ Ｐゴシック" pitchFamily="34" charset="-128"/>
              </a:rPr>
              <a:t>Data can reside in </a:t>
            </a:r>
            <a:r>
              <a:rPr lang="en-GB" b="1" dirty="0">
                <a:solidFill>
                  <a:srgbClr val="FF0000"/>
                </a:solidFill>
                <a:ea typeface="ＭＳ Ｐゴシック" pitchFamily="34" charset="-128"/>
              </a:rPr>
              <a:t>databases</a:t>
            </a:r>
            <a:r>
              <a:rPr lang="en-GB" b="1" dirty="0">
                <a:ea typeface="ＭＳ Ｐゴシック" pitchFamily="34" charset="-128"/>
              </a:rPr>
              <a:t> or other </a:t>
            </a:r>
            <a:r>
              <a:rPr lang="en-GB" b="1" dirty="0">
                <a:solidFill>
                  <a:srgbClr val="FF0000"/>
                </a:solidFill>
                <a:ea typeface="ＭＳ Ｐゴシック" pitchFamily="34" charset="-128"/>
              </a:rPr>
              <a:t>information repositories</a:t>
            </a: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>
                <a:solidFill>
                  <a:srgbClr val="FF0000"/>
                </a:solidFill>
                <a:ea typeface="ＭＳ Ｐゴシック" pitchFamily="34" charset="-128"/>
              </a:rPr>
              <a:t>Deals</a:t>
            </a:r>
            <a:r>
              <a:rPr lang="en-GB" b="1" dirty="0">
                <a:ea typeface="ＭＳ Ｐゴシック" pitchFamily="34" charset="-128"/>
              </a:rPr>
              <a:t> with and implements different data sources of Information Systems</a:t>
            </a:r>
          </a:p>
          <a:p>
            <a:pPr marL="831850" lvl="1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3200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3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183164315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73988561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Presents architecture in two layers: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Layer </a:t>
            </a:r>
            <a:r>
              <a:rPr lang="en-US" b="1" dirty="0">
                <a:solidFill>
                  <a:srgbClr val="FF0000"/>
                </a:solidFill>
              </a:rPr>
              <a:t>1: </a:t>
            </a:r>
            <a:r>
              <a:rPr lang="en-US" b="1" dirty="0"/>
              <a:t>Client platform, hosting a web browser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Layer 2: </a:t>
            </a:r>
            <a:r>
              <a:rPr lang="en-US" b="1" dirty="0"/>
              <a:t>server platform, hosting all server software </a:t>
            </a:r>
            <a:r>
              <a:rPr lang="en-US" b="1" dirty="0" smtClean="0"/>
              <a:t>components</a:t>
            </a:r>
          </a:p>
          <a:p>
            <a:r>
              <a:rPr lang="en-US" b="1" dirty="0" smtClean="0"/>
              <a:t>Also called client/server architecture</a:t>
            </a:r>
          </a:p>
          <a:p>
            <a:r>
              <a:rPr lang="en-US" b="1" dirty="0" smtClean="0"/>
              <a:t>Client directly send request to the server</a:t>
            </a:r>
          </a:p>
          <a:p>
            <a:pPr lvl="1"/>
            <a:r>
              <a:rPr lang="en-US" b="1" dirty="0" smtClean="0"/>
              <a:t>Server respond to the client request</a:t>
            </a:r>
          </a:p>
          <a:p>
            <a:pPr lvl="2"/>
            <a:r>
              <a:rPr lang="en-US" b="1" dirty="0" smtClean="0"/>
              <a:t>Static or dynamic requests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08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45587303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05200" y="2133600"/>
            <a:ext cx="1981200" cy="7429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/>
              <a:t>Client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05200" y="4114800"/>
            <a:ext cx="1981200" cy="7429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Web/App Server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505200" y="5181600"/>
            <a:ext cx="1981200" cy="7429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019800" y="4114800"/>
            <a:ext cx="1981200" cy="7429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Services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019800" y="5181600"/>
            <a:ext cx="1981200" cy="7429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Dynamic HTML</a:t>
            </a: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1371600" y="4419600"/>
            <a:ext cx="990600" cy="1219200"/>
            <a:chOff x="720" y="2640"/>
            <a:chExt cx="624" cy="76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 rot="10800000">
              <a:off x="720" y="2640"/>
              <a:ext cx="528" cy="672"/>
            </a:xfrm>
            <a:prstGeom prst="foldedCorner">
              <a:avLst>
                <a:gd name="adj" fmla="val 12500"/>
              </a:avLst>
            </a:prstGeom>
            <a:grpFill/>
            <a:ln w="12700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 rot="10800000">
              <a:off x="816" y="2736"/>
              <a:ext cx="528" cy="672"/>
            </a:xfrm>
            <a:prstGeom prst="foldedCorner">
              <a:avLst>
                <a:gd name="adj" fmla="val 12500"/>
              </a:avLst>
            </a:prstGeom>
            <a:grpFill/>
            <a:ln w="12700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162050" y="57150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Static HTML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62000" y="3810000"/>
            <a:ext cx="7696200" cy="2438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62000" y="1828800"/>
            <a:ext cx="7696200" cy="1371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2362200" y="4495800"/>
            <a:ext cx="1143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486400" y="4495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70104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5486400" y="5562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5486400" y="4876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62000" y="18288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Client</a:t>
            </a: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4495800" y="28956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762000" y="381000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22389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28827276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/>
              <a:t>Advantage: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FF0000"/>
                </a:solidFill>
              </a:rPr>
              <a:t>Inexpensive</a:t>
            </a:r>
            <a:r>
              <a:rPr lang="en-US" b="1" dirty="0"/>
              <a:t> (single platform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Disadvantages:</a:t>
            </a:r>
            <a:endParaRPr lang="en-US" sz="2800" b="1" dirty="0"/>
          </a:p>
          <a:p>
            <a:pPr lvl="1">
              <a:lnSpc>
                <a:spcPct val="80000"/>
              </a:lnSpc>
            </a:pPr>
            <a:r>
              <a:rPr lang="en-US" b="1" dirty="0"/>
              <a:t>Interdependency (coupling) of components</a:t>
            </a:r>
          </a:p>
          <a:p>
            <a:pPr lvl="1">
              <a:lnSpc>
                <a:spcPct val="80000"/>
              </a:lnSpc>
            </a:pPr>
            <a:r>
              <a:rPr lang="en-US" b="1" dirty="0"/>
              <a:t>No redundancy</a:t>
            </a:r>
          </a:p>
          <a:p>
            <a:pPr lvl="1">
              <a:lnSpc>
                <a:spcPct val="80000"/>
              </a:lnSpc>
            </a:pPr>
            <a:r>
              <a:rPr lang="en-US" b="1" dirty="0"/>
              <a:t>Limited </a:t>
            </a:r>
            <a:r>
              <a:rPr lang="en-US" b="1" dirty="0" smtClean="0"/>
              <a:t>scalability</a:t>
            </a:r>
            <a:endParaRPr lang="en-US" b="1" dirty="0"/>
          </a:p>
          <a:p>
            <a:pPr>
              <a:lnSpc>
                <a:spcPct val="80000"/>
              </a:lnSpc>
            </a:pPr>
            <a:r>
              <a:rPr lang="en-US" sz="2800" b="1" dirty="0"/>
              <a:t>Typical </a:t>
            </a:r>
            <a:r>
              <a:rPr lang="en-US" sz="2800" b="1" dirty="0" smtClean="0"/>
              <a:t>application:</a:t>
            </a:r>
            <a:endParaRPr lang="en-US" sz="2800" b="1" dirty="0"/>
          </a:p>
          <a:p>
            <a:pPr lvl="1">
              <a:lnSpc>
                <a:spcPct val="80000"/>
              </a:lnSpc>
            </a:pPr>
            <a:r>
              <a:rPr lang="en-US" b="1" dirty="0"/>
              <a:t>10-100 users</a:t>
            </a:r>
          </a:p>
          <a:p>
            <a:pPr lvl="1">
              <a:lnSpc>
                <a:spcPct val="80000"/>
              </a:lnSpc>
            </a:pPr>
            <a:r>
              <a:rPr lang="en-US" b="1" dirty="0"/>
              <a:t>Small company or </a:t>
            </a:r>
            <a:r>
              <a:rPr lang="en-US" b="1" dirty="0" smtClean="0"/>
              <a:t>organization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501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245229987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Usually implemented in 3 layers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Layer </a:t>
            </a:r>
            <a:r>
              <a:rPr lang="en-US" b="1" dirty="0">
                <a:solidFill>
                  <a:srgbClr val="FF0000"/>
                </a:solidFill>
              </a:rPr>
              <a:t>1: </a:t>
            </a:r>
            <a:r>
              <a:rPr lang="en-US" b="1" dirty="0" smtClean="0"/>
              <a:t>Data</a:t>
            </a:r>
            <a:endParaRPr lang="en-US" b="1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Layer 2: </a:t>
            </a:r>
            <a:r>
              <a:rPr lang="en-US" b="1" dirty="0" smtClean="0"/>
              <a:t>Application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Layer 3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 smtClean="0"/>
              <a:t>presentation</a:t>
            </a:r>
          </a:p>
          <a:p>
            <a:r>
              <a:rPr lang="en-US" b="1" dirty="0" smtClean="0"/>
              <a:t>Additionally, security mechanism </a:t>
            </a:r>
            <a:r>
              <a:rPr lang="en-US" b="1" dirty="0" smtClean="0">
                <a:solidFill>
                  <a:srgbClr val="FF0000"/>
                </a:solidFill>
              </a:rPr>
              <a:t>(Firewall) </a:t>
            </a:r>
            <a:r>
              <a:rPr lang="en-US" b="1" dirty="0" smtClean="0"/>
              <a:t>and caching mechanism </a:t>
            </a:r>
            <a:r>
              <a:rPr lang="en-US" b="1" dirty="0" smtClean="0">
                <a:solidFill>
                  <a:srgbClr val="FF0000"/>
                </a:solidFill>
              </a:rPr>
              <a:t>(Proxies) </a:t>
            </a:r>
            <a:r>
              <a:rPr lang="en-US" b="1" dirty="0" smtClean="0"/>
              <a:t>can be added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13948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91194989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1632900" y="4220195"/>
            <a:ext cx="29145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sz="1400" dirty="0"/>
              <a:t>(Business Logic, Connectors,</a:t>
            </a:r>
          </a:p>
          <a:p>
            <a:pPr algn="ctr"/>
            <a:r>
              <a:rPr lang="en-US" sz="1400" dirty="0"/>
              <a:t>Personalization, Data Access)</a:t>
            </a: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1330734" y="3420095"/>
            <a:ext cx="7157747" cy="609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 flipV="1">
            <a:off x="4417206" y="5489608"/>
            <a:ext cx="160346" cy="2403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AutoShape 13"/>
          <p:cNvSpPr>
            <a:spLocks noChangeArrowheads="1"/>
          </p:cNvSpPr>
          <p:nvPr/>
        </p:nvSpPr>
        <p:spPr bwMode="auto">
          <a:xfrm>
            <a:off x="4243751" y="5729928"/>
            <a:ext cx="1092937" cy="914400"/>
          </a:xfrm>
          <a:prstGeom prst="can">
            <a:avLst>
              <a:gd name="adj" fmla="val 25000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DBMS</a:t>
            </a: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4926126" y="4410446"/>
            <a:ext cx="1729076" cy="106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Backend</a:t>
            </a:r>
          </a:p>
          <a:p>
            <a:pPr algn="ctr"/>
            <a:r>
              <a:rPr lang="en-US" sz="1400" dirty="0"/>
              <a:t>(Legacy Application,</a:t>
            </a:r>
          </a:p>
          <a:p>
            <a:pPr algn="ctr"/>
            <a:r>
              <a:rPr lang="en-US" sz="1400" dirty="0"/>
              <a:t>Enterprise Info System</a:t>
            </a:r>
            <a:r>
              <a:rPr lang="en-US" sz="14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1330735" y="5641903"/>
            <a:ext cx="7195331" cy="990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1330734" y="4118008"/>
            <a:ext cx="7195332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6856300" y="4134803"/>
            <a:ext cx="1669766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/>
              <a:t>Business Layer</a:t>
            </a: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7243748" y="5662221"/>
            <a:ext cx="1244734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dirty="0"/>
              <a:t>Data Layer</a:t>
            </a:r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>
            <a:off x="4271879" y="391539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3320511" y="1476995"/>
            <a:ext cx="1894425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Client</a:t>
            </a: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>
            <a:off x="4267723" y="249347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6492479" y="3420095"/>
            <a:ext cx="2009790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dirty="0"/>
              <a:t>Presentation Layer</a:t>
            </a: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3320511" y="2112477"/>
            <a:ext cx="1894425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Firewall</a:t>
            </a: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3330382" y="2702199"/>
            <a:ext cx="1894425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Proxy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143263" y="3534395"/>
            <a:ext cx="1894425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>
            <a:off x="4254471" y="310815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" name="Line 22"/>
          <p:cNvSpPr>
            <a:spLocks noChangeShapeType="1"/>
          </p:cNvSpPr>
          <p:nvPr/>
        </p:nvSpPr>
        <p:spPr bwMode="auto">
          <a:xfrm>
            <a:off x="4267723" y="185799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>
            <a:off x="4547400" y="487721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21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664583870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Advantages:</a:t>
            </a:r>
            <a:endParaRPr lang="en-US" sz="2800" b="1" dirty="0"/>
          </a:p>
          <a:p>
            <a:pPr lvl="1">
              <a:lnSpc>
                <a:spcPct val="90000"/>
              </a:lnSpc>
            </a:pPr>
            <a:r>
              <a:rPr lang="en-US" b="1" dirty="0"/>
              <a:t>Improved </a:t>
            </a:r>
            <a:r>
              <a:rPr lang="en-US" b="1" dirty="0" smtClean="0">
                <a:solidFill>
                  <a:srgbClr val="FF0000"/>
                </a:solidFill>
              </a:rPr>
              <a:t>performance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Decreased</a:t>
            </a:r>
            <a:r>
              <a:rPr lang="en-US" b="1" dirty="0"/>
              <a:t> coupling of software components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Improved</a:t>
            </a:r>
            <a:r>
              <a:rPr lang="en-US" b="1" dirty="0"/>
              <a:t> </a:t>
            </a:r>
            <a:r>
              <a:rPr lang="en-US" b="1" dirty="0" smtClean="0"/>
              <a:t>scalability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Disadvantages:</a:t>
            </a:r>
            <a:endParaRPr lang="en-US" sz="2800" b="1" dirty="0"/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No </a:t>
            </a:r>
            <a:r>
              <a:rPr lang="en-US" b="1" dirty="0" smtClean="0">
                <a:solidFill>
                  <a:srgbClr val="FF0000"/>
                </a:solidFill>
              </a:rPr>
              <a:t>redundancy</a:t>
            </a:r>
            <a:endParaRPr lang="en-US" sz="2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/>
              <a:t>Typical </a:t>
            </a:r>
            <a:r>
              <a:rPr lang="en-US" sz="2800" b="1" dirty="0" smtClean="0"/>
              <a:t>Application:</a:t>
            </a:r>
            <a:endParaRPr lang="en-US" sz="2800" b="1" dirty="0"/>
          </a:p>
          <a:p>
            <a:pPr lvl="1">
              <a:lnSpc>
                <a:spcPct val="90000"/>
              </a:lnSpc>
            </a:pPr>
            <a:r>
              <a:rPr lang="en-US" b="1" dirty="0"/>
              <a:t>100-1000 users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Small business or regional organization, e.g., specialty retailer, small college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9322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727538044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multitier (</a:t>
            </a:r>
            <a:r>
              <a:rPr lang="en-US" b="1" dirty="0" smtClean="0"/>
              <a:t>N-layer) </a:t>
            </a:r>
            <a:r>
              <a:rPr lang="en-US" b="1" dirty="0"/>
              <a:t>architecture is an </a:t>
            </a:r>
            <a:r>
              <a:rPr lang="en-US" b="1" dirty="0">
                <a:solidFill>
                  <a:srgbClr val="FF0000"/>
                </a:solidFill>
              </a:rPr>
              <a:t>expansion</a:t>
            </a:r>
            <a:r>
              <a:rPr lang="en-US" b="1" dirty="0"/>
              <a:t> of the </a:t>
            </a:r>
            <a:r>
              <a:rPr lang="en-US" b="1" dirty="0" smtClean="0"/>
              <a:t>3-layer </a:t>
            </a:r>
            <a:r>
              <a:rPr lang="en-US" b="1" dirty="0"/>
              <a:t>architecture, in one of several different possible ways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Replication</a:t>
            </a:r>
            <a:r>
              <a:rPr lang="en-US" b="1" dirty="0"/>
              <a:t> of the function of a </a:t>
            </a:r>
            <a:r>
              <a:rPr lang="en-US" b="1" dirty="0" smtClean="0"/>
              <a:t>layer</a:t>
            </a:r>
            <a:endParaRPr lang="en-US" b="1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Specialization</a:t>
            </a:r>
            <a:r>
              <a:rPr lang="en-US" b="1" dirty="0"/>
              <a:t> of function within a </a:t>
            </a:r>
            <a:r>
              <a:rPr lang="en-US" b="1" dirty="0" smtClean="0"/>
              <a:t>layer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8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086250307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Replication:</a:t>
            </a:r>
          </a:p>
          <a:p>
            <a:r>
              <a:rPr lang="en-US" b="1" dirty="0" smtClean="0"/>
              <a:t>Application </a:t>
            </a:r>
            <a:r>
              <a:rPr lang="en-US" b="1" dirty="0"/>
              <a:t>and data servers are replicated</a:t>
            </a:r>
          </a:p>
          <a:p>
            <a:r>
              <a:rPr lang="en-US" b="1" dirty="0"/>
              <a:t>Servers </a:t>
            </a:r>
            <a:r>
              <a:rPr lang="en-US" b="1" dirty="0">
                <a:solidFill>
                  <a:srgbClr val="FF0000"/>
                </a:solidFill>
              </a:rPr>
              <a:t>share</a:t>
            </a:r>
            <a:r>
              <a:rPr lang="en-US" b="1" dirty="0"/>
              <a:t> the total workload</a:t>
            </a:r>
          </a:p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9287" y="3505200"/>
            <a:ext cx="5146675" cy="251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2413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31107706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Specialization:</a:t>
            </a:r>
          </a:p>
          <a:p>
            <a:r>
              <a:rPr lang="en-US" b="1" dirty="0"/>
              <a:t>Servers are specialized</a:t>
            </a:r>
          </a:p>
          <a:p>
            <a:r>
              <a:rPr lang="en-US" b="1" dirty="0"/>
              <a:t>Each server handles a designated part of the workload, by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704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966720105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452" y="2133600"/>
            <a:ext cx="5054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72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63339098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24800" cy="4876800"/>
          </a:xfrm>
        </p:spPr>
        <p:txBody>
          <a:bodyPr/>
          <a:lstStyle/>
          <a:p>
            <a:pPr>
              <a:defRPr/>
            </a:pPr>
            <a:r>
              <a:rPr lang="en-US" sz="2900" b="1" dirty="0" smtClean="0"/>
              <a:t>System modeling</a:t>
            </a:r>
          </a:p>
          <a:p>
            <a:pPr>
              <a:defRPr/>
            </a:pPr>
            <a:r>
              <a:rPr lang="en-US" sz="2900" b="1" dirty="0" smtClean="0"/>
              <a:t>Requirement Modeling</a:t>
            </a:r>
          </a:p>
          <a:p>
            <a:pPr lvl="1">
              <a:defRPr/>
            </a:pPr>
            <a:r>
              <a:rPr lang="en-US" sz="2500" b="1" dirty="0"/>
              <a:t>u</a:t>
            </a:r>
            <a:r>
              <a:rPr lang="en-US" sz="2500" b="1" dirty="0" smtClean="0"/>
              <a:t>se-case diagram, activity diagram</a:t>
            </a:r>
          </a:p>
          <a:p>
            <a:pPr>
              <a:defRPr/>
            </a:pPr>
            <a:r>
              <a:rPr lang="en-US" sz="2900" b="1" dirty="0" smtClean="0"/>
              <a:t>Content modeling</a:t>
            </a:r>
          </a:p>
          <a:p>
            <a:pPr lvl="1">
              <a:defRPr/>
            </a:pPr>
            <a:r>
              <a:rPr lang="en-US" sz="2500" b="1" dirty="0"/>
              <a:t>c</a:t>
            </a:r>
            <a:r>
              <a:rPr lang="en-US" sz="2500" b="1" dirty="0" smtClean="0"/>
              <a:t>lass diagram, state machine diagram</a:t>
            </a:r>
          </a:p>
          <a:p>
            <a:pPr>
              <a:defRPr/>
            </a:pPr>
            <a:r>
              <a:rPr lang="en-US" sz="2900" b="1" dirty="0" smtClean="0"/>
              <a:t>Navigation modeling</a:t>
            </a:r>
          </a:p>
          <a:p>
            <a:pPr>
              <a:defRPr/>
            </a:pPr>
            <a:r>
              <a:rPr lang="en-US" sz="2900" b="1" dirty="0" smtClean="0"/>
              <a:t>Presentation modeling</a:t>
            </a:r>
          </a:p>
          <a:p>
            <a:pPr marL="457200" lvl="1" indent="0" eaLnBrk="1" hangingPunct="1">
              <a:buNone/>
              <a:defRPr/>
            </a:pPr>
            <a:endParaRPr lang="en-US" sz="2500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89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47786390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Advantages: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sz="3200" b="1" dirty="0"/>
              <a:t>Decoupling of software components</a:t>
            </a:r>
          </a:p>
          <a:p>
            <a:pPr lvl="1">
              <a:lnSpc>
                <a:spcPct val="90000"/>
              </a:lnSpc>
            </a:pPr>
            <a:r>
              <a:rPr lang="en-US" sz="3200" b="1" dirty="0"/>
              <a:t>Flexibility to add/remove platforms in response to load</a:t>
            </a:r>
          </a:p>
          <a:p>
            <a:pPr lvl="1">
              <a:lnSpc>
                <a:spcPct val="90000"/>
              </a:lnSpc>
            </a:pPr>
            <a:r>
              <a:rPr lang="en-US" sz="3200" b="1" dirty="0"/>
              <a:t>Scalability</a:t>
            </a:r>
          </a:p>
          <a:p>
            <a:pPr lvl="1">
              <a:lnSpc>
                <a:spcPct val="90000"/>
              </a:lnSpc>
            </a:pPr>
            <a:r>
              <a:rPr lang="en-US" sz="3200" b="1" dirty="0" smtClean="0"/>
              <a:t>Redundancy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b="1" dirty="0" smtClean="0"/>
              <a:t>Disadvantages: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sz="3200" b="1" dirty="0"/>
              <a:t>Higher costs (maintenance, design, electrical load, cooling</a:t>
            </a:r>
            <a:r>
              <a:rPr lang="en-US" sz="3200" b="1" dirty="0" smtClean="0"/>
              <a:t>)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Typical </a:t>
            </a:r>
            <a:r>
              <a:rPr lang="en-US" b="1" dirty="0" smtClean="0"/>
              <a:t>Application: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sz="3200" b="1" dirty="0"/>
              <a:t>1000+ users</a:t>
            </a:r>
          </a:p>
          <a:p>
            <a:pPr lvl="1">
              <a:lnSpc>
                <a:spcPct val="90000"/>
              </a:lnSpc>
            </a:pPr>
            <a:r>
              <a:rPr lang="en-US" sz="3200" b="1" dirty="0"/>
              <a:t>Large business or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82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02169415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676400" y="1752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676400" y="4191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5494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54940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5621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81200" y="3581400"/>
            <a:ext cx="9144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2-Tier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24200" y="2895600"/>
            <a:ext cx="9144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3-Tier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305300" y="2133600"/>
            <a:ext cx="914400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N-Tier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990600" y="40259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17575" y="34194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863600" y="2819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52400" y="31242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638800" y="1812373"/>
            <a:ext cx="35052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endParaRPr lang="en-US" sz="2000" b="1" dirty="0"/>
          </a:p>
          <a:p>
            <a:pPr>
              <a:buFontTx/>
              <a:buChar char="•"/>
            </a:pPr>
            <a:r>
              <a:rPr lang="en-US" sz="2000" b="1" dirty="0"/>
              <a:t>large e-commerce, business, or organization</a:t>
            </a:r>
          </a:p>
          <a:p>
            <a:pPr>
              <a:buFontTx/>
              <a:buChar char="•"/>
            </a:pPr>
            <a:endParaRPr lang="en-US" sz="2000" b="1" dirty="0"/>
          </a:p>
          <a:p>
            <a:pPr>
              <a:buFontTx/>
              <a:buChar char="•"/>
            </a:pPr>
            <a:r>
              <a:rPr lang="en-US" sz="2000" b="1" dirty="0"/>
              <a:t>small e-commerce, regional business or organization</a:t>
            </a:r>
          </a:p>
          <a:p>
            <a:pPr>
              <a:buFontTx/>
              <a:buChar char="•"/>
            </a:pPr>
            <a:endParaRPr lang="en-US" sz="2000" b="1" dirty="0"/>
          </a:p>
          <a:p>
            <a:pPr>
              <a:buFontTx/>
              <a:buChar char="•"/>
            </a:pPr>
            <a:r>
              <a:rPr lang="en-US" sz="2000" b="1" dirty="0"/>
              <a:t>local business or organization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193925" y="45720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940050" y="4648200"/>
            <a:ext cx="1479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capacity</a:t>
            </a:r>
          </a:p>
          <a:p>
            <a:r>
              <a:rPr lang="en-US" b="1" dirty="0">
                <a:solidFill>
                  <a:schemeClr val="accent2"/>
                </a:solidFill>
              </a:rPr>
              <a:t>scalability</a:t>
            </a:r>
          </a:p>
          <a:p>
            <a:r>
              <a:rPr lang="en-US" b="1" dirty="0">
                <a:solidFill>
                  <a:schemeClr val="accent2"/>
                </a:solidFill>
              </a:rPr>
              <a:t>redundancy</a:t>
            </a:r>
          </a:p>
          <a:p>
            <a:r>
              <a:rPr lang="en-US" b="1" dirty="0">
                <a:solidFill>
                  <a:schemeClr val="accent2"/>
                </a:solidFill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xmlns="" val="208315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0" grpId="0" animBg="1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970348726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3332969" y="3448557"/>
            <a:ext cx="291450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Application Server</a:t>
            </a:r>
          </a:p>
          <a:p>
            <a:pPr algn="ctr"/>
            <a:r>
              <a:rPr lang="en-US" sz="1400" dirty="0"/>
              <a:t>(Business Logic, Connectors,</a:t>
            </a:r>
          </a:p>
          <a:p>
            <a:pPr algn="ctr"/>
            <a:r>
              <a:rPr lang="en-US" sz="1400" dirty="0"/>
              <a:t>Personalization, Data Access)</a:t>
            </a: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1293150" y="2666999"/>
            <a:ext cx="7209119" cy="66148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 flipV="1">
            <a:off x="4334601" y="4783104"/>
            <a:ext cx="160346" cy="3313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AutoShape 13"/>
          <p:cNvSpPr>
            <a:spLocks noChangeArrowheads="1"/>
          </p:cNvSpPr>
          <p:nvPr/>
        </p:nvSpPr>
        <p:spPr bwMode="auto">
          <a:xfrm>
            <a:off x="4232387" y="5150967"/>
            <a:ext cx="1092937" cy="914400"/>
          </a:xfrm>
          <a:prstGeom prst="can">
            <a:avLst>
              <a:gd name="adj" fmla="val 25000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DBMS</a:t>
            </a: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1293150" y="5103483"/>
            <a:ext cx="7195331" cy="990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1293150" y="3410051"/>
            <a:ext cx="7195332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6818715" y="3418857"/>
            <a:ext cx="1669766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dirty="0"/>
              <a:t>Business Layer</a:t>
            </a: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7257535" y="5114468"/>
            <a:ext cx="1244734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dirty="0"/>
              <a:t>Data Layer</a:t>
            </a:r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>
            <a:off x="4232388" y="317608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3320511" y="1476995"/>
            <a:ext cx="1894425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Client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6516276" y="2682158"/>
            <a:ext cx="2009790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dirty="0"/>
              <a:t>Presentation Layer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332969" y="2781300"/>
            <a:ext cx="1894425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Web Server</a:t>
            </a:r>
          </a:p>
        </p:txBody>
      </p:sp>
      <p:cxnSp>
        <p:nvCxnSpPr>
          <p:cNvPr id="3" name="Straight Arrow Connector 2"/>
          <p:cNvCxnSpPr>
            <a:stCxn id="58" idx="2"/>
          </p:cNvCxnSpPr>
          <p:nvPr/>
        </p:nvCxnSpPr>
        <p:spPr>
          <a:xfrm flipH="1">
            <a:off x="4267723" y="1857995"/>
            <a:ext cx="1" cy="8241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26450" y="4764854"/>
            <a:ext cx="533400" cy="3678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228600" y="5150967"/>
            <a:ext cx="947212" cy="9796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Media </a:t>
            </a:r>
          </a:p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20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system architecture</a:t>
            </a:r>
          </a:p>
          <a:p>
            <a:r>
              <a:rPr lang="en-US" b="1" dirty="0"/>
              <a:t>Specifics of web application architecture</a:t>
            </a:r>
          </a:p>
          <a:p>
            <a:r>
              <a:rPr lang="en-US" b="1" dirty="0"/>
              <a:t>Layered web architecture</a:t>
            </a:r>
          </a:p>
          <a:p>
            <a:pPr lvl="1"/>
            <a:r>
              <a:rPr lang="en-US" b="1" dirty="0"/>
              <a:t>2-layered architecture</a:t>
            </a:r>
          </a:p>
          <a:p>
            <a:pPr lvl="1"/>
            <a:r>
              <a:rPr lang="en-US" b="1" dirty="0"/>
              <a:t>3-layered architecture</a:t>
            </a:r>
          </a:p>
          <a:p>
            <a:pPr lvl="1"/>
            <a:r>
              <a:rPr lang="en-US" b="1" dirty="0"/>
              <a:t>N-layered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07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64917276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algn="just">
              <a:defRPr/>
            </a:pPr>
            <a:r>
              <a:rPr lang="en-US" b="1" dirty="0" smtClean="0">
                <a:solidFill>
                  <a:srgbClr val="FF0000"/>
                </a:solidFill>
              </a:rPr>
              <a:t>Chapter 4</a:t>
            </a:r>
            <a:r>
              <a:rPr lang="en-US" b="1" dirty="0" smtClean="0"/>
              <a:t>, </a:t>
            </a:r>
            <a:r>
              <a:rPr lang="en-US" sz="3200" b="1" dirty="0" err="1" smtClean="0"/>
              <a:t>Kappel</a:t>
            </a:r>
            <a:r>
              <a:rPr lang="en-US" sz="3200" b="1" dirty="0"/>
              <a:t>, G., </a:t>
            </a:r>
            <a:r>
              <a:rPr lang="en-US" sz="3200" b="1" dirty="0" err="1"/>
              <a:t>Proll</a:t>
            </a:r>
            <a:r>
              <a:rPr lang="en-US" sz="3200" b="1" dirty="0"/>
              <a:t>, B. Reich, S. &amp; </a:t>
            </a:r>
            <a:r>
              <a:rPr lang="en-US" sz="3200" b="1" dirty="0" err="1"/>
              <a:t>Retschitzegger</a:t>
            </a:r>
            <a:r>
              <a:rPr lang="en-US" sz="3200" b="1" dirty="0"/>
              <a:t>, W. 	(2006). Web Engineering, </a:t>
            </a:r>
            <a:r>
              <a:rPr lang="en-US" sz="3200" b="1" dirty="0" smtClean="0"/>
              <a:t>Hoboken</a:t>
            </a:r>
            <a:r>
              <a:rPr lang="en-US" sz="3200" b="1" dirty="0"/>
              <a:t>, </a:t>
            </a:r>
            <a:r>
              <a:rPr lang="en-US" sz="3200" b="1" dirty="0" smtClean="0"/>
              <a:t>NJ: Wiley </a:t>
            </a:r>
            <a:r>
              <a:rPr lang="en-US" sz="3200" b="1" dirty="0"/>
              <a:t>&amp; </a:t>
            </a:r>
            <a:r>
              <a:rPr lang="en-US" sz="3200" b="1" dirty="0" smtClean="0"/>
              <a:t>Son</a:t>
            </a:r>
          </a:p>
          <a:p>
            <a:pPr algn="just">
              <a:defRPr/>
            </a:pPr>
            <a:r>
              <a:rPr lang="en-US" b="1" dirty="0" smtClean="0"/>
              <a:t>Web-based application development,</a:t>
            </a:r>
          </a:p>
          <a:p>
            <a:pPr marL="0" indent="0" algn="just">
              <a:buNone/>
              <a:defRPr/>
            </a:pPr>
            <a:r>
              <a:rPr lang="en-US" b="1" dirty="0"/>
              <a:t> </a:t>
            </a:r>
            <a:r>
              <a:rPr lang="en-US" b="1" dirty="0" smtClean="0"/>
              <a:t>   Ralph F Grove , J and B publishers,      </a:t>
            </a:r>
          </a:p>
          <a:p>
            <a:pPr marL="0" indent="0" algn="just">
              <a:buNone/>
              <a:defRPr/>
            </a:pPr>
            <a:r>
              <a:rPr lang="en-US" b="1" dirty="0"/>
              <a:t> </a:t>
            </a:r>
            <a:r>
              <a:rPr lang="en-US" b="1" dirty="0" smtClean="0"/>
              <a:t>   (www.jbpub.com)</a:t>
            </a:r>
            <a:endParaRPr lang="en-US" sz="32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COMSATS Institute of Information Technology, 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5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4023530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Software system architecture</a:t>
            </a:r>
          </a:p>
          <a:p>
            <a:r>
              <a:rPr lang="en-US" b="1" dirty="0" smtClean="0"/>
              <a:t>Specifics of web application architecture</a:t>
            </a:r>
            <a:endParaRPr lang="en-US" b="1" dirty="0"/>
          </a:p>
          <a:p>
            <a:r>
              <a:rPr lang="en-US" b="1" dirty="0" smtClean="0"/>
              <a:t>Layered web architecture</a:t>
            </a:r>
          </a:p>
          <a:p>
            <a:pPr lvl="1"/>
            <a:r>
              <a:rPr lang="en-US" b="1" dirty="0" smtClean="0"/>
              <a:t>2-layered architecture</a:t>
            </a:r>
          </a:p>
          <a:p>
            <a:pPr lvl="1"/>
            <a:r>
              <a:rPr lang="en-US" b="1" dirty="0"/>
              <a:t>3</a:t>
            </a:r>
            <a:r>
              <a:rPr lang="en-US" b="1" dirty="0" smtClean="0"/>
              <a:t>-layered architecture</a:t>
            </a:r>
          </a:p>
          <a:p>
            <a:pPr lvl="1"/>
            <a:r>
              <a:rPr lang="en-US" b="1" dirty="0" smtClean="0"/>
              <a:t>N-layered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085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68252319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architecture</a:t>
            </a:r>
            <a:r>
              <a:rPr lang="en-US" b="1" dirty="0"/>
              <a:t> of a computer system is the high-level (most general) design on which the system is 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b="1" dirty="0"/>
              <a:t>Architectural features include:</a:t>
            </a:r>
          </a:p>
          <a:p>
            <a:pPr lvl="1"/>
            <a:r>
              <a:rPr lang="en-US" b="1" dirty="0"/>
              <a:t>Components</a:t>
            </a:r>
          </a:p>
          <a:p>
            <a:pPr lvl="1"/>
            <a:r>
              <a:rPr lang="en-US" b="1" dirty="0"/>
              <a:t>Collaborations (how components interact)</a:t>
            </a:r>
          </a:p>
          <a:p>
            <a:pPr lvl="1"/>
            <a:r>
              <a:rPr lang="en-US" b="1" dirty="0"/>
              <a:t>Connectors (how components communicate)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571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8727998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Key</a:t>
            </a:r>
            <a:r>
              <a:rPr lang="en-US" b="1" dirty="0" smtClean="0">
                <a:solidFill>
                  <a:srgbClr val="FF0000"/>
                </a:solidFill>
              </a:rPr>
              <a:t> attributes </a:t>
            </a:r>
            <a:r>
              <a:rPr lang="en-US" b="1" dirty="0" smtClean="0"/>
              <a:t>of an architecture</a:t>
            </a:r>
          </a:p>
          <a:p>
            <a:pPr lvl="1"/>
            <a:r>
              <a:rPr lang="en-US" b="1" dirty="0" smtClean="0"/>
              <a:t>architecture </a:t>
            </a:r>
            <a:r>
              <a:rPr lang="en-US" b="1" dirty="0" smtClean="0">
                <a:solidFill>
                  <a:srgbClr val="FF0000"/>
                </a:solidFill>
              </a:rPr>
              <a:t>describes</a:t>
            </a:r>
            <a:r>
              <a:rPr lang="en-US" b="1" dirty="0" smtClean="0"/>
              <a:t> structure</a:t>
            </a:r>
          </a:p>
          <a:p>
            <a:pPr lvl="2"/>
            <a:r>
              <a:rPr lang="en-US" b="1" dirty="0" smtClean="0"/>
              <a:t>The decomposition into components and their interfaces and relationships </a:t>
            </a:r>
          </a:p>
          <a:p>
            <a:pPr lvl="1"/>
            <a:r>
              <a:rPr lang="en-US" b="1" dirty="0" smtClean="0"/>
              <a:t>architecture forms the </a:t>
            </a:r>
            <a:r>
              <a:rPr lang="en-US" b="1" dirty="0" smtClean="0">
                <a:solidFill>
                  <a:srgbClr val="FF0000"/>
                </a:solidFill>
              </a:rPr>
              <a:t>transition</a:t>
            </a:r>
            <a:r>
              <a:rPr lang="en-US" b="1" dirty="0" smtClean="0"/>
              <a:t> from analysis to implementation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/>
              <a:t>different </a:t>
            </a:r>
            <a:r>
              <a:rPr lang="en-US" b="1" dirty="0">
                <a:solidFill>
                  <a:srgbClr val="FF0000"/>
                </a:solidFill>
              </a:rPr>
              <a:t>viewpoints</a:t>
            </a:r>
            <a:r>
              <a:rPr lang="en-US" b="1" dirty="0"/>
              <a:t> </a:t>
            </a:r>
            <a:endParaRPr lang="en-US" b="1" dirty="0" smtClean="0"/>
          </a:p>
          <a:p>
            <a:pPr lvl="2">
              <a:lnSpc>
                <a:spcPct val="90000"/>
              </a:lnSpc>
              <a:defRPr/>
            </a:pPr>
            <a:r>
              <a:rPr lang="en-US" b="1" dirty="0" smtClean="0"/>
              <a:t>Conceptual: identifies entities of the application domain and relationships  </a:t>
            </a:r>
          </a:p>
          <a:p>
            <a:pPr lvl="2">
              <a:lnSpc>
                <a:spcPct val="90000"/>
              </a:lnSpc>
              <a:defRPr/>
            </a:pPr>
            <a:r>
              <a:rPr lang="en-US" b="1" dirty="0" smtClean="0"/>
              <a:t>Runtime: describes the component at runtime</a:t>
            </a:r>
          </a:p>
          <a:p>
            <a:pPr lvl="2">
              <a:lnSpc>
                <a:spcPct val="90000"/>
              </a:lnSpc>
              <a:defRPr/>
            </a:pPr>
            <a:r>
              <a:rPr lang="en-US" b="1" dirty="0" smtClean="0"/>
              <a:t>Process : describes processes at runtime   </a:t>
            </a:r>
          </a:p>
          <a:p>
            <a:pPr lvl="2">
              <a:lnSpc>
                <a:spcPct val="90000"/>
              </a:lnSpc>
              <a:defRPr/>
            </a:pPr>
            <a:r>
              <a:rPr lang="en-US" b="1" dirty="0" smtClean="0"/>
              <a:t>Implementation : describes system’s artifacts </a:t>
            </a:r>
            <a:endParaRPr lang="en-US" b="1" dirty="0"/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m</a:t>
            </a:r>
            <a:r>
              <a:rPr lang="en-US" b="1" dirty="0" smtClean="0"/>
              <a:t>akes a system </a:t>
            </a:r>
            <a:r>
              <a:rPr lang="en-US" b="1" dirty="0" smtClean="0">
                <a:solidFill>
                  <a:srgbClr val="FF0000"/>
                </a:solidFill>
              </a:rPr>
              <a:t>understandable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823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60159216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Factors</a:t>
            </a:r>
            <a:r>
              <a:rPr lang="en-US" b="1" dirty="0" smtClean="0">
                <a:solidFill>
                  <a:srgbClr val="FF0000"/>
                </a:solidFill>
              </a:rPr>
              <a:t> influence</a:t>
            </a:r>
            <a:r>
              <a:rPr lang="en-US" b="1" dirty="0" smtClean="0"/>
              <a:t> the system architecture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454875" y="3810000"/>
            <a:ext cx="2667000" cy="25638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12075" y="4799013"/>
            <a:ext cx="181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bg2"/>
                </a:solidFill>
              </a:rPr>
              <a:t>Architecture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1540835">
            <a:off x="1845275" y="3657600"/>
            <a:ext cx="1011238" cy="838200"/>
          </a:xfrm>
          <a:prstGeom prst="rightArrow">
            <a:avLst>
              <a:gd name="adj1" fmla="val 50000"/>
              <a:gd name="adj2" fmla="val 30161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rot="19057377" flipH="1">
            <a:off x="4622442" y="3657599"/>
            <a:ext cx="998865" cy="838200"/>
          </a:xfrm>
          <a:prstGeom prst="rightArrow">
            <a:avLst>
              <a:gd name="adj1" fmla="val 50000"/>
              <a:gd name="adj2" fmla="val 30161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334944" y="2122656"/>
            <a:ext cx="3809056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+mn-lt"/>
              </a:rPr>
              <a:t>Quality considerations with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Performance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Scalability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Reusability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Other?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92692" y="2178784"/>
            <a:ext cx="338304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+mn-lt"/>
              </a:rPr>
              <a:t>Functional Requirements</a:t>
            </a:r>
          </a:p>
          <a:p>
            <a:pPr indent="-342900"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Clients</a:t>
            </a:r>
          </a:p>
          <a:p>
            <a:pPr indent="-342900"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Users</a:t>
            </a:r>
          </a:p>
          <a:p>
            <a:pPr indent="-342900"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Other Stakeholders</a:t>
            </a:r>
          </a:p>
          <a:p>
            <a:pPr eaLnBrk="1" hangingPunct="1">
              <a:buFontTx/>
              <a:buChar char="•"/>
            </a:pPr>
            <a:endParaRPr lang="en-US" sz="2000" dirty="0">
              <a:latin typeface="Palatin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043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723801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Factors</a:t>
            </a:r>
            <a:r>
              <a:rPr lang="en-US" b="1" dirty="0" smtClean="0">
                <a:solidFill>
                  <a:srgbClr val="FF0000"/>
                </a:solidFill>
              </a:rPr>
              <a:t> influence</a:t>
            </a:r>
            <a:r>
              <a:rPr lang="en-US" b="1" dirty="0" smtClean="0"/>
              <a:t> the system architecture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454369" y="2463800"/>
            <a:ext cx="2667000" cy="25638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82200" y="3517106"/>
            <a:ext cx="181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bg2"/>
                </a:solidFill>
              </a:rPr>
              <a:t>Architecture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 rot="20045164">
            <a:off x="2708739" y="4161002"/>
            <a:ext cx="1011237" cy="838200"/>
          </a:xfrm>
          <a:prstGeom prst="rightArrow">
            <a:avLst>
              <a:gd name="adj1" fmla="val 50000"/>
              <a:gd name="adj2" fmla="val 30161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57077" y="4580102"/>
            <a:ext cx="255044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+mn-lt"/>
              </a:rPr>
              <a:t>Experience with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Existing Architecture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Patterns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Project Management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Other?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477000" y="4648089"/>
            <a:ext cx="2442079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+mn-lt"/>
              </a:rPr>
              <a:t>Technical Aspects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Operating System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Middleware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Legacy Systems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+mn-lt"/>
              </a:rPr>
              <a:t>Other?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 rot="1554836" flipH="1">
            <a:off x="5977567" y="3921829"/>
            <a:ext cx="998865" cy="838200"/>
          </a:xfrm>
          <a:prstGeom prst="rightArrow">
            <a:avLst>
              <a:gd name="adj1" fmla="val 50000"/>
              <a:gd name="adj2" fmla="val 30161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10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 animBg="1"/>
      <p:bldP spid="14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33065779"/>
              </p:ext>
            </p:extLst>
          </p:nvPr>
        </p:nvGraphicFramePr>
        <p:xfrm>
          <a:off x="228600" y="274638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number of </a:t>
            </a:r>
            <a:r>
              <a:rPr lang="en-US" b="1" dirty="0" smtClean="0">
                <a:solidFill>
                  <a:srgbClr val="FF0000"/>
                </a:solidFill>
              </a:rPr>
              <a:t>architectures </a:t>
            </a:r>
            <a:r>
              <a:rPr lang="en-US" b="1" dirty="0" smtClean="0"/>
              <a:t>for specific requirement in several application domain have been developed</a:t>
            </a:r>
          </a:p>
          <a:p>
            <a:r>
              <a:rPr lang="en-US" b="1" dirty="0" smtClean="0"/>
              <a:t>For web application </a:t>
            </a:r>
            <a:r>
              <a:rPr lang="en-US" b="1" dirty="0" smtClean="0">
                <a:solidFill>
                  <a:srgbClr val="FF0000"/>
                </a:solidFill>
              </a:rPr>
              <a:t>architecture</a:t>
            </a:r>
            <a:r>
              <a:rPr lang="en-US" b="1" dirty="0" smtClean="0"/>
              <a:t>, usually we consider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ayering aspect: </a:t>
            </a:r>
            <a:r>
              <a:rPr lang="en-US" b="1" dirty="0" smtClean="0"/>
              <a:t>to implement the principle of  </a:t>
            </a:r>
            <a:r>
              <a:rPr lang="en-US" b="1" dirty="0" smtClean="0">
                <a:solidFill>
                  <a:srgbClr val="FF0000"/>
                </a:solidFill>
              </a:rPr>
              <a:t>‘separation of concerns’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 smtClean="0">
                <a:solidFill>
                  <a:srgbClr val="FF0000"/>
                </a:solidFill>
              </a:rPr>
              <a:t>ata aspects: </a:t>
            </a:r>
            <a:r>
              <a:rPr lang="en-US" b="1" dirty="0" smtClean="0"/>
              <a:t>to support processing of structured and non-structured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2278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1566</Words>
  <Application>Microsoft Office PowerPoint</Application>
  <PresentationFormat>On-screen Show (4:3)</PresentationFormat>
  <Paragraphs>323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Ahasan_PC</cp:lastModifiedBy>
  <cp:revision>651</cp:revision>
  <dcterms:created xsi:type="dcterms:W3CDTF">2013-09-11T05:33:05Z</dcterms:created>
  <dcterms:modified xsi:type="dcterms:W3CDTF">2017-10-18T04:40:35Z</dcterms:modified>
</cp:coreProperties>
</file>