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8" r:id="rId4"/>
    <p:sldId id="262" r:id="rId5"/>
    <p:sldId id="261" r:id="rId6"/>
    <p:sldId id="259" r:id="rId7"/>
    <p:sldId id="264" r:id="rId8"/>
    <p:sldId id="273" r:id="rId9"/>
    <p:sldId id="268" r:id="rId10"/>
    <p:sldId id="270" r:id="rId11"/>
    <p:sldId id="269" r:id="rId12"/>
    <p:sldId id="272" r:id="rId13"/>
    <p:sldId id="271" r:id="rId14"/>
    <p:sldId id="275" r:id="rId15"/>
    <p:sldId id="278" r:id="rId16"/>
    <p:sldId id="267"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ABC7220B-CBE0-47E9-9A9B-716276890058}" type="datetimeFigureOut">
              <a:rPr lang="en-US" smtClean="0"/>
              <a:t>18-Apr-13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01D878F-9643-451C-8F32-1ACD765334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ABC7220B-CBE0-47E9-9A9B-716276890058}" type="datetimeFigureOut">
              <a:rPr lang="en-US" smtClean="0"/>
              <a:t>18-Apr-13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01D878F-9643-451C-8F32-1ACD765334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ABC7220B-CBE0-47E9-9A9B-716276890058}" type="datetimeFigureOut">
              <a:rPr lang="en-US" smtClean="0"/>
              <a:t>18-Apr-13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01D878F-9643-451C-8F32-1ACD765334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BC7220B-CBE0-47E9-9A9B-716276890058}" type="datetimeFigureOut">
              <a:rPr lang="en-US" smtClean="0"/>
              <a:t>18-Apr-13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1D878F-9643-451C-8F32-1ACD765334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ABC7220B-CBE0-47E9-9A9B-716276890058}" type="datetimeFigureOut">
              <a:rPr lang="en-US" smtClean="0"/>
              <a:t>18-Apr-13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1D878F-9643-451C-8F32-1ACD7653346C}"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ABC7220B-CBE0-47E9-9A9B-716276890058}" type="datetimeFigureOut">
              <a:rPr lang="en-US" smtClean="0"/>
              <a:t>18-Apr-13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01D878F-9643-451C-8F32-1ACD765334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Welcome to my Presentation on </a:t>
            </a:r>
            <a:r>
              <a:rPr lang="en-US" dirty="0" smtClean="0"/>
              <a:t>QC Frame work</a:t>
            </a:r>
            <a:br>
              <a:rPr lang="en-US" dirty="0" smtClean="0"/>
            </a:br>
            <a:r>
              <a:rPr lang="en-US" dirty="0" smtClean="0"/>
              <a:t> </a:t>
            </a:r>
            <a:endParaRPr lang="en-US" dirty="0"/>
          </a:p>
        </p:txBody>
      </p:sp>
      <p:sp>
        <p:nvSpPr>
          <p:cNvPr id="3" name="Subtitle 2"/>
          <p:cNvSpPr>
            <a:spLocks noGrp="1"/>
          </p:cNvSpPr>
          <p:nvPr>
            <p:ph type="subTitle" idx="1"/>
          </p:nvPr>
        </p:nvSpPr>
        <p:spPr>
          <a:xfrm>
            <a:off x="3354442" y="3539864"/>
            <a:ext cx="5332358" cy="1870336"/>
          </a:xfrm>
        </p:spPr>
        <p:txBody>
          <a:bodyPr>
            <a:normAutofit/>
          </a:bodyPr>
          <a:lstStyle/>
          <a:p>
            <a:endParaRPr lang="en-US" dirty="0" smtClean="0"/>
          </a:p>
          <a:p>
            <a:r>
              <a:rPr lang="en-US" dirty="0" smtClean="0"/>
              <a:t>Prepared by: Anika Nower</a:t>
            </a:r>
          </a:p>
          <a:p>
            <a:r>
              <a:rPr lang="en-US" dirty="0" smtClean="0"/>
              <a:t>ID: 012112025</a:t>
            </a:r>
          </a:p>
          <a:p>
            <a:r>
              <a:rPr lang="en-US" dirty="0" smtClean="0"/>
              <a:t>MSCSE</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a:t>
            </a:r>
            <a:r>
              <a:rPr lang="en-US" dirty="0" smtClean="0"/>
              <a:t>Functionality </a:t>
            </a:r>
            <a:r>
              <a:rPr lang="en-US" dirty="0" smtClean="0"/>
              <a:t>Contd.</a:t>
            </a:r>
            <a:endParaRPr lang="en-US" dirty="0"/>
          </a:p>
        </p:txBody>
      </p:sp>
      <p:sp>
        <p:nvSpPr>
          <p:cNvPr id="3" name="Content Placeholder 2"/>
          <p:cNvSpPr>
            <a:spLocks noGrp="1"/>
          </p:cNvSpPr>
          <p:nvPr>
            <p:ph idx="1"/>
          </p:nvPr>
        </p:nvSpPr>
        <p:spPr/>
        <p:txBody>
          <a:bodyPr/>
          <a:lstStyle/>
          <a:p>
            <a:r>
              <a:rPr lang="en-US" dirty="0" smtClean="0">
                <a:solidFill>
                  <a:schemeClr val="tx2">
                    <a:lumMod val="75000"/>
                  </a:schemeClr>
                </a:solidFill>
              </a:rPr>
              <a:t>5.2 </a:t>
            </a:r>
            <a:r>
              <a:rPr lang="en-US" b="1" dirty="0" smtClean="0">
                <a:solidFill>
                  <a:schemeClr val="tx2">
                    <a:lumMod val="75000"/>
                  </a:schemeClr>
                </a:solidFill>
              </a:rPr>
              <a:t>CSV File</a:t>
            </a:r>
            <a:endParaRPr lang="en-US" b="1" i="1" dirty="0" smtClean="0">
              <a:solidFill>
                <a:schemeClr val="tx2">
                  <a:lumMod val="75000"/>
                </a:schemeClr>
              </a:solidFill>
            </a:endParaRPr>
          </a:p>
          <a:p>
            <a:pPr lvl="0">
              <a:buNone/>
            </a:pPr>
            <a:r>
              <a:rPr lang="en-GB" dirty="0" smtClean="0">
                <a:solidFill>
                  <a:schemeClr val="tx2">
                    <a:lumMod val="75000"/>
                  </a:schemeClr>
                </a:solidFill>
              </a:rPr>
              <a:t>	The </a:t>
            </a:r>
            <a:r>
              <a:rPr lang="en-GB" dirty="0" smtClean="0">
                <a:solidFill>
                  <a:schemeClr val="tx2">
                    <a:lumMod val="75000"/>
                  </a:schemeClr>
                </a:solidFill>
              </a:rPr>
              <a:t>“CSV import export” can</a:t>
            </a:r>
            <a:endParaRPr lang="en-US" dirty="0" smtClean="0">
              <a:solidFill>
                <a:schemeClr val="tx2">
                  <a:lumMod val="75000"/>
                </a:schemeClr>
              </a:solidFill>
            </a:endParaRPr>
          </a:p>
          <a:p>
            <a:pPr>
              <a:buNone/>
            </a:pPr>
            <a:r>
              <a:rPr lang="en-GB" dirty="0" smtClean="0">
                <a:solidFill>
                  <a:schemeClr val="tx2">
                    <a:lumMod val="75000"/>
                  </a:schemeClr>
                </a:solidFill>
              </a:rPr>
              <a:t>	- </a:t>
            </a:r>
            <a:r>
              <a:rPr lang="en-GB" dirty="0" smtClean="0">
                <a:solidFill>
                  <a:schemeClr val="tx2">
                    <a:lumMod val="75000"/>
                  </a:schemeClr>
                </a:solidFill>
              </a:rPr>
              <a:t>Load CSV files</a:t>
            </a:r>
            <a:endParaRPr lang="en-US" dirty="0" smtClean="0">
              <a:solidFill>
                <a:schemeClr val="tx2">
                  <a:lumMod val="75000"/>
                </a:schemeClr>
              </a:solidFill>
            </a:endParaRPr>
          </a:p>
          <a:p>
            <a:pPr>
              <a:buNone/>
            </a:pPr>
            <a:r>
              <a:rPr lang="en-GB" dirty="0" smtClean="0">
                <a:solidFill>
                  <a:schemeClr val="tx2">
                    <a:lumMod val="75000"/>
                  </a:schemeClr>
                </a:solidFill>
              </a:rPr>
              <a:t>	- </a:t>
            </a:r>
            <a:r>
              <a:rPr lang="en-GB" dirty="0" smtClean="0">
                <a:solidFill>
                  <a:schemeClr val="tx2">
                    <a:lumMod val="75000"/>
                  </a:schemeClr>
                </a:solidFill>
              </a:rPr>
              <a:t>Check formatting consistency between two reports</a:t>
            </a:r>
            <a:endParaRPr lang="en-US" dirty="0" smtClean="0">
              <a:solidFill>
                <a:schemeClr val="tx2">
                  <a:lumMod val="75000"/>
                </a:schemeClr>
              </a:solidFill>
            </a:endParaRPr>
          </a:p>
          <a:p>
            <a:r>
              <a:rPr lang="en-US" dirty="0" smtClean="0">
                <a:solidFill>
                  <a:schemeClr val="tx2">
                    <a:lumMod val="75000"/>
                  </a:schemeClr>
                </a:solidFill>
              </a:rPr>
              <a:t>Two Simple Steps…</a:t>
            </a:r>
          </a:p>
          <a:p>
            <a:pPr lvl="0">
              <a:buNone/>
            </a:pPr>
            <a:r>
              <a:rPr lang="en-US" dirty="0" smtClean="0">
                <a:solidFill>
                  <a:schemeClr val="tx2">
                    <a:lumMod val="75000"/>
                  </a:schemeClr>
                </a:solidFill>
              </a:rPr>
              <a:t>	Step </a:t>
            </a:r>
            <a:r>
              <a:rPr lang="en-US" dirty="0" smtClean="0">
                <a:solidFill>
                  <a:schemeClr val="tx2">
                    <a:lumMod val="75000"/>
                  </a:schemeClr>
                </a:solidFill>
              </a:rPr>
              <a:t>1: Load CSV files </a:t>
            </a:r>
          </a:p>
          <a:p>
            <a:pPr lvl="0">
              <a:buNone/>
            </a:pPr>
            <a:r>
              <a:rPr lang="en-US" dirty="0" smtClean="0">
                <a:solidFill>
                  <a:schemeClr val="tx2">
                    <a:lumMod val="75000"/>
                  </a:schemeClr>
                </a:solidFill>
              </a:rPr>
              <a:t>	Step </a:t>
            </a:r>
            <a:r>
              <a:rPr lang="en-US" dirty="0" smtClean="0">
                <a:solidFill>
                  <a:schemeClr val="tx2">
                    <a:lumMod val="75000"/>
                  </a:schemeClr>
                </a:solidFill>
              </a:rPr>
              <a:t>2: Build the QC report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CSv</a:t>
            </a:r>
            <a:r>
              <a:rPr lang="en-US" dirty="0" smtClean="0"/>
              <a:t> User Interface:</a:t>
            </a:r>
            <a:endParaRPr lang="en-US" dirty="0"/>
          </a:p>
        </p:txBody>
      </p:sp>
      <p:pic>
        <p:nvPicPr>
          <p:cNvPr id="4" name="Content Placeholder 3" descr="csv.jpg"/>
          <p:cNvPicPr>
            <a:picLocks noGrp="1" noChangeAspect="1"/>
          </p:cNvPicPr>
          <p:nvPr>
            <p:ph idx="1"/>
          </p:nvPr>
        </p:nvPicPr>
        <p:blipFill>
          <a:blip r:embed="rId2"/>
          <a:stretch>
            <a:fillRect/>
          </a:stretch>
        </p:blipFill>
        <p:spPr>
          <a:xfrm>
            <a:off x="457200" y="2280771"/>
            <a:ext cx="7239000" cy="350454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a:t>
            </a:r>
            <a:r>
              <a:rPr lang="en-US" dirty="0" smtClean="0"/>
              <a:t> User </a:t>
            </a:r>
            <a:r>
              <a:rPr lang="en-US" dirty="0" smtClean="0"/>
              <a:t>Interface Contd.</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sz="2200" dirty="0" smtClean="0">
                <a:solidFill>
                  <a:schemeClr val="tx2">
                    <a:lumMod val="75000"/>
                  </a:schemeClr>
                </a:solidFill>
              </a:rPr>
              <a:t>Browse </a:t>
            </a:r>
            <a:r>
              <a:rPr lang="en-US" sz="2200" dirty="0" smtClean="0">
                <a:solidFill>
                  <a:schemeClr val="tx2">
                    <a:lumMod val="75000"/>
                  </a:schemeClr>
                </a:solidFill>
              </a:rPr>
              <a:t>the previous file.</a:t>
            </a:r>
          </a:p>
          <a:p>
            <a:pPr marL="514350" lvl="0" indent="-514350">
              <a:buFont typeface="+mj-lt"/>
              <a:buAutoNum type="arabicPeriod"/>
            </a:pPr>
            <a:r>
              <a:rPr lang="en-US" sz="2200" dirty="0" smtClean="0">
                <a:solidFill>
                  <a:schemeClr val="tx2">
                    <a:lumMod val="75000"/>
                  </a:schemeClr>
                </a:solidFill>
              </a:rPr>
              <a:t>Click </a:t>
            </a:r>
            <a:r>
              <a:rPr lang="en-US" sz="2200" dirty="0" smtClean="0">
                <a:solidFill>
                  <a:schemeClr val="tx2">
                    <a:lumMod val="75000"/>
                  </a:schemeClr>
                </a:solidFill>
              </a:rPr>
              <a:t>Load preview to show the file is fully loaded or not</a:t>
            </a:r>
            <a:r>
              <a:rPr lang="en-US" sz="2200" dirty="0" smtClean="0">
                <a:solidFill>
                  <a:schemeClr val="tx2">
                    <a:lumMod val="75000"/>
                  </a:schemeClr>
                </a:solidFill>
              </a:rPr>
              <a:t>.</a:t>
            </a:r>
          </a:p>
          <a:p>
            <a:pPr marL="514350" lvl="0" indent="-514350">
              <a:buNone/>
            </a:pPr>
            <a:endParaRPr lang="en-US" sz="2200" dirty="0" smtClean="0">
              <a:solidFill>
                <a:schemeClr val="tx2">
                  <a:lumMod val="75000"/>
                </a:schemeClr>
              </a:solidFill>
            </a:endParaRPr>
          </a:p>
        </p:txBody>
      </p:sp>
      <p:pic>
        <p:nvPicPr>
          <p:cNvPr id="4" name="Picture 3" descr="7.jpg"/>
          <p:cNvPicPr>
            <a:picLocks noChangeAspect="1"/>
          </p:cNvPicPr>
          <p:nvPr/>
        </p:nvPicPr>
        <p:blipFill>
          <a:blip r:embed="rId2"/>
          <a:stretch>
            <a:fillRect/>
          </a:stretch>
        </p:blipFill>
        <p:spPr>
          <a:xfrm>
            <a:off x="1066800" y="2971800"/>
            <a:ext cx="5024437" cy="34315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a:t>
            </a:r>
            <a:r>
              <a:rPr lang="en-US" dirty="0" smtClean="0"/>
              <a:t> User Interface Contd.</a:t>
            </a:r>
            <a:endParaRPr lang="en-US" dirty="0"/>
          </a:p>
        </p:txBody>
      </p:sp>
      <p:sp>
        <p:nvSpPr>
          <p:cNvPr id="3" name="Content Placeholder 2"/>
          <p:cNvSpPr>
            <a:spLocks noGrp="1"/>
          </p:cNvSpPr>
          <p:nvPr>
            <p:ph idx="1"/>
          </p:nvPr>
        </p:nvSpPr>
        <p:spPr/>
        <p:txBody>
          <a:bodyPr>
            <a:normAutofit/>
          </a:bodyPr>
          <a:lstStyle/>
          <a:p>
            <a:pPr marL="514350" lvl="0" indent="-514350">
              <a:buAutoNum type="arabicPeriod" startAt="3"/>
            </a:pPr>
            <a:r>
              <a:rPr lang="en-US" sz="2800" dirty="0" smtClean="0">
                <a:solidFill>
                  <a:schemeClr val="tx2">
                    <a:lumMod val="75000"/>
                  </a:schemeClr>
                </a:solidFill>
              </a:rPr>
              <a:t>Same </a:t>
            </a:r>
            <a:r>
              <a:rPr lang="en-US" sz="2800" dirty="0" smtClean="0">
                <a:solidFill>
                  <a:schemeClr val="tx2">
                    <a:lumMod val="75000"/>
                  </a:schemeClr>
                </a:solidFill>
              </a:rPr>
              <a:t>Process to load the </a:t>
            </a:r>
            <a:r>
              <a:rPr lang="en-US" sz="2800" dirty="0" smtClean="0">
                <a:solidFill>
                  <a:schemeClr val="tx2">
                    <a:lumMod val="75000"/>
                  </a:schemeClr>
                </a:solidFill>
              </a:rPr>
              <a:t>file</a:t>
            </a:r>
          </a:p>
          <a:p>
            <a:pPr marL="514350" lvl="0" indent="-514350">
              <a:buAutoNum type="arabicPeriod" startAt="3"/>
            </a:pPr>
            <a:r>
              <a:rPr lang="en-US" sz="2800" dirty="0" smtClean="0">
                <a:solidFill>
                  <a:schemeClr val="tx2">
                    <a:lumMod val="75000"/>
                  </a:schemeClr>
                </a:solidFill>
              </a:rPr>
              <a:t>Same </a:t>
            </a:r>
            <a:r>
              <a:rPr lang="en-US" sz="2800" dirty="0" smtClean="0">
                <a:solidFill>
                  <a:schemeClr val="tx2">
                    <a:lumMod val="75000"/>
                  </a:schemeClr>
                </a:solidFill>
              </a:rPr>
              <a:t>Process to load the </a:t>
            </a:r>
            <a:r>
              <a:rPr lang="en-US" sz="2800" dirty="0" smtClean="0">
                <a:solidFill>
                  <a:schemeClr val="tx2">
                    <a:lumMod val="75000"/>
                  </a:schemeClr>
                </a:solidFill>
              </a:rPr>
              <a:t>file</a:t>
            </a:r>
          </a:p>
          <a:p>
            <a:pPr marL="514350" lvl="0" indent="-514350">
              <a:buAutoNum type="arabicPeriod" startAt="3"/>
            </a:pPr>
            <a:r>
              <a:rPr lang="en-US" sz="2800" dirty="0" smtClean="0">
                <a:solidFill>
                  <a:schemeClr val="tx2">
                    <a:lumMod val="75000"/>
                  </a:schemeClr>
                </a:solidFill>
              </a:rPr>
              <a:t>Click </a:t>
            </a:r>
            <a:r>
              <a:rPr lang="en-US" sz="2800" dirty="0" smtClean="0">
                <a:solidFill>
                  <a:schemeClr val="tx2">
                    <a:lumMod val="75000"/>
                  </a:schemeClr>
                </a:solidFill>
              </a:rPr>
              <a:t>Difference to show the different row between two CSV files</a:t>
            </a:r>
          </a:p>
          <a:p>
            <a:pPr>
              <a:buNone/>
            </a:pPr>
            <a:endParaRPr lang="en-US" dirty="0"/>
          </a:p>
        </p:txBody>
      </p:sp>
      <p:pic>
        <p:nvPicPr>
          <p:cNvPr id="5" name="Picture 4" descr="5.jpg"/>
          <p:cNvPicPr>
            <a:picLocks noChangeAspect="1"/>
          </p:cNvPicPr>
          <p:nvPr/>
        </p:nvPicPr>
        <p:blipFill>
          <a:blip r:embed="rId2"/>
          <a:stretch>
            <a:fillRect/>
          </a:stretch>
        </p:blipFill>
        <p:spPr>
          <a:xfrm>
            <a:off x="1066800" y="3733800"/>
            <a:ext cx="5686425" cy="2352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a:t>
            </a:r>
            <a:r>
              <a:rPr lang="en-US" dirty="0" smtClean="0"/>
              <a:t> User Interface Contd.</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400" dirty="0" smtClean="0">
                <a:solidFill>
                  <a:schemeClr val="tx2">
                    <a:lumMod val="75000"/>
                  </a:schemeClr>
                </a:solidFill>
              </a:rPr>
              <a:t>6. Click </a:t>
            </a:r>
            <a:r>
              <a:rPr lang="en-US" sz="2400" dirty="0" smtClean="0">
                <a:solidFill>
                  <a:schemeClr val="tx2">
                    <a:lumMod val="75000"/>
                  </a:schemeClr>
                </a:solidFill>
              </a:rPr>
              <a:t>Subtract to show the different in cells between two CSV files</a:t>
            </a:r>
            <a:r>
              <a:rPr lang="en-US" sz="2400" dirty="0" smtClean="0">
                <a:solidFill>
                  <a:schemeClr val="tx2">
                    <a:lumMod val="75000"/>
                  </a:schemeClr>
                </a:solidFill>
              </a:rPr>
              <a:t>.</a:t>
            </a: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lvl="0">
              <a:buNone/>
            </a:pPr>
            <a:r>
              <a:rPr lang="en-US" sz="2400" dirty="0" smtClean="0">
                <a:solidFill>
                  <a:schemeClr val="tx2">
                    <a:lumMod val="75000"/>
                  </a:schemeClr>
                </a:solidFill>
              </a:rPr>
              <a:t>7. </a:t>
            </a:r>
            <a:r>
              <a:rPr lang="en-US" sz="2400" dirty="0" smtClean="0">
                <a:solidFill>
                  <a:schemeClr val="tx2">
                    <a:lumMod val="75000"/>
                  </a:schemeClr>
                </a:solidFill>
              </a:rPr>
              <a:t>If you want to export the CSV QC Report in excel then click export to excel. And browser the location you want. And save the file.</a:t>
            </a: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pPr>
              <a:buNone/>
            </a:pPr>
            <a:endParaRPr lang="en-US" sz="2400" dirty="0" smtClean="0">
              <a:solidFill>
                <a:schemeClr val="tx2">
                  <a:lumMod val="75000"/>
                </a:schemeClr>
              </a:solidFill>
            </a:endParaRPr>
          </a:p>
          <a:p>
            <a:endParaRPr lang="en-US" dirty="0"/>
          </a:p>
        </p:txBody>
      </p:sp>
      <p:pic>
        <p:nvPicPr>
          <p:cNvPr id="5" name="Content Placeholder 3" descr="6.jpg"/>
          <p:cNvPicPr>
            <a:picLocks noChangeAspect="1"/>
          </p:cNvPicPr>
          <p:nvPr/>
        </p:nvPicPr>
        <p:blipFill>
          <a:blip r:embed="rId2"/>
          <a:stretch>
            <a:fillRect/>
          </a:stretch>
        </p:blipFill>
        <p:spPr>
          <a:xfrm>
            <a:off x="685800" y="2362200"/>
            <a:ext cx="6791325" cy="2638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blinds(horizontal)">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CSv</a:t>
            </a:r>
            <a:r>
              <a:rPr lang="en-US" dirty="0" smtClean="0"/>
              <a:t> User Interface Contd.</a:t>
            </a:r>
            <a:endParaRPr lang="en-US" dirty="0"/>
          </a:p>
        </p:txBody>
      </p:sp>
      <p:sp>
        <p:nvSpPr>
          <p:cNvPr id="7" name="Content Placeholder 6"/>
          <p:cNvSpPr>
            <a:spLocks noGrp="1"/>
          </p:cNvSpPr>
          <p:nvPr>
            <p:ph idx="1"/>
          </p:nvPr>
        </p:nvSpPr>
        <p:spPr/>
        <p:txBody>
          <a:bodyPr/>
          <a:lstStyle/>
          <a:p>
            <a:pPr>
              <a:buNone/>
            </a:pPr>
            <a:r>
              <a:rPr lang="en-US" dirty="0" smtClean="0">
                <a:solidFill>
                  <a:schemeClr val="tx2">
                    <a:lumMod val="75000"/>
                  </a:schemeClr>
                </a:solidFill>
              </a:rPr>
              <a:t>*** You can also query in </a:t>
            </a:r>
            <a:r>
              <a:rPr lang="en-US" dirty="0" smtClean="0">
                <a:solidFill>
                  <a:schemeClr val="tx2">
                    <a:lumMod val="75000"/>
                  </a:schemeClr>
                </a:solidFill>
              </a:rPr>
              <a:t>CSV </a:t>
            </a:r>
            <a:r>
              <a:rPr lang="en-US" dirty="0" smtClean="0">
                <a:solidFill>
                  <a:schemeClr val="tx2">
                    <a:lumMod val="75000"/>
                  </a:schemeClr>
                </a:solidFill>
              </a:rPr>
              <a:t>file. For example:</a:t>
            </a:r>
          </a:p>
          <a:p>
            <a:pPr>
              <a:buNone/>
            </a:pPr>
            <a:endParaRPr lang="en-US" dirty="0"/>
          </a:p>
        </p:txBody>
      </p:sp>
      <p:pic>
        <p:nvPicPr>
          <p:cNvPr id="8" name="Picture 7" descr="last.jpg"/>
          <p:cNvPicPr>
            <a:picLocks noChangeAspect="1"/>
          </p:cNvPicPr>
          <p:nvPr/>
        </p:nvPicPr>
        <p:blipFill>
          <a:blip r:embed="rId2"/>
          <a:stretch>
            <a:fillRect/>
          </a:stretch>
        </p:blipFill>
        <p:spPr>
          <a:xfrm>
            <a:off x="990600" y="2284974"/>
            <a:ext cx="5181600" cy="34776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Conclusion</a:t>
            </a:r>
            <a:r>
              <a:rPr lang="en-US" i="1" dirty="0" smtClean="0"/>
              <a:t>:</a:t>
            </a:r>
            <a:endParaRPr lang="en-US" dirty="0"/>
          </a:p>
        </p:txBody>
      </p:sp>
      <p:sp>
        <p:nvSpPr>
          <p:cNvPr id="3" name="Content Placeholder 2"/>
          <p:cNvSpPr>
            <a:spLocks noGrp="1"/>
          </p:cNvSpPr>
          <p:nvPr>
            <p:ph idx="1"/>
          </p:nvPr>
        </p:nvSpPr>
        <p:spPr/>
        <p:txBody>
          <a:bodyPr/>
          <a:lstStyle/>
          <a:p>
            <a:r>
              <a:rPr lang="en-GB" dirty="0" smtClean="0">
                <a:solidFill>
                  <a:schemeClr val="tx2">
                    <a:lumMod val="75000"/>
                  </a:schemeClr>
                </a:solidFill>
              </a:rPr>
              <a:t>A </a:t>
            </a:r>
            <a:r>
              <a:rPr lang="en-GB" dirty="0" smtClean="0">
                <a:solidFill>
                  <a:schemeClr val="tx2">
                    <a:lumMod val="75000"/>
                  </a:schemeClr>
                </a:solidFill>
              </a:rPr>
              <a:t>QC framework is established so that every project can perform same type of QC with same template. As we have different type of files so format of QC will vary accordingly and can be easily used by this framework. It is convenient to use same framework and visualise the discrepancy of data or format.</a:t>
            </a:r>
            <a:endParaRPr lang="en-US" dirty="0" smtClean="0">
              <a:solidFill>
                <a:schemeClr val="tx2">
                  <a:lumMod val="75000"/>
                </a:schemeClr>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7620000" cy="2971800"/>
          </a:xfrm>
        </p:spPr>
        <p:txBody>
          <a:bodyPr>
            <a:noAutofit/>
          </a:bodyPr>
          <a:lstStyle/>
          <a:p>
            <a:pPr algn="ctr"/>
            <a:r>
              <a:rPr lang="en-US" sz="4800" dirty="0" smtClean="0"/>
              <a:t>If you have </a:t>
            </a:r>
            <a:br>
              <a:rPr lang="en-US" sz="4800" dirty="0" smtClean="0"/>
            </a:br>
            <a:r>
              <a:rPr lang="en-US" sz="4800" dirty="0" smtClean="0"/>
              <a:t>any </a:t>
            </a:r>
            <a:br>
              <a:rPr lang="en-US" sz="4800" dirty="0" smtClean="0"/>
            </a:br>
            <a:r>
              <a:rPr lang="en-US" sz="4800" dirty="0" smtClean="0"/>
              <a:t>Question ???</a:t>
            </a:r>
            <a:endParaRPr lang="en-US" sz="4800"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1524000"/>
            <a:ext cx="7162800" cy="3048000"/>
          </a:xfrm>
        </p:spPr>
        <p:txBody>
          <a:bodyPr>
            <a:normAutofit fontScale="90000"/>
          </a:bodyPr>
          <a:lstStyle/>
          <a:p>
            <a:r>
              <a:rPr lang="en-US" dirty="0" smtClean="0"/>
              <a:t>   Thank </a:t>
            </a:r>
            <a:r>
              <a:rPr lang="en-US" dirty="0" smtClean="0"/>
              <a:t>you for being with </a:t>
            </a:r>
            <a:r>
              <a:rPr lang="en-US" dirty="0" smtClean="0"/>
              <a:t>me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pic>
        <p:nvPicPr>
          <p:cNvPr id="12" name="Picture 11" descr="thanku.jpg"/>
          <p:cNvPicPr>
            <a:picLocks noChangeAspect="1"/>
          </p:cNvPicPr>
          <p:nvPr/>
        </p:nvPicPr>
        <p:blipFill>
          <a:blip r:embed="rId2"/>
          <a:stretch>
            <a:fillRect/>
          </a:stretch>
        </p:blipFill>
        <p:spPr>
          <a:xfrm>
            <a:off x="1752600" y="1981200"/>
            <a:ext cx="4829175" cy="3209925"/>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About QC Framework:</a:t>
            </a:r>
            <a:endParaRPr lang="en-US" dirty="0"/>
          </a:p>
        </p:txBody>
      </p:sp>
      <p:sp>
        <p:nvSpPr>
          <p:cNvPr id="3" name="Content Placeholder 2"/>
          <p:cNvSpPr>
            <a:spLocks noGrp="1"/>
          </p:cNvSpPr>
          <p:nvPr>
            <p:ph idx="1"/>
          </p:nvPr>
        </p:nvSpPr>
        <p:spPr>
          <a:xfrm>
            <a:off x="457200" y="1752600"/>
            <a:ext cx="6096000" cy="3429000"/>
          </a:xfrm>
        </p:spPr>
        <p:txBody>
          <a:bodyPr>
            <a:normAutofit fontScale="92500" lnSpcReduction="10000"/>
          </a:bodyPr>
          <a:lstStyle/>
          <a:p>
            <a:pPr>
              <a:lnSpc>
                <a:spcPct val="160000"/>
              </a:lnSpc>
              <a:buFont typeface="Wingdings" pitchFamily="2" charset="2"/>
              <a:buChar char="Ø"/>
            </a:pPr>
            <a:r>
              <a:rPr lang="en-US" sz="3600" dirty="0" smtClean="0">
                <a:solidFill>
                  <a:schemeClr val="tx2">
                    <a:lumMod val="75000"/>
                  </a:schemeClr>
                </a:solidFill>
              </a:rPr>
              <a:t>Objective</a:t>
            </a:r>
          </a:p>
          <a:p>
            <a:pPr>
              <a:lnSpc>
                <a:spcPct val="160000"/>
              </a:lnSpc>
              <a:buFont typeface="Wingdings" pitchFamily="2" charset="2"/>
              <a:buChar char="Ø"/>
            </a:pPr>
            <a:r>
              <a:rPr lang="en-US" sz="3600" dirty="0" smtClean="0">
                <a:solidFill>
                  <a:schemeClr val="tx2">
                    <a:lumMod val="75000"/>
                  </a:schemeClr>
                </a:solidFill>
              </a:rPr>
              <a:t>Overview</a:t>
            </a:r>
          </a:p>
          <a:p>
            <a:pPr>
              <a:lnSpc>
                <a:spcPct val="160000"/>
              </a:lnSpc>
              <a:buFont typeface="Wingdings" pitchFamily="2" charset="2"/>
              <a:buChar char="Ø"/>
            </a:pPr>
            <a:r>
              <a:rPr lang="en-US" sz="3600" dirty="0" smtClean="0">
                <a:solidFill>
                  <a:schemeClr val="tx2">
                    <a:lumMod val="75000"/>
                  </a:schemeClr>
                </a:solidFill>
              </a:rPr>
              <a:t>Scope</a:t>
            </a:r>
          </a:p>
          <a:p>
            <a:pPr>
              <a:lnSpc>
                <a:spcPct val="160000"/>
              </a:lnSpc>
              <a:buFont typeface="Wingdings" pitchFamily="2" charset="2"/>
              <a:buChar char="Ø"/>
            </a:pPr>
            <a:r>
              <a:rPr lang="en-US" sz="3600" dirty="0" smtClean="0">
                <a:solidFill>
                  <a:schemeClr val="tx2">
                    <a:lumMod val="75000"/>
                  </a:schemeClr>
                </a:solidFill>
              </a:rPr>
              <a:t>Reporting Add-on for User</a:t>
            </a:r>
          </a:p>
          <a:p>
            <a:pPr>
              <a:buFont typeface="Wingdings" pitchFamily="2" charset="2"/>
              <a:buChar char="Ø"/>
            </a:pPr>
            <a:endParaRPr lang="en-US"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QC Process:</a:t>
            </a:r>
            <a:endParaRPr lang="en-US" dirty="0"/>
          </a:p>
        </p:txBody>
      </p:sp>
      <p:pic>
        <p:nvPicPr>
          <p:cNvPr id="4" name="Content Placeholder 3" descr="Untitled.jpg"/>
          <p:cNvPicPr>
            <a:picLocks noGrp="1" noChangeAspect="1"/>
          </p:cNvPicPr>
          <p:nvPr>
            <p:ph idx="1"/>
          </p:nvPr>
        </p:nvPicPr>
        <p:blipFill>
          <a:blip r:embed="rId2"/>
          <a:stretch>
            <a:fillRect/>
          </a:stretch>
        </p:blipFill>
        <p:spPr>
          <a:xfrm>
            <a:off x="304800" y="1447800"/>
            <a:ext cx="7467600" cy="492774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Software methodology</a:t>
            </a:r>
            <a:endParaRPr lang="en-US" dirty="0"/>
          </a:p>
        </p:txBody>
      </p:sp>
      <p:sp>
        <p:nvSpPr>
          <p:cNvPr id="3" name="Content Placeholder 2"/>
          <p:cNvSpPr>
            <a:spLocks noGrp="1"/>
          </p:cNvSpPr>
          <p:nvPr>
            <p:ph idx="1"/>
          </p:nvPr>
        </p:nvSpPr>
        <p:spPr/>
        <p:txBody>
          <a:bodyPr/>
          <a:lstStyle/>
          <a:p>
            <a:r>
              <a:rPr lang="en-US" dirty="0" smtClean="0">
                <a:solidFill>
                  <a:schemeClr val="tx2">
                    <a:lumMod val="75000"/>
                  </a:schemeClr>
                </a:solidFill>
              </a:rPr>
              <a:t>Agile</a:t>
            </a:r>
          </a:p>
          <a:p>
            <a:pPr>
              <a:buNone/>
            </a:pPr>
            <a:r>
              <a:rPr lang="en-GB" dirty="0" smtClean="0"/>
              <a:t>   </a:t>
            </a:r>
            <a:r>
              <a:rPr lang="en-GB" sz="2000" dirty="0" smtClean="0">
                <a:solidFill>
                  <a:schemeClr val="tx2">
                    <a:lumMod val="75000"/>
                  </a:schemeClr>
                </a:solidFill>
              </a:rPr>
              <a:t>Agile </a:t>
            </a:r>
            <a:r>
              <a:rPr lang="en-GB" sz="2000" dirty="0" smtClean="0">
                <a:solidFill>
                  <a:schemeClr val="tx2">
                    <a:lumMod val="75000"/>
                  </a:schemeClr>
                </a:solidFill>
              </a:rPr>
              <a:t>software development is a group of software development methods based on iterative and incremental </a:t>
            </a:r>
            <a:r>
              <a:rPr lang="en-GB" sz="2000" dirty="0" smtClean="0">
                <a:solidFill>
                  <a:schemeClr val="tx2">
                    <a:lumMod val="75000"/>
                  </a:schemeClr>
                </a:solidFill>
              </a:rPr>
              <a:t>development.</a:t>
            </a:r>
          </a:p>
          <a:p>
            <a:pPr>
              <a:buNone/>
            </a:pPr>
            <a:endParaRPr lang="en-US" sz="2000" dirty="0" smtClean="0">
              <a:solidFill>
                <a:schemeClr val="tx2">
                  <a:lumMod val="75000"/>
                </a:schemeClr>
              </a:solidFill>
            </a:endParaRPr>
          </a:p>
          <a:p>
            <a:r>
              <a:rPr lang="en-US" dirty="0" smtClean="0">
                <a:solidFill>
                  <a:schemeClr val="tx2">
                    <a:lumMod val="75000"/>
                  </a:schemeClr>
                </a:solidFill>
              </a:rPr>
              <a:t>Scrum</a:t>
            </a:r>
          </a:p>
          <a:p>
            <a:pPr>
              <a:buNone/>
            </a:pPr>
            <a:r>
              <a:rPr lang="en-US" dirty="0" smtClean="0">
                <a:solidFill>
                  <a:schemeClr val="tx2">
                    <a:lumMod val="75000"/>
                  </a:schemeClr>
                </a:solidFill>
              </a:rPr>
              <a:t>	</a:t>
            </a:r>
            <a:r>
              <a:rPr lang="en-US" sz="2000" dirty="0" smtClean="0">
                <a:solidFill>
                  <a:schemeClr val="tx2">
                    <a:lumMod val="75000"/>
                  </a:schemeClr>
                </a:solidFill>
              </a:rPr>
              <a:t>Scrum</a:t>
            </a:r>
            <a:r>
              <a:rPr lang="en-US" dirty="0" smtClean="0">
                <a:solidFill>
                  <a:schemeClr val="tx2">
                    <a:lumMod val="75000"/>
                  </a:schemeClr>
                </a:solidFill>
              </a:rPr>
              <a:t> </a:t>
            </a:r>
            <a:r>
              <a:rPr lang="en-US" sz="2000" dirty="0" smtClean="0">
                <a:solidFill>
                  <a:schemeClr val="tx2">
                    <a:lumMod val="75000"/>
                  </a:schemeClr>
                </a:solidFill>
              </a:rPr>
              <a:t>is </a:t>
            </a:r>
            <a:r>
              <a:rPr lang="en-US" sz="2000" dirty="0" smtClean="0">
                <a:solidFill>
                  <a:schemeClr val="tx2">
                    <a:lumMod val="75000"/>
                  </a:schemeClr>
                </a:solidFill>
              </a:rPr>
              <a:t>an agile </a:t>
            </a:r>
            <a:r>
              <a:rPr lang="en-US" sz="2000" dirty="0" smtClean="0">
                <a:solidFill>
                  <a:schemeClr val="tx2">
                    <a:lumMod val="75000"/>
                  </a:schemeClr>
                </a:solidFill>
              </a:rPr>
              <a:t>development </a:t>
            </a:r>
            <a:r>
              <a:rPr lang="en-US" sz="2000" dirty="0" smtClean="0">
                <a:solidFill>
                  <a:schemeClr val="tx2">
                    <a:lumMod val="75000"/>
                  </a:schemeClr>
                </a:solidFill>
              </a:rPr>
              <a:t>methodology </a:t>
            </a:r>
            <a:endParaRPr lang="en-US" sz="2000" dirty="0" smtClean="0">
              <a:solidFill>
                <a:schemeClr val="tx2">
                  <a:lumMod val="75000"/>
                </a:schemeClr>
              </a:solidFill>
            </a:endParaRPr>
          </a:p>
          <a:p>
            <a:pPr>
              <a:buNone/>
            </a:pPr>
            <a:r>
              <a:rPr lang="en-US" sz="2000" dirty="0" smtClean="0"/>
              <a:t> 	</a:t>
            </a:r>
            <a:r>
              <a:rPr lang="en-US" sz="2000" dirty="0" smtClean="0">
                <a:solidFill>
                  <a:schemeClr val="tx2">
                    <a:lumMod val="75000"/>
                  </a:schemeClr>
                </a:solidFill>
              </a:rPr>
              <a:t>The </a:t>
            </a:r>
            <a:r>
              <a:rPr lang="en-US" sz="2000" dirty="0" smtClean="0">
                <a:solidFill>
                  <a:schemeClr val="tx2">
                    <a:lumMod val="75000"/>
                  </a:schemeClr>
                </a:solidFill>
              </a:rPr>
              <a:t>software development lifecycle is managed by a scrum master, who holds daily scrum meetings.</a:t>
            </a:r>
            <a:endParaRPr lang="en-US" sz="200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4.Tecnologies Utilized:</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smtClean="0">
                <a:solidFill>
                  <a:schemeClr val="tx2">
                    <a:lumMod val="75000"/>
                  </a:schemeClr>
                </a:solidFill>
              </a:rPr>
              <a:t>Data Source CSV:</a:t>
            </a:r>
            <a:endParaRPr lang="en-US" b="1" i="1" dirty="0" smtClean="0">
              <a:solidFill>
                <a:schemeClr val="tx2">
                  <a:lumMod val="75000"/>
                </a:schemeClr>
              </a:solidFill>
            </a:endParaRPr>
          </a:p>
          <a:p>
            <a:pPr>
              <a:buNone/>
            </a:pPr>
            <a:r>
              <a:rPr lang="en-US" dirty="0" smtClean="0">
                <a:solidFill>
                  <a:schemeClr val="tx2">
                    <a:lumMod val="75000"/>
                  </a:schemeClr>
                </a:solidFill>
              </a:rPr>
              <a:t>	Platform</a:t>
            </a:r>
            <a:r>
              <a:rPr lang="en-US" dirty="0" smtClean="0">
                <a:solidFill>
                  <a:schemeClr val="tx2">
                    <a:lumMod val="75000"/>
                  </a:schemeClr>
                </a:solidFill>
              </a:rPr>
              <a:t>:  </a:t>
            </a:r>
            <a:r>
              <a:rPr lang="en-US" dirty="0" smtClean="0">
                <a:solidFill>
                  <a:schemeClr val="tx2">
                    <a:lumMod val="75000"/>
                  </a:schemeClr>
                </a:solidFill>
              </a:rPr>
              <a:t>.NET</a:t>
            </a:r>
            <a:endParaRPr lang="en-US" dirty="0" smtClean="0">
              <a:solidFill>
                <a:schemeClr val="tx2">
                  <a:lumMod val="75000"/>
                </a:schemeClr>
              </a:solidFill>
            </a:endParaRPr>
          </a:p>
          <a:p>
            <a:pPr>
              <a:buNone/>
            </a:pPr>
            <a:r>
              <a:rPr lang="en-US" dirty="0" smtClean="0">
                <a:solidFill>
                  <a:schemeClr val="tx2">
                    <a:lumMod val="75000"/>
                  </a:schemeClr>
                </a:solidFill>
              </a:rPr>
              <a:t>	Framework</a:t>
            </a:r>
            <a:r>
              <a:rPr lang="en-US" dirty="0" smtClean="0">
                <a:solidFill>
                  <a:schemeClr val="tx2">
                    <a:lumMod val="75000"/>
                  </a:schemeClr>
                </a:solidFill>
              </a:rPr>
              <a:t>: 4.0</a:t>
            </a:r>
          </a:p>
          <a:p>
            <a:pPr>
              <a:buNone/>
            </a:pPr>
            <a:r>
              <a:rPr lang="en-US" dirty="0" smtClean="0">
                <a:solidFill>
                  <a:schemeClr val="tx2">
                    <a:lumMod val="75000"/>
                  </a:schemeClr>
                </a:solidFill>
              </a:rPr>
              <a:t>	Language</a:t>
            </a:r>
            <a:r>
              <a:rPr lang="en-US" dirty="0" smtClean="0">
                <a:solidFill>
                  <a:schemeClr val="tx2">
                    <a:lumMod val="75000"/>
                  </a:schemeClr>
                </a:solidFill>
              </a:rPr>
              <a:t>: C#</a:t>
            </a:r>
          </a:p>
          <a:p>
            <a:pPr>
              <a:buNone/>
            </a:pPr>
            <a:r>
              <a:rPr lang="en-US" dirty="0" smtClean="0">
                <a:solidFill>
                  <a:schemeClr val="tx2">
                    <a:lumMod val="75000"/>
                  </a:schemeClr>
                </a:solidFill>
              </a:rPr>
              <a:t>	IDE</a:t>
            </a:r>
            <a:r>
              <a:rPr lang="en-US" dirty="0" smtClean="0">
                <a:solidFill>
                  <a:schemeClr val="tx2">
                    <a:lumMod val="75000"/>
                  </a:schemeClr>
                </a:solidFill>
              </a:rPr>
              <a:t>: Visual Studio 2010</a:t>
            </a:r>
          </a:p>
          <a:p>
            <a:pPr>
              <a:buNone/>
            </a:pPr>
            <a:r>
              <a:rPr lang="en-US" dirty="0" smtClean="0">
                <a:solidFill>
                  <a:schemeClr val="tx2">
                    <a:lumMod val="75000"/>
                  </a:schemeClr>
                </a:solidFill>
              </a:rPr>
              <a:t>	Application</a:t>
            </a:r>
            <a:r>
              <a:rPr lang="en-US" dirty="0" smtClean="0">
                <a:solidFill>
                  <a:schemeClr val="tx2">
                    <a:lumMod val="75000"/>
                  </a:schemeClr>
                </a:solidFill>
              </a:rPr>
              <a:t>: Desktop</a:t>
            </a:r>
          </a:p>
          <a:p>
            <a:pPr>
              <a:buNone/>
            </a:pPr>
            <a:r>
              <a:rPr lang="en-US" dirty="0" smtClean="0">
                <a:solidFill>
                  <a:schemeClr val="tx2">
                    <a:lumMod val="75000"/>
                  </a:schemeClr>
                </a:solidFill>
              </a:rPr>
              <a:t> </a:t>
            </a:r>
          </a:p>
          <a:p>
            <a:pPr lvl="0"/>
            <a:r>
              <a:rPr lang="en-US" b="1" dirty="0" smtClean="0">
                <a:solidFill>
                  <a:schemeClr val="tx2">
                    <a:lumMod val="75000"/>
                  </a:schemeClr>
                </a:solidFill>
              </a:rPr>
              <a:t>Data Source PPT:</a:t>
            </a:r>
            <a:endParaRPr lang="en-US" b="1" i="1" dirty="0" smtClean="0">
              <a:solidFill>
                <a:schemeClr val="tx2">
                  <a:lumMod val="75000"/>
                </a:schemeClr>
              </a:solidFill>
            </a:endParaRPr>
          </a:p>
          <a:p>
            <a:pPr>
              <a:buNone/>
            </a:pPr>
            <a:r>
              <a:rPr lang="en-US" dirty="0" smtClean="0">
                <a:solidFill>
                  <a:schemeClr val="tx2">
                    <a:lumMod val="75000"/>
                  </a:schemeClr>
                </a:solidFill>
              </a:rPr>
              <a:t>	Platform</a:t>
            </a:r>
            <a:r>
              <a:rPr lang="en-US" dirty="0" smtClean="0">
                <a:solidFill>
                  <a:schemeClr val="tx2">
                    <a:lumMod val="75000"/>
                  </a:schemeClr>
                </a:solidFill>
              </a:rPr>
              <a:t>: </a:t>
            </a:r>
            <a:r>
              <a:rPr lang="en-US" dirty="0" smtClean="0">
                <a:solidFill>
                  <a:schemeClr val="tx2">
                    <a:lumMod val="75000"/>
                  </a:schemeClr>
                </a:solidFill>
              </a:rPr>
              <a:t>.NET</a:t>
            </a:r>
            <a:endParaRPr lang="en-US" dirty="0" smtClean="0">
              <a:solidFill>
                <a:schemeClr val="tx2">
                  <a:lumMod val="75000"/>
                </a:schemeClr>
              </a:solidFill>
            </a:endParaRPr>
          </a:p>
          <a:p>
            <a:pPr>
              <a:buNone/>
            </a:pPr>
            <a:r>
              <a:rPr lang="en-US" dirty="0" smtClean="0">
                <a:solidFill>
                  <a:schemeClr val="tx2">
                    <a:lumMod val="75000"/>
                  </a:schemeClr>
                </a:solidFill>
              </a:rPr>
              <a:t>	Framework</a:t>
            </a:r>
            <a:r>
              <a:rPr lang="en-US" dirty="0" smtClean="0">
                <a:solidFill>
                  <a:schemeClr val="tx2">
                    <a:lumMod val="75000"/>
                  </a:schemeClr>
                </a:solidFill>
              </a:rPr>
              <a:t>: 4.0</a:t>
            </a:r>
          </a:p>
          <a:p>
            <a:pPr>
              <a:buNone/>
            </a:pPr>
            <a:r>
              <a:rPr lang="en-US" dirty="0" smtClean="0">
                <a:solidFill>
                  <a:schemeClr val="tx2">
                    <a:lumMod val="75000"/>
                  </a:schemeClr>
                </a:solidFill>
              </a:rPr>
              <a:t>	Language</a:t>
            </a:r>
            <a:r>
              <a:rPr lang="en-US" dirty="0" smtClean="0">
                <a:solidFill>
                  <a:schemeClr val="tx2">
                    <a:lumMod val="75000"/>
                  </a:schemeClr>
                </a:solidFill>
              </a:rPr>
              <a:t>: C#, VBA (Excel Macro)</a:t>
            </a:r>
          </a:p>
          <a:p>
            <a:pPr>
              <a:buNone/>
            </a:pPr>
            <a:r>
              <a:rPr lang="en-US" dirty="0" smtClean="0">
                <a:solidFill>
                  <a:schemeClr val="tx2">
                    <a:lumMod val="75000"/>
                  </a:schemeClr>
                </a:solidFill>
              </a:rPr>
              <a:t>	IDE</a:t>
            </a:r>
            <a:r>
              <a:rPr lang="en-US" dirty="0" smtClean="0">
                <a:solidFill>
                  <a:schemeClr val="tx2">
                    <a:lumMod val="75000"/>
                  </a:schemeClr>
                </a:solidFill>
              </a:rPr>
              <a:t>: Visual Studio 2010</a:t>
            </a:r>
          </a:p>
          <a:p>
            <a:pPr>
              <a:buNone/>
            </a:pPr>
            <a:r>
              <a:rPr lang="en-US" dirty="0" smtClean="0">
                <a:solidFill>
                  <a:schemeClr val="tx2">
                    <a:lumMod val="75000"/>
                  </a:schemeClr>
                </a:solidFill>
              </a:rPr>
              <a:t>	Application</a:t>
            </a:r>
            <a:r>
              <a:rPr lang="en-US" dirty="0" smtClean="0">
                <a:solidFill>
                  <a:schemeClr val="tx2">
                    <a:lumMod val="75000"/>
                  </a:schemeClr>
                </a:solidFill>
              </a:rPr>
              <a:t>: Desktop</a:t>
            </a:r>
          </a:p>
          <a:p>
            <a:endParaRPr lang="en-US" dirty="0" smtClean="0">
              <a:solidFill>
                <a:schemeClr val="tx2">
                  <a:lumMod val="75000"/>
                </a:schemeClr>
              </a:solidFill>
            </a:endParaRPr>
          </a:p>
          <a:p>
            <a:pPr lvl="0"/>
            <a:r>
              <a:rPr lang="en-GB" b="1" dirty="0" smtClean="0">
                <a:solidFill>
                  <a:schemeClr val="tx2">
                    <a:lumMod val="75000"/>
                  </a:schemeClr>
                </a:solidFill>
              </a:rPr>
              <a:t>Minimum Software requirement:</a:t>
            </a:r>
            <a:endParaRPr lang="en-US" b="1" i="1" dirty="0" smtClean="0">
              <a:solidFill>
                <a:schemeClr val="tx2">
                  <a:lumMod val="75000"/>
                </a:schemeClr>
              </a:solidFill>
            </a:endParaRPr>
          </a:p>
          <a:p>
            <a:pPr>
              <a:buNone/>
            </a:pPr>
            <a:r>
              <a:rPr lang="en-GB" dirty="0" smtClean="0">
                <a:solidFill>
                  <a:schemeClr val="tx2">
                    <a:lumMod val="75000"/>
                  </a:schemeClr>
                </a:solidFill>
              </a:rPr>
              <a:t>	Windows </a:t>
            </a:r>
            <a:r>
              <a:rPr lang="en-GB" dirty="0" smtClean="0">
                <a:solidFill>
                  <a:schemeClr val="tx2">
                    <a:lumMod val="75000"/>
                  </a:schemeClr>
                </a:solidFill>
              </a:rPr>
              <a:t>XP or above, </a:t>
            </a:r>
            <a:r>
              <a:rPr lang="en-GB" dirty="0" smtClean="0">
                <a:solidFill>
                  <a:schemeClr val="tx2">
                    <a:lumMod val="75000"/>
                  </a:schemeClr>
                </a:solidFill>
              </a:rPr>
              <a:t>.NET </a:t>
            </a:r>
            <a:r>
              <a:rPr lang="en-GB" dirty="0" smtClean="0">
                <a:solidFill>
                  <a:schemeClr val="tx2">
                    <a:lumMod val="75000"/>
                  </a:schemeClr>
                </a:solidFill>
              </a:rPr>
              <a:t>framework 4.0 or </a:t>
            </a:r>
            <a:r>
              <a:rPr lang="en-GB" dirty="0" smtClean="0">
                <a:solidFill>
                  <a:schemeClr val="tx2">
                    <a:lumMod val="75000"/>
                  </a:schemeClr>
                </a:solidFill>
              </a:rPr>
              <a:t>above</a:t>
            </a:r>
            <a:endParaRPr lang="en-US"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checkerboard(across)">
                                      <p:cBhvr>
                                        <p:cTn id="30" dur="500"/>
                                        <p:tgtEl>
                                          <p:spTgt spid="3">
                                            <p:txEl>
                                              <p:pRg st="8" end="8"/>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checkerboard(across)">
                                      <p:cBhvr>
                                        <p:cTn id="33" dur="500"/>
                                        <p:tgtEl>
                                          <p:spTgt spid="3">
                                            <p:txEl>
                                              <p:pRg st="9" end="9"/>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6" dur="500"/>
                                        <p:tgtEl>
                                          <p:spTgt spid="3">
                                            <p:txEl>
                                              <p:pRg st="10" end="10"/>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9" dur="500"/>
                                        <p:tgtEl>
                                          <p:spTgt spid="3">
                                            <p:txEl>
                                              <p:pRg st="11" end="11"/>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42" dur="5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7" dur="500"/>
                                        <p:tgtEl>
                                          <p:spTgt spid="3">
                                            <p:txEl>
                                              <p:pRg st="14" end="14"/>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5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5.Software Functionality:</a:t>
            </a:r>
            <a:endParaRPr lang="en-US" dirty="0"/>
          </a:p>
        </p:txBody>
      </p:sp>
      <p:sp>
        <p:nvSpPr>
          <p:cNvPr id="3" name="Content Placeholder 2"/>
          <p:cNvSpPr>
            <a:spLocks noGrp="1"/>
          </p:cNvSpPr>
          <p:nvPr>
            <p:ph idx="1"/>
          </p:nvPr>
        </p:nvSpPr>
        <p:spPr/>
        <p:txBody>
          <a:bodyPr/>
          <a:lstStyle/>
          <a:p>
            <a:pPr>
              <a:buNone/>
            </a:pPr>
            <a:r>
              <a:rPr lang="en-GB" i="1" dirty="0" smtClean="0">
                <a:solidFill>
                  <a:schemeClr val="tx2">
                    <a:lumMod val="75000"/>
                  </a:schemeClr>
                </a:solidFill>
              </a:rPr>
              <a:t>5.1 PPT </a:t>
            </a:r>
            <a:r>
              <a:rPr lang="en-GB" i="1" dirty="0" smtClean="0">
                <a:solidFill>
                  <a:schemeClr val="tx2">
                    <a:lumMod val="75000"/>
                  </a:schemeClr>
                </a:solidFill>
              </a:rPr>
              <a:t>CHECKER: SQL TOOL FOR </a:t>
            </a:r>
            <a:r>
              <a:rPr lang="en-GB" i="1" dirty="0" smtClean="0">
                <a:solidFill>
                  <a:schemeClr val="tx2">
                    <a:lumMod val="75000"/>
                  </a:schemeClr>
                </a:solidFill>
              </a:rPr>
              <a:t>PPT</a:t>
            </a:r>
          </a:p>
          <a:p>
            <a:pPr>
              <a:buNone/>
            </a:pPr>
            <a:r>
              <a:rPr lang="en-US" sz="1800" dirty="0" smtClean="0">
                <a:solidFill>
                  <a:schemeClr val="tx2">
                    <a:lumMod val="75000"/>
                  </a:schemeClr>
                </a:solidFill>
              </a:rPr>
              <a:t>    The </a:t>
            </a:r>
            <a:r>
              <a:rPr lang="en-US" sz="1800" dirty="0" smtClean="0">
                <a:solidFill>
                  <a:schemeClr val="tx2">
                    <a:lumMod val="75000"/>
                  </a:schemeClr>
                </a:solidFill>
              </a:rPr>
              <a:t>“PPT Checker” </a:t>
            </a:r>
            <a:r>
              <a:rPr lang="en-US" sz="1800" dirty="0" smtClean="0">
                <a:solidFill>
                  <a:schemeClr val="tx2">
                    <a:lumMod val="75000"/>
                  </a:schemeClr>
                </a:solidFill>
              </a:rPr>
              <a:t>can generate </a:t>
            </a:r>
            <a:r>
              <a:rPr lang="en-US" sz="1800" dirty="0" smtClean="0">
                <a:solidFill>
                  <a:schemeClr val="tx2">
                    <a:lumMod val="75000"/>
                  </a:schemeClr>
                </a:solidFill>
              </a:rPr>
              <a:t>configuration files (collection of shape’s property of </a:t>
            </a:r>
            <a:r>
              <a:rPr lang="en-US" sz="1800" dirty="0" smtClean="0">
                <a:solidFill>
                  <a:schemeClr val="tx2">
                    <a:lumMod val="75000"/>
                  </a:schemeClr>
                </a:solidFill>
              </a:rPr>
              <a:t>a report</a:t>
            </a:r>
            <a:r>
              <a:rPr lang="en-US" sz="1800" dirty="0" smtClean="0">
                <a:solidFill>
                  <a:schemeClr val="tx2">
                    <a:lumMod val="75000"/>
                  </a:schemeClr>
                </a:solidFill>
              </a:rPr>
              <a:t>) for PowerPoint reports</a:t>
            </a:r>
          </a:p>
          <a:p>
            <a:pPr lvl="0">
              <a:buNone/>
            </a:pPr>
            <a:r>
              <a:rPr lang="en-US" sz="1800" dirty="0" smtClean="0">
                <a:solidFill>
                  <a:schemeClr val="tx2">
                    <a:lumMod val="75000"/>
                  </a:schemeClr>
                </a:solidFill>
              </a:rPr>
              <a:t>    Check </a:t>
            </a:r>
            <a:r>
              <a:rPr lang="en-US" sz="1800" dirty="0" smtClean="0">
                <a:solidFill>
                  <a:schemeClr val="tx2">
                    <a:lumMod val="75000"/>
                  </a:schemeClr>
                </a:solidFill>
              </a:rPr>
              <a:t>formatting consistency between two reports</a:t>
            </a:r>
          </a:p>
          <a:p>
            <a:r>
              <a:rPr lang="en-US" dirty="0" smtClean="0">
                <a:solidFill>
                  <a:schemeClr val="tx2">
                    <a:lumMod val="75000"/>
                  </a:schemeClr>
                </a:solidFill>
              </a:rPr>
              <a:t>Assumptions</a:t>
            </a:r>
          </a:p>
          <a:p>
            <a:r>
              <a:rPr lang="en-US" dirty="0" smtClean="0">
                <a:solidFill>
                  <a:schemeClr val="tx2">
                    <a:lumMod val="75000"/>
                  </a:schemeClr>
                </a:solidFill>
              </a:rPr>
              <a:t>Folder Structure</a:t>
            </a:r>
          </a:p>
          <a:p>
            <a:pPr>
              <a:buNone/>
            </a:pPr>
            <a:r>
              <a:rPr lang="en-US" dirty="0" smtClean="0">
                <a:solidFill>
                  <a:schemeClr val="tx2">
                    <a:lumMod val="75000"/>
                  </a:schemeClr>
                </a:solidFill>
              </a:rPr>
              <a:t>	</a:t>
            </a:r>
            <a:r>
              <a:rPr lang="en-US" sz="2000" dirty="0" smtClean="0">
                <a:solidFill>
                  <a:schemeClr val="tx2">
                    <a:lumMod val="75000"/>
                  </a:schemeClr>
                </a:solidFill>
              </a:rPr>
              <a:t>New Config</a:t>
            </a:r>
          </a:p>
          <a:p>
            <a:pPr>
              <a:buNone/>
            </a:pPr>
            <a:r>
              <a:rPr lang="en-US" sz="2000" dirty="0" smtClean="0">
                <a:solidFill>
                  <a:schemeClr val="tx2">
                    <a:lumMod val="75000"/>
                  </a:schemeClr>
                </a:solidFill>
              </a:rPr>
              <a:t>	</a:t>
            </a:r>
            <a:r>
              <a:rPr lang="en-US" sz="2000" dirty="0" smtClean="0">
                <a:solidFill>
                  <a:schemeClr val="tx2">
                    <a:lumMod val="75000"/>
                  </a:schemeClr>
                </a:solidFill>
              </a:rPr>
              <a:t>Old Config</a:t>
            </a:r>
          </a:p>
          <a:p>
            <a:pPr>
              <a:buNone/>
            </a:pPr>
            <a:r>
              <a:rPr lang="en-US" sz="2000" dirty="0" smtClean="0">
                <a:solidFill>
                  <a:schemeClr val="tx2">
                    <a:lumMod val="75000"/>
                  </a:schemeClr>
                </a:solidFill>
              </a:rPr>
              <a:t>	log Files</a:t>
            </a:r>
          </a:p>
          <a:p>
            <a:pPr>
              <a:buNone/>
            </a:pPr>
            <a:r>
              <a:rPr lang="en-US" sz="2000" dirty="0" smtClean="0">
                <a:solidFill>
                  <a:schemeClr val="tx2">
                    <a:lumMod val="75000"/>
                  </a:schemeClr>
                </a:solidFill>
              </a:rPr>
              <a:t>	QC Results</a:t>
            </a:r>
          </a:p>
          <a:p>
            <a:pPr>
              <a:buNone/>
            </a:pPr>
            <a:endParaRPr lang="en-US"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heckerboard(across)">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 User Interface:</a:t>
            </a:r>
            <a:endParaRPr lang="en-US" dirty="0"/>
          </a:p>
        </p:txBody>
      </p:sp>
      <p:pic>
        <p:nvPicPr>
          <p:cNvPr id="4" name="Content Placeholder 3" descr="interface.jpg"/>
          <p:cNvPicPr>
            <a:picLocks noGrp="1" noChangeAspect="1"/>
          </p:cNvPicPr>
          <p:nvPr>
            <p:ph idx="1"/>
          </p:nvPr>
        </p:nvPicPr>
        <p:blipFill>
          <a:blip r:embed="rId2"/>
          <a:stretch>
            <a:fillRect/>
          </a:stretch>
        </p:blipFill>
        <p:spPr>
          <a:xfrm>
            <a:off x="793493" y="1609725"/>
            <a:ext cx="6566413" cy="484663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PPT User </a:t>
            </a:r>
            <a:r>
              <a:rPr lang="en-US" dirty="0" smtClean="0"/>
              <a:t>Interface Contd.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solidFill>
                  <a:schemeClr val="tx2">
                    <a:lumMod val="75000"/>
                  </a:schemeClr>
                </a:solidFill>
              </a:rPr>
              <a:t>Add File/Remove File</a:t>
            </a:r>
          </a:p>
          <a:p>
            <a:pPr marL="514350" indent="-514350">
              <a:buFont typeface="+mj-lt"/>
              <a:buAutoNum type="arabicPeriod"/>
            </a:pPr>
            <a:r>
              <a:rPr lang="en-US" dirty="0" smtClean="0">
                <a:solidFill>
                  <a:schemeClr val="tx2">
                    <a:lumMod val="75000"/>
                  </a:schemeClr>
                </a:solidFill>
              </a:rPr>
              <a:t>List Box</a:t>
            </a:r>
          </a:p>
          <a:p>
            <a:pPr marL="514350" indent="-514350">
              <a:buFont typeface="+mj-lt"/>
              <a:buAutoNum type="arabicPeriod"/>
            </a:pPr>
            <a:r>
              <a:rPr lang="en-US" dirty="0" smtClean="0">
                <a:solidFill>
                  <a:schemeClr val="tx2">
                    <a:lumMod val="75000"/>
                  </a:schemeClr>
                </a:solidFill>
              </a:rPr>
              <a:t>Select Configuration Generation Type</a:t>
            </a:r>
          </a:p>
          <a:p>
            <a:pPr marL="514350" indent="-514350">
              <a:buFont typeface="+mj-lt"/>
              <a:buAutoNum type="arabicPeriod"/>
            </a:pPr>
            <a:r>
              <a:rPr lang="en-US" dirty="0" smtClean="0">
                <a:solidFill>
                  <a:schemeClr val="tx2">
                    <a:lumMod val="75000"/>
                  </a:schemeClr>
                </a:solidFill>
              </a:rPr>
              <a:t>Select Configuration Cases</a:t>
            </a:r>
          </a:p>
          <a:p>
            <a:pPr marL="514350" indent="-514350">
              <a:buFont typeface="+mj-lt"/>
              <a:buAutoNum type="arabicPeriod"/>
            </a:pPr>
            <a:r>
              <a:rPr lang="en-US" dirty="0" smtClean="0">
                <a:solidFill>
                  <a:schemeClr val="tx2">
                    <a:lumMod val="75000"/>
                  </a:schemeClr>
                </a:solidFill>
              </a:rPr>
              <a:t>Report </a:t>
            </a:r>
            <a:r>
              <a:rPr lang="en-US" dirty="0" smtClean="0">
                <a:solidFill>
                  <a:schemeClr val="tx2">
                    <a:lumMod val="75000"/>
                  </a:schemeClr>
                </a:solidFill>
              </a:rPr>
              <a:t>N</a:t>
            </a:r>
            <a:r>
              <a:rPr lang="en-US" dirty="0" smtClean="0">
                <a:solidFill>
                  <a:schemeClr val="tx2">
                    <a:lumMod val="75000"/>
                  </a:schemeClr>
                </a:solidFill>
              </a:rPr>
              <a:t>ame Selector </a:t>
            </a:r>
          </a:p>
          <a:p>
            <a:pPr marL="514350" indent="-514350">
              <a:buFont typeface="+mj-lt"/>
              <a:buAutoNum type="arabicPeriod"/>
            </a:pPr>
            <a:r>
              <a:rPr lang="en-US" dirty="0" smtClean="0">
                <a:solidFill>
                  <a:schemeClr val="tx2">
                    <a:lumMod val="75000"/>
                  </a:schemeClr>
                </a:solidFill>
              </a:rPr>
              <a:t>Generate Config</a:t>
            </a:r>
          </a:p>
          <a:p>
            <a:pPr marL="514350" indent="-514350">
              <a:buFont typeface="+mj-lt"/>
              <a:buAutoNum type="arabicPeriod"/>
            </a:pPr>
            <a:r>
              <a:rPr lang="en-US" dirty="0" smtClean="0">
                <a:solidFill>
                  <a:schemeClr val="tx2">
                    <a:lumMod val="75000"/>
                  </a:schemeClr>
                </a:solidFill>
              </a:rPr>
              <a:t>Text Box</a:t>
            </a:r>
          </a:p>
          <a:p>
            <a:pPr marL="514350" indent="-514350">
              <a:buFont typeface="+mj-lt"/>
              <a:buAutoNum type="arabicPeriod"/>
            </a:pPr>
            <a:r>
              <a:rPr lang="en-US" dirty="0" smtClean="0">
                <a:solidFill>
                  <a:schemeClr val="tx2">
                    <a:lumMod val="75000"/>
                  </a:schemeClr>
                </a:solidFill>
              </a:rPr>
              <a:t>QC Result</a:t>
            </a:r>
            <a:endParaRPr lang="en-US"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smtClean="0"/>
              <a:t>the QC </a:t>
            </a:r>
            <a:r>
              <a:rPr lang="en-US" dirty="0" smtClean="0"/>
              <a:t>report:</a:t>
            </a:r>
            <a:endParaRPr lang="en-US" dirty="0"/>
          </a:p>
        </p:txBody>
      </p:sp>
      <p:pic>
        <p:nvPicPr>
          <p:cNvPr id="4" name="Content Placeholder 3" descr="qcreport.jpg"/>
          <p:cNvPicPr>
            <a:picLocks noGrp="1" noChangeAspect="1"/>
          </p:cNvPicPr>
          <p:nvPr>
            <p:ph idx="1"/>
          </p:nvPr>
        </p:nvPicPr>
        <p:blipFill>
          <a:blip r:embed="rId2"/>
          <a:stretch>
            <a:fillRect/>
          </a:stretch>
        </p:blipFill>
        <p:spPr>
          <a:xfrm>
            <a:off x="457200" y="1881122"/>
            <a:ext cx="7239000" cy="430384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151</TotalTime>
  <Words>344</Words>
  <Application>Microsoft Office PowerPoint</Application>
  <PresentationFormat>On-screen Show (4:3)</PresentationFormat>
  <Paragraphs>97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Opulent</vt:lpstr>
      <vt:lpstr>Welcome to my Presentation on QC Frame work  </vt:lpstr>
      <vt:lpstr>1. About QC Framework:</vt:lpstr>
      <vt:lpstr>2. QC Process:</vt:lpstr>
      <vt:lpstr>3. Software methodology</vt:lpstr>
      <vt:lpstr>4.Tecnologies Utilized:</vt:lpstr>
      <vt:lpstr>5.Software Functionality:</vt:lpstr>
      <vt:lpstr>PPT User Interface:</vt:lpstr>
      <vt:lpstr>PPT User Interface Contd.</vt:lpstr>
      <vt:lpstr>Understanding the QC report:</vt:lpstr>
      <vt:lpstr>Software Functionality Contd.</vt:lpstr>
      <vt:lpstr>CSv User Interface:</vt:lpstr>
      <vt:lpstr>CSv User Interface Contd.</vt:lpstr>
      <vt:lpstr>CSv User Interface Contd.</vt:lpstr>
      <vt:lpstr>CSv User Interface Contd.</vt:lpstr>
      <vt:lpstr>CSv User Interface Contd.</vt:lpstr>
      <vt:lpstr>Conclusion:</vt:lpstr>
      <vt:lpstr>If you have  any  Question ???</vt:lpstr>
      <vt:lpstr>   Thank you for being with me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 on QC Frame work  </dc:title>
  <dc:creator>SHIHAB</dc:creator>
  <cp:lastModifiedBy>SHIHAB</cp:lastModifiedBy>
  <cp:revision>35</cp:revision>
  <dcterms:created xsi:type="dcterms:W3CDTF">2013-04-17T20:22:06Z</dcterms:created>
  <dcterms:modified xsi:type="dcterms:W3CDTF">2013-04-17T22:53:42Z</dcterms:modified>
</cp:coreProperties>
</file>