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57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4D67D"/>
    <a:srgbClr val="517A16"/>
    <a:srgbClr val="2B71A8"/>
    <a:srgbClr val="638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3"/>
  </p:normalViewPr>
  <p:slideViewPr>
    <p:cSldViewPr snapToGrid="0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men, Anika" userId="dd30fd6b-d687-4c57-940e-602c84cbcae8" providerId="ADAL" clId="{3CA3A84E-5EB4-3449-980A-9C320E7A4556}"/>
    <pc:docChg chg="custSel modSld">
      <pc:chgData name="Stammen, Anika" userId="dd30fd6b-d687-4c57-940e-602c84cbcae8" providerId="ADAL" clId="{3CA3A84E-5EB4-3449-980A-9C320E7A4556}" dt="2024-04-12T21:38:30.608" v="5" actId="1076"/>
      <pc:docMkLst>
        <pc:docMk/>
      </pc:docMkLst>
      <pc:sldChg chg="addSp delSp modSp mod">
        <pc:chgData name="Stammen, Anika" userId="dd30fd6b-d687-4c57-940e-602c84cbcae8" providerId="ADAL" clId="{3CA3A84E-5EB4-3449-980A-9C320E7A4556}" dt="2024-04-12T21:38:30.608" v="5" actId="1076"/>
        <pc:sldMkLst>
          <pc:docMk/>
          <pc:sldMk cId="3252490408" sldId="256"/>
        </pc:sldMkLst>
        <pc:spChg chg="mod">
          <ac:chgData name="Stammen, Anika" userId="dd30fd6b-d687-4c57-940e-602c84cbcae8" providerId="ADAL" clId="{3CA3A84E-5EB4-3449-980A-9C320E7A4556}" dt="2024-04-12T21:38:30.608" v="5" actId="1076"/>
          <ac:spMkLst>
            <pc:docMk/>
            <pc:sldMk cId="3252490408" sldId="256"/>
            <ac:spMk id="2" creationId="{5F3EC0EE-B9C5-2F98-3E69-DB5C91588824}"/>
          </ac:spMkLst>
        </pc:spChg>
        <pc:spChg chg="del">
          <ac:chgData name="Stammen, Anika" userId="dd30fd6b-d687-4c57-940e-602c84cbcae8" providerId="ADAL" clId="{3CA3A84E-5EB4-3449-980A-9C320E7A4556}" dt="2024-04-12T21:38:11.113" v="0" actId="478"/>
          <ac:spMkLst>
            <pc:docMk/>
            <pc:sldMk cId="3252490408" sldId="256"/>
            <ac:spMk id="3" creationId="{EE1DD93C-5885-8408-D17A-8CB610B2FF9E}"/>
          </ac:spMkLst>
        </pc:spChg>
        <pc:spChg chg="del mod">
          <ac:chgData name="Stammen, Anika" userId="dd30fd6b-d687-4c57-940e-602c84cbcae8" providerId="ADAL" clId="{3CA3A84E-5EB4-3449-980A-9C320E7A4556}" dt="2024-04-12T21:38:19.636" v="3" actId="478"/>
          <ac:spMkLst>
            <pc:docMk/>
            <pc:sldMk cId="3252490408" sldId="256"/>
            <ac:spMk id="4" creationId="{45B23A0F-49F9-BC5E-6884-AC9FA9C9DE87}"/>
          </ac:spMkLst>
        </pc:spChg>
        <pc:spChg chg="add del mod">
          <ac:chgData name="Stammen, Anika" userId="dd30fd6b-d687-4c57-940e-602c84cbcae8" providerId="ADAL" clId="{3CA3A84E-5EB4-3449-980A-9C320E7A4556}" dt="2024-04-12T21:38:14.413" v="1" actId="478"/>
          <ac:spMkLst>
            <pc:docMk/>
            <pc:sldMk cId="3252490408" sldId="256"/>
            <ac:spMk id="6" creationId="{82958F10-DB30-19AE-76D4-74A131BE2E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3FD3C-2E6C-E242-9698-89C6B0563F87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173D66-D1E0-114C-9E61-C4AB7F51B02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sz="1100" b="0">
              <a:solidFill>
                <a:schemeClr val="bg1"/>
              </a:solidFill>
            </a:rPr>
            <a:t>Renewable Energy</a:t>
          </a:r>
        </a:p>
      </dgm:t>
    </dgm:pt>
    <dgm:pt modelId="{6261D293-4463-0F4C-800C-83408D7A0B88}" type="parTrans" cxnId="{9824FFCA-20F1-6E4B-A39C-F4972F66780E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FD92975B-08C5-E94F-9C22-94895168F000}" type="sibTrans" cxnId="{9824FFCA-20F1-6E4B-A39C-F4972F66780E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18E05379-7DB3-3147-99E7-6C02023D9C3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GB" sz="1100" b="0" dirty="0">
              <a:solidFill>
                <a:schemeClr val="bg1"/>
              </a:solidFill>
            </a:rPr>
            <a:t>Individual Circumstance</a:t>
          </a:r>
        </a:p>
      </dgm:t>
    </dgm:pt>
    <dgm:pt modelId="{1E1CF2EE-0C2F-0C40-B2C6-E6A9744A2EA1}" type="parTrans" cxnId="{9C0D0C82-0CFA-874C-9849-BDF0E23AFA7A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F4384A0-10E4-DE45-B44D-51A979B679B5}" type="sibTrans" cxnId="{9C0D0C82-0CFA-874C-9849-BDF0E23AFA7A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8C1A98F1-D699-6548-92EF-32870282769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GB" sz="1100" b="0">
              <a:solidFill>
                <a:schemeClr val="bg1"/>
              </a:solidFill>
            </a:rPr>
            <a:t>Pollution and Emissions</a:t>
          </a:r>
        </a:p>
      </dgm:t>
    </dgm:pt>
    <dgm:pt modelId="{525B81E5-E05B-744F-80CF-54280A081087}" type="parTrans" cxnId="{945F184C-8D15-164E-AAB6-79A1C4FD5338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6A3470E-A8C9-3F4A-AE2B-31EB6952C458}" type="sibTrans" cxnId="{945F184C-8D15-164E-AAB6-79A1C4FD5338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95792014-A6FE-DB45-9282-BFAD4E086F0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GB" sz="1100" b="0" err="1">
              <a:solidFill>
                <a:schemeClr val="bg1"/>
              </a:solidFill>
            </a:rPr>
            <a:t>Sustainablity</a:t>
          </a:r>
          <a:r>
            <a:rPr lang="en-GB" sz="1100" b="0">
              <a:solidFill>
                <a:schemeClr val="bg1"/>
              </a:solidFill>
            </a:rPr>
            <a:t>  Development</a:t>
          </a:r>
        </a:p>
      </dgm:t>
    </dgm:pt>
    <dgm:pt modelId="{7D4EE5FE-FB64-4D45-BF47-A8A7BD8D6608}" type="sibTrans" cxnId="{47C2B284-9351-864E-A1C0-6A3CAD1C6502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5B50C647-0BAD-ED45-9818-7EE39FAE8E8E}" type="parTrans" cxnId="{47C2B284-9351-864E-A1C0-6A3CAD1C6502}">
      <dgm:prSet/>
      <dgm:spPr/>
      <dgm:t>
        <a:bodyPr/>
        <a:lstStyle/>
        <a:p>
          <a:endParaRPr lang="en-GB" sz="1100">
            <a:solidFill>
              <a:schemeClr val="bg1"/>
            </a:solidFill>
          </a:endParaRPr>
        </a:p>
      </dgm:t>
    </dgm:pt>
    <dgm:pt modelId="{CBC5E270-7732-7844-97B8-8663B8A00252}" type="pres">
      <dgm:prSet presAssocID="{4A23FD3C-2E6C-E242-9698-89C6B0563F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3B0EF72-3DC1-2D4F-9C7E-9878C56A82AB}" type="pres">
      <dgm:prSet presAssocID="{4A23FD3C-2E6C-E242-9698-89C6B0563F87}" presName="children" presStyleCnt="0"/>
      <dgm:spPr/>
    </dgm:pt>
    <dgm:pt modelId="{3FFDFE17-CE8F-AB45-859C-90068D098F03}" type="pres">
      <dgm:prSet presAssocID="{4A23FD3C-2E6C-E242-9698-89C6B0563F87}" presName="childPlaceholder" presStyleCnt="0"/>
      <dgm:spPr/>
    </dgm:pt>
    <dgm:pt modelId="{E3D92C34-3C2C-9F43-9AF9-C19CED47E0D4}" type="pres">
      <dgm:prSet presAssocID="{4A23FD3C-2E6C-E242-9698-89C6B0563F87}" presName="circle" presStyleCnt="0"/>
      <dgm:spPr/>
    </dgm:pt>
    <dgm:pt modelId="{9F0E2AE3-7514-3547-ACD0-E5DDFC944F9D}" type="pres">
      <dgm:prSet presAssocID="{4A23FD3C-2E6C-E242-9698-89C6B0563F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7265169-02D2-974F-937D-01F28C37A804}" type="pres">
      <dgm:prSet presAssocID="{4A23FD3C-2E6C-E242-9698-89C6B0563F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CBE501-B926-1F40-90D3-405FEBA87DB9}" type="pres">
      <dgm:prSet presAssocID="{4A23FD3C-2E6C-E242-9698-89C6B0563F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B3268EF-5524-3F44-B93C-2751F90A900A}" type="pres">
      <dgm:prSet presAssocID="{4A23FD3C-2E6C-E242-9698-89C6B0563F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C2BB44C-0C26-D942-9332-2177A9631E63}" type="pres">
      <dgm:prSet presAssocID="{4A23FD3C-2E6C-E242-9698-89C6B0563F87}" presName="quadrantPlaceholder" presStyleCnt="0"/>
      <dgm:spPr/>
    </dgm:pt>
    <dgm:pt modelId="{D369DFF5-5919-794D-B3D3-2755E7719F18}" type="pres">
      <dgm:prSet presAssocID="{4A23FD3C-2E6C-E242-9698-89C6B0563F87}" presName="center1" presStyleLbl="fgShp" presStyleIdx="0" presStyleCnt="2"/>
      <dgm:spPr>
        <a:noFill/>
        <a:ln>
          <a:noFill/>
        </a:ln>
      </dgm:spPr>
    </dgm:pt>
    <dgm:pt modelId="{1CFE9F4C-8717-FD47-A4D6-A67186BF7470}" type="pres">
      <dgm:prSet presAssocID="{4A23FD3C-2E6C-E242-9698-89C6B0563F87}" presName="center2" presStyleLbl="fgShp" presStyleIdx="1" presStyleCnt="2" custLinFactX="118248" custLinFactY="34053" custLinFactNeighborX="200000" custLinFactNeighborY="100000"/>
      <dgm:spPr>
        <a:solidFill>
          <a:srgbClr val="AAACB1">
            <a:alpha val="0"/>
          </a:srgbClr>
        </a:solidFill>
      </dgm:spPr>
    </dgm:pt>
  </dgm:ptLst>
  <dgm:cxnLst>
    <dgm:cxn modelId="{00890618-D614-354A-A3EF-0F776BE96FC5}" type="presOf" srcId="{8C1A98F1-D699-6548-92EF-32870282769B}" destId="{7B3268EF-5524-3F44-B93C-2751F90A900A}" srcOrd="0" destOrd="0" presId="urn:microsoft.com/office/officeart/2005/8/layout/cycle4"/>
    <dgm:cxn modelId="{36F1D629-B7CF-E548-A0CF-C7F53046C824}" type="presOf" srcId="{95792014-A6FE-DB45-9282-BFAD4E086F02}" destId="{9F0E2AE3-7514-3547-ACD0-E5DDFC944F9D}" srcOrd="0" destOrd="0" presId="urn:microsoft.com/office/officeart/2005/8/layout/cycle4"/>
    <dgm:cxn modelId="{777B913B-C46E-7746-BAD3-5A13CED7345F}" type="presOf" srcId="{9B173D66-D1E0-114C-9E61-C4AB7F51B022}" destId="{17265169-02D2-974F-937D-01F28C37A804}" srcOrd="0" destOrd="0" presId="urn:microsoft.com/office/officeart/2005/8/layout/cycle4"/>
    <dgm:cxn modelId="{945F184C-8D15-164E-AAB6-79A1C4FD5338}" srcId="{4A23FD3C-2E6C-E242-9698-89C6B0563F87}" destId="{8C1A98F1-D699-6548-92EF-32870282769B}" srcOrd="3" destOrd="0" parTransId="{525B81E5-E05B-744F-80CF-54280A081087}" sibTransId="{56A3470E-A8C9-3F4A-AE2B-31EB6952C458}"/>
    <dgm:cxn modelId="{9C0D0C82-0CFA-874C-9849-BDF0E23AFA7A}" srcId="{4A23FD3C-2E6C-E242-9698-89C6B0563F87}" destId="{18E05379-7DB3-3147-99E7-6C02023D9C3B}" srcOrd="2" destOrd="0" parTransId="{1E1CF2EE-0C2F-0C40-B2C6-E6A9744A2EA1}" sibTransId="{5F4384A0-10E4-DE45-B44D-51A979B679B5}"/>
    <dgm:cxn modelId="{47C2B284-9351-864E-A1C0-6A3CAD1C6502}" srcId="{4A23FD3C-2E6C-E242-9698-89C6B0563F87}" destId="{95792014-A6FE-DB45-9282-BFAD4E086F02}" srcOrd="0" destOrd="0" parTransId="{5B50C647-0BAD-ED45-9818-7EE39FAE8E8E}" sibTransId="{7D4EE5FE-FB64-4D45-BF47-A8A7BD8D6608}"/>
    <dgm:cxn modelId="{6D3AFF85-5F7D-DE4C-BA9A-3552FEF62D7D}" type="presOf" srcId="{18E05379-7DB3-3147-99E7-6C02023D9C3B}" destId="{F5CBE501-B926-1F40-90D3-405FEBA87DB9}" srcOrd="0" destOrd="0" presId="urn:microsoft.com/office/officeart/2005/8/layout/cycle4"/>
    <dgm:cxn modelId="{433626AE-0C2A-3B42-B582-097BA5AC37B7}" type="presOf" srcId="{4A23FD3C-2E6C-E242-9698-89C6B0563F87}" destId="{CBC5E270-7732-7844-97B8-8663B8A00252}" srcOrd="0" destOrd="0" presId="urn:microsoft.com/office/officeart/2005/8/layout/cycle4"/>
    <dgm:cxn modelId="{9824FFCA-20F1-6E4B-A39C-F4972F66780E}" srcId="{4A23FD3C-2E6C-E242-9698-89C6B0563F87}" destId="{9B173D66-D1E0-114C-9E61-C4AB7F51B022}" srcOrd="1" destOrd="0" parTransId="{6261D293-4463-0F4C-800C-83408D7A0B88}" sibTransId="{FD92975B-08C5-E94F-9C22-94895168F000}"/>
    <dgm:cxn modelId="{238DEAED-A4A7-7C45-833A-46AED9BCA8BE}" type="presParOf" srcId="{CBC5E270-7732-7844-97B8-8663B8A00252}" destId="{73B0EF72-3DC1-2D4F-9C7E-9878C56A82AB}" srcOrd="0" destOrd="0" presId="urn:microsoft.com/office/officeart/2005/8/layout/cycle4"/>
    <dgm:cxn modelId="{4E1806C5-924E-D94B-9DD7-570CEE9D2320}" type="presParOf" srcId="{73B0EF72-3DC1-2D4F-9C7E-9878C56A82AB}" destId="{3FFDFE17-CE8F-AB45-859C-90068D098F03}" srcOrd="0" destOrd="0" presId="urn:microsoft.com/office/officeart/2005/8/layout/cycle4"/>
    <dgm:cxn modelId="{AD30B3CD-46C7-2841-931D-E8FAAA8FB126}" type="presParOf" srcId="{CBC5E270-7732-7844-97B8-8663B8A00252}" destId="{E3D92C34-3C2C-9F43-9AF9-C19CED47E0D4}" srcOrd="1" destOrd="0" presId="urn:microsoft.com/office/officeart/2005/8/layout/cycle4"/>
    <dgm:cxn modelId="{3522602D-E55C-A641-91C2-F228E5B5C937}" type="presParOf" srcId="{E3D92C34-3C2C-9F43-9AF9-C19CED47E0D4}" destId="{9F0E2AE3-7514-3547-ACD0-E5DDFC944F9D}" srcOrd="0" destOrd="0" presId="urn:microsoft.com/office/officeart/2005/8/layout/cycle4"/>
    <dgm:cxn modelId="{5B267127-7F42-5547-8187-F196946978E7}" type="presParOf" srcId="{E3D92C34-3C2C-9F43-9AF9-C19CED47E0D4}" destId="{17265169-02D2-974F-937D-01F28C37A804}" srcOrd="1" destOrd="0" presId="urn:microsoft.com/office/officeart/2005/8/layout/cycle4"/>
    <dgm:cxn modelId="{9EE56A7E-E906-434C-8401-B0BA9541B5FE}" type="presParOf" srcId="{E3D92C34-3C2C-9F43-9AF9-C19CED47E0D4}" destId="{F5CBE501-B926-1F40-90D3-405FEBA87DB9}" srcOrd="2" destOrd="0" presId="urn:microsoft.com/office/officeart/2005/8/layout/cycle4"/>
    <dgm:cxn modelId="{A8B1C913-5FF0-AF4D-B0CC-3B1C6399C155}" type="presParOf" srcId="{E3D92C34-3C2C-9F43-9AF9-C19CED47E0D4}" destId="{7B3268EF-5524-3F44-B93C-2751F90A900A}" srcOrd="3" destOrd="0" presId="urn:microsoft.com/office/officeart/2005/8/layout/cycle4"/>
    <dgm:cxn modelId="{469475C1-041D-074B-81F9-298F6D6563A7}" type="presParOf" srcId="{E3D92C34-3C2C-9F43-9AF9-C19CED47E0D4}" destId="{9C2BB44C-0C26-D942-9332-2177A9631E63}" srcOrd="4" destOrd="0" presId="urn:microsoft.com/office/officeart/2005/8/layout/cycle4"/>
    <dgm:cxn modelId="{4FCC4FDF-9E2B-4D48-9332-01DAA7F47D01}" type="presParOf" srcId="{CBC5E270-7732-7844-97B8-8663B8A00252}" destId="{D369DFF5-5919-794D-B3D3-2755E7719F18}" srcOrd="2" destOrd="0" presId="urn:microsoft.com/office/officeart/2005/8/layout/cycle4"/>
    <dgm:cxn modelId="{42522C55-C773-9848-B0FD-1EE416479AAF}" type="presParOf" srcId="{CBC5E270-7732-7844-97B8-8663B8A00252}" destId="{1CFE9F4C-8717-FD47-A4D6-A67186BF747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E2AE3-7514-3547-ACD0-E5DDFC944F9D}">
      <dsp:nvSpPr>
        <dsp:cNvPr id="0" name=""/>
        <dsp:cNvSpPr/>
      </dsp:nvSpPr>
      <dsp:spPr>
        <a:xfrm>
          <a:off x="797329" y="184293"/>
          <a:ext cx="1399982" cy="1399982"/>
        </a:xfrm>
        <a:prstGeom prst="pieWedg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err="1">
              <a:solidFill>
                <a:schemeClr val="bg1"/>
              </a:solidFill>
            </a:rPr>
            <a:t>Sustainablity</a:t>
          </a:r>
          <a:r>
            <a:rPr lang="en-GB" sz="1100" b="0" kern="1200">
              <a:solidFill>
                <a:schemeClr val="bg1"/>
              </a:solidFill>
            </a:rPr>
            <a:t>  Development</a:t>
          </a:r>
        </a:p>
      </dsp:txBody>
      <dsp:txXfrm>
        <a:off x="1207374" y="594338"/>
        <a:ext cx="989937" cy="989937"/>
      </dsp:txXfrm>
    </dsp:sp>
    <dsp:sp modelId="{17265169-02D2-974F-937D-01F28C37A804}">
      <dsp:nvSpPr>
        <dsp:cNvPr id="0" name=""/>
        <dsp:cNvSpPr/>
      </dsp:nvSpPr>
      <dsp:spPr>
        <a:xfrm rot="5400000">
          <a:off x="2261976" y="184293"/>
          <a:ext cx="1399982" cy="1399982"/>
        </a:xfrm>
        <a:prstGeom prst="pieWedg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solidFill>
                <a:schemeClr val="bg1"/>
              </a:solidFill>
            </a:rPr>
            <a:t>Renewable Energy</a:t>
          </a:r>
        </a:p>
      </dsp:txBody>
      <dsp:txXfrm rot="-5400000">
        <a:off x="2261976" y="594338"/>
        <a:ext cx="989937" cy="989937"/>
      </dsp:txXfrm>
    </dsp:sp>
    <dsp:sp modelId="{F5CBE501-B926-1F40-90D3-405FEBA87DB9}">
      <dsp:nvSpPr>
        <dsp:cNvPr id="0" name=""/>
        <dsp:cNvSpPr/>
      </dsp:nvSpPr>
      <dsp:spPr>
        <a:xfrm rot="10800000">
          <a:off x="2261976" y="1648940"/>
          <a:ext cx="1399982" cy="1399982"/>
        </a:xfrm>
        <a:prstGeom prst="pieWedg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solidFill>
                <a:schemeClr val="bg1"/>
              </a:solidFill>
            </a:rPr>
            <a:t>Individual Circumstance</a:t>
          </a:r>
        </a:p>
      </dsp:txBody>
      <dsp:txXfrm rot="10800000">
        <a:off x="2261976" y="1648940"/>
        <a:ext cx="989937" cy="989937"/>
      </dsp:txXfrm>
    </dsp:sp>
    <dsp:sp modelId="{7B3268EF-5524-3F44-B93C-2751F90A900A}">
      <dsp:nvSpPr>
        <dsp:cNvPr id="0" name=""/>
        <dsp:cNvSpPr/>
      </dsp:nvSpPr>
      <dsp:spPr>
        <a:xfrm rot="16200000">
          <a:off x="797329" y="1648940"/>
          <a:ext cx="1399982" cy="1399982"/>
        </a:xfrm>
        <a:prstGeom prst="pieWedg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solidFill>
                <a:schemeClr val="bg1"/>
              </a:solidFill>
            </a:rPr>
            <a:t>Pollution and Emissions</a:t>
          </a:r>
        </a:p>
      </dsp:txBody>
      <dsp:txXfrm rot="5400000">
        <a:off x="1207374" y="1648940"/>
        <a:ext cx="989937" cy="989937"/>
      </dsp:txXfrm>
    </dsp:sp>
    <dsp:sp modelId="{D369DFF5-5919-794D-B3D3-2755E7719F18}">
      <dsp:nvSpPr>
        <dsp:cNvPr id="0" name=""/>
        <dsp:cNvSpPr/>
      </dsp:nvSpPr>
      <dsp:spPr>
        <a:xfrm>
          <a:off x="1987961" y="1325618"/>
          <a:ext cx="483365" cy="420318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9F4C-8717-FD47-A4D6-A67186BF7470}">
      <dsp:nvSpPr>
        <dsp:cNvPr id="0" name=""/>
        <dsp:cNvSpPr/>
      </dsp:nvSpPr>
      <dsp:spPr>
        <a:xfrm rot="10800000">
          <a:off x="3526263" y="2050728"/>
          <a:ext cx="483365" cy="420318"/>
        </a:xfrm>
        <a:prstGeom prst="circularArrow">
          <a:avLst/>
        </a:prstGeom>
        <a:solidFill>
          <a:srgbClr val="AAACB1">
            <a:alpha val="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AD0B7-CB17-3245-BB86-7077AA6B8781}" type="datetimeFigureOut">
              <a:rPr lang="en-DE" smtClean="0"/>
              <a:t>4/12/24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5670-7BD7-5F4E-ADF3-65AF728F15E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30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5670-7BD7-5F4E-ADF3-65AF728F15E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044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5670-7BD7-5F4E-ADF3-65AF728F15E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52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6CF8E79-02D9-4602-8082-50FDC5C17F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6491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C6CF8E79-02D9-4602-8082-50FDC5C17F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E1E35853-A1B0-4023-BF3C-61B04200F1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rtl="0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000" b="1" i="0" baseline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943587B-E8D5-45E4-86B2-B1F7BAC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08566"/>
            <a:ext cx="11376025" cy="540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rtl="0">
              <a:lnSpc>
                <a:spcPct val="100000"/>
              </a:lnSpc>
              <a:defRPr sz="2000" b="1" spc="20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008C61E5-1EF0-4D81-9EBB-77898D33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482" y="6597000"/>
            <a:ext cx="30651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>
              <a:defRPr lang="de-DE" sz="800" b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97C653F-0C8E-4F86-A671-B4CA8D70EC6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210C8-4DFA-42F3-A592-0F1E59706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218204"/>
            <a:ext cx="11376645" cy="288000"/>
          </a:xfrm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lvl1pPr marL="0" indent="0" rtl="0">
              <a:buNone/>
              <a:defRPr lang="de-DE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2563" lvl="0" indent="-182563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46CFD-74A7-8D9A-C801-85DB18E8458A}"/>
              </a:ext>
            </a:extLst>
          </p:cNvPr>
          <p:cNvSpPr txBox="1"/>
          <p:nvPr userDrawn="1"/>
        </p:nvSpPr>
        <p:spPr>
          <a:xfrm>
            <a:off x="6273478" y="266218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A4A0-B773-8877-78B6-923B373CBBF0}"/>
              </a:ext>
            </a:extLst>
          </p:cNvPr>
          <p:cNvSpPr txBox="1"/>
          <p:nvPr userDrawn="1"/>
        </p:nvSpPr>
        <p:spPr>
          <a:xfrm>
            <a:off x="12044855" y="29429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51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4F1-8478-37D8-63FE-BD8E7D94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945F9-2967-B793-7570-5DA7EC7A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7250-C0EA-9000-7986-AB44991F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F0A0-4F9D-2D4E-AF55-57422F98D768}" type="datetimeFigureOut">
              <a:rPr lang="en-DE" smtClean="0"/>
              <a:t>4/12/24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516B-D986-3335-6533-D7F98B1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5C2F-38CB-1935-84DC-F4D8F0DE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87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6298B00-BB7F-4C41-9046-5DBFEA3DC0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5284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08" imgH="309" progId="TCLayout.ActiveDocument.1">
                  <p:embed/>
                </p:oleObj>
              </mc:Choice>
              <mc:Fallback>
                <p:oleObj name="think-cell Slide" r:id="rId7" imgW="308" imgH="309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6298B00-BB7F-4C41-9046-5DBFEA3DC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FE196475-C1BA-4DB5-9EC5-91D15C6932AE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en-US" sz="2000" b="1" i="0" baseline="0">
              <a:solidFill>
                <a:schemeClr val="tx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C6C4EF-22BC-4D1F-995C-7D19DF4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00" y="1773000"/>
            <a:ext cx="11376024" cy="4392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empower - DO NOT DELETE!!!" hidden="1">
            <a:extLst>
              <a:ext uri="{FF2B5EF4-FFF2-40B4-BE49-F238E27FC236}">
                <a16:creationId xmlns:a16="http://schemas.microsoft.com/office/drawing/2014/main" id="{8FCAC7E4-404C-4DF9-93A8-F0FC9294E0B0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A538B3-D060-4559-A19E-6B4EDA6B2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482" y="6597000"/>
            <a:ext cx="306518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rtl="0">
              <a:defRPr lang="de-DE" sz="800" b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fld id="{D97C653F-0C8E-4F86-A671-B4CA8D70EC64}" type="slidenum">
              <a:rPr lang="en-US" smtClean="0"/>
              <a:pPr algn="r"/>
              <a:t>‹Nr.›</a:t>
            </a:fld>
            <a:endParaRPr lang="en-US"/>
          </a:p>
        </p:txBody>
      </p:sp>
      <p:sp>
        <p:nvSpPr>
          <p:cNvPr id="5" name="Titelplatzhalter 4">
            <a:extLst>
              <a:ext uri="{FF2B5EF4-FFF2-40B4-BE49-F238E27FC236}">
                <a16:creationId xmlns:a16="http://schemas.microsoft.com/office/drawing/2014/main" id="{E4F372C1-A30D-416F-84FC-B511F3B8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08566"/>
            <a:ext cx="11376025" cy="54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3" name="FooterSimple" hidden="1">
            <a:extLst>
              <a:ext uri="{FF2B5EF4-FFF2-40B4-BE49-F238E27FC236}">
                <a16:creationId xmlns:a16="http://schemas.microsoft.com/office/drawing/2014/main" id="{F59342F5-BC9D-4E9E-8CB6-268DDA75AFBC}"/>
              </a:ext>
            </a:extLst>
          </p:cNvPr>
          <p:cNvSpPr/>
          <p:nvPr userDrawn="1"/>
        </p:nvSpPr>
        <p:spPr>
          <a:xfrm>
            <a:off x="457200" y="6597000"/>
            <a:ext cx="2758800" cy="20362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Vorlage </a:t>
            </a:r>
            <a:r>
              <a:rPr lang="en-US" sz="700" b="0" i="0" u="none" baseline="0" err="1">
                <a:solidFill>
                  <a:srgbClr val="808080"/>
                </a:solidFill>
                <a:latin typeface="Arial" panose="020B0604020202020204" pitchFamily="34" charset="0"/>
              </a:rPr>
              <a:t>Ansprechpartnerseite</a:t>
            </a:r>
            <a:r>
              <a:rPr lang="en-US" sz="7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 Premium Design_169_en.pptx</a:t>
            </a:r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D8831D6-ED9D-3B17-74D7-5C9B6AA68D1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695108" y="72143"/>
            <a:ext cx="801783" cy="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20" baseline="0" smtClean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Wingdings 2" panose="05020102010507070707" pitchFamily="18" charset="2"/>
        <a:buChar char="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358775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Segoe UI" panose="020B0502040204020203" pitchFamily="34" charset="0"/>
        <a:buChar char="–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5397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143878"/>
        </a:buClr>
        <a:buFont typeface="Segoe UI" panose="020B0502040204020203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4" pos="257">
          <p15:clr>
            <a:srgbClr val="F26B43"/>
          </p15:clr>
        </p15:guide>
        <p15:guide id="42" pos="7423">
          <p15:clr>
            <a:srgbClr val="F26B43"/>
          </p15:clr>
        </p15:guide>
        <p15:guide id="44" orient="horz" pos="1117">
          <p15:clr>
            <a:srgbClr val="F26B43"/>
          </p15:clr>
        </p15:guide>
        <p15:guide id="52" orient="horz" pos="3884">
          <p15:clr>
            <a:srgbClr val="F26B43"/>
          </p15:clr>
        </p15:guide>
        <p15:guide id="53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source/environment-social-and-governance-(esg)-data" TargetMode="External"/><Relationship Id="rId2" Type="http://schemas.openxmlformats.org/officeDocument/2006/relationships/hyperlink" Target="https://data.worldbank.org/indicator/EN.ATM.CO2E.KT?locations=AR-AU-BR-CA-FR-DE-CN-IN-ID-IT-JP-KR-MX-RU-SA-ZA-TR-US-G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0EE-B9C5-2F98-3E69-DB5C91588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9494"/>
            <a:ext cx="9144000" cy="2387600"/>
          </a:xfrm>
        </p:spPr>
        <p:txBody>
          <a:bodyPr/>
          <a:lstStyle/>
          <a:p>
            <a:r>
              <a:rPr lang="en-DE"/>
              <a:t>G20 Energy and Sustainability Report</a:t>
            </a:r>
          </a:p>
        </p:txBody>
      </p:sp>
    </p:spTree>
    <p:extLst>
      <p:ext uri="{BB962C8B-B14F-4D97-AF65-F5344CB8AC3E}">
        <p14:creationId xmlns:p14="http://schemas.microsoft.com/office/powerpoint/2010/main" val="32524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E258D5-7CF7-D3AD-852C-FFC197A9EE4B}"/>
              </a:ext>
            </a:extLst>
          </p:cNvPr>
          <p:cNvSpPr/>
          <p:nvPr/>
        </p:nvSpPr>
        <p:spPr>
          <a:xfrm>
            <a:off x="5753239" y="4121909"/>
            <a:ext cx="6030772" cy="2394286"/>
          </a:xfrm>
          <a:prstGeom prst="rect">
            <a:avLst/>
          </a:prstGeom>
          <a:solidFill>
            <a:srgbClr val="E6E6E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  <a:highlight>
                <a:srgbClr val="C0C0C0"/>
              </a:highlight>
              <a:latin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040AD-C425-4315-ECF8-A05DEC77D736}"/>
              </a:ext>
            </a:extLst>
          </p:cNvPr>
          <p:cNvSpPr/>
          <p:nvPr/>
        </p:nvSpPr>
        <p:spPr>
          <a:xfrm>
            <a:off x="6351450" y="2251749"/>
            <a:ext cx="2360567" cy="500743"/>
          </a:xfrm>
          <a:prstGeom prst="rect">
            <a:avLst/>
          </a:prstGeom>
          <a:solidFill>
            <a:srgbClr val="517A1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err="1">
                <a:solidFill>
                  <a:schemeClr val="bg1"/>
                </a:solidFill>
              </a:rPr>
              <a:t>Emissions</a:t>
            </a:r>
            <a:r>
              <a:rPr lang="de-DE" sz="1200">
                <a:solidFill>
                  <a:schemeClr val="bg1"/>
                </a:solidFill>
              </a:rPr>
              <a:t> and Pollution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10" name="Graphic 9" descr="Power Plant outline">
            <a:extLst>
              <a:ext uri="{FF2B5EF4-FFF2-40B4-BE49-F238E27FC236}">
                <a16:creationId xmlns:a16="http://schemas.microsoft.com/office/drawing/2014/main" id="{D2603647-5E7A-FF93-BBA8-66CEFA09A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5996" y="2356964"/>
            <a:ext cx="320906" cy="32090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0F1B1F-8F46-F2B1-D706-A14C145DA2EE}"/>
              </a:ext>
            </a:extLst>
          </p:cNvPr>
          <p:cNvSpPr/>
          <p:nvPr/>
        </p:nvSpPr>
        <p:spPr>
          <a:xfrm>
            <a:off x="5753239" y="2268257"/>
            <a:ext cx="506420" cy="50642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9C099C-83F9-C2BE-C41E-348A9C30503B}"/>
              </a:ext>
            </a:extLst>
          </p:cNvPr>
          <p:cNvSpPr/>
          <p:nvPr/>
        </p:nvSpPr>
        <p:spPr>
          <a:xfrm>
            <a:off x="9434333" y="3046658"/>
            <a:ext cx="2360567" cy="500743"/>
          </a:xfrm>
          <a:prstGeom prst="rect">
            <a:avLst/>
          </a:prstGeom>
          <a:solidFill>
            <a:srgbClr val="517A16">
              <a:alpha val="7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err="1">
                <a:solidFill>
                  <a:schemeClr val="bg1"/>
                </a:solidFill>
              </a:rPr>
              <a:t>Forestry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42" name="Graphic 41" descr="Fir tree outline">
            <a:extLst>
              <a:ext uri="{FF2B5EF4-FFF2-40B4-BE49-F238E27FC236}">
                <a16:creationId xmlns:a16="http://schemas.microsoft.com/office/drawing/2014/main" id="{DA693C98-B44C-4D77-985B-79CC1787D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1628" y="3116586"/>
            <a:ext cx="373784" cy="3737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FBC0A5-086C-2528-CEA1-E8F73EB9FE9E}"/>
              </a:ext>
            </a:extLst>
          </p:cNvPr>
          <p:cNvSpPr/>
          <p:nvPr/>
        </p:nvSpPr>
        <p:spPr>
          <a:xfrm>
            <a:off x="8851252" y="3052683"/>
            <a:ext cx="494723" cy="49472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5F1ED6-64CA-26AD-95FE-5BF48FC7FDD2}"/>
              </a:ext>
            </a:extLst>
          </p:cNvPr>
          <p:cNvSpPr/>
          <p:nvPr/>
        </p:nvSpPr>
        <p:spPr>
          <a:xfrm>
            <a:off x="6351450" y="3046663"/>
            <a:ext cx="2360567" cy="500743"/>
          </a:xfrm>
          <a:prstGeom prst="rect">
            <a:avLst/>
          </a:prstGeom>
          <a:solidFill>
            <a:srgbClr val="638834">
              <a:alpha val="8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 err="1">
                <a:solidFill>
                  <a:schemeClr val="bg1"/>
                </a:solidFill>
              </a:rPr>
              <a:t>Temperature</a:t>
            </a:r>
            <a:r>
              <a:rPr lang="de-DE" sz="1200" dirty="0">
                <a:solidFill>
                  <a:schemeClr val="bg1"/>
                </a:solidFill>
              </a:rPr>
              <a:t>: Cooling and </a:t>
            </a:r>
            <a:r>
              <a:rPr lang="de-DE" sz="1200" dirty="0" err="1">
                <a:solidFill>
                  <a:schemeClr val="bg1"/>
                </a:solidFill>
              </a:rPr>
              <a:t>heating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days</a:t>
            </a:r>
            <a:endParaRPr lang="en-DE" sz="1200" b="0" i="0" u="none" baseline="0" dirty="0">
              <a:solidFill>
                <a:schemeClr val="bg1"/>
              </a:solidFill>
            </a:endParaRPr>
          </a:p>
        </p:txBody>
      </p:sp>
      <p:pic>
        <p:nvPicPr>
          <p:cNvPr id="5" name="Graphic 4" descr="Thermometer with solid fill">
            <a:extLst>
              <a:ext uri="{FF2B5EF4-FFF2-40B4-BE49-F238E27FC236}">
                <a16:creationId xmlns:a16="http://schemas.microsoft.com/office/drawing/2014/main" id="{21E934EF-C01D-8F79-3A5D-DBCF4EFDC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3051" y="3117094"/>
            <a:ext cx="369107" cy="36910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E492918-6D01-9E31-6319-A7175FED4AB0}"/>
              </a:ext>
            </a:extLst>
          </p:cNvPr>
          <p:cNvSpPr/>
          <p:nvPr/>
        </p:nvSpPr>
        <p:spPr>
          <a:xfrm>
            <a:off x="5758916" y="3046663"/>
            <a:ext cx="500743" cy="50074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60A61-1DA1-60B2-7CCC-6682B956F6FC}"/>
              </a:ext>
            </a:extLst>
          </p:cNvPr>
          <p:cNvSpPr/>
          <p:nvPr/>
        </p:nvSpPr>
        <p:spPr>
          <a:xfrm>
            <a:off x="9434333" y="2251749"/>
            <a:ext cx="2360567" cy="500743"/>
          </a:xfrm>
          <a:prstGeom prst="rect">
            <a:avLst/>
          </a:prstGeom>
          <a:solidFill>
            <a:srgbClr val="517A16">
              <a:alpha val="89804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baseline="0">
                <a:solidFill>
                  <a:schemeClr val="bg1"/>
                </a:solidFill>
              </a:rPr>
              <a:t>(</a:t>
            </a:r>
            <a:r>
              <a:rPr lang="de-DE" sz="1200" b="0" i="0" u="none" baseline="0" err="1">
                <a:solidFill>
                  <a:schemeClr val="bg1"/>
                </a:solidFill>
              </a:rPr>
              <a:t>Renewable</a:t>
            </a:r>
            <a:r>
              <a:rPr lang="de-DE" sz="1200" b="0" i="0" u="none" baseline="0">
                <a:solidFill>
                  <a:schemeClr val="bg1"/>
                </a:solidFill>
              </a:rPr>
              <a:t>) Energy </a:t>
            </a:r>
            <a:r>
              <a:rPr lang="de-DE" sz="1200" b="0" i="0" u="none" baseline="0" err="1">
                <a:solidFill>
                  <a:schemeClr val="bg1"/>
                </a:solidFill>
              </a:rPr>
              <a:t>Production</a:t>
            </a:r>
            <a:r>
              <a:rPr lang="de-DE" sz="1200" b="0" i="0" u="none" baseline="0">
                <a:solidFill>
                  <a:schemeClr val="bg1"/>
                </a:solidFill>
              </a:rPr>
              <a:t> and </a:t>
            </a:r>
            <a:r>
              <a:rPr lang="de-DE" sz="1200" b="0" i="0" u="none" baseline="0" err="1">
                <a:solidFill>
                  <a:schemeClr val="bg1"/>
                </a:solidFill>
              </a:rPr>
              <a:t>Consumption</a:t>
            </a:r>
            <a:endParaRPr lang="en-DE" sz="1200" b="0" i="0" u="none" baseline="0">
              <a:solidFill>
                <a:schemeClr val="bg1"/>
              </a:solidFill>
            </a:endParaRPr>
          </a:p>
        </p:txBody>
      </p:sp>
      <p:pic>
        <p:nvPicPr>
          <p:cNvPr id="12" name="Graphic 11" descr="Wind Turbines outline">
            <a:extLst>
              <a:ext uri="{FF2B5EF4-FFF2-40B4-BE49-F238E27FC236}">
                <a16:creationId xmlns:a16="http://schemas.microsoft.com/office/drawing/2014/main" id="{645326F3-1391-5EA3-5AD0-350852FB2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4806" y="2336942"/>
            <a:ext cx="369050" cy="369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28F5BC6-1FDB-76AA-7EFA-C6F5E5A5B5F3}"/>
              </a:ext>
            </a:extLst>
          </p:cNvPr>
          <p:cNvSpPr/>
          <p:nvPr/>
        </p:nvSpPr>
        <p:spPr>
          <a:xfrm>
            <a:off x="8836122" y="2251749"/>
            <a:ext cx="506420" cy="50642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DE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Assessing the Environmental Footprint: A Deep Dive into G20 Nations' Sustainability Metrics</a:t>
            </a:r>
            <a:endParaRPr lang="en-DE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>
                <a:latin typeface="+mn-lt"/>
              </a:rPr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671F2157-E3A8-74BE-E8A6-519D79F6F157}"/>
              </a:ext>
            </a:extLst>
          </p:cNvPr>
          <p:cNvSpPr txBox="1">
            <a:spLocks/>
          </p:cNvSpPr>
          <p:nvPr/>
        </p:nvSpPr>
        <p:spPr>
          <a:xfrm>
            <a:off x="407988" y="1787614"/>
            <a:ext cx="3772126" cy="229436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+mn-lt"/>
              </a:rPr>
              <a:t>Structured analysis and cleaning of dataset</a:t>
            </a:r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02C0A1-BE6D-5022-8AEE-EFF69F12B5B6}"/>
              </a:ext>
            </a:extLst>
          </p:cNvPr>
          <p:cNvCxnSpPr>
            <a:cxnSpLocks/>
          </p:cNvCxnSpPr>
          <p:nvPr/>
        </p:nvCxnSpPr>
        <p:spPr>
          <a:xfrm>
            <a:off x="399363" y="2017050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B258DBB-D630-0A79-DA77-7B71C538F527}"/>
              </a:ext>
            </a:extLst>
          </p:cNvPr>
          <p:cNvSpPr/>
          <p:nvPr/>
        </p:nvSpPr>
        <p:spPr>
          <a:xfrm>
            <a:off x="897404" y="2211709"/>
            <a:ext cx="4604548" cy="13356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C0A90-B026-034A-21E5-B5A40A97A8C6}"/>
              </a:ext>
            </a:extLst>
          </p:cNvPr>
          <p:cNvSpPr>
            <a:spLocks noChangeAspect="1"/>
          </p:cNvSpPr>
          <p:nvPr/>
        </p:nvSpPr>
        <p:spPr>
          <a:xfrm>
            <a:off x="407900" y="235940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ln>
                <a:solidFill>
                  <a:schemeClr val="accent5"/>
                </a:solidFill>
              </a:ln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5C69BE-03F4-2FA2-CC30-02BAF83D3EC5}"/>
              </a:ext>
            </a:extLst>
          </p:cNvPr>
          <p:cNvSpPr txBox="1"/>
          <p:nvPr/>
        </p:nvSpPr>
        <p:spPr>
          <a:xfrm>
            <a:off x="1530026" y="2417717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 i="0" u="none" baseline="0"/>
              <a:t>Dataset Selection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Dataset collection based on data relevance for current global developments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Selection of reliable data and high-quality set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7F6967-7758-4966-B5E2-0F7C183B3A55}"/>
              </a:ext>
            </a:extLst>
          </p:cNvPr>
          <p:cNvSpPr/>
          <p:nvPr/>
        </p:nvSpPr>
        <p:spPr>
          <a:xfrm>
            <a:off x="897403" y="3709639"/>
            <a:ext cx="4604548" cy="1335697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576789-2C17-EC58-3F70-0AC56BFB05A8}"/>
              </a:ext>
            </a:extLst>
          </p:cNvPr>
          <p:cNvSpPr>
            <a:spLocks noChangeAspect="1"/>
          </p:cNvSpPr>
          <p:nvPr/>
        </p:nvSpPr>
        <p:spPr>
          <a:xfrm>
            <a:off x="407900" y="385733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E4354F-6C47-201F-2622-F2DC0520B95A}"/>
              </a:ext>
            </a:extLst>
          </p:cNvPr>
          <p:cNvSpPr txBox="1"/>
          <p:nvPr/>
        </p:nvSpPr>
        <p:spPr>
          <a:xfrm>
            <a:off x="1530026" y="3915948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/>
              <a:t>Dataset Analysis 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Analysis of data by scanning dataset and checking for correlations in the data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Outlier detection</a:t>
            </a:r>
          </a:p>
          <a:p>
            <a:pPr marL="171450" indent="-1714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/>
              <a:t>Add columns via DAX Code Column Programming</a:t>
            </a: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7B5BE8-E1C9-EFAA-C91F-39A111BBC438}"/>
              </a:ext>
            </a:extLst>
          </p:cNvPr>
          <p:cNvSpPr/>
          <p:nvPr/>
        </p:nvSpPr>
        <p:spPr>
          <a:xfrm>
            <a:off x="897403" y="5207569"/>
            <a:ext cx="4604548" cy="1335697"/>
          </a:xfrm>
          <a:prstGeom prst="rect">
            <a:avLst/>
          </a:prstGeom>
          <a:solidFill>
            <a:srgbClr val="A4D67D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200" i="0" u="none" baseline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D5F004-8794-6181-EE37-A49954D48C7A}"/>
              </a:ext>
            </a:extLst>
          </p:cNvPr>
          <p:cNvSpPr>
            <a:spLocks noChangeAspect="1"/>
          </p:cNvSpPr>
          <p:nvPr/>
        </p:nvSpPr>
        <p:spPr>
          <a:xfrm>
            <a:off x="407900" y="5355269"/>
            <a:ext cx="981370" cy="982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400" b="0" i="0" u="none" baseline="0">
              <a:solidFill>
                <a:srgbClr val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1A0185-66D7-84FE-9B16-3FB0AFBD914B}"/>
              </a:ext>
            </a:extLst>
          </p:cNvPr>
          <p:cNvSpPr txBox="1"/>
          <p:nvPr/>
        </p:nvSpPr>
        <p:spPr>
          <a:xfrm>
            <a:off x="1530026" y="5413878"/>
            <a:ext cx="3837621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ts val="1620"/>
              </a:lnSpc>
              <a:buClr>
                <a:schemeClr val="tx1"/>
              </a:buClr>
            </a:pPr>
            <a:r>
              <a:rPr lang="en-GB" sz="1200" b="1" dirty="0"/>
              <a:t>Dataset Visualization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Visualization focused on showcasing most relevant data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Use of interactivity to present “surprising” findings </a:t>
            </a:r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28600" indent="-228600">
              <a:lnSpc>
                <a:spcPts val="1620"/>
              </a:lnSpc>
              <a:buClr>
                <a:schemeClr val="tx1"/>
              </a:buClr>
              <a:buFont typeface="+mj-lt"/>
              <a:buAutoNum type="arabicPeriod"/>
            </a:pPr>
            <a:endParaRPr lang="en-GB" sz="1400" dirty="0"/>
          </a:p>
          <a:p>
            <a:pPr>
              <a:lnSpc>
                <a:spcPts val="1620"/>
              </a:lnSpc>
              <a:buClr>
                <a:schemeClr val="tx1"/>
              </a:buClr>
            </a:pPr>
            <a:endParaRPr lang="en-GB" sz="1400" dirty="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 dirty="0">
              <a:solidFill>
                <a:schemeClr val="tx1"/>
              </a:solidFill>
            </a:endParaRPr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lnSpc>
                <a:spcPts val="162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400" i="0" u="none" baseline="0" dirty="0">
              <a:solidFill>
                <a:schemeClr val="tx1"/>
              </a:solidFill>
            </a:endParaRPr>
          </a:p>
          <a:p>
            <a:pPr algn="l" rtl="0" eaLnBrk="1" fontAlgn="auto" hangingPunct="1">
              <a:lnSpc>
                <a:spcPts val="162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600" b="0" i="0" u="none" baseline="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9184C9F6-F691-F3AC-54FC-4EA1A3762C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6785" y="2579009"/>
            <a:ext cx="543600" cy="543600"/>
          </a:xfrm>
          <a:prstGeom prst="rect">
            <a:avLst/>
          </a:prstGeom>
        </p:spPr>
      </p:pic>
      <p:pic>
        <p:nvPicPr>
          <p:cNvPr id="18" name="Graphic 17" descr="Illustrator with solid fill">
            <a:extLst>
              <a:ext uri="{FF2B5EF4-FFF2-40B4-BE49-F238E27FC236}">
                <a16:creationId xmlns:a16="http://schemas.microsoft.com/office/drawing/2014/main" id="{2EBB2D69-5273-83E9-2AD1-F7D25EE52F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5603" y="5574869"/>
            <a:ext cx="543600" cy="543600"/>
          </a:xfrm>
          <a:prstGeom prst="rect">
            <a:avLst/>
          </a:prstGeom>
        </p:spPr>
      </p:pic>
      <p:pic>
        <p:nvPicPr>
          <p:cNvPr id="31" name="Graphic 30" descr="Research with solid fill">
            <a:extLst>
              <a:ext uri="{FF2B5EF4-FFF2-40B4-BE49-F238E27FC236}">
                <a16:creationId xmlns:a16="http://schemas.microsoft.com/office/drawing/2014/main" id="{CB9B0788-AD2E-DBCA-DFF2-750655FEB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6785" y="4076939"/>
            <a:ext cx="543600" cy="543600"/>
          </a:xfrm>
          <a:prstGeom prst="rect">
            <a:avLst/>
          </a:prstGeom>
        </p:spPr>
      </p:pic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8D0EFA60-A028-BE09-FB96-8B102B0D485C}"/>
              </a:ext>
            </a:extLst>
          </p:cNvPr>
          <p:cNvSpPr txBox="1">
            <a:spLocks/>
          </p:cNvSpPr>
          <p:nvPr/>
        </p:nvSpPr>
        <p:spPr>
          <a:xfrm>
            <a:off x="5753239" y="1787614"/>
            <a:ext cx="5613776" cy="223460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latin typeface="+mn-lt"/>
              </a:rPr>
              <a:t>Key Metrics</a:t>
            </a:r>
            <a:endParaRPr lang="en-US" sz="10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524D12-6299-BA72-D93B-70A189392B6A}"/>
              </a:ext>
            </a:extLst>
          </p:cNvPr>
          <p:cNvCxnSpPr>
            <a:cxnSpLocks/>
          </p:cNvCxnSpPr>
          <p:nvPr/>
        </p:nvCxnSpPr>
        <p:spPr>
          <a:xfrm>
            <a:off x="5753239" y="2003381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3348B6-3913-BFEB-8123-496D42F5CE08}"/>
              </a:ext>
            </a:extLst>
          </p:cNvPr>
          <p:cNvCxnSpPr>
            <a:cxnSpLocks/>
          </p:cNvCxnSpPr>
          <p:nvPr/>
        </p:nvCxnSpPr>
        <p:spPr>
          <a:xfrm>
            <a:off x="5753239" y="4105401"/>
            <a:ext cx="3116625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732ED7A2-ABD7-8169-484F-2D9A98D0465C}"/>
              </a:ext>
            </a:extLst>
          </p:cNvPr>
          <p:cNvSpPr txBox="1">
            <a:spLocks/>
          </p:cNvSpPr>
          <p:nvPr/>
        </p:nvSpPr>
        <p:spPr>
          <a:xfrm>
            <a:off x="5753239" y="3889633"/>
            <a:ext cx="1866761" cy="215768"/>
          </a:xfrm>
          <a:prstGeom prst="rect">
            <a:avLst/>
          </a:prstGeom>
          <a:noFill/>
          <a:ln>
            <a:noFill/>
          </a:ln>
        </p:spPr>
        <p:txBody>
          <a:bodyPr vert="horz" lIns="0" tIns="18000" rIns="0" bIns="0" rtlCol="0" anchor="t">
            <a:noAutofit/>
          </a:bodyPr>
          <a:lstStyle>
            <a:defPPr>
              <a:defRPr lang="de-DE"/>
            </a:defPPr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Arial" panose="020B0604020202020204" pitchFamily="34" charset="0"/>
              <a:buChar char="•"/>
              <a:defRPr sz="120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58775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39750" indent="-18097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43878"/>
              </a:buClr>
              <a:buFont typeface="Segoe UI" panose="020B0502040204020203" pitchFamily="34" charset="0"/>
              <a:buChar char="–"/>
              <a:defRPr sz="1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+mn-lt"/>
              </a:rPr>
              <a:t>Relevanc</a:t>
            </a:r>
            <a:r>
              <a:rPr lang="en-US" b="1">
                <a:latin typeface="+mn-lt"/>
              </a:rPr>
              <a:t>e of Data</a:t>
            </a:r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810378-0DB6-8998-37EF-C971BD9E37C7}"/>
              </a:ext>
            </a:extLst>
          </p:cNvPr>
          <p:cNvSpPr txBox="1"/>
          <p:nvPr/>
        </p:nvSpPr>
        <p:spPr>
          <a:xfrm>
            <a:off x="5753239" y="4187488"/>
            <a:ext cx="3116625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>
                <a:solidFill>
                  <a:srgbClr val="0D0D0D"/>
                </a:solidFill>
                <a:effectLst/>
              </a:rPr>
              <a:t>Global Impact of G20 Nations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G20 countries represent world's major economies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E</a:t>
            </a:r>
            <a:r>
              <a:rPr lang="en-GB" sz="1200" b="0" i="0">
                <a:solidFill>
                  <a:srgbClr val="0D0D0D"/>
                </a:solidFill>
                <a:effectLst/>
              </a:rPr>
              <a:t>nvironmental practices have profound impact</a:t>
            </a:r>
            <a:endParaRPr lang="en-GB" sz="1200" i="0" u="none" baseline="0">
              <a:solidFill>
                <a:schemeClr val="tx1"/>
              </a:solidFill>
            </a:endParaRPr>
          </a:p>
          <a:p>
            <a:pPr algn="l" rtl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GB" sz="12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2D68F2-5233-6F26-F504-B3E0CC13D582}"/>
              </a:ext>
            </a:extLst>
          </p:cNvPr>
          <p:cNvSpPr txBox="1"/>
          <p:nvPr/>
        </p:nvSpPr>
        <p:spPr>
          <a:xfrm>
            <a:off x="8789137" y="4187488"/>
            <a:ext cx="2994874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 dirty="0">
                <a:solidFill>
                  <a:srgbClr val="0D0D0D"/>
                </a:solidFill>
                <a:effectLst/>
              </a:rPr>
              <a:t>Climate Change and CO2 Emissions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D0D0D"/>
                </a:solidFill>
              </a:rPr>
              <a:t>D</a:t>
            </a:r>
            <a:r>
              <a:rPr lang="en-GB" sz="1200" b="0" i="0" dirty="0">
                <a:solidFill>
                  <a:srgbClr val="0D0D0D"/>
                </a:solidFill>
                <a:effectLst/>
              </a:rPr>
              <a:t>ata can help to understand each country's contribution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D0D0D"/>
                </a:solidFill>
              </a:rPr>
              <a:t>E</a:t>
            </a:r>
            <a:r>
              <a:rPr lang="en-GB" sz="1200" b="0" i="0" dirty="0">
                <a:solidFill>
                  <a:srgbClr val="0D0D0D"/>
                </a:solidFill>
                <a:effectLst/>
              </a:rPr>
              <a:t>nables comparisons between nations and specific metrics</a:t>
            </a:r>
            <a:endParaRPr lang="en-GB" sz="1200" b="0" i="0" u="none" baseline="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F944F3-EB0E-0B4D-35FD-041879DA8335}"/>
              </a:ext>
            </a:extLst>
          </p:cNvPr>
          <p:cNvSpPr txBox="1"/>
          <p:nvPr/>
        </p:nvSpPr>
        <p:spPr>
          <a:xfrm>
            <a:off x="5753239" y="5385694"/>
            <a:ext cx="2958778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 i="0">
                <a:solidFill>
                  <a:srgbClr val="0D0D0D"/>
                </a:solidFill>
                <a:effectLst/>
              </a:rPr>
              <a:t>Health and Quality of Life</a:t>
            </a:r>
            <a:r>
              <a:rPr lang="en-GB" sz="1200" b="0" i="0">
                <a:solidFill>
                  <a:srgbClr val="0D0D0D"/>
                </a:solidFill>
                <a:effectLst/>
              </a:rPr>
              <a:t>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Certain Metrics are directly related to public health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b="0" i="0">
                <a:solidFill>
                  <a:srgbClr val="0D0D0D"/>
                </a:solidFill>
                <a:effectLst/>
              </a:rPr>
              <a:t>Data can be used to evaluate quality of life in different</a:t>
            </a:r>
            <a:endParaRPr lang="en-GB" sz="1200" b="0" i="0" u="none" baseline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89E85-9AEB-FD2F-BB0F-D5CCD5064E41}"/>
              </a:ext>
            </a:extLst>
          </p:cNvPr>
          <p:cNvSpPr txBox="1"/>
          <p:nvPr/>
        </p:nvSpPr>
        <p:spPr>
          <a:xfrm>
            <a:off x="8789137" y="5385694"/>
            <a:ext cx="2994874" cy="982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GB" sz="1200" b="1">
                <a:solidFill>
                  <a:srgbClr val="0D0D0D"/>
                </a:solidFill>
              </a:rPr>
              <a:t>Trend analysis to assess progress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</a:rPr>
              <a:t>Ana</a:t>
            </a:r>
            <a:r>
              <a:rPr lang="en-GB" sz="1200">
                <a:solidFill>
                  <a:srgbClr val="0D0D0D"/>
                </a:solidFill>
              </a:rPr>
              <a:t>lysis of development for positive (e.g. renewable energy) and negative (e.g. Air Pollution) environmental metrics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0D0D0D"/>
                </a:solidFill>
              </a:rPr>
              <a:t>Use of analysis to determine progress</a:t>
            </a:r>
            <a:endParaRPr lang="en-GB" sz="1200" i="0"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3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05BDA1-2F03-B759-E4AB-B1A231773C83}"/>
              </a:ext>
            </a:extLst>
          </p:cNvPr>
          <p:cNvSpPr/>
          <p:nvPr/>
        </p:nvSpPr>
        <p:spPr>
          <a:xfrm>
            <a:off x="9069997" y="1882856"/>
            <a:ext cx="2618900" cy="4413421"/>
          </a:xfrm>
          <a:prstGeom prst="rect">
            <a:avLst/>
          </a:prstGeom>
          <a:solidFill>
            <a:srgbClr val="E6E6E6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6000" tIns="360000" rIns="39600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Detailed outlook on data using various </a:t>
            </a:r>
            <a:r>
              <a:rPr lang="en-US" sz="1200" b="1">
                <a:solidFill>
                  <a:schemeClr val="tx1"/>
                </a:solidFill>
              </a:rPr>
              <a:t>interactive visualizations </a:t>
            </a:r>
            <a:r>
              <a:rPr lang="en-US" sz="1200">
                <a:solidFill>
                  <a:schemeClr val="tx1"/>
                </a:solidFill>
              </a:rPr>
              <a:t>in Power BI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Comparison of</a:t>
            </a:r>
            <a:r>
              <a:rPr lang="en-US" sz="1200" b="1">
                <a:solidFill>
                  <a:schemeClr val="tx1"/>
                </a:solidFill>
              </a:rPr>
              <a:t> G20 countries </a:t>
            </a:r>
            <a:r>
              <a:rPr lang="en-US" sz="1200">
                <a:solidFill>
                  <a:schemeClr val="tx1"/>
                </a:solidFill>
              </a:rPr>
              <a:t>with metrics shown in 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72E68-B85C-4569-F248-6AEEF476F6BD}"/>
              </a:ext>
            </a:extLst>
          </p:cNvPr>
          <p:cNvSpPr/>
          <p:nvPr/>
        </p:nvSpPr>
        <p:spPr>
          <a:xfrm>
            <a:off x="9251829" y="1763685"/>
            <a:ext cx="2437068" cy="415388"/>
          </a:xfrm>
          <a:prstGeom prst="rect">
            <a:avLst/>
          </a:prstGeom>
          <a:solidFill>
            <a:srgbClr val="A4D67D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baseline="0">
                <a:solidFill>
                  <a:schemeClr val="tx1"/>
                </a:solidFill>
                <a:latin typeface="Segoe UI" panose="020B0502040204020203" pitchFamily="34" charset="0"/>
              </a:rPr>
              <a:t>Data </a:t>
            </a:r>
            <a:r>
              <a:rPr lang="de-DE" sz="1200" b="1" i="0" u="none" baseline="0" err="1">
                <a:solidFill>
                  <a:schemeClr val="tx1"/>
                </a:solidFill>
                <a:latin typeface="Segoe UI" panose="020B0502040204020203" pitchFamily="34" charset="0"/>
              </a:rPr>
              <a:t>Visualization</a:t>
            </a:r>
            <a:endParaRPr lang="de-DE" sz="1200" b="1" i="0" u="none" baseline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0D100B-C8FD-38F5-D2CF-4DDC975FFA81}"/>
              </a:ext>
            </a:extLst>
          </p:cNvPr>
          <p:cNvSpPr/>
          <p:nvPr/>
        </p:nvSpPr>
        <p:spPr>
          <a:xfrm>
            <a:off x="9069996" y="1763685"/>
            <a:ext cx="414000" cy="415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00" b="0" i="0" u="none" baseline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Creation of an interactive report on G20 energy and sustainability data using PowerBI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9061D-B89C-1F9E-69F7-4A5BEA1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3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284306"/>
            <a:ext cx="11376645" cy="288000"/>
          </a:xfrm>
        </p:spPr>
        <p:txBody>
          <a:bodyPr/>
          <a:lstStyle/>
          <a:p>
            <a:r>
              <a:rPr lang="en-DE" dirty="0">
                <a:latin typeface="+mn-lt"/>
                <a:cs typeface="Segoe UI" panose="020B0502040204020203" pitchFamily="34" charset="0"/>
              </a:rPr>
              <a:t>Data Visualization using PowerBI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 descr="Illustrator outline">
            <a:extLst>
              <a:ext uri="{FF2B5EF4-FFF2-40B4-BE49-F238E27FC236}">
                <a16:creationId xmlns:a16="http://schemas.microsoft.com/office/drawing/2014/main" id="{6838CAC6-E889-B196-5595-E0ED133E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1796" y="1856179"/>
            <a:ext cx="230400" cy="230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3CF2E8-6935-410B-CADE-ABCAB3292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" t="2627" r="40420" b="40606"/>
          <a:stretch/>
        </p:blipFill>
        <p:spPr bwMode="auto">
          <a:xfrm>
            <a:off x="654161" y="1708046"/>
            <a:ext cx="8091394" cy="46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2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4A8CC-6938-2639-86C0-8AC95B4F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Reflecting on the Data: Insights and Implications from G20 Environmental Metrics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9061D-B89C-1F9E-69F7-4A5BEA1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4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86EEA7-B14E-C540-30CD-D037C03841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DE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CEF8-2395-ACBE-2DB8-54232815C1AD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EB4E8-E89B-49EE-480A-7AD7DF6A551A}"/>
              </a:ext>
            </a:extLst>
          </p:cNvPr>
          <p:cNvSpPr txBox="1"/>
          <p:nvPr/>
        </p:nvSpPr>
        <p:spPr>
          <a:xfrm>
            <a:off x="641268" y="653142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1148-E244-0182-BCDA-849D75141EA4}"/>
              </a:ext>
            </a:extLst>
          </p:cNvPr>
          <p:cNvSpPr txBox="1"/>
          <p:nvPr/>
        </p:nvSpPr>
        <p:spPr>
          <a:xfrm>
            <a:off x="8670471" y="2857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36DC7-6E6E-69EF-7F93-FAD2C27FF435}"/>
              </a:ext>
            </a:extLst>
          </p:cNvPr>
          <p:cNvSpPr txBox="1"/>
          <p:nvPr/>
        </p:nvSpPr>
        <p:spPr>
          <a:xfrm>
            <a:off x="8180614" y="460465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3A05B-16B7-191C-5A68-AA06C3344142}"/>
              </a:ext>
            </a:extLst>
          </p:cNvPr>
          <p:cNvSpPr txBox="1"/>
          <p:nvPr/>
        </p:nvSpPr>
        <p:spPr>
          <a:xfrm>
            <a:off x="8882743" y="38535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F35A-FF0D-E267-8FD5-3FEDAAA886CB}"/>
              </a:ext>
            </a:extLst>
          </p:cNvPr>
          <p:cNvSpPr txBox="1"/>
          <p:nvPr/>
        </p:nvSpPr>
        <p:spPr>
          <a:xfrm>
            <a:off x="8866414" y="40821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24CAF1F-C200-8662-A901-03C95CF4F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1487"/>
              </p:ext>
            </p:extLst>
          </p:nvPr>
        </p:nvGraphicFramePr>
        <p:xfrm>
          <a:off x="3866044" y="2227334"/>
          <a:ext cx="4459289" cy="323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D5382E-52CE-017D-DE4F-55DCDA26875C}"/>
              </a:ext>
            </a:extLst>
          </p:cNvPr>
          <p:cNvCxnSpPr>
            <a:cxnSpLocks/>
          </p:cNvCxnSpPr>
          <p:nvPr/>
        </p:nvCxnSpPr>
        <p:spPr>
          <a:xfrm flipH="1">
            <a:off x="7620000" y="3852271"/>
            <a:ext cx="416401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C15FD6-AA4B-453D-B8AD-AFF48641C474}"/>
              </a:ext>
            </a:extLst>
          </p:cNvPr>
          <p:cNvSpPr txBox="1"/>
          <p:nvPr/>
        </p:nvSpPr>
        <p:spPr>
          <a:xfrm>
            <a:off x="407366" y="2040319"/>
            <a:ext cx="3732834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 dirty="0"/>
              <a:t>CO</a:t>
            </a:r>
            <a:r>
              <a:rPr lang="en-GB" sz="1200" b="1" baseline="-25000" dirty="0"/>
              <a:t>2 </a:t>
            </a:r>
            <a:r>
              <a:rPr lang="en-GB" sz="1200" b="1" dirty="0"/>
              <a:t>emission development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Stagnant per capita emissions since 1990 in G20 states: 144 metric tonnes per capita in 1990 – 148 metric tonnes per capita in 2019</a:t>
            </a:r>
            <a:endParaRPr lang="en-GB" sz="1200">
              <a:cs typeface="Segoe UI"/>
            </a:endParaRPr>
          </a:p>
          <a:p>
            <a:pPr>
              <a:buClr>
                <a:schemeClr val="tx1"/>
              </a:buClr>
            </a:pPr>
            <a:r>
              <a:rPr lang="en-GB" sz="1200" b="1" dirty="0"/>
              <a:t>Energy consumption development</a:t>
            </a:r>
            <a:endParaRPr lang="en-GB" sz="1200" b="1"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Slight rise in energy consumption since 1990, increase of 12% until </a:t>
            </a:r>
            <a:r>
              <a:rPr lang="en-GB" sz="1200"/>
              <a:t>2015</a:t>
            </a:r>
            <a:r>
              <a:rPr lang="en-GB" sz="1200" dirty="0"/>
              <a:t> </a:t>
            </a:r>
            <a:endParaRPr lang="en-GB" sz="1200">
              <a:cs typeface="Segoe 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6FC7F-AAA1-BF7C-1310-6698FD3BAB02}"/>
              </a:ext>
            </a:extLst>
          </p:cNvPr>
          <p:cNvSpPr txBox="1"/>
          <p:nvPr/>
        </p:nvSpPr>
        <p:spPr>
          <a:xfrm>
            <a:off x="8051176" y="2040319"/>
            <a:ext cx="373283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200" b="1">
                <a:solidFill>
                  <a:srgbClr val="232321"/>
                </a:solidFill>
                <a:effectLst/>
                <a:highlight>
                  <a:srgbClr val="FFFFFF"/>
                </a:highlight>
                <a:latin typeface="Segoe UI"/>
                <a:cs typeface="Segoe UI"/>
              </a:rPr>
              <a:t>OECD Objectives</a:t>
            </a:r>
            <a:endParaRPr lang="en-GB" sz="1200" b="1">
              <a:effectLst/>
              <a:highlight>
                <a:srgbClr val="FFFFFF"/>
              </a:highlight>
              <a:latin typeface="Segoe UI"/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  <a:latin typeface="Segoe UI"/>
                <a:cs typeface="Segoe UI"/>
              </a:rPr>
              <a:t>The 2020 </a:t>
            </a:r>
            <a:r>
              <a:rPr lang="en-GB" sz="1200">
                <a:solidFill>
                  <a:srgbClr val="232321"/>
                </a:solidFill>
                <a:effectLst/>
                <a:highlight>
                  <a:srgbClr val="FFFFFF"/>
                </a:highlight>
                <a:latin typeface="Segoe UI"/>
                <a:cs typeface="Segoe UI"/>
              </a:rPr>
              <a:t>OECD Renewable Energy Consumption Objective have not been </a:t>
            </a:r>
            <a:r>
              <a:rPr lang="en-GB" sz="1200">
                <a:effectLst/>
                <a:highlight>
                  <a:srgbClr val="FFFFFF"/>
                </a:highlight>
                <a:latin typeface="Segoe UI"/>
                <a:cs typeface="Segoe UI"/>
              </a:rPr>
              <a:t>accomplished</a:t>
            </a:r>
          </a:p>
          <a:p>
            <a:pPr>
              <a:buClr>
                <a:schemeClr val="tx1"/>
              </a:buClr>
            </a:pPr>
            <a:r>
              <a:rPr lang="en-GB" sz="1200" b="1">
                <a:highlight>
                  <a:srgbClr val="FFFFFF"/>
                </a:highlight>
                <a:latin typeface="Segoe UI"/>
                <a:cs typeface="Segoe UI"/>
              </a:rPr>
              <a:t>Renewable energy Consumption</a:t>
            </a:r>
            <a:endParaRPr lang="en-GB" sz="1200" b="1">
              <a:effectLst/>
              <a:highlight>
                <a:srgbClr val="FFFFFF"/>
              </a:highlight>
              <a:latin typeface="Segoe UI"/>
              <a:cs typeface="Segoe UI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i="0">
                <a:solidFill>
                  <a:srgbClr val="0D0D0D"/>
                </a:solidFill>
                <a:effectLst/>
                <a:latin typeface="Segoe UI"/>
                <a:cs typeface="Segoe UI"/>
              </a:rPr>
              <a:t>Percentage of Renewable energy consumption has decreased since 1990 for most countries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8AD2E-3827-98FF-ABF8-5FF62608A5C7}"/>
              </a:ext>
            </a:extLst>
          </p:cNvPr>
          <p:cNvSpPr txBox="1"/>
          <p:nvPr/>
        </p:nvSpPr>
        <p:spPr>
          <a:xfrm>
            <a:off x="407366" y="4102337"/>
            <a:ext cx="373283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tx1"/>
              </a:buClr>
            </a:pPr>
            <a:r>
              <a:rPr lang="en-GB" sz="1200" b="1">
                <a:cs typeface="Segoe UI"/>
              </a:rPr>
              <a:t>Emissions per capita vs. Totals</a:t>
            </a:r>
          </a:p>
          <a:p>
            <a:pPr marL="171450" indent="-171450">
              <a:buFont typeface="Arial"/>
              <a:buChar char="•"/>
            </a:pPr>
            <a:r>
              <a:rPr lang="en-GB" sz="1200">
                <a:cs typeface="Segoe UI"/>
              </a:rPr>
              <a:t>Developed countries account for higher per capita emissions, emerging nations have overall higher emissions </a:t>
            </a:r>
            <a:r>
              <a:rPr lang="en-GB" sz="1200">
                <a:cs typeface="Segoe UI"/>
                <a:sym typeface="Wingdings" pitchFamily="2" charset="2"/>
              </a:rPr>
              <a:t></a:t>
            </a:r>
            <a:r>
              <a:rPr lang="en-GB" sz="1200">
                <a:cs typeface="Segoe UI"/>
              </a:rPr>
              <a:t> need for targeted climate action</a:t>
            </a:r>
            <a:endParaRPr lang="en-GB" sz="1200" b="1">
              <a:cs typeface="Segoe UI"/>
            </a:endParaRPr>
          </a:p>
          <a:p>
            <a:r>
              <a:rPr lang="en-GB" sz="1200" b="1">
                <a:cs typeface="Segoe UI"/>
              </a:rPr>
              <a:t>Pollution</a:t>
            </a:r>
            <a:endParaRPr lang="en-GB" sz="1200"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GB" sz="1200">
                <a:cs typeface="Segoe UI"/>
              </a:rPr>
              <a:t>Emerging G20 countries have higher pollution rates compared to developed countries</a:t>
            </a:r>
            <a:endParaRPr lang="en-GB" sz="1200" b="1"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GB" sz="1200" b="1"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GB" sz="1200">
              <a:cs typeface="Segoe 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E759F-9A0C-DBD7-49D6-B97506CA7C6D}"/>
              </a:ext>
            </a:extLst>
          </p:cNvPr>
          <p:cNvSpPr txBox="1"/>
          <p:nvPr/>
        </p:nvSpPr>
        <p:spPr>
          <a:xfrm>
            <a:off x="8051176" y="4103962"/>
            <a:ext cx="3732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</a:pPr>
            <a:r>
              <a:rPr lang="en-GB" sz="1200" b="1" dirty="0"/>
              <a:t>Land Surface Temperature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Countries with extreme average temperatures are more dependent on energy use.</a:t>
            </a:r>
          </a:p>
          <a:p>
            <a:pPr>
              <a:buClr>
                <a:schemeClr val="tx1"/>
              </a:buClr>
            </a:pPr>
            <a:r>
              <a:rPr lang="en-GB" sz="1200" b="1" dirty="0"/>
              <a:t>Air Pollution in relation to other factors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Circumstances like forest area and population density have notable influences on air quality.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sz="1200" dirty="0"/>
          </a:p>
          <a:p>
            <a:pPr lvl="0">
              <a:buClr>
                <a:schemeClr val="tx1"/>
              </a:buClr>
            </a:pPr>
            <a:endParaRPr lang="en-GB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3599E7-B940-DAC6-E15E-573B1313C0BF}"/>
              </a:ext>
            </a:extLst>
          </p:cNvPr>
          <p:cNvCxnSpPr>
            <a:cxnSpLocks/>
          </p:cNvCxnSpPr>
          <p:nvPr/>
        </p:nvCxnSpPr>
        <p:spPr>
          <a:xfrm flipH="1">
            <a:off x="407366" y="3835413"/>
            <a:ext cx="416401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5F2C-7319-C9D8-7507-357548C1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8A718B-8DDB-5645-8E75-D1FE2690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A2499-300C-4FCB-0D32-C81A16034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B9C6A3-4A60-B04A-9C4F-60D1506C799A}" type="slidenum">
              <a:rPr lang="en-DE" smtClean="0"/>
              <a:t>5</a:t>
            </a:fld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7132B3-9E28-2482-40F3-077435E483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366" y="1362040"/>
            <a:ext cx="11376645" cy="140170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World Bank. (2024). Carbon Emissions Statistics [Data set]. World Bank.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https://data.worldbank.org/indicator/EN.ATM.CO2E.KT?locations=AR-AU-BR-CA-FR-DE-CN-IN-ID-IT-JP-KR-MX-RU-SA-ZA-TR-US-GB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World Bank. (2024). Environmental Social and Governance (ESG) Data [Data set]. World Bank.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https://databank.worldbank.org/source/environment-social-and-governance-(esg)-data#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97C92-6901-5EDC-0CD4-F229C72519D9}"/>
              </a:ext>
            </a:extLst>
          </p:cNvPr>
          <p:cNvSpPr txBox="1"/>
          <p:nvPr/>
        </p:nvSpPr>
        <p:spPr>
          <a:xfrm>
            <a:off x="457200" y="108284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3418D-92E1-74AC-44A3-4ADE45FD5626}"/>
              </a:ext>
            </a:extLst>
          </p:cNvPr>
          <p:cNvSpPr txBox="1"/>
          <p:nvPr/>
        </p:nvSpPr>
        <p:spPr>
          <a:xfrm>
            <a:off x="641268" y="653142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17F6D-FA94-7E3D-638C-FD5E908DFC91}"/>
              </a:ext>
            </a:extLst>
          </p:cNvPr>
          <p:cNvSpPr txBox="1"/>
          <p:nvPr/>
        </p:nvSpPr>
        <p:spPr>
          <a:xfrm>
            <a:off x="8670471" y="28575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40219-00E5-F232-9608-34F3B2D2D66A}"/>
              </a:ext>
            </a:extLst>
          </p:cNvPr>
          <p:cNvSpPr txBox="1"/>
          <p:nvPr/>
        </p:nvSpPr>
        <p:spPr>
          <a:xfrm>
            <a:off x="8180614" y="460465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2184D-E761-3769-23EE-F9B6581A1D51}"/>
              </a:ext>
            </a:extLst>
          </p:cNvPr>
          <p:cNvSpPr txBox="1"/>
          <p:nvPr/>
        </p:nvSpPr>
        <p:spPr>
          <a:xfrm>
            <a:off x="8882743" y="38535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20BE3-C109-87B8-C2A4-89865FF394C9}"/>
              </a:ext>
            </a:extLst>
          </p:cNvPr>
          <p:cNvSpPr txBox="1"/>
          <p:nvPr/>
        </p:nvSpPr>
        <p:spPr>
          <a:xfrm>
            <a:off x="8866414" y="4082143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endParaRPr lang="en-DE" sz="1400" b="0" i="0" u="none" baseline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98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DXCKkVJupALVLG714C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2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7a80067e-fea5-46ba-8daf-ca9d796f756e"/>
  <p:tag name="MIO_UPDATE" val="True"/>
  <p:tag name="MIO_VERSION" val="20.07.2020 15:34:44"/>
  <p:tag name="MIO_DBID" val="93CE0FBA-B3BB-4E1E-BBB6-A9A62221D87F"/>
  <p:tag name="MIO_LASTDOWNLOADED" val="27.07.2020 23:53:49"/>
  <p:tag name="MIO_OBJECTNAME" val="Master New PowerPoint Design"/>
  <p:tag name="MIO_LASTEDITORNAME" val="Jörn Presterl"/>
  <p:tag name="MIO_CDID" val="a57d2506-af1e-4535-bb61-468e17fa12a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NQT41jfpyTsvgEQRyHQ"/>
</p:tagLst>
</file>

<file path=ppt/theme/theme1.xml><?xml version="1.0" encoding="utf-8"?>
<a:theme xmlns:a="http://schemas.openxmlformats.org/drawingml/2006/main" name="2_zeb 2020_V1.00">
  <a:themeElements>
    <a:clrScheme name="zeb 2020">
      <a:dk1>
        <a:srgbClr val="000000"/>
      </a:dk1>
      <a:lt1>
        <a:srgbClr val="FFFFFF"/>
      </a:lt1>
      <a:dk2>
        <a:srgbClr val="009EE3"/>
      </a:dk2>
      <a:lt2>
        <a:srgbClr val="E3E3E3"/>
      </a:lt2>
      <a:accent1>
        <a:srgbClr val="002A48"/>
      </a:accent1>
      <a:accent2>
        <a:srgbClr val="DFF2FD"/>
      </a:accent2>
      <a:accent3>
        <a:srgbClr val="FFED00"/>
      </a:accent3>
      <a:accent4>
        <a:srgbClr val="F07D24"/>
      </a:accent4>
      <a:accent5>
        <a:srgbClr val="E83162"/>
      </a:accent5>
      <a:accent6>
        <a:srgbClr val="7DB91E"/>
      </a:accent6>
      <a:hlink>
        <a:srgbClr val="009EE3"/>
      </a:hlink>
      <a:folHlink>
        <a:srgbClr val="009E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/>
          </a:buClr>
          <a:defRPr sz="1400" b="0" i="0" u="none" baseline="0" dirty="0" smtClean="0">
            <a:solidFill>
              <a:srgbClr val="000000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f48188-f115-4479-88ba-9aa72b4536d9" xsi:nil="true"/>
    <lcf76f155ced4ddcb4097134ff3c332f xmlns="5291da92-475b-41a0-b450-413830beff9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DBC95DBF872840826D91486D07AC5F" ma:contentTypeVersion="10" ma:contentTypeDescription="Ein neues Dokument erstellen." ma:contentTypeScope="" ma:versionID="9dfde97c8d2eee43c020c85bfd430a94">
  <xsd:schema xmlns:xsd="http://www.w3.org/2001/XMLSchema" xmlns:xs="http://www.w3.org/2001/XMLSchema" xmlns:p="http://schemas.microsoft.com/office/2006/metadata/properties" xmlns:ns2="5291da92-475b-41a0-b450-413830beff9e" xmlns:ns3="a2f48188-f115-4479-88ba-9aa72b4536d9" targetNamespace="http://schemas.microsoft.com/office/2006/metadata/properties" ma:root="true" ma:fieldsID="1232326543bcc0969fe0c8093b5ec1a2" ns2:_="" ns3:_="">
    <xsd:import namespace="5291da92-475b-41a0-b450-413830beff9e"/>
    <xsd:import namespace="a2f48188-f115-4479-88ba-9aa72b453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1da92-475b-41a0-b450-413830bef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48188-f115-4479-88ba-9aa72b4536d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9470d8a-8549-418c-b11c-dc7046ca4555}" ma:internalName="TaxCatchAll" ma:showField="CatchAllData" ma:web="a2f48188-f115-4479-88ba-9aa72b4536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171C4-024D-46CC-A75B-9A6C54223C95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a2f48188-f115-4479-88ba-9aa72b4536d9"/>
    <ds:schemaRef ds:uri="5291da92-475b-41a0-b450-413830beff9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2B81F5-D4F6-44E0-A4A6-DC1B35B372B1}">
  <ds:schemaRefs>
    <ds:schemaRef ds:uri="5291da92-475b-41a0-b450-413830beff9e"/>
    <ds:schemaRef ds:uri="a2f48188-f115-4479-88ba-9aa72b4536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E2B9A4-D78B-44BB-9D07-19A484ECD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Macintosh PowerPoint</Application>
  <PresentationFormat>Breitbild</PresentationFormat>
  <Paragraphs>80</Paragraphs>
  <Slides>5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Arial</vt:lpstr>
      <vt:lpstr>Segoe UI</vt:lpstr>
      <vt:lpstr>Segoe UI Semibold</vt:lpstr>
      <vt:lpstr>Wingdings 2</vt:lpstr>
      <vt:lpstr>2_zeb 2020_V1.00</vt:lpstr>
      <vt:lpstr>think-cell Slide</vt:lpstr>
      <vt:lpstr>G20 Energy and Sustainability Report</vt:lpstr>
      <vt:lpstr>Assessing the Environmental Footprint: A Deep Dive into G20 Nations' Sustainability Metrics</vt:lpstr>
      <vt:lpstr>Creation of an interactive report on G20 energy and sustainability data using PowerBI</vt:lpstr>
      <vt:lpstr>Reflecting on the Data: Insights and Implications from G20 Environmental Metrics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Willen</dc:creator>
  <cp:lastModifiedBy>Stammen, Anika</cp:lastModifiedBy>
  <cp:revision>2</cp:revision>
  <dcterms:created xsi:type="dcterms:W3CDTF">2024-03-19T14:31:23Z</dcterms:created>
  <dcterms:modified xsi:type="dcterms:W3CDTF">2024-04-12T21:38:33Z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0x01010043DBC95DBF872840826D91486D07AC5F</vt:lpwstr>
  </property>
  <property fmtid="{D5CDD505-2E9C-101B-9397-08002B2CF9AE}" pid="3" name="MediaServiceImageTags">
    <vt:lpwstr/>
  </property>
</Properties>
</file>