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Quattrocen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QuattrocentoSans-regular.fntdata"/><Relationship Id="rId14" Type="http://schemas.openxmlformats.org/officeDocument/2006/relationships/slide" Target="slides/slide10.xml"/><Relationship Id="rId17" Type="http://schemas.openxmlformats.org/officeDocument/2006/relationships/font" Target="fonts/QuattrocentoSans-italic.fntdata"/><Relationship Id="rId16" Type="http://schemas.openxmlformats.org/officeDocument/2006/relationships/font" Target="fonts/QuattrocentoSans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attrocen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f871285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f871285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ccbfc17d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ccbfc17d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2f301bb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2f301bb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ccbfc17d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ccbfc17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ccbfc17d2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ccbfc17d2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cbfc17d2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cbfc17d2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ed21b518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ed21b518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ccbfc17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ccbfc17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ccbfc17d2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ccbfc17d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ccbfc17d2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ccbfc17d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3EADA7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IITD_pptslide_jpeg-03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72917" r="0" t="69259"/>
          <a:stretch/>
        </p:blipFill>
        <p:spPr>
          <a:xfrm>
            <a:off x="7286625" y="3562350"/>
            <a:ext cx="1857374" cy="1581152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1143000" y="797753"/>
            <a:ext cx="7315200" cy="14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Quattrocento Sans"/>
              <a:buNone/>
              <a:defRPr sz="4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4114800" y="2430433"/>
            <a:ext cx="4343400" cy="15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E9F7F6"/>
              </a:buClr>
              <a:buSzPts val="1800"/>
              <a:buNone/>
              <a:defRPr sz="1800">
                <a:solidFill>
                  <a:srgbClr val="E9F7F6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rtl="0" algn="ct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411480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" name="Google Shape;17;p2"/>
          <p:cNvCxnSpPr/>
          <p:nvPr/>
        </p:nvCxnSpPr>
        <p:spPr>
          <a:xfrm>
            <a:off x="685800" y="2317221"/>
            <a:ext cx="777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401088"/>
            <a:ext cx="2260623" cy="1244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1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1"/>
          <p:cNvSpPr txBox="1"/>
          <p:nvPr>
            <p:ph idx="1" type="body"/>
          </p:nvPr>
        </p:nvSpPr>
        <p:spPr>
          <a:xfrm rot="5400000">
            <a:off x="2777496" y="-1107763"/>
            <a:ext cx="3599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96" name="Google Shape;96;p11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7" name="Google Shape;9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 txBox="1"/>
          <p:nvPr>
            <p:ph type="title"/>
          </p:nvPr>
        </p:nvSpPr>
        <p:spPr>
          <a:xfrm rot="5400000">
            <a:off x="5350050" y="1463972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" type="body"/>
          </p:nvPr>
        </p:nvSpPr>
        <p:spPr>
          <a:xfrm rot="5400000">
            <a:off x="1349475" y="-450628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4" name="Google Shape;104;p12"/>
          <p:cNvCxnSpPr/>
          <p:nvPr/>
        </p:nvCxnSpPr>
        <p:spPr>
          <a:xfrm>
            <a:off x="6543675" y="277589"/>
            <a:ext cx="0" cy="435480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85799" y="1035886"/>
            <a:ext cx="38343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4683577" y="1035886"/>
            <a:ext cx="38289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13" name="Google Shape;113;p1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4" name="Google Shape;11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85799" y="946718"/>
            <a:ext cx="38151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85799" y="1616168"/>
            <a:ext cx="38151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3" type="body"/>
          </p:nvPr>
        </p:nvSpPr>
        <p:spPr>
          <a:xfrm>
            <a:off x="4672693" y="946716"/>
            <a:ext cx="38289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0" name="Google Shape;120;p14"/>
          <p:cNvSpPr txBox="1"/>
          <p:nvPr>
            <p:ph idx="4" type="body"/>
          </p:nvPr>
        </p:nvSpPr>
        <p:spPr>
          <a:xfrm>
            <a:off x="4672693" y="1616168"/>
            <a:ext cx="3828900" cy="30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1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25" name="Google Shape;125;p14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1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33" name="Google Shape;133;p1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4" name="Google Shape;1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6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138" name="Google Shape;138;p16"/>
          <p:cNvSpPr txBox="1"/>
          <p:nvPr>
            <p:ph idx="2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39" name="Google Shape;139;p1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1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6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43" name="Google Shape;143;p16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Picture with Caption">
  <p:cSld name="1_Pictur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7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8" name="Google Shape;148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1" name="Google Shape;151;p17"/>
          <p:cNvSpPr txBox="1"/>
          <p:nvPr>
            <p:ph idx="1" type="body"/>
          </p:nvPr>
        </p:nvSpPr>
        <p:spPr>
          <a:xfrm>
            <a:off x="630936" y="1643745"/>
            <a:ext cx="2948700" cy="27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52" name="Google Shape;152;p17"/>
          <p:cNvSpPr txBox="1"/>
          <p:nvPr>
            <p:ph type="title"/>
          </p:nvPr>
        </p:nvSpPr>
        <p:spPr>
          <a:xfrm>
            <a:off x="630936" y="342900"/>
            <a:ext cx="2948700" cy="1115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>
                <a:solidFill>
                  <a:srgbClr val="3EADA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53" name="Google Shape;153;p17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54" name="Google Shape;15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Vertical Text">
  <p:cSld name="1_Title and Vertical 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8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>
            <p:ph idx="1" type="body"/>
          </p:nvPr>
        </p:nvSpPr>
        <p:spPr>
          <a:xfrm rot="5400000">
            <a:off x="2786946" y="-1122314"/>
            <a:ext cx="3575400" cy="78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58" name="Google Shape;158;p1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162" name="Google Shape;162;p18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3" name="Google Shape;16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1" type="twoObj">
  <p:cSld name="TWO_OBJECTS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19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7" name="Google Shape;167;p19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168" name="Google Shape;168;p1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33845" y="1035886"/>
            <a:ext cx="38670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33845" y="1655160"/>
            <a:ext cx="38670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629150" y="1035887"/>
            <a:ext cx="38862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4" name="Google Shape;24;p3"/>
          <p:cNvSpPr txBox="1"/>
          <p:nvPr>
            <p:ph idx="4" type="body"/>
          </p:nvPr>
        </p:nvSpPr>
        <p:spPr>
          <a:xfrm>
            <a:off x="4629150" y="1655160"/>
            <a:ext cx="3886200" cy="29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3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29" name="Google Shape;29;p3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0" name="Google Shape;3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/>
          <p:nvPr>
            <p:ph type="title"/>
          </p:nvPr>
        </p:nvSpPr>
        <p:spPr>
          <a:xfrm>
            <a:off x="623888" y="1284317"/>
            <a:ext cx="7886700" cy="21384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4500"/>
              <a:buFont typeface="Quattrocento Sans"/>
              <a:buNone/>
              <a:defRPr b="0"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623888" y="3414475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5" name="Google Shape;45;p5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>
            <p:ph idx="1" type="body"/>
          </p:nvPr>
        </p:nvSpPr>
        <p:spPr>
          <a:xfrm>
            <a:off x="633845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4629150" y="1035887"/>
            <a:ext cx="38862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⚫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55" name="Google Shape;55;p6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6" name="Google Shape;5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cxnSp>
        <p:nvCxnSpPr>
          <p:cNvPr id="63" name="Google Shape;63;p7"/>
          <p:cNvCxnSpPr/>
          <p:nvPr/>
        </p:nvCxnSpPr>
        <p:spPr>
          <a:xfrm>
            <a:off x="633845" y="893949"/>
            <a:ext cx="7886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" type="body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⚫"/>
              <a:defRPr sz="2400"/>
            </a:lvl1pPr>
            <a:lvl2pPr indent="-36195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⚫"/>
              <a:defRPr sz="2100"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⚫"/>
              <a:defRPr sz="1800"/>
            </a:lvl3pPr>
            <a:lvl4pPr indent="-32385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4pPr>
            <a:lvl5pPr indent="-32385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5pPr>
            <a:lvl6pPr indent="-323850" lvl="5" marL="2743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6pPr>
            <a:lvl7pPr indent="-323850" lvl="6" marL="32004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7pPr>
            <a:lvl8pPr indent="-323850" lvl="7" marL="36576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8pPr>
            <a:lvl9pPr indent="-323850" lvl="8" marL="41148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⚫"/>
              <a:defRPr sz="1500"/>
            </a:lvl9pPr>
          </a:lstStyle>
          <a:p/>
        </p:txBody>
      </p:sp>
      <p:sp>
        <p:nvSpPr>
          <p:cNvPr id="73" name="Google Shape;73;p9"/>
          <p:cNvSpPr txBox="1"/>
          <p:nvPr>
            <p:ph idx="2" type="body"/>
          </p:nvPr>
        </p:nvSpPr>
        <p:spPr>
          <a:xfrm>
            <a:off x="630936" y="1543049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7" name="Google Shape;77;p9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0"/>
          <p:cNvPicPr preferRelativeResize="0"/>
          <p:nvPr/>
        </p:nvPicPr>
        <p:blipFill rotWithShape="1">
          <a:blip r:embed="rId2">
            <a:alphaModFix/>
          </a:blip>
          <a:srcRect b="0" l="72690" r="0" t="69862"/>
          <a:stretch/>
        </p:blipFill>
        <p:spPr>
          <a:xfrm>
            <a:off x="7271061" y="3592286"/>
            <a:ext cx="1872942" cy="155121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type="title"/>
          </p:nvPr>
        </p:nvSpPr>
        <p:spPr>
          <a:xfrm>
            <a:off x="630936" y="342900"/>
            <a:ext cx="2948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2400"/>
              <a:buFont typeface="Quattrocento Sans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0"/>
          <p:cNvSpPr/>
          <p:nvPr>
            <p:ph idx="2" type="pic"/>
          </p:nvPr>
        </p:nvSpPr>
        <p:spPr>
          <a:xfrm>
            <a:off x="3886200" y="742950"/>
            <a:ext cx="46293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" type="body"/>
          </p:nvPr>
        </p:nvSpPr>
        <p:spPr>
          <a:xfrm>
            <a:off x="630936" y="1543050"/>
            <a:ext cx="2948700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84" name="Google Shape;84;p1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0"/>
          <p:cNvCxnSpPr/>
          <p:nvPr/>
        </p:nvCxnSpPr>
        <p:spPr>
          <a:xfrm>
            <a:off x="645450" y="1545772"/>
            <a:ext cx="2948700" cy="0"/>
          </a:xfrm>
          <a:prstGeom prst="straightConnector1">
            <a:avLst/>
          </a:prstGeom>
          <a:noFill/>
          <a:ln cap="flat" cmpd="sng" w="9525">
            <a:solidFill>
              <a:srgbClr val="3DACA7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20471" y="416256"/>
            <a:ext cx="600075" cy="335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33845" y="27432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EADA7"/>
              </a:buClr>
              <a:buSzPts val="3300"/>
              <a:buFont typeface="Quattrocento Sans"/>
              <a:buNone/>
              <a:defRPr b="0" i="0" sz="3300" u="none" cap="none" strike="noStrike">
                <a:solidFill>
                  <a:srgbClr val="3EADA7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33845" y="1371600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⚫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⚫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8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63146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ctrTitle"/>
          </p:nvPr>
        </p:nvSpPr>
        <p:spPr>
          <a:xfrm>
            <a:off x="628650" y="797750"/>
            <a:ext cx="8458200" cy="20454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Georgia"/>
                <a:ea typeface="Georgia"/>
                <a:cs typeface="Georgia"/>
                <a:sym typeface="Georgia"/>
              </a:rPr>
              <a:t>Natural Language Processing Project Presentation</a:t>
            </a:r>
            <a:endParaRPr sz="29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5622650" y="2267450"/>
            <a:ext cx="5691300" cy="9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Title: Counterspeech</a:t>
            </a:r>
            <a:endParaRPr sz="2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5622650" y="3363050"/>
            <a:ext cx="2358300" cy="16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Group Members: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nant Kaushal (2022067)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Anikait Agrawal (2022072)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Ansh Varshney(2022083)</a:t>
            </a: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0"/>
          <p:cNvSpPr txBox="1"/>
          <p:nvPr/>
        </p:nvSpPr>
        <p:spPr>
          <a:xfrm>
            <a:off x="-825275" y="2267450"/>
            <a:ext cx="5347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/>
        </p:nvSpPr>
        <p:spPr>
          <a:xfrm>
            <a:off x="2994200" y="2069900"/>
            <a:ext cx="3676500" cy="15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3EADA7"/>
                </a:solidFill>
                <a:latin typeface="Calibri"/>
                <a:ea typeface="Calibri"/>
                <a:cs typeface="Calibri"/>
                <a:sym typeface="Calibri"/>
              </a:rPr>
              <a:t>THANK YOU! 😎💪🏻</a:t>
            </a:r>
            <a:endParaRPr sz="3300">
              <a:solidFill>
                <a:srgbClr val="3EADA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and Motivation</a:t>
            </a:r>
            <a:endParaRPr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628645" y="1026612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Aims to improve counterspeech using </a:t>
            </a:r>
            <a:r>
              <a:rPr b="1" lang="en"/>
              <a:t>intent-specific responses.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Generic replies often miss the tone and context of hate speech - new method adapts responses based on the underlying intent.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Uses five styles: </a:t>
            </a:r>
            <a:r>
              <a:rPr b="1" lang="en"/>
              <a:t>informative, denouncing, questioning, positive, humorous</a:t>
            </a:r>
            <a:r>
              <a:rPr lang="en"/>
              <a:t>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Offers a scalable, user-driven, non-censorious solution - helps de-escalate conflict and engage bystanders meaningfully.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Literature Review </a:t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628650" y="1020150"/>
            <a:ext cx="81714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Multilingual Counterspeech with Human-in-the-loop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Builds diverse, high-quality datasets across languages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Ensures contextual and cultural relevance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Limitation:</a:t>
            </a:r>
            <a:r>
              <a:rPr lang="en" sz="1600"/>
              <a:t> Labor-intensive and hard to scale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600"/>
              <a:t>Evaluation with METEOR Metric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Offers better alignment with human judgment than BLEU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Considers synonyms, stems, and word order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Limitation:</a:t>
            </a:r>
            <a:r>
              <a:rPr lang="en" sz="1600"/>
              <a:t> Not designed for dialogue; misses tone and empathy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Sequence Level Training with Recurrent Neural Networks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Improves sequence generation quality in tasks like translation and summarization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Optimizes task-specific metrics like BLEU using REINFORCE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i="1" lang="en" sz="1600"/>
              <a:t>Limitation:</a:t>
            </a:r>
            <a:r>
              <a:rPr lang="en" sz="1600"/>
              <a:t> MIXER relies on high-variance policy gradient methods; make training unstable</a:t>
            </a:r>
            <a:endParaRPr sz="1600"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633850" y="274325"/>
            <a:ext cx="73041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Dataset Description  </a:t>
            </a:r>
            <a:endParaRPr sz="2900"/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We have used IntentCONAN Dataset of 6831 counterspeechs across 5 intents.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It classifies the intent behind Counterspeech responding to hate speech.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Each Hatespeech instance has each with 2 counterspeeches , each with different intents.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⚫"/>
            </a:pPr>
            <a:r>
              <a:rPr lang="en"/>
              <a:t>Intent Categories: </a:t>
            </a:r>
            <a:r>
              <a:rPr b="1" lang="en"/>
              <a:t>Informative, Denouncing, Question, Positive and Humour</a:t>
            </a:r>
            <a:r>
              <a:rPr lang="en"/>
              <a:t>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r>
              <a:rPr lang="en"/>
              <a:t> - Baseline 1 &amp; 2</a:t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Baseline 1: BART (Intent-Conditioned Seq2Seq)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Fine-tuned BART on input: </a:t>
            </a:r>
            <a:r>
              <a:rPr b="1" lang="en" sz="1600"/>
              <a:t>intent: [INTENT] hatespeech: [TEXT]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Captures meaning well (BERTScore: 0.87), but low lexical overlap (BLEU: 0.02)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Strength: Strong semantic alignment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Limitation: Limited stylistic fidelity and token-level match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Baseline 2: QUARC (Two-Stage Framework)</a:t>
            </a:r>
            <a:endParaRPr b="1" sz="1600"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Phase 1: Learns intent vectors via codebook (</a:t>
            </a:r>
            <a:r>
              <a:rPr b="1" lang="en" sz="1600"/>
              <a:t>CLIME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Phase 2: Fuses hate speech with intent (</a:t>
            </a:r>
            <a:r>
              <a:rPr b="1" lang="en" sz="1600"/>
              <a:t>COGENT + PerFuMe</a:t>
            </a:r>
            <a:r>
              <a:rPr lang="en" sz="1600"/>
              <a:t>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Strengths: High diversity, strong intent alignment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Limitations: Slightly more toxic outputs; struggles with humor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- R3 QUARC</a:t>
            </a:r>
            <a:endParaRPr/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R3-QUARC</a:t>
            </a:r>
            <a:r>
              <a:rPr lang="en" sz="1400"/>
              <a:t>: Combines supervised learning with reinforcement learning (RL)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Actor</a:t>
            </a:r>
            <a:r>
              <a:rPr lang="en" sz="1400"/>
              <a:t>: BART model generates counterspeech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Critic</a:t>
            </a:r>
            <a:r>
              <a:rPr lang="en" sz="1400"/>
              <a:t>: DistilBERT model scores response quality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Training</a:t>
            </a:r>
            <a:r>
              <a:rPr lang="en" sz="1400"/>
              <a:t>:</a:t>
            </a:r>
            <a:br>
              <a:rPr lang="en" sz="1400"/>
            </a:br>
            <a:r>
              <a:rPr lang="en" sz="1400"/>
              <a:t> – </a:t>
            </a:r>
            <a:r>
              <a:rPr lang="en" sz="1400"/>
              <a:t>Supervised fine-tuning on counterspeech data</a:t>
            </a:r>
            <a:br>
              <a:rPr lang="en" sz="1400"/>
            </a:br>
            <a:r>
              <a:rPr lang="en" sz="1400"/>
              <a:t> – </a:t>
            </a:r>
            <a:r>
              <a:rPr lang="en" sz="1400"/>
              <a:t>RL phase uses PPO to refine generation via critic feedback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Evaluation</a:t>
            </a:r>
            <a:r>
              <a:rPr lang="en" sz="1400"/>
              <a:t>: ROUGE + critic-based metrics</a:t>
            </a:r>
            <a:br>
              <a:rPr lang="en" sz="1400"/>
            </a:b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/>
              <a:t>Result</a:t>
            </a:r>
            <a:r>
              <a:rPr lang="en" sz="1400"/>
              <a:t>: Produces higher-quality, intent-aligned counterspeech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2375" y="1746075"/>
            <a:ext cx="3824675" cy="21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Observations and Results</a:t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050" y="1035875"/>
            <a:ext cx="3860749" cy="359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825" y="1156025"/>
            <a:ext cx="3987750" cy="267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6"/>
          <p:cNvSpPr txBox="1"/>
          <p:nvPr/>
        </p:nvSpPr>
        <p:spPr>
          <a:xfrm>
            <a:off x="5302650" y="3774175"/>
            <a:ext cx="3082800" cy="2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EDA plot from the dataset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426600" y="1119425"/>
            <a:ext cx="82908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 sz="1700"/>
              <a:t>Progression of Approaches</a:t>
            </a:r>
            <a:r>
              <a:rPr lang="en" sz="1700"/>
              <a:t>:</a:t>
            </a:r>
            <a:endParaRPr sz="1700"/>
          </a:p>
          <a:p>
            <a:pPr indent="-336550" lvl="0" marL="457200" rtl="0" algn="l">
              <a:spcBef>
                <a:spcPts val="8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Baseline 1 (BART): Simple seq2seq model, high semantic similarity (BERTScore), low lexical overlap (BLEU)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Baseline 2 (QUARC): Divides style and content (CLIME + COGENT), improves diversity and intent alignment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R3-QUARC: Adds RL with actor-critic framework, refining generation with policy gradients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Key Advancement</a:t>
            </a:r>
            <a:r>
              <a:rPr lang="en" sz="1700"/>
              <a:t>: Improved counterspeech quality, context responsiveness, and intent alignment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Future Directions</a:t>
            </a:r>
            <a:r>
              <a:rPr lang="en" sz="1700"/>
              <a:t>: Integrate external knowledge and refine lexical characteristics for better moderation</a:t>
            </a:r>
            <a:endParaRPr sz="17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633845" y="274320"/>
            <a:ext cx="7084200" cy="61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Contributions</a:t>
            </a:r>
            <a:endParaRPr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633845" y="1035887"/>
            <a:ext cx="7886700" cy="3599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Anant Kaushal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 Data Collection and Preprocessing, BART Model Implementation, QUARC Architecture (CLIME Module), Evaluation Metrics (BLEU, BERTScore), Observations and Figures (EDA), PPT Preparation.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Ansh Varshney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Literature Survey and Related Work, QUARC Architecture (COGENT Fusion), Dataset Annotation and Splitting, Evaluation (METEOR, Human Evaluation), Final Report Writing and Editing.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/>
              <a:t>Anikait Agrawal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Data Preprocessing and Visualization,</a:t>
            </a:r>
            <a:r>
              <a:rPr lang="en" sz="1600"/>
              <a:t> R3-</a:t>
            </a:r>
            <a:r>
              <a:rPr lang="en" sz="1600"/>
              <a:t>QUARC Actor-Critic Model Implementation, Reinforcement Learning Integration (PPO), Feature Tokenization and Critic Evaluation, ROUGE and Policy Loss Tracking, PPT Preparation.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