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64200" y="247252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D971F57-8E8E-F8F1-6D15-845B1017E2FC}"/>
              </a:ext>
            </a:extLst>
          </p:cNvPr>
          <p:cNvSpPr txBox="1"/>
          <p:nvPr/>
        </p:nvSpPr>
        <p:spPr>
          <a:xfrm>
            <a:off x="10828797" y="1212969"/>
            <a:ext cx="56774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ANALYSIS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Animal and Science  are the most popular categories of content showing that people enjoy “real-life” and “factual” content the most.</a:t>
            </a:r>
            <a:endParaRPr lang="en-IN" sz="2400" dirty="0"/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4B9B2EF6-9013-4214-B3B3-6B3127EE4829}"/>
              </a:ext>
            </a:extLst>
          </p:cNvPr>
          <p:cNvSpPr txBox="1"/>
          <p:nvPr/>
        </p:nvSpPr>
        <p:spPr>
          <a:xfrm>
            <a:off x="10828797" y="4127706"/>
            <a:ext cx="723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INSIGHT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Top content categories: Animals, Science, Healthy Eating, Food, and Cooking with Animal ranking the highest. Focus on these for high engagement; include Technology and Culture for diversity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88726-8B56-4BDF-9AF4-67FBE5291FD1}"/>
              </a:ext>
            </a:extLst>
          </p:cNvPr>
          <p:cNvSpPr txBox="1"/>
          <p:nvPr/>
        </p:nvSpPr>
        <p:spPr>
          <a:xfrm>
            <a:off x="10851028" y="6961527"/>
            <a:ext cx="7208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NEXT STEPS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This  ad-hoc analysis is insightful, but it’s time to take this analysis into large scale production for real-time understanding of your business. We can show you how to do this.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791200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endParaRPr lang="en-IN" sz="28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299335" y="205575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A3A9A-F10B-7BC8-6E3D-3EA3E2CF0116}"/>
              </a:ext>
            </a:extLst>
          </p:cNvPr>
          <p:cNvSpPr txBox="1"/>
          <p:nvPr/>
        </p:nvSpPr>
        <p:spPr>
          <a:xfrm>
            <a:off x="8692028" y="3033593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Social Buzz, a  rapidly growing technology unicorn, needs to adapt quickly to its global scale. Accenture has begun a three-month proof of concept (POC) focusing on several key tasks to support Social Buzz’s continued growth and upcoming IPO.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Audit of Social Buzz’s big data practice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 Recommendations for a successful IPO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 Analysis of Social Buzz’s top 5 most popular content categories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A1B47-14A4-A1AB-51A0-03B4D6485D37}"/>
              </a:ext>
            </a:extLst>
          </p:cNvPr>
          <p:cNvSpPr txBox="1"/>
          <p:nvPr/>
        </p:nvSpPr>
        <p:spPr>
          <a:xfrm>
            <a:off x="2325614" y="5004975"/>
            <a:ext cx="9839324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</a:t>
            </a:r>
            <a:r>
              <a:rPr lang="en-US" sz="2800" u="sng" dirty="0">
                <a:solidFill>
                  <a:schemeClr val="bg1"/>
                </a:solidFill>
              </a:rPr>
              <a:t>100000</a:t>
            </a:r>
            <a:r>
              <a:rPr lang="en-US" sz="2800" dirty="0">
                <a:solidFill>
                  <a:schemeClr val="bg1"/>
                </a:solidFill>
              </a:rPr>
              <a:t> posts per day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u="sng" dirty="0">
                <a:solidFill>
                  <a:schemeClr val="bg1"/>
                </a:solidFill>
              </a:rPr>
              <a:t>36,500,000 </a:t>
            </a:r>
            <a:r>
              <a:rPr lang="en-US" sz="2800" dirty="0">
                <a:solidFill>
                  <a:schemeClr val="bg1"/>
                </a:solidFill>
              </a:rPr>
              <a:t>pieces of content per year!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C0190-11E3-41EB-8EFE-A4135C0C08AE}"/>
              </a:ext>
            </a:extLst>
          </p:cNvPr>
          <p:cNvSpPr txBox="1"/>
          <p:nvPr/>
        </p:nvSpPr>
        <p:spPr>
          <a:xfrm>
            <a:off x="14563797" y="1381758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ANDREW FLEMING</a:t>
            </a:r>
          </a:p>
          <a:p>
            <a:r>
              <a:rPr lang="en-US" sz="2400" b="1" dirty="0"/>
              <a:t>Chief Technology Architect</a:t>
            </a:r>
            <a:endParaRPr lang="en-IN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491CD-87DC-4668-9B13-15657995981C}"/>
              </a:ext>
            </a:extLst>
          </p:cNvPr>
          <p:cNvSpPr txBox="1"/>
          <p:nvPr/>
        </p:nvSpPr>
        <p:spPr>
          <a:xfrm>
            <a:off x="14539144" y="4369032"/>
            <a:ext cx="272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MARCUS</a:t>
            </a:r>
            <a:r>
              <a:rPr lang="en-US" sz="2000" b="1" dirty="0"/>
              <a:t> </a:t>
            </a:r>
            <a:r>
              <a:rPr lang="en-US" sz="2400" b="1" dirty="0"/>
              <a:t>ROMPTON</a:t>
            </a:r>
            <a:endParaRPr lang="en-US" sz="2000" b="1" dirty="0"/>
          </a:p>
          <a:p>
            <a:r>
              <a:rPr lang="en-US" sz="2400" b="1" dirty="0"/>
              <a:t>Senior Principal</a:t>
            </a:r>
            <a:endParaRPr lang="en-IN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6C8E8-7AB8-4134-B77A-4ADE4F9807B5}"/>
              </a:ext>
            </a:extLst>
          </p:cNvPr>
          <p:cNvSpPr txBox="1"/>
          <p:nvPr/>
        </p:nvSpPr>
        <p:spPr>
          <a:xfrm>
            <a:off x="14754297" y="7630475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Anika Saxena</a:t>
            </a:r>
          </a:p>
          <a:p>
            <a:r>
              <a:rPr lang="en-US" sz="2400" b="1" dirty="0"/>
              <a:t>Data Analyst</a:t>
            </a:r>
            <a:endParaRPr lang="en-IN" sz="2400" b="1" dirty="0"/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540986" y="6973571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05DA1A-DE1F-0F34-2550-452F68A817BD}"/>
              </a:ext>
            </a:extLst>
          </p:cNvPr>
          <p:cNvGrpSpPr>
            <a:grpSpLocks noChangeAspect="1"/>
          </p:cNvGrpSpPr>
          <p:nvPr/>
        </p:nvGrpSpPr>
        <p:grpSpPr>
          <a:xfrm>
            <a:off x="11501159" y="1028700"/>
            <a:ext cx="2187334" cy="2123082"/>
            <a:chOff x="-23042" y="66269"/>
            <a:chExt cx="6542159" cy="6349987"/>
          </a:xfrm>
        </p:grpSpPr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BCEE3D4D-34C1-E5C6-BB45-4A29A9D7405E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AU" dirty="0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E740A2BA-44A7-DE70-6D9C-67BEA72F418C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FAC5E-314C-4B7E-86B2-4BC67498A897}"/>
              </a:ext>
            </a:extLst>
          </p:cNvPr>
          <p:cNvSpPr txBox="1"/>
          <p:nvPr/>
        </p:nvSpPr>
        <p:spPr>
          <a:xfrm>
            <a:off x="4032859" y="1537280"/>
            <a:ext cx="549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Data Understanding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1B625-5E65-4399-B7EF-A90E482B29E0}"/>
              </a:ext>
            </a:extLst>
          </p:cNvPr>
          <p:cNvSpPr txBox="1"/>
          <p:nvPr/>
        </p:nvSpPr>
        <p:spPr>
          <a:xfrm>
            <a:off x="5740328" y="3296321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6C4FC-CA89-4909-914E-10821BC58210}"/>
              </a:ext>
            </a:extLst>
          </p:cNvPr>
          <p:cNvSpPr txBox="1"/>
          <p:nvPr/>
        </p:nvSpPr>
        <p:spPr>
          <a:xfrm>
            <a:off x="7779420" y="4970535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Data Modelling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F4D85-42CE-4C07-A46F-225FCAA25954}"/>
              </a:ext>
            </a:extLst>
          </p:cNvPr>
          <p:cNvSpPr txBox="1"/>
          <p:nvPr/>
        </p:nvSpPr>
        <p:spPr>
          <a:xfrm>
            <a:off x="9702080" y="6395400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58DA2-8A77-4978-A07E-95D1583F33C6}"/>
              </a:ext>
            </a:extLst>
          </p:cNvPr>
          <p:cNvSpPr txBox="1"/>
          <p:nvPr/>
        </p:nvSpPr>
        <p:spPr>
          <a:xfrm>
            <a:off x="11313905" y="8226500"/>
            <a:ext cx="294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Uncover Insights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585834" y="3943172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Unique Categories</a:t>
            </a:r>
            <a:endParaRPr lang="en-IN" sz="2400" dirty="0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448872" y="3943172"/>
            <a:ext cx="18868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rgbClr val="A100FF"/>
                </a:solidFill>
              </a:rPr>
              <a:t>1897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Reactions to  “Animal” posts</a:t>
            </a:r>
            <a:endParaRPr lang="en-IN" sz="2400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079868" y="3949416"/>
            <a:ext cx="3622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rgbClr val="A100FF"/>
                </a:solidFill>
              </a:rPr>
              <a:t>May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Month with</a:t>
            </a:r>
          </a:p>
          <a:p>
            <a:pPr algn="ctr"/>
            <a:r>
              <a:rPr lang="en-US" sz="2400" dirty="0"/>
              <a:t> most posts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4519" y="9851603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1355312" y="-12929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529191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EFB63F72-53D7-C42A-6B95-4D38B457D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6341" y="2433976"/>
            <a:ext cx="8076389" cy="47312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3C97C1-335D-F75B-50C7-24C99A978E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9599" y="2433976"/>
            <a:ext cx="7988119" cy="4731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1801722-1AC5-2701-FED4-2F5D822B8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116" y="1833585"/>
            <a:ext cx="15078198" cy="58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296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Anika Saxena</cp:lastModifiedBy>
  <cp:revision>11</cp:revision>
  <dcterms:created xsi:type="dcterms:W3CDTF">2006-08-16T00:00:00Z</dcterms:created>
  <dcterms:modified xsi:type="dcterms:W3CDTF">2024-06-27T16:25:08Z</dcterms:modified>
  <dc:identifier>DAEhDyfaYKE</dc:identifier>
</cp:coreProperties>
</file>