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15"/>
  </p:notesMasterIdLst>
  <p:sldIdLst>
    <p:sldId id="256" r:id="rId2"/>
    <p:sldId id="258" r:id="rId3"/>
    <p:sldId id="259" r:id="rId4"/>
    <p:sldId id="287" r:id="rId5"/>
    <p:sldId id="288" r:id="rId6"/>
    <p:sldId id="286" r:id="rId7"/>
    <p:sldId id="285" r:id="rId8"/>
    <p:sldId id="265" r:id="rId9"/>
    <p:sldId id="267" r:id="rId10"/>
    <p:sldId id="269" r:id="rId11"/>
    <p:sldId id="263" r:id="rId12"/>
    <p:sldId id="264"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D45AA-C988-4DE0-9851-9CC3511082C6}" type="datetimeFigureOut">
              <a:rPr lang="en-GB" smtClean="0"/>
              <a:pPr/>
              <a:t>28/03/2019</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499834-2BEA-4F2F-B8E9-A4D8D703A246}" type="slidenum">
              <a:rPr lang="en-GB" smtClean="0"/>
              <a:pPr/>
              <a:t>‹#›</a:t>
            </a:fld>
            <a:endParaRPr lang="en-GB" dirty="0"/>
          </a:p>
        </p:txBody>
      </p:sp>
    </p:spTree>
    <p:extLst>
      <p:ext uri="{BB962C8B-B14F-4D97-AF65-F5344CB8AC3E}">
        <p14:creationId xmlns:p14="http://schemas.microsoft.com/office/powerpoint/2010/main" val="217188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D61F11B-785D-46F8-B5BE-0ADFFC832A5F}" type="datetime1">
              <a:rPr lang="en-GB" smtClean="0"/>
              <a:t>28/03/2019</a:t>
            </a:fld>
            <a:endParaRPr lang="en-GB" dirty="0"/>
          </a:p>
        </p:txBody>
      </p:sp>
      <p:sp>
        <p:nvSpPr>
          <p:cNvPr id="8" name="Footer Placeholder 7"/>
          <p:cNvSpPr>
            <a:spLocks noGrp="1"/>
          </p:cNvSpPr>
          <p:nvPr>
            <p:ph type="ftr" sz="quarter" idx="11"/>
          </p:nvPr>
        </p:nvSpPr>
        <p:spPr/>
        <p:txBody>
          <a:bodyPr/>
          <a:lstStyle>
            <a:extLst/>
          </a:lstStyle>
          <a:p>
            <a:r>
              <a:rPr lang="en-US" smtClean="0"/>
              <a:t>Batch 2015-2019, Final Year 2018-2019, </a:t>
            </a:r>
            <a:endParaRPr lang="en-GB" dirty="0"/>
          </a:p>
        </p:txBody>
      </p:sp>
      <p:sp>
        <p:nvSpPr>
          <p:cNvPr id="11" name="Slide Number Placeholder 10"/>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3E16CD-15BD-4F86-A2A3-7B88F209F43C}" type="datetime1">
              <a:rPr lang="en-GB" smtClean="0"/>
              <a:t>28/03/2019</a:t>
            </a:fld>
            <a:endParaRPr lang="en-GB" dirty="0"/>
          </a:p>
        </p:txBody>
      </p:sp>
      <p:sp>
        <p:nvSpPr>
          <p:cNvPr id="5" name="Footer Placeholder 4"/>
          <p:cNvSpPr>
            <a:spLocks noGrp="1"/>
          </p:cNvSpPr>
          <p:nvPr>
            <p:ph type="ftr" sz="quarter" idx="11"/>
          </p:nvPr>
        </p:nvSpPr>
        <p:spPr/>
        <p:txBody>
          <a:bodyPr/>
          <a:lstStyle>
            <a:extLst/>
          </a:lstStyle>
          <a:p>
            <a:r>
              <a:rPr lang="en-US" smtClean="0"/>
              <a:t>Batch 2015-2019, Final Year 2018-2019, </a:t>
            </a:r>
            <a:endParaRPr lang="en-GB" dirty="0"/>
          </a:p>
        </p:txBody>
      </p:sp>
      <p:sp>
        <p:nvSpPr>
          <p:cNvPr id="6" name="Slide Number Placeholder 5"/>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65556B-4B81-46B0-959A-CDD9120A41EA}" type="datetime1">
              <a:rPr lang="en-GB" smtClean="0"/>
              <a:t>28/03/2019</a:t>
            </a:fld>
            <a:endParaRPr lang="en-GB" dirty="0"/>
          </a:p>
        </p:txBody>
      </p:sp>
      <p:sp>
        <p:nvSpPr>
          <p:cNvPr id="5" name="Footer Placeholder 4"/>
          <p:cNvSpPr>
            <a:spLocks noGrp="1"/>
          </p:cNvSpPr>
          <p:nvPr>
            <p:ph type="ftr" sz="quarter" idx="11"/>
          </p:nvPr>
        </p:nvSpPr>
        <p:spPr/>
        <p:txBody>
          <a:bodyPr/>
          <a:lstStyle>
            <a:extLst/>
          </a:lstStyle>
          <a:p>
            <a:r>
              <a:rPr lang="en-US" smtClean="0"/>
              <a:t>Batch 2015-2019, Final Year 2018-2019, </a:t>
            </a:r>
            <a:endParaRPr lang="en-GB" dirty="0"/>
          </a:p>
        </p:txBody>
      </p:sp>
      <p:sp>
        <p:nvSpPr>
          <p:cNvPr id="6" name="Slide Number Placeholder 5"/>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CC1AC7-C615-4381-85EB-5C8E9BD29E40}" type="datetime1">
              <a:rPr lang="en-GB" smtClean="0"/>
              <a:t>28/03/2019</a:t>
            </a:fld>
            <a:endParaRPr lang="en-GB" dirty="0"/>
          </a:p>
        </p:txBody>
      </p:sp>
      <p:sp>
        <p:nvSpPr>
          <p:cNvPr id="5" name="Footer Placeholder 4"/>
          <p:cNvSpPr>
            <a:spLocks noGrp="1"/>
          </p:cNvSpPr>
          <p:nvPr>
            <p:ph type="ftr" sz="quarter" idx="11"/>
          </p:nvPr>
        </p:nvSpPr>
        <p:spPr/>
        <p:txBody>
          <a:bodyPr/>
          <a:lstStyle>
            <a:extLst/>
          </a:lstStyle>
          <a:p>
            <a:r>
              <a:rPr lang="en-US" smtClean="0"/>
              <a:t>Batch 2015-2019, Final Year 2018-2019, </a:t>
            </a:r>
            <a:endParaRPr lang="en-GB" dirty="0"/>
          </a:p>
        </p:txBody>
      </p:sp>
      <p:sp>
        <p:nvSpPr>
          <p:cNvPr id="6" name="Slide Number Placeholder 5"/>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5643CA-1AF6-429E-87B9-5D4BF0F23D46}" type="datetime1">
              <a:rPr lang="en-GB" smtClean="0"/>
              <a:t>28/03/2019</a:t>
            </a:fld>
            <a:endParaRPr lang="en-GB" dirty="0"/>
          </a:p>
        </p:txBody>
      </p:sp>
      <p:sp>
        <p:nvSpPr>
          <p:cNvPr id="5" name="Footer Placeholder 4"/>
          <p:cNvSpPr>
            <a:spLocks noGrp="1"/>
          </p:cNvSpPr>
          <p:nvPr>
            <p:ph type="ftr" sz="quarter" idx="11"/>
          </p:nvPr>
        </p:nvSpPr>
        <p:spPr/>
        <p:txBody>
          <a:bodyPr/>
          <a:lstStyle>
            <a:extLst/>
          </a:lstStyle>
          <a:p>
            <a:r>
              <a:rPr lang="en-US" smtClean="0"/>
              <a:t>Batch 2015-2019, Final Year 2018-2019, </a:t>
            </a:r>
            <a:endParaRPr lang="en-GB" dirty="0"/>
          </a:p>
        </p:txBody>
      </p:sp>
      <p:sp>
        <p:nvSpPr>
          <p:cNvPr id="6" name="Slide Number Placeholder 5"/>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B537B9-D7EE-4845-BC54-3427A7329D86}" type="datetime1">
              <a:rPr lang="en-GB" smtClean="0"/>
              <a:t>28/03/2019</a:t>
            </a:fld>
            <a:endParaRPr lang="en-GB" dirty="0"/>
          </a:p>
        </p:txBody>
      </p:sp>
      <p:sp>
        <p:nvSpPr>
          <p:cNvPr id="6" name="Footer Placeholder 5"/>
          <p:cNvSpPr>
            <a:spLocks noGrp="1"/>
          </p:cNvSpPr>
          <p:nvPr>
            <p:ph type="ftr" sz="quarter" idx="11"/>
          </p:nvPr>
        </p:nvSpPr>
        <p:spPr/>
        <p:txBody>
          <a:bodyPr/>
          <a:lstStyle>
            <a:extLst/>
          </a:lstStyle>
          <a:p>
            <a:r>
              <a:rPr lang="en-US" smtClean="0"/>
              <a:t>Batch 2015-2019, Final Year 2018-2019, </a:t>
            </a:r>
            <a:endParaRPr lang="en-GB" dirty="0"/>
          </a:p>
        </p:txBody>
      </p:sp>
      <p:sp>
        <p:nvSpPr>
          <p:cNvPr id="7" name="Slide Number Placeholder 6"/>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4B2CC28-D403-40AC-9C32-FC5A88A610FA}" type="datetime1">
              <a:rPr lang="en-GB" smtClean="0"/>
              <a:t>28/03/2019</a:t>
            </a:fld>
            <a:endParaRPr lang="en-GB" dirty="0"/>
          </a:p>
        </p:txBody>
      </p:sp>
      <p:sp>
        <p:nvSpPr>
          <p:cNvPr id="8" name="Footer Placeholder 7"/>
          <p:cNvSpPr>
            <a:spLocks noGrp="1"/>
          </p:cNvSpPr>
          <p:nvPr>
            <p:ph type="ftr" sz="quarter" idx="11"/>
          </p:nvPr>
        </p:nvSpPr>
        <p:spPr/>
        <p:txBody>
          <a:bodyPr/>
          <a:lstStyle>
            <a:extLst/>
          </a:lstStyle>
          <a:p>
            <a:r>
              <a:rPr lang="en-US" smtClean="0"/>
              <a:t>Batch 2015-2019, Final Year 2018-2019, </a:t>
            </a:r>
            <a:endParaRPr lang="en-GB" dirty="0"/>
          </a:p>
        </p:txBody>
      </p:sp>
      <p:sp>
        <p:nvSpPr>
          <p:cNvPr id="9" name="Slide Number Placeholder 8"/>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5C158F0-AB4C-4151-B2FD-9A6258733466}" type="datetime1">
              <a:rPr lang="en-GB" smtClean="0"/>
              <a:t>28/03/2019</a:t>
            </a:fld>
            <a:endParaRPr lang="en-GB" dirty="0"/>
          </a:p>
        </p:txBody>
      </p:sp>
      <p:sp>
        <p:nvSpPr>
          <p:cNvPr id="4" name="Footer Placeholder 3"/>
          <p:cNvSpPr>
            <a:spLocks noGrp="1"/>
          </p:cNvSpPr>
          <p:nvPr>
            <p:ph type="ftr" sz="quarter" idx="11"/>
          </p:nvPr>
        </p:nvSpPr>
        <p:spPr/>
        <p:txBody>
          <a:bodyPr/>
          <a:lstStyle>
            <a:extLst/>
          </a:lstStyle>
          <a:p>
            <a:r>
              <a:rPr lang="en-US" smtClean="0"/>
              <a:t>Batch 2015-2019, Final Year 2018-2019, </a:t>
            </a:r>
            <a:endParaRPr lang="en-GB" dirty="0"/>
          </a:p>
        </p:txBody>
      </p:sp>
      <p:sp>
        <p:nvSpPr>
          <p:cNvPr id="5" name="Slide Number Placeholder 4"/>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79ABDE5-75BB-434D-8D8E-E5187266DEFE}" type="datetime1">
              <a:rPr lang="en-GB" smtClean="0"/>
              <a:t>28/03/2019</a:t>
            </a:fld>
            <a:endParaRPr lang="en-GB" dirty="0"/>
          </a:p>
        </p:txBody>
      </p:sp>
      <p:sp>
        <p:nvSpPr>
          <p:cNvPr id="3" name="Footer Placeholder 2"/>
          <p:cNvSpPr>
            <a:spLocks noGrp="1"/>
          </p:cNvSpPr>
          <p:nvPr>
            <p:ph type="ftr" sz="quarter" idx="11"/>
          </p:nvPr>
        </p:nvSpPr>
        <p:spPr/>
        <p:txBody>
          <a:bodyPr/>
          <a:lstStyle>
            <a:extLst/>
          </a:lstStyle>
          <a:p>
            <a:r>
              <a:rPr lang="en-US" smtClean="0"/>
              <a:t>Batch 2015-2019, Final Year 2018-2019, </a:t>
            </a:r>
            <a:endParaRPr lang="en-GB" dirty="0"/>
          </a:p>
        </p:txBody>
      </p:sp>
      <p:sp>
        <p:nvSpPr>
          <p:cNvPr id="4" name="Slide Number Placeholder 3"/>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DD9EB3-C525-4D4A-AF72-2450E45AE30B}" type="datetime1">
              <a:rPr lang="en-GB" smtClean="0"/>
              <a:t>28/03/2019</a:t>
            </a:fld>
            <a:endParaRPr lang="en-GB" dirty="0"/>
          </a:p>
        </p:txBody>
      </p:sp>
      <p:sp>
        <p:nvSpPr>
          <p:cNvPr id="6" name="Footer Placeholder 5"/>
          <p:cNvSpPr>
            <a:spLocks noGrp="1"/>
          </p:cNvSpPr>
          <p:nvPr>
            <p:ph type="ftr" sz="quarter" idx="11"/>
          </p:nvPr>
        </p:nvSpPr>
        <p:spPr/>
        <p:txBody>
          <a:bodyPr/>
          <a:lstStyle>
            <a:extLst/>
          </a:lstStyle>
          <a:p>
            <a:r>
              <a:rPr lang="en-US" smtClean="0"/>
              <a:t>Batch 2015-2019, Final Year 2018-2019, </a:t>
            </a:r>
            <a:endParaRPr lang="en-GB" dirty="0"/>
          </a:p>
        </p:txBody>
      </p:sp>
      <p:sp>
        <p:nvSpPr>
          <p:cNvPr id="7" name="Slide Number Placeholder 6"/>
          <p:cNvSpPr>
            <a:spLocks noGrp="1"/>
          </p:cNvSpPr>
          <p:nvPr>
            <p:ph type="sldNum" sz="quarter" idx="12"/>
          </p:nvPr>
        </p:nvSpPr>
        <p:spPr/>
        <p:txBody>
          <a:bodyPr/>
          <a:lstStyle>
            <a:extLst/>
          </a:lstStyle>
          <a:p>
            <a:fld id="{7AB4EACA-22FD-4141-BAF8-53373B2C1587}"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5D51F3-FDBA-47B5-B7FA-DB49F2E7CF05}" type="datetime1">
              <a:rPr lang="en-GB" smtClean="0"/>
              <a:t>28/03/2019</a:t>
            </a:fld>
            <a:endParaRPr lang="en-GB" dirty="0"/>
          </a:p>
        </p:txBody>
      </p:sp>
      <p:sp>
        <p:nvSpPr>
          <p:cNvPr id="6" name="Footer Placeholder 5"/>
          <p:cNvSpPr>
            <a:spLocks noGrp="1"/>
          </p:cNvSpPr>
          <p:nvPr>
            <p:ph type="ftr" sz="quarter" idx="11"/>
          </p:nvPr>
        </p:nvSpPr>
        <p:spPr/>
        <p:txBody>
          <a:bodyPr/>
          <a:lstStyle>
            <a:extLst/>
          </a:lstStyle>
          <a:p>
            <a:r>
              <a:rPr lang="en-US" smtClean="0"/>
              <a:t>Batch 2015-2019, Final Year 2018-2019, </a:t>
            </a:r>
            <a:endParaRPr lang="en-GB" dirty="0"/>
          </a:p>
        </p:txBody>
      </p:sp>
      <p:sp>
        <p:nvSpPr>
          <p:cNvPr id="7" name="Slide Number Placeholder 6"/>
          <p:cNvSpPr>
            <a:spLocks noGrp="1"/>
          </p:cNvSpPr>
          <p:nvPr>
            <p:ph type="sldNum" sz="quarter" idx="12"/>
          </p:nvPr>
        </p:nvSpPr>
        <p:spPr/>
        <p:txBody>
          <a:bodyPr/>
          <a:lstStyle>
            <a:extLst/>
          </a:lstStyle>
          <a:p>
            <a:fld id="{7AB4EACA-22FD-4141-BAF8-53373B2C1587}" type="slidenum">
              <a:rPr lang="en-GB" smtClean="0"/>
              <a:pPr/>
              <a:t>‹#›</a:t>
            </a:fld>
            <a:endParaRPr lang="en-GB"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D4071D6-5B66-4BC9-B9C4-EBEC71FA0B33}" type="datetime1">
              <a:rPr lang="en-GB" smtClean="0"/>
              <a:t>28/03/2019</a:t>
            </a:fld>
            <a:endParaRPr lang="en-GB"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smtClean="0"/>
              <a:t>Batch 2015-2019, Final Year 2018-2019, </a:t>
            </a:r>
            <a:endParaRPr lang="en-GB"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AB4EACA-22FD-4141-BAF8-53373B2C1587}"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457201"/>
            <a:ext cx="6000792" cy="1400164"/>
          </a:xfrm>
        </p:spPr>
        <p:txBody>
          <a:bodyPr>
            <a:normAutofit fontScale="90000"/>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l"/>
            <a:r>
              <a:rPr lang="en-US" sz="3600" cap="none" dirty="0" smtClean="0">
                <a:ln/>
                <a:solidFill>
                  <a:schemeClr val="accent3"/>
                </a:solidFill>
                <a:effectLst/>
                <a:latin typeface="Times New Roman" pitchFamily="18" charset="0"/>
                <a:cs typeface="Times New Roman" pitchFamily="18" charset="0"/>
              </a:rPr>
              <a:t>Poornima Institute of Engineering &amp; Technology </a:t>
            </a:r>
            <a:r>
              <a:rPr lang="en-US" sz="3200" cap="none" dirty="0" smtClean="0">
                <a:ln/>
                <a:solidFill>
                  <a:schemeClr val="accent3"/>
                </a:solidFill>
                <a:effectLst/>
              </a:rPr>
              <a:t/>
            </a:r>
            <a:br>
              <a:rPr lang="en-US" sz="3200" cap="none" dirty="0" smtClean="0">
                <a:ln/>
                <a:solidFill>
                  <a:schemeClr val="accent3"/>
                </a:solidFill>
                <a:effectLst/>
              </a:rPr>
            </a:br>
            <a:endParaRPr lang="en-GB" sz="3200" cap="none" dirty="0">
              <a:ln/>
              <a:solidFill>
                <a:schemeClr val="accent3"/>
              </a:solidFill>
              <a:effectLst/>
            </a:endParaRPr>
          </a:p>
        </p:txBody>
      </p:sp>
      <p:sp>
        <p:nvSpPr>
          <p:cNvPr id="3" name="Subtitle 2"/>
          <p:cNvSpPr>
            <a:spLocks noGrp="1"/>
          </p:cNvSpPr>
          <p:nvPr>
            <p:ph type="subTitle" idx="1"/>
          </p:nvPr>
        </p:nvSpPr>
        <p:spPr>
          <a:xfrm>
            <a:off x="1214414" y="1785926"/>
            <a:ext cx="7624786" cy="4643470"/>
          </a:xfrm>
        </p:spPr>
        <p:txBody>
          <a:bodyPr>
            <a:normAutofit/>
          </a:bodyPr>
          <a:lstStyle/>
          <a:p>
            <a:endParaRPr lang="en-US" dirty="0" smtClean="0">
              <a:latin typeface="Times New Roman" pitchFamily="18" charset="0"/>
              <a:cs typeface="Times New Roman" pitchFamily="18" charset="0"/>
            </a:endParaRPr>
          </a:p>
          <a:p>
            <a:pPr algn="l"/>
            <a:r>
              <a:rPr lang="en-US" sz="2200" dirty="0" smtClean="0">
                <a:latin typeface="Times New Roman" pitchFamily="18" charset="0"/>
                <a:cs typeface="Times New Roman" pitchFamily="18" charset="0"/>
              </a:rPr>
              <a:t>		</a:t>
            </a:r>
            <a:r>
              <a:rPr lang="en-US" sz="2800" dirty="0" smtClean="0">
                <a:solidFill>
                  <a:schemeClr val="accent1">
                    <a:lumMod val="50000"/>
                  </a:schemeClr>
                </a:solidFill>
                <a:latin typeface="Times New Roman" pitchFamily="18" charset="0"/>
                <a:cs typeface="Times New Roman" pitchFamily="18" charset="0"/>
              </a:rPr>
              <a:t>Smart Parking System</a:t>
            </a:r>
          </a:p>
          <a:p>
            <a:pPr algn="l"/>
            <a:r>
              <a:rPr lang="en-US" sz="2200" dirty="0" smtClean="0">
                <a:latin typeface="Times New Roman" pitchFamily="18" charset="0"/>
                <a:cs typeface="Times New Roman" pitchFamily="18" charset="0"/>
              </a:rPr>
              <a:t>      </a:t>
            </a:r>
          </a:p>
          <a:p>
            <a:pPr algn="l"/>
            <a:r>
              <a:rPr lang="en-US" sz="1900" b="1" dirty="0" smtClean="0">
                <a:latin typeface="Times New Roman" pitchFamily="18" charset="0"/>
                <a:cs typeface="Times New Roman" pitchFamily="18" charset="0"/>
              </a:rPr>
              <a:t>TEAM NAME: The </a:t>
            </a:r>
            <a:r>
              <a:rPr lang="en-US" sz="1900" b="1" dirty="0" err="1" smtClean="0">
                <a:latin typeface="Times New Roman" pitchFamily="18" charset="0"/>
                <a:cs typeface="Times New Roman" pitchFamily="18" charset="0"/>
              </a:rPr>
              <a:t>Brogrammers</a:t>
            </a:r>
            <a:endParaRPr lang="en-US" sz="1900" b="1" dirty="0" smtClean="0">
              <a:latin typeface="Times New Roman" pitchFamily="18" charset="0"/>
              <a:cs typeface="Times New Roman" pitchFamily="18" charset="0"/>
            </a:endParaRPr>
          </a:p>
          <a:p>
            <a:pPr algn="l"/>
            <a:r>
              <a:rPr lang="en-US" sz="1900" b="1" dirty="0" smtClean="0">
                <a:latin typeface="Times New Roman" pitchFamily="18" charset="0"/>
                <a:cs typeface="Times New Roman" pitchFamily="18" charset="0"/>
              </a:rPr>
              <a:t>PROJECT ID</a:t>
            </a:r>
            <a:r>
              <a:rPr lang="en-US" sz="1900" b="1" dirty="0">
                <a:latin typeface="Times New Roman" pitchFamily="18" charset="0"/>
                <a:cs typeface="Times New Roman" pitchFamily="18" charset="0"/>
              </a:rPr>
              <a:t>: 8CS PR 2018_19_30</a:t>
            </a:r>
            <a:endParaRPr lang="en-US" sz="1900" b="1" dirty="0" smtClean="0">
              <a:latin typeface="Times New Roman" pitchFamily="18" charset="0"/>
              <a:cs typeface="Times New Roman" pitchFamily="18" charset="0"/>
            </a:endParaRPr>
          </a:p>
          <a:p>
            <a:pPr algn="l"/>
            <a:endParaRPr lang="en-US" sz="2200" dirty="0" smtClean="0">
              <a:latin typeface="Times New Roman" pitchFamily="18" charset="0"/>
              <a:cs typeface="Times New Roman" pitchFamily="18" charset="0"/>
            </a:endParaRPr>
          </a:p>
          <a:p>
            <a:pPr algn="l"/>
            <a:r>
              <a:rPr lang="en-US" sz="1700" b="1" dirty="0" smtClean="0">
                <a:latin typeface="Times New Roman" pitchFamily="18" charset="0"/>
                <a:cs typeface="Times New Roman" pitchFamily="18" charset="0"/>
              </a:rPr>
              <a:t>STUDENTS NAME</a:t>
            </a:r>
            <a:r>
              <a:rPr lang="en-US" sz="17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l"/>
            <a:r>
              <a:rPr lang="en-US" sz="1700" b="1" dirty="0" smtClean="0">
                <a:latin typeface="Times New Roman" pitchFamily="18" charset="0"/>
                <a:cs typeface="Times New Roman" pitchFamily="18" charset="0"/>
              </a:rPr>
              <a:t> 1. Aniket Mathur</a:t>
            </a:r>
          </a:p>
          <a:p>
            <a:pPr algn="l"/>
            <a:r>
              <a:rPr lang="en-US" sz="1700" b="1" dirty="0" smtClean="0">
                <a:latin typeface="Times New Roman" pitchFamily="18" charset="0"/>
                <a:cs typeface="Times New Roman" pitchFamily="18" charset="0"/>
              </a:rPr>
              <a:t> 2. </a:t>
            </a:r>
            <a:r>
              <a:rPr lang="en-US" sz="1700" b="1" dirty="0" err="1" smtClean="0">
                <a:latin typeface="Times New Roman" pitchFamily="18" charset="0"/>
                <a:cs typeface="Times New Roman" pitchFamily="18" charset="0"/>
              </a:rPr>
              <a:t>Kartik</a:t>
            </a:r>
            <a:r>
              <a:rPr lang="en-US" sz="1700" b="1" dirty="0" smtClean="0">
                <a:latin typeface="Times New Roman" pitchFamily="18" charset="0"/>
                <a:cs typeface="Times New Roman" pitchFamily="18" charset="0"/>
              </a:rPr>
              <a:t> Tiwari</a:t>
            </a:r>
          </a:p>
          <a:p>
            <a:pPr algn="l"/>
            <a:r>
              <a:rPr lang="en-US" sz="1700" b="1" dirty="0" smtClean="0">
                <a:latin typeface="Times New Roman" pitchFamily="18" charset="0"/>
                <a:cs typeface="Times New Roman" pitchFamily="18" charset="0"/>
              </a:rPr>
              <a:t> 3. Mahesh </a:t>
            </a:r>
            <a:r>
              <a:rPr lang="en-US" sz="1700" b="1" dirty="0" err="1" smtClean="0">
                <a:latin typeface="Times New Roman" pitchFamily="18" charset="0"/>
                <a:cs typeface="Times New Roman" pitchFamily="18" charset="0"/>
              </a:rPr>
              <a:t>Meena</a:t>
            </a:r>
            <a:endParaRPr lang="en-US" sz="1700" b="1" dirty="0" smtClean="0">
              <a:latin typeface="Times New Roman" pitchFamily="18" charset="0"/>
              <a:cs typeface="Times New Roman" pitchFamily="18" charset="0"/>
            </a:endParaRPr>
          </a:p>
          <a:p>
            <a:pPr algn="l"/>
            <a:endParaRPr lang="en-US" sz="1700" b="1" dirty="0" smtClean="0">
              <a:latin typeface="Times New Roman" pitchFamily="18" charset="0"/>
              <a:cs typeface="Times New Roman" pitchFamily="18" charset="0"/>
            </a:endParaRPr>
          </a:p>
          <a:p>
            <a:pPr algn="ctr"/>
            <a:r>
              <a:rPr lang="en-US" sz="18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Project Guide By</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Dr. Praveen Gupta			Department of Computer Engineering</a:t>
            </a:r>
            <a:br>
              <a:rPr lang="en-US" sz="1600"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	PIET , Jaipur</a:t>
            </a:r>
            <a:endParaRPr lang="en-GB" sz="1600"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AB4EACA-22FD-4141-BAF8-53373B2C1587}" type="slidenum">
              <a:rPr lang="en-GB" smtClean="0"/>
              <a:pPr/>
              <a:t>1</a:t>
            </a:fld>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533400"/>
            <a:ext cx="1156050" cy="1226041"/>
          </a:xfrm>
          <a:prstGeom prst="rect">
            <a:avLst/>
          </a:prstGeom>
        </p:spPr>
      </p:pic>
    </p:spTree>
    <p:extLst>
      <p:ext uri="{BB962C8B-B14F-4D97-AF65-F5344CB8AC3E}">
        <p14:creationId xmlns:p14="http://schemas.microsoft.com/office/powerpoint/2010/main" val="4230710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1743"/>
            <a:ext cx="8183880" cy="105156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latin typeface="Times New Roman" pitchFamily="18" charset="0"/>
                <a:cs typeface="Times New Roman" pitchFamily="18" charset="0"/>
              </a:rPr>
              <a:t>Sprint Backlog -4</a:t>
            </a:r>
            <a:endParaRPr lang="en-GB" b="1" spc="0" dirty="0">
              <a:ln/>
              <a:solidFill>
                <a:schemeClr val="accent3"/>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AB4EACA-22FD-4141-BAF8-53373B2C1587}" type="slidenum">
              <a:rPr lang="en-GB" smtClean="0"/>
              <a:pPr/>
              <a:t>10</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677297735"/>
              </p:ext>
            </p:extLst>
          </p:nvPr>
        </p:nvGraphicFramePr>
        <p:xfrm>
          <a:off x="467544" y="1124744"/>
          <a:ext cx="8280920" cy="4968556"/>
        </p:xfrm>
        <a:graphic>
          <a:graphicData uri="http://schemas.openxmlformats.org/drawingml/2006/table">
            <a:tbl>
              <a:tblPr/>
              <a:tblGrid>
                <a:gridCol w="540327"/>
                <a:gridCol w="1811323"/>
                <a:gridCol w="509627"/>
                <a:gridCol w="2406911"/>
                <a:gridCol w="753183"/>
                <a:gridCol w="1326257"/>
                <a:gridCol w="933292"/>
              </a:tblGrid>
              <a:tr h="128123">
                <a:tc>
                  <a:txBody>
                    <a:bodyPr/>
                    <a:lstStyle/>
                    <a:p>
                      <a:pPr algn="l" fontAlgn="b"/>
                      <a:endParaRPr lang="en-US" sz="700" b="0" i="0" u="none" strike="noStrike">
                        <a:solidFill>
                          <a:srgbClr val="000000"/>
                        </a:solidFill>
                        <a:effectLst/>
                        <a:latin typeface="Calibri"/>
                      </a:endParaRPr>
                    </a:p>
                  </a:txBody>
                  <a:tcPr marL="5652" marR="5652" marT="565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5652" marR="5652" marT="565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5652" marR="5652" marT="565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5652" marR="5652" marT="565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5652" marR="5652" marT="565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5652" marR="5652" marT="565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5652" marR="5652" marT="5652" marB="0" anchor="b">
                    <a:lnL>
                      <a:noFill/>
                    </a:lnL>
                    <a:lnR>
                      <a:noFill/>
                    </a:lnR>
                    <a:lnT>
                      <a:noFill/>
                    </a:lnT>
                    <a:lnB w="6350" cap="flat" cmpd="sng" algn="ctr">
                      <a:solidFill>
                        <a:srgbClr val="000000"/>
                      </a:solidFill>
                      <a:prstDash val="solid"/>
                      <a:round/>
                      <a:headEnd type="none" w="med" len="med"/>
                      <a:tailEnd type="none" w="med" len="med"/>
                    </a:lnB>
                  </a:tcPr>
                </a:tc>
              </a:tr>
              <a:tr h="489899">
                <a:tc>
                  <a:txBody>
                    <a:bodyPr/>
                    <a:lstStyle/>
                    <a:p>
                      <a:pPr algn="ctr" fontAlgn="ctr"/>
                      <a:r>
                        <a:rPr lang="en-US" sz="600" b="1" i="0" u="none" strike="noStrike">
                          <a:solidFill>
                            <a:srgbClr val="000000"/>
                          </a:solidFill>
                          <a:effectLst/>
                          <a:latin typeface="Verdana"/>
                        </a:rPr>
                        <a:t>US ID</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1" i="0" u="none" strike="noStrike">
                          <a:solidFill>
                            <a:srgbClr val="000000"/>
                          </a:solidFill>
                          <a:effectLst/>
                          <a:latin typeface="Verdana"/>
                        </a:rPr>
                        <a:t>USER STORY</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1" i="0" u="none" strike="noStrike">
                          <a:solidFill>
                            <a:srgbClr val="000000"/>
                          </a:solidFill>
                          <a:effectLst/>
                          <a:latin typeface="Verdana"/>
                        </a:rPr>
                        <a:t>TASK ID</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1" i="0" u="none" strike="noStrike">
                          <a:solidFill>
                            <a:srgbClr val="000000"/>
                          </a:solidFill>
                          <a:effectLst/>
                          <a:latin typeface="Verdana"/>
                        </a:rPr>
                        <a:t>TASKS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1" i="0" u="none" strike="noStrike">
                          <a:solidFill>
                            <a:srgbClr val="000000"/>
                          </a:solidFill>
                          <a:effectLst/>
                          <a:latin typeface="Verdana"/>
                        </a:rPr>
                        <a:t>TM</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1" i="0" u="none" strike="noStrike">
                          <a:solidFill>
                            <a:srgbClr val="000000"/>
                          </a:solidFill>
                          <a:effectLst/>
                          <a:latin typeface="Verdana"/>
                        </a:rPr>
                        <a:t>STATUS (NOT STARTED / IN PROGRESS / COMPLETED)</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1" i="0" u="none" strike="noStrike">
                          <a:solidFill>
                            <a:srgbClr val="000000"/>
                          </a:solidFill>
                          <a:effectLst/>
                          <a:latin typeface="Verdana"/>
                        </a:rPr>
                        <a:t>ESTIMATED DATE OF TASK COMPLETION</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475">
                <a:tc>
                  <a:txBody>
                    <a:bodyPr/>
                    <a:lstStyle/>
                    <a:p>
                      <a:pPr algn="l" fontAlgn="b"/>
                      <a:r>
                        <a:rPr lang="en-US" sz="600" b="0" i="0" u="none" strike="noStrike">
                          <a:solidFill>
                            <a:srgbClr val="000000"/>
                          </a:solidFill>
                          <a:effectLst/>
                          <a:latin typeface="Verdana"/>
                        </a:rPr>
                        <a:t> </a:t>
                      </a:r>
                    </a:p>
                  </a:txBody>
                  <a:tcPr marL="5652" marR="5652" marT="56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a:rPr>
                        <a:t> </a:t>
                      </a:r>
                    </a:p>
                  </a:txBody>
                  <a:tcPr marL="5652" marR="5652" marT="56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a:rPr>
                        <a:t> </a:t>
                      </a:r>
                    </a:p>
                  </a:txBody>
                  <a:tcPr marL="5652" marR="5652" marT="56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a:rPr>
                        <a:t> </a:t>
                      </a:r>
                    </a:p>
                  </a:txBody>
                  <a:tcPr marL="5652" marR="5652" marT="56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a:rPr>
                        <a:t> </a:t>
                      </a:r>
                    </a:p>
                  </a:txBody>
                  <a:tcPr marL="5652" marR="5652" marT="56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a:rPr>
                        <a:t> </a:t>
                      </a:r>
                    </a:p>
                  </a:txBody>
                  <a:tcPr marL="5652" marR="5652" marT="56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a:rPr>
                        <a:t> </a:t>
                      </a:r>
                    </a:p>
                  </a:txBody>
                  <a:tcPr marL="5652" marR="5652" marT="56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gridSpan="7">
                  <a:txBody>
                    <a:bodyPr/>
                    <a:lstStyle/>
                    <a:p>
                      <a:pPr algn="ctr" fontAlgn="b"/>
                      <a:r>
                        <a:rPr lang="en-US" sz="700" b="1" i="0" u="none" strike="noStrike">
                          <a:solidFill>
                            <a:srgbClr val="000000"/>
                          </a:solidFill>
                          <a:effectLst/>
                          <a:latin typeface="Times New Roman"/>
                        </a:rPr>
                        <a:t>SPRINT 4 - Smart Parking System</a:t>
                      </a:r>
                    </a:p>
                  </a:txBody>
                  <a:tcPr marL="5652" marR="5652" marT="56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8123">
                <a:tc rowSpan="3">
                  <a:txBody>
                    <a:bodyPr/>
                    <a:lstStyle/>
                    <a:p>
                      <a:pPr algn="ctr" fontAlgn="ctr"/>
                      <a:r>
                        <a:rPr lang="en-US" sz="600" b="0" i="0" u="none" strike="noStrike">
                          <a:solidFill>
                            <a:srgbClr val="000000"/>
                          </a:solidFill>
                          <a:effectLst/>
                          <a:latin typeface="Calibri"/>
                        </a:rPr>
                        <a:t>SB4/US1</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700" b="0" i="0" u="none" strike="noStrike">
                          <a:solidFill>
                            <a:srgbClr val="000000"/>
                          </a:solidFill>
                          <a:effectLst/>
                          <a:latin typeface="Calibri"/>
                        </a:rPr>
                        <a:t>provide some driving tips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SB4/D1/T1</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Creating a web page including driving tips.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Aniket Mathur</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01-03-2019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SB4/D1/T2</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Apply CSS.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Aniket Mathur</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02-03-2019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SB4/D1/T3</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Apply Designing.</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Aniket Mathur</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03-03-2019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rowSpan="4">
                  <a:txBody>
                    <a:bodyPr/>
                    <a:lstStyle/>
                    <a:p>
                      <a:pPr algn="ctr" fontAlgn="ctr"/>
                      <a:r>
                        <a:rPr lang="en-US" sz="600" b="0" i="0" u="none" strike="noStrike">
                          <a:solidFill>
                            <a:srgbClr val="000000"/>
                          </a:solidFill>
                          <a:effectLst/>
                          <a:latin typeface="Calibri"/>
                        </a:rPr>
                        <a:t>SB4/US2</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700" b="0" i="0" u="none" strike="noStrike">
                          <a:solidFill>
                            <a:srgbClr val="000000"/>
                          </a:solidFill>
                          <a:effectLst/>
                          <a:latin typeface="Calibri"/>
                        </a:rPr>
                        <a:t>put insert queries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SB4/D2/T1</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Designing of GUI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Aniket Mathur</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04-03-2019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SB4/D2/T2</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client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Aniket Mathur</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05-03-2019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SB4/D2/T3</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server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Aniket Mathur</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06-03-2019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SB4/D2/T4</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Connection with Database to insert the parking records.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Aniket Mathur</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07-03-2019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rowSpan="4">
                  <a:txBody>
                    <a:bodyPr/>
                    <a:lstStyle/>
                    <a:p>
                      <a:pPr algn="ctr" fontAlgn="ctr"/>
                      <a:r>
                        <a:rPr lang="en-US" sz="600" b="0" i="0" u="none" strike="noStrike">
                          <a:solidFill>
                            <a:srgbClr val="000000"/>
                          </a:solidFill>
                          <a:effectLst/>
                          <a:latin typeface="Calibri"/>
                        </a:rPr>
                        <a:t>SB4/US3</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700" b="0" i="0" u="none" strike="noStrike">
                          <a:solidFill>
                            <a:srgbClr val="000000"/>
                          </a:solidFill>
                          <a:effectLst/>
                          <a:latin typeface="Calibri"/>
                        </a:rPr>
                        <a:t>put update queries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SB4/D3/T1</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Designing of GUI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Aniket Mathur</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08-03-2019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SB4/D3/T2</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client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09-03-2019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SB4/D3/T3</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server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10-03-2019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SB4/D3/T4</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Connection with Database to update the parking records.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11-03-2019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rowSpan="4">
                  <a:txBody>
                    <a:bodyPr/>
                    <a:lstStyle/>
                    <a:p>
                      <a:pPr algn="ctr" fontAlgn="ctr"/>
                      <a:r>
                        <a:rPr lang="en-US" sz="600" b="0" i="0" u="none" strike="noStrike">
                          <a:solidFill>
                            <a:srgbClr val="000000"/>
                          </a:solidFill>
                          <a:effectLst/>
                          <a:latin typeface="Calibri"/>
                        </a:rPr>
                        <a:t>SB4/US4</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700" b="0" i="0" u="none" strike="noStrike">
                          <a:solidFill>
                            <a:srgbClr val="000000"/>
                          </a:solidFill>
                          <a:effectLst/>
                          <a:latin typeface="Calibri"/>
                        </a:rPr>
                        <a:t>put select queries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SB4/D4/T1</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Designing of GUI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12-03-2019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SB4/D4/T2</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client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13-03-2019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SB4/D4/T3</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server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14-03-2019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SB4/D4/T4</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Connection with Database to search the parking records.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15-03-2019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rowSpan="4">
                  <a:txBody>
                    <a:bodyPr/>
                    <a:lstStyle/>
                    <a:p>
                      <a:pPr algn="ctr" fontAlgn="ctr"/>
                      <a:r>
                        <a:rPr lang="en-US" sz="600" b="0" i="0" u="none" strike="noStrike">
                          <a:solidFill>
                            <a:srgbClr val="000000"/>
                          </a:solidFill>
                          <a:effectLst/>
                          <a:latin typeface="Calibri"/>
                        </a:rPr>
                        <a:t>SB4/US5</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700" b="0" i="0" u="none" strike="noStrike">
                          <a:solidFill>
                            <a:srgbClr val="000000"/>
                          </a:solidFill>
                          <a:effectLst/>
                          <a:latin typeface="Calibri"/>
                        </a:rPr>
                        <a:t>put delete queries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SB4/D5/T1</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Designing of GUI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16-03-2019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SB4/D5/T2</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client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17-03-2019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SB4/D5/T3</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server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18-03-2019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SB4/D5/T4</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Connection with Database to delere the parking records.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19-03-2019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rowSpan="4">
                  <a:txBody>
                    <a:bodyPr/>
                    <a:lstStyle/>
                    <a:p>
                      <a:pPr algn="ctr" fontAlgn="ctr"/>
                      <a:r>
                        <a:rPr lang="en-US" sz="600" b="0" i="0" u="none" strike="noStrike">
                          <a:solidFill>
                            <a:srgbClr val="000000"/>
                          </a:solidFill>
                          <a:effectLst/>
                          <a:latin typeface="Calibri"/>
                        </a:rPr>
                        <a:t>SB4/US6</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700" b="0" i="0" u="none" strike="noStrike">
                          <a:solidFill>
                            <a:srgbClr val="000000"/>
                          </a:solidFill>
                          <a:effectLst/>
                          <a:latin typeface="Calibri"/>
                        </a:rPr>
                        <a:t>Take a backup</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SB4/D6/T1</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Designing of GUI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Kartik Tiwari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20-03-2019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SB4/D6/T2</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client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21-03-2019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SB4/D6/T3</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server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22-03-2019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SB4/D6/T4</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Connection with Database to take a backup of parkings.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23-03-2019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rowSpan="4">
                  <a:txBody>
                    <a:bodyPr/>
                    <a:lstStyle/>
                    <a:p>
                      <a:pPr algn="ctr" fontAlgn="ctr"/>
                      <a:r>
                        <a:rPr lang="en-US" sz="600" b="0" i="0" u="none" strike="noStrike">
                          <a:solidFill>
                            <a:srgbClr val="000000"/>
                          </a:solidFill>
                          <a:effectLst/>
                          <a:latin typeface="Calibri"/>
                        </a:rPr>
                        <a:t>SB4/US7</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700" b="0" i="0" u="none" strike="noStrike">
                          <a:solidFill>
                            <a:srgbClr val="000000"/>
                          </a:solidFill>
                          <a:effectLst/>
                          <a:latin typeface="Calibri"/>
                        </a:rPr>
                        <a:t>Delete a backup</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SB4/D7/T1</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Designing of GUI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24-03-2019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SB4/D7/T2</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client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25-03-2019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SB4/D7/T3</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server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26-03-2019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SB4/D7/T4</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Connection with Database to delete an existing backup.</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27-03-2019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rowSpan="5">
                  <a:txBody>
                    <a:bodyPr/>
                    <a:lstStyle/>
                    <a:p>
                      <a:pPr algn="ctr" fontAlgn="ctr"/>
                      <a:r>
                        <a:rPr lang="en-US" sz="600" b="0" i="0" u="none" strike="noStrike">
                          <a:solidFill>
                            <a:srgbClr val="000000"/>
                          </a:solidFill>
                          <a:effectLst/>
                          <a:latin typeface="Calibri"/>
                        </a:rPr>
                        <a:t>SB4/US8</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700" b="0" i="0" u="none" strike="noStrike">
                          <a:solidFill>
                            <a:srgbClr val="000000"/>
                          </a:solidFill>
                          <a:effectLst/>
                          <a:latin typeface="Calibri"/>
                        </a:rPr>
                        <a:t>Give feedback or suggestions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SB4/D8/T1</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Designing of GUI</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28-03-2019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SB4/D8/T2</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client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29-03-2019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SB4/D8/T3</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Validating user input at server level.</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30-03-2019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SB4/D8/T4</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Connection with Database to insert the user's feedback.</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31-03-2019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123">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a:rPr>
                        <a:t>SB4/D8/T5</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Times New Roman"/>
                        </a:rPr>
                        <a:t>Testing the module on localhost &amp; then on server.</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Mahesh Meena</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In progress</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Times New Roman"/>
                        </a:rPr>
                        <a:t>01-04-2019</a:t>
                      </a:r>
                    </a:p>
                  </a:txBody>
                  <a:tcPr marL="5652" marR="5652" marT="56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2131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095"/>
            <a:ext cx="8183880" cy="105156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dirty="0" smtClean="0">
                <a:ln/>
                <a:solidFill>
                  <a:schemeClr val="accent3"/>
                </a:solidFill>
                <a:latin typeface="Times New Roman" pitchFamily="18" charset="0"/>
                <a:cs typeface="Times New Roman" pitchFamily="18" charset="0"/>
              </a:rPr>
              <a:t>Results</a:t>
            </a:r>
            <a:endParaRPr lang="en-GB" b="1" spc="0" dirty="0">
              <a:ln/>
              <a:solidFill>
                <a:schemeClr val="accent3"/>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340768"/>
            <a:ext cx="8183880" cy="4187952"/>
          </a:xfrm>
        </p:spPr>
        <p:txBody>
          <a:bodyPr/>
          <a:lstStyle/>
          <a:p>
            <a:r>
              <a:rPr lang="en-GB" dirty="0" smtClean="0">
                <a:latin typeface="Times New Roman" pitchFamily="18" charset="0"/>
                <a:cs typeface="Times New Roman" pitchFamily="18" charset="0"/>
              </a:rPr>
              <a:t>Fixed parking were seen in the Parking Lots after the Portal was made.</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People will plan accordingly that Parking is available or not.</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More and More Vehicles can be parked in Paid Parking Lots.</a:t>
            </a:r>
          </a:p>
        </p:txBody>
      </p:sp>
      <p:sp>
        <p:nvSpPr>
          <p:cNvPr id="5" name="Footer Placeholder 4"/>
          <p:cNvSpPr>
            <a:spLocks noGrp="1"/>
          </p:cNvSpPr>
          <p:nvPr>
            <p:ph type="ftr" sz="quarter" idx="11"/>
          </p:nvPr>
        </p:nvSpPr>
        <p:spPr/>
        <p:txBody>
          <a:bodyPr/>
          <a:lstStyle/>
          <a:p>
            <a:r>
              <a:rPr lang="en-US" dirty="0" smtClean="0"/>
              <a:t>Batch 2015-2019, Final Year 2018-2019, </a:t>
            </a:r>
            <a:endParaRPr lang="en-GB" dirty="0"/>
          </a:p>
        </p:txBody>
      </p:sp>
      <p:sp>
        <p:nvSpPr>
          <p:cNvPr id="4" name="Slide Number Placeholder 3"/>
          <p:cNvSpPr>
            <a:spLocks noGrp="1"/>
          </p:cNvSpPr>
          <p:nvPr>
            <p:ph type="sldNum" sz="quarter" idx="12"/>
          </p:nvPr>
        </p:nvSpPr>
        <p:spPr/>
        <p:txBody>
          <a:bodyPr/>
          <a:lstStyle/>
          <a:p>
            <a:fld id="{7AB4EACA-22FD-4141-BAF8-53373B2C1587}" type="slidenum">
              <a:rPr lang="en-GB" smtClean="0"/>
              <a:pPr/>
              <a:t>11</a:t>
            </a:fld>
            <a:endParaRPr lang="en-GB" dirty="0"/>
          </a:p>
        </p:txBody>
      </p:sp>
    </p:spTree>
    <p:extLst>
      <p:ext uri="{BB962C8B-B14F-4D97-AF65-F5344CB8AC3E}">
        <p14:creationId xmlns:p14="http://schemas.microsoft.com/office/powerpoint/2010/main" val="846177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183880" cy="105156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latin typeface="Times New Roman" pitchFamily="18" charset="0"/>
                <a:cs typeface="Times New Roman" pitchFamily="18" charset="0"/>
              </a:rPr>
              <a:t>Conclusion and Future Scope</a:t>
            </a:r>
            <a:endParaRPr lang="en-GB" b="1" spc="0" dirty="0">
              <a:ln/>
              <a:solidFill>
                <a:schemeClr val="accent3"/>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340768"/>
            <a:ext cx="8183880" cy="4187952"/>
          </a:xfrm>
        </p:spPr>
        <p:txBody>
          <a:bodyPr/>
          <a:lstStyle/>
          <a:p>
            <a:pPr algn="just"/>
            <a:r>
              <a:rPr lang="en-GB" dirty="0" smtClean="0">
                <a:latin typeface="Times New Roman" pitchFamily="18" charset="0"/>
                <a:cs typeface="Times New Roman" pitchFamily="18" charset="0"/>
              </a:rPr>
              <a:t>The problem of parking was solved as various users were taking the help of portal to see whether the parking is available or not.</a:t>
            </a:r>
          </a:p>
          <a:p>
            <a:pPr algn="just"/>
            <a:r>
              <a:rPr lang="en-GB" dirty="0" smtClean="0">
                <a:latin typeface="Times New Roman" pitchFamily="18" charset="0"/>
                <a:cs typeface="Times New Roman" pitchFamily="18" charset="0"/>
              </a:rPr>
              <a:t>In Future, Everyone will be able to see the availability in the Mobile App only.</a:t>
            </a:r>
          </a:p>
          <a:p>
            <a:pPr algn="just"/>
            <a:r>
              <a:rPr lang="en-GB" dirty="0" smtClean="0">
                <a:latin typeface="Times New Roman" pitchFamily="18" charset="0"/>
                <a:cs typeface="Times New Roman" pitchFamily="18" charset="0"/>
              </a:rPr>
              <a:t>More areas will be added to the App as a whole city will be covered in the App and all parking lots will be there on the App.</a:t>
            </a:r>
          </a:p>
          <a:p>
            <a:pPr algn="just"/>
            <a:endParaRPr lang="en-GB"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AB4EACA-22FD-4141-BAF8-53373B2C1587}" type="slidenum">
              <a:rPr lang="en-GB" smtClean="0"/>
              <a:pPr/>
              <a:t>12</a:t>
            </a:fld>
            <a:endParaRPr lang="en-GB" dirty="0"/>
          </a:p>
        </p:txBody>
      </p:sp>
    </p:spTree>
    <p:extLst>
      <p:ext uri="{BB962C8B-B14F-4D97-AF65-F5344CB8AC3E}">
        <p14:creationId xmlns:p14="http://schemas.microsoft.com/office/powerpoint/2010/main" val="2274225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a:p>
          <a:p>
            <a:pPr marL="0" indent="0" algn="ctr">
              <a:buNone/>
            </a:pPr>
            <a:endParaRPr lang="en-GB" sz="4800" dirty="0"/>
          </a:p>
        </p:txBody>
      </p:sp>
      <p:sp>
        <p:nvSpPr>
          <p:cNvPr id="7" name="Footer Placeholder 6"/>
          <p:cNvSpPr>
            <a:spLocks noGrp="1"/>
          </p:cNvSpPr>
          <p:nvPr>
            <p:ph type="ftr" sz="quarter" idx="11"/>
          </p:nvPr>
        </p:nvSpPr>
        <p:spPr/>
        <p:txBody>
          <a:bodyPr/>
          <a:lstStyle/>
          <a:p>
            <a:r>
              <a:rPr lang="en-US" dirty="0" smtClean="0"/>
              <a:t>Batch 2015-2019, Final Year 2018-2019, </a:t>
            </a:r>
            <a:endParaRPr lang="en-GB" dirty="0"/>
          </a:p>
        </p:txBody>
      </p:sp>
      <p:sp>
        <p:nvSpPr>
          <p:cNvPr id="4" name="Slide Number Placeholder 3"/>
          <p:cNvSpPr>
            <a:spLocks noGrp="1"/>
          </p:cNvSpPr>
          <p:nvPr>
            <p:ph type="sldNum" sz="quarter" idx="12"/>
          </p:nvPr>
        </p:nvSpPr>
        <p:spPr/>
        <p:txBody>
          <a:bodyPr/>
          <a:lstStyle/>
          <a:p>
            <a:fld id="{7AB4EACA-22FD-4141-BAF8-53373B2C1587}" type="slidenum">
              <a:rPr lang="en-GB" smtClean="0"/>
              <a:pPr/>
              <a:t>13</a:t>
            </a:fld>
            <a:endParaRPr lang="en-GB" dirty="0"/>
          </a:p>
        </p:txBody>
      </p:sp>
      <p:pic>
        <p:nvPicPr>
          <p:cNvPr id="6" name="Content Placeholder 3" descr="Solar-query.jpg"/>
          <p:cNvPicPr>
            <a:picLocks noChangeAspect="1"/>
          </p:cNvPicPr>
          <p:nvPr/>
        </p:nvPicPr>
        <p:blipFill>
          <a:blip r:embed="rId2" cstate="print"/>
          <a:stretch>
            <a:fillRect/>
          </a:stretch>
        </p:blipFill>
        <p:spPr>
          <a:xfrm>
            <a:off x="2357422" y="2362200"/>
            <a:ext cx="6526566" cy="2799113"/>
          </a:xfrm>
          <a:prstGeom prst="rect">
            <a:avLst/>
          </a:prstGeom>
          <a:ln>
            <a:noFill/>
          </a:ln>
          <a:effectLst>
            <a:softEdge rad="112500"/>
          </a:effectLst>
        </p:spPr>
      </p:pic>
      <p:sp>
        <p:nvSpPr>
          <p:cNvPr id="8" name="TextBox 7"/>
          <p:cNvSpPr txBox="1"/>
          <p:nvPr/>
        </p:nvSpPr>
        <p:spPr>
          <a:xfrm>
            <a:off x="2819400" y="685800"/>
            <a:ext cx="3505200" cy="1200329"/>
          </a:xfrm>
          <a:prstGeom prst="rect">
            <a:avLst/>
          </a:prstGeom>
          <a:noFill/>
        </p:spPr>
        <p:txBody>
          <a:bodyPr wrap="square" rtlCol="0">
            <a:spAutoFit/>
          </a:bodyPr>
          <a:lstStyle/>
          <a:p>
            <a:r>
              <a:rPr lang="en-US" sz="4800" b="1" dirty="0" smtClean="0"/>
              <a:t>   </a:t>
            </a:r>
            <a:r>
              <a:rPr lang="en-US" sz="5400" b="1" dirty="0" smtClean="0"/>
              <a:t>Thanks</a:t>
            </a:r>
          </a:p>
          <a:p>
            <a:endParaRPr lang="en-IN" dirty="0"/>
          </a:p>
        </p:txBody>
      </p:sp>
    </p:spTree>
    <p:extLst>
      <p:ext uri="{BB962C8B-B14F-4D97-AF65-F5344CB8AC3E}">
        <p14:creationId xmlns:p14="http://schemas.microsoft.com/office/powerpoint/2010/main" val="1625357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5851036" cy="114300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latin typeface="Times New Roman" pitchFamily="18" charset="0"/>
                <a:cs typeface="Times New Roman" pitchFamily="18" charset="0"/>
              </a:rPr>
              <a:t>Vision of Department</a:t>
            </a:r>
            <a:endParaRPr lang="en-GB" b="1" spc="0" dirty="0">
              <a:ln/>
              <a:solidFill>
                <a:schemeClr val="accent3"/>
              </a:solidFill>
              <a:latin typeface="Times New Roman" pitchFamily="18" charset="0"/>
              <a:cs typeface="Times New Roman" pitchFamily="18" charset="0"/>
            </a:endParaRPr>
          </a:p>
        </p:txBody>
      </p:sp>
      <p:sp>
        <p:nvSpPr>
          <p:cNvPr id="3" name="Content Placeholder 2"/>
          <p:cNvSpPr>
            <a:spLocks noGrp="1"/>
          </p:cNvSpPr>
          <p:nvPr>
            <p:ph idx="1"/>
          </p:nvPr>
        </p:nvSpPr>
        <p:spPr>
          <a:xfrm>
            <a:off x="1571604" y="1752601"/>
            <a:ext cx="7115196" cy="4105291"/>
          </a:xfrm>
        </p:spPr>
        <p:txBody>
          <a:bodyPr>
            <a:normAutofit/>
          </a:bodyPr>
          <a:lstStyle/>
          <a:p>
            <a:pPr marL="0" indent="0" algn="just">
              <a:buNone/>
            </a:pPr>
            <a:r>
              <a:rPr lang="en-US" dirty="0" smtClean="0"/>
              <a:t/>
            </a:r>
            <a:br>
              <a:rPr lang="en-US" dirty="0" smtClean="0"/>
            </a:br>
            <a:r>
              <a:rPr lang="en-GB" sz="2400" dirty="0" smtClean="0">
                <a:latin typeface="Times New Roman" pitchFamily="18" charset="0"/>
                <a:cs typeface="Times New Roman" pitchFamily="18" charset="0"/>
              </a:rPr>
              <a:t>Department of computer engineering shall create an environment in which new ideas, research and technology grows and form which technocrats and innovators of tomorrow come forward to face the global challenges. It aims at being recognized globally as role model and be a part of substantial natural resources. </a:t>
            </a:r>
          </a:p>
        </p:txBody>
      </p:sp>
      <p:sp>
        <p:nvSpPr>
          <p:cNvPr id="6" name="Footer Placeholder 5"/>
          <p:cNvSpPr>
            <a:spLocks noGrp="1"/>
          </p:cNvSpPr>
          <p:nvPr>
            <p:ph type="ftr" sz="quarter" idx="11"/>
          </p:nvPr>
        </p:nvSpPr>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AB4EACA-22FD-4141-BAF8-53373B2C1587}" type="slidenum">
              <a:rPr lang="en-GB" smtClean="0"/>
              <a:pPr/>
              <a:t>2</a:t>
            </a:fld>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304800"/>
            <a:ext cx="1156050" cy="1226041"/>
          </a:xfrm>
          <a:prstGeom prst="rect">
            <a:avLst/>
          </a:prstGeom>
        </p:spPr>
      </p:pic>
    </p:spTree>
    <p:extLst>
      <p:ext uri="{BB962C8B-B14F-4D97-AF65-F5344CB8AC3E}">
        <p14:creationId xmlns:p14="http://schemas.microsoft.com/office/powerpoint/2010/main" val="3184160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6065350" cy="114300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latin typeface="Times New Roman" pitchFamily="18" charset="0"/>
                <a:cs typeface="Times New Roman" pitchFamily="18" charset="0"/>
              </a:rPr>
              <a:t>Mission of Department </a:t>
            </a:r>
            <a:endParaRPr lang="en-GB" b="1" spc="0" dirty="0">
              <a:ln/>
              <a:solidFill>
                <a:schemeClr val="accent3"/>
              </a:solidFill>
              <a:latin typeface="Times New Roman" pitchFamily="18" charset="0"/>
              <a:cs typeface="Times New Roman" pitchFamily="18" charset="0"/>
            </a:endParaRPr>
          </a:p>
        </p:txBody>
      </p:sp>
      <p:sp>
        <p:nvSpPr>
          <p:cNvPr id="3" name="Content Placeholder 2"/>
          <p:cNvSpPr>
            <a:spLocks noGrp="1"/>
          </p:cNvSpPr>
          <p:nvPr>
            <p:ph idx="1"/>
          </p:nvPr>
        </p:nvSpPr>
        <p:spPr>
          <a:xfrm>
            <a:off x="1435608" y="1571612"/>
            <a:ext cx="7279796" cy="4572032"/>
          </a:xfrm>
        </p:spPr>
        <p:txBody>
          <a:bodyPr>
            <a:normAutofit fontScale="92500" lnSpcReduction="10000"/>
          </a:bodyPr>
          <a:lstStyle/>
          <a:p>
            <a:pPr marL="514350" indent="-514350">
              <a:buFont typeface="+mj-lt"/>
              <a:buAutoNum type="arabicPeriod"/>
            </a:pPr>
            <a:r>
              <a:rPr lang="en-GB" dirty="0" smtClean="0">
                <a:latin typeface="Times New Roman" pitchFamily="18" charset="0"/>
                <a:cs typeface="Times New Roman" pitchFamily="18" charset="0"/>
              </a:rPr>
              <a:t>To develop competent professional with innovative mind set, problem solving, design and implementation skills through excellent under graduate education. </a:t>
            </a:r>
          </a:p>
          <a:p>
            <a:pPr marL="514350" indent="-514350">
              <a:buFont typeface="+mj-lt"/>
              <a:buAutoNum type="arabicPeriod"/>
            </a:pPr>
            <a:r>
              <a:rPr lang="en-GB" dirty="0" smtClean="0">
                <a:latin typeface="Times New Roman" pitchFamily="18" charset="0"/>
                <a:cs typeface="Times New Roman" pitchFamily="18" charset="0"/>
              </a:rPr>
              <a:t>To provide platform to students so that they can expertise themselves as a computer professional, entrepreneurs or as a manager while fulfilling their ethical and social responsibility in a globally competitive environment. </a:t>
            </a:r>
          </a:p>
          <a:p>
            <a:pPr marL="514350" indent="-514350">
              <a:buFont typeface="+mj-lt"/>
              <a:buAutoNum type="arabicPeriod"/>
            </a:pPr>
            <a:r>
              <a:rPr lang="en-GB" dirty="0" smtClean="0">
                <a:latin typeface="Times New Roman" pitchFamily="18" charset="0"/>
                <a:cs typeface="Times New Roman" pitchFamily="18" charset="0"/>
              </a:rPr>
              <a:t>To contribute significantly to the research and discovery of new arenas of methods and knowledge in the field of computer engineering. </a:t>
            </a:r>
          </a:p>
          <a:p>
            <a:endParaRPr lang="en-GB"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AB4EACA-22FD-4141-BAF8-53373B2C1587}" type="slidenum">
              <a:rPr lang="en-GB" smtClean="0"/>
              <a:pPr/>
              <a:t>3</a:t>
            </a:fld>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381000"/>
            <a:ext cx="1156050" cy="1226041"/>
          </a:xfrm>
          <a:prstGeom prst="rect">
            <a:avLst/>
          </a:prstGeom>
        </p:spPr>
      </p:pic>
    </p:spTree>
    <p:extLst>
      <p:ext uri="{BB962C8B-B14F-4D97-AF65-F5344CB8AC3E}">
        <p14:creationId xmlns:p14="http://schemas.microsoft.com/office/powerpoint/2010/main" val="2222708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6908"/>
          </a:xfrm>
        </p:spPr>
        <p:txBody>
          <a:bodyPr>
            <a:normAutofit/>
          </a:bodyPr>
          <a:lstStyle/>
          <a:p>
            <a:r>
              <a:rPr lang="en-US" dirty="0" smtClean="0">
                <a:latin typeface="Times New Roman" pitchFamily="18" charset="0"/>
                <a:cs typeface="Times New Roman" pitchFamily="18" charset="0"/>
              </a:rPr>
              <a:t>Index</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142984"/>
            <a:ext cx="7498080" cy="5286412"/>
          </a:xfrm>
        </p:spPr>
        <p:txBody>
          <a:bodyPr/>
          <a:lstStyle/>
          <a:p>
            <a:r>
              <a:rPr lang="en-US" dirty="0" smtClean="0">
                <a:latin typeface="Times New Roman" pitchFamily="18" charset="0"/>
                <a:cs typeface="Times New Roman" pitchFamily="18" charset="0"/>
              </a:rPr>
              <a:t>Introduction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Product Backlog</a:t>
            </a:r>
          </a:p>
          <a:p>
            <a:r>
              <a:rPr lang="en-US" dirty="0" smtClean="0">
                <a:latin typeface="Times New Roman" pitchFamily="18" charset="0"/>
                <a:cs typeface="Times New Roman" pitchFamily="18" charset="0"/>
              </a:rPr>
              <a:t>Sprint Backlog-1</a:t>
            </a:r>
          </a:p>
          <a:p>
            <a:r>
              <a:rPr lang="en-US" dirty="0" smtClean="0">
                <a:latin typeface="Times New Roman" pitchFamily="18" charset="0"/>
                <a:cs typeface="Times New Roman" pitchFamily="18" charset="0"/>
              </a:rPr>
              <a:t>Sprint Backlog-II</a:t>
            </a:r>
          </a:p>
          <a:p>
            <a:r>
              <a:rPr lang="en-US" dirty="0" smtClean="0">
                <a:latin typeface="Times New Roman" pitchFamily="18" charset="0"/>
                <a:cs typeface="Times New Roman" pitchFamily="18" charset="0"/>
              </a:rPr>
              <a:t>Sprint Backlog-III</a:t>
            </a:r>
          </a:p>
          <a:p>
            <a:r>
              <a:rPr lang="en-US" dirty="0" smtClean="0">
                <a:latin typeface="Times New Roman" pitchFamily="18" charset="0"/>
                <a:cs typeface="Times New Roman" pitchFamily="18" charset="0"/>
              </a:rPr>
              <a:t>Sprint Backlog-IV</a:t>
            </a:r>
          </a:p>
          <a:p>
            <a:r>
              <a:rPr lang="en-US" dirty="0" smtClean="0">
                <a:latin typeface="Times New Roman" pitchFamily="18" charset="0"/>
                <a:cs typeface="Times New Roman" pitchFamily="18" charset="0"/>
              </a:rPr>
              <a:t>Results</a:t>
            </a:r>
          </a:p>
          <a:p>
            <a:r>
              <a:rPr lang="en-US" dirty="0" smtClean="0">
                <a:latin typeface="Times New Roman" pitchFamily="18" charset="0"/>
                <a:cs typeface="Times New Roman" pitchFamily="18" charset="0"/>
              </a:rPr>
              <a:t>Conclusion and Future Scope</a:t>
            </a:r>
          </a:p>
          <a:p>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AB4EACA-22FD-4141-BAF8-53373B2C1587}" type="slidenum">
              <a:rPr lang="en-GB" smtClean="0"/>
              <a:pPr/>
              <a:t>4</a:t>
            </a:fld>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095"/>
            <a:ext cx="8183880" cy="1051560"/>
          </a:xfrm>
        </p:spPr>
        <p:txBody>
          <a:bodyPr/>
          <a:lstStyle/>
          <a:p>
            <a:r>
              <a:rPr lang="en-IN"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67544" y="1412776"/>
            <a:ext cx="8183880" cy="4187952"/>
          </a:xfrm>
        </p:spPr>
        <p:txBody>
          <a:bodyPr/>
          <a:lstStyle/>
          <a:p>
            <a:pPr algn="just"/>
            <a:r>
              <a:rPr lang="en-IN" dirty="0" smtClean="0">
                <a:latin typeface="Times New Roman" pitchFamily="18" charset="0"/>
                <a:cs typeface="Times New Roman" pitchFamily="18" charset="0"/>
              </a:rPr>
              <a:t>Smart Parking System will enable users to see whether parking is available in a parking lot on not.</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Parking Areas will be created by the Parking Owner and users can see the Parking Availability.</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Web Portal will be there and users are not allowed to Login.</a:t>
            </a:r>
          </a:p>
          <a:p>
            <a:pPr algn="just"/>
            <a:endParaRPr lang="en-IN"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AB4EACA-22FD-4141-BAF8-53373B2C1587}" type="slidenum">
              <a:rPr lang="en-GB" smtClean="0"/>
              <a:pPr/>
              <a:t>5</a:t>
            </a:fld>
            <a:endParaRPr lang="en-GB" dirty="0"/>
          </a:p>
        </p:txBody>
      </p:sp>
    </p:spTree>
    <p:extLst>
      <p:ext uri="{BB962C8B-B14F-4D97-AF65-F5344CB8AC3E}">
        <p14:creationId xmlns:p14="http://schemas.microsoft.com/office/powerpoint/2010/main" val="413454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846424" y="6485622"/>
            <a:ext cx="2286000" cy="365125"/>
          </a:xfrm>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7AB4EACA-22FD-4141-BAF8-53373B2C1587}" type="slidenum">
              <a:rPr lang="en-GB" smtClean="0"/>
              <a:pPr/>
              <a:t>6</a:t>
            </a:fld>
            <a:endParaRPr lang="en-GB" dirty="0"/>
          </a:p>
        </p:txBody>
      </p:sp>
      <p:sp>
        <p:nvSpPr>
          <p:cNvPr id="4" name="Title 1"/>
          <p:cNvSpPr txBox="1">
            <a:spLocks/>
          </p:cNvSpPr>
          <p:nvPr/>
        </p:nvSpPr>
        <p:spPr>
          <a:xfrm>
            <a:off x="990600" y="304800"/>
            <a:ext cx="7772400" cy="914400"/>
          </a:xfrm>
          <a:prstGeom prst="rect">
            <a:avLst/>
          </a:prstGeo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normalizeH="0" baseline="0" noProof="0" dirty="0" smtClean="0">
                <a:ln/>
                <a:solidFill>
                  <a:schemeClr val="accent3"/>
                </a:solidFill>
                <a:uLnTx/>
                <a:uFillTx/>
                <a:latin typeface="Times New Roman" pitchFamily="18" charset="0"/>
                <a:ea typeface="+mj-ea"/>
                <a:cs typeface="Times New Roman" pitchFamily="18" charset="0"/>
              </a:rPr>
              <a:t>Product Backlog</a:t>
            </a:r>
            <a:endParaRPr kumimoji="0" lang="en-GB" sz="4000" b="1" i="0" u="none" strike="noStrike" kern="1200" normalizeH="0" baseline="0" noProof="0" dirty="0">
              <a:ln/>
              <a:solidFill>
                <a:schemeClr val="accent3"/>
              </a:solidFill>
              <a:uLnTx/>
              <a:uFillTx/>
              <a:latin typeface="Times New Roman" pitchFamily="18" charset="0"/>
              <a:ea typeface="+mj-ea"/>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3975096"/>
              </p:ext>
            </p:extLst>
          </p:nvPr>
        </p:nvGraphicFramePr>
        <p:xfrm>
          <a:off x="395537" y="1050813"/>
          <a:ext cx="8265130" cy="5474552"/>
        </p:xfrm>
        <a:graphic>
          <a:graphicData uri="http://schemas.openxmlformats.org/drawingml/2006/table">
            <a:tbl>
              <a:tblPr>
                <a:tableStyleId>{5C22544A-7EE6-4342-B048-85BDC9FD1C3A}</a:tableStyleId>
              </a:tblPr>
              <a:tblGrid>
                <a:gridCol w="393069"/>
                <a:gridCol w="444339"/>
                <a:gridCol w="551150"/>
                <a:gridCol w="2172560"/>
                <a:gridCol w="2121292"/>
                <a:gridCol w="538334"/>
                <a:gridCol w="555424"/>
                <a:gridCol w="598148"/>
                <a:gridCol w="890814"/>
              </a:tblGrid>
              <a:tr h="177952">
                <a:tc gridSpan="9">
                  <a:txBody>
                    <a:bodyPr/>
                    <a:lstStyle/>
                    <a:p>
                      <a:pPr algn="ctr" fontAlgn="ctr"/>
                      <a:r>
                        <a:rPr lang="en-US" sz="800" u="none" strike="noStrike">
                          <a:effectLst/>
                        </a:rPr>
                        <a:t>PRODUCT BACKLOG</a:t>
                      </a:r>
                      <a:endParaRPr lang="en-US" sz="800" b="1" i="0" u="none" strike="noStrike">
                        <a:solidFill>
                          <a:srgbClr val="000000"/>
                        </a:solidFill>
                        <a:effectLst/>
                        <a:latin typeface="Cambria"/>
                      </a:endParaRPr>
                    </a:p>
                  </a:txBody>
                  <a:tcPr marL="3841" marR="3841" marT="384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1980">
                <a:tc>
                  <a:txBody>
                    <a:bodyPr/>
                    <a:lstStyle/>
                    <a:p>
                      <a:pPr algn="l" fontAlgn="b"/>
                      <a:endParaRPr lang="en-US" sz="400" b="0" i="0" u="none" strike="noStrike">
                        <a:solidFill>
                          <a:srgbClr val="000000"/>
                        </a:solidFill>
                        <a:effectLst/>
                        <a:latin typeface="Calibri"/>
                      </a:endParaRPr>
                    </a:p>
                  </a:txBody>
                  <a:tcPr marL="3841" marR="3841" marT="3841" marB="0" anchor="b"/>
                </a:tc>
                <a:tc>
                  <a:txBody>
                    <a:bodyPr/>
                    <a:lstStyle/>
                    <a:p>
                      <a:pPr algn="l" fontAlgn="b"/>
                      <a:endParaRPr lang="en-US" sz="400" b="0" i="0" u="none" strike="noStrike">
                        <a:solidFill>
                          <a:srgbClr val="000000"/>
                        </a:solidFill>
                        <a:effectLst/>
                        <a:latin typeface="Calibri"/>
                      </a:endParaRPr>
                    </a:p>
                  </a:txBody>
                  <a:tcPr marL="3841" marR="3841" marT="3841" marB="0" anchor="b"/>
                </a:tc>
                <a:tc>
                  <a:txBody>
                    <a:bodyPr/>
                    <a:lstStyle/>
                    <a:p>
                      <a:pPr algn="l" fontAlgn="b"/>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500" u="none" strike="noStrike">
                          <a:effectLst/>
                        </a:rPr>
                        <a:t>Batch 2018_2019</a:t>
                      </a:r>
                      <a:endParaRPr lang="en-US" sz="500" b="1" i="0" u="none" strike="noStrike">
                        <a:solidFill>
                          <a:srgbClr val="000000"/>
                        </a:solidFill>
                        <a:effectLst/>
                        <a:latin typeface="Calibri"/>
                      </a:endParaRPr>
                    </a:p>
                  </a:txBody>
                  <a:tcPr marL="3841" marR="3841" marT="3841" marB="0" anchor="ctr"/>
                </a:tc>
                <a:tc>
                  <a:txBody>
                    <a:bodyPr/>
                    <a:lstStyle/>
                    <a:p>
                      <a:pPr algn="l" fontAlgn="b"/>
                      <a:endParaRPr lang="en-US" sz="400" b="0" i="0" u="none" strike="noStrike">
                        <a:solidFill>
                          <a:srgbClr val="000000"/>
                        </a:solidFill>
                        <a:effectLst/>
                        <a:latin typeface="Calibri"/>
                      </a:endParaRPr>
                    </a:p>
                  </a:txBody>
                  <a:tcPr marL="3841" marR="3841" marT="3841" marB="0" anchor="b"/>
                </a:tc>
                <a:tc>
                  <a:txBody>
                    <a:bodyPr/>
                    <a:lstStyle/>
                    <a:p>
                      <a:pPr algn="l" fontAlgn="b"/>
                      <a:endParaRPr lang="en-US" sz="400" b="0" i="0" u="none" strike="noStrike">
                        <a:solidFill>
                          <a:srgbClr val="000000"/>
                        </a:solidFill>
                        <a:effectLst/>
                        <a:latin typeface="Calibri"/>
                      </a:endParaRPr>
                    </a:p>
                  </a:txBody>
                  <a:tcPr marL="3841" marR="3841" marT="3841" marB="0" anchor="b"/>
                </a:tc>
                <a:tc>
                  <a:txBody>
                    <a:bodyPr/>
                    <a:lstStyle/>
                    <a:p>
                      <a:pPr algn="l" fontAlgn="b"/>
                      <a:endParaRPr lang="en-US" sz="400" b="0" i="0" u="none" strike="noStrike">
                        <a:solidFill>
                          <a:srgbClr val="000000"/>
                        </a:solidFill>
                        <a:effectLst/>
                        <a:latin typeface="Calibri"/>
                      </a:endParaRPr>
                    </a:p>
                  </a:txBody>
                  <a:tcPr marL="3841" marR="3841" marT="3841" marB="0" anchor="b"/>
                </a:tc>
                <a:tc>
                  <a:txBody>
                    <a:bodyPr/>
                    <a:lstStyle/>
                    <a:p>
                      <a:pPr algn="l" fontAlgn="b"/>
                      <a:endParaRPr lang="en-US" sz="400" b="0" i="0" u="none" strike="noStrike">
                        <a:solidFill>
                          <a:srgbClr val="000000"/>
                        </a:solidFill>
                        <a:effectLst/>
                        <a:latin typeface="Calibri"/>
                      </a:endParaRPr>
                    </a:p>
                  </a:txBody>
                  <a:tcPr marL="3841" marR="3841" marT="3841" marB="0" anchor="b"/>
                </a:tc>
                <a:tc>
                  <a:txBody>
                    <a:bodyPr/>
                    <a:lstStyle/>
                    <a:p>
                      <a:pPr algn="l" fontAlgn="b"/>
                      <a:endParaRPr lang="en-US" sz="400" b="0" i="0" u="none" strike="noStrike">
                        <a:solidFill>
                          <a:srgbClr val="000000"/>
                        </a:solidFill>
                        <a:effectLst/>
                        <a:latin typeface="Calibri"/>
                      </a:endParaRPr>
                    </a:p>
                  </a:txBody>
                  <a:tcPr marL="3841" marR="3841" marT="3841" marB="0" anchor="b"/>
                </a:tc>
              </a:tr>
              <a:tr h="76842">
                <a:tc rowSpan="2">
                  <a:txBody>
                    <a:bodyPr/>
                    <a:lstStyle/>
                    <a:p>
                      <a:pPr algn="ctr" fontAlgn="ctr"/>
                      <a:r>
                        <a:rPr lang="en-US" sz="300" u="none" strike="noStrike">
                          <a:effectLst/>
                        </a:rPr>
                        <a:t>SPRINT BACKLOG</a:t>
                      </a:r>
                      <a:endParaRPr lang="en-US" sz="300" b="1" i="0" u="none" strike="noStrike">
                        <a:solidFill>
                          <a:srgbClr val="000000"/>
                        </a:solidFill>
                        <a:effectLst/>
                        <a:latin typeface="Calibri"/>
                      </a:endParaRPr>
                    </a:p>
                  </a:txBody>
                  <a:tcPr marL="3841" marR="3841" marT="3841" marB="0" anchor="ctr"/>
                </a:tc>
                <a:tc rowSpan="2">
                  <a:txBody>
                    <a:bodyPr/>
                    <a:lstStyle/>
                    <a:p>
                      <a:pPr algn="ctr" fontAlgn="ctr"/>
                      <a:r>
                        <a:rPr lang="en-US" sz="300" u="none" strike="noStrike">
                          <a:effectLst/>
                        </a:rPr>
                        <a:t>US ID</a:t>
                      </a:r>
                      <a:endParaRPr lang="en-US" sz="300" b="1" i="0" u="none" strike="noStrike">
                        <a:solidFill>
                          <a:srgbClr val="000000"/>
                        </a:solidFill>
                        <a:effectLst/>
                        <a:latin typeface="Calibri"/>
                      </a:endParaRPr>
                    </a:p>
                  </a:txBody>
                  <a:tcPr marL="3841" marR="3841" marT="3841" marB="0" anchor="ctr"/>
                </a:tc>
                <a:tc gridSpan="3">
                  <a:txBody>
                    <a:bodyPr/>
                    <a:lstStyle/>
                    <a:p>
                      <a:pPr algn="ctr" fontAlgn="ctr"/>
                      <a:r>
                        <a:rPr lang="en-US" sz="300" u="none" strike="noStrike">
                          <a:effectLst/>
                        </a:rPr>
                        <a:t>BACKLOG ITEM</a:t>
                      </a:r>
                      <a:endParaRPr lang="en-US" sz="300" b="1" i="0" u="none" strike="noStrike">
                        <a:solidFill>
                          <a:srgbClr val="000000"/>
                        </a:solidFill>
                        <a:effectLst/>
                        <a:latin typeface="Calibri"/>
                      </a:endParaRPr>
                    </a:p>
                  </a:txBody>
                  <a:tcPr marL="3841" marR="3841" marT="3841" marB="0" anchor="ctr"/>
                </a:tc>
                <a:tc hMerge="1">
                  <a:txBody>
                    <a:bodyPr/>
                    <a:lstStyle/>
                    <a:p>
                      <a:endParaRPr lang="en-US"/>
                    </a:p>
                  </a:txBody>
                  <a:tcPr/>
                </a:tc>
                <a:tc hMerge="1">
                  <a:txBody>
                    <a:bodyPr/>
                    <a:lstStyle/>
                    <a:p>
                      <a:endParaRPr lang="en-US"/>
                    </a:p>
                  </a:txBody>
                  <a:tcPr/>
                </a:tc>
                <a:tc rowSpan="2">
                  <a:txBody>
                    <a:bodyPr/>
                    <a:lstStyle/>
                    <a:p>
                      <a:pPr algn="ctr" fontAlgn="ctr"/>
                      <a:r>
                        <a:rPr lang="en-US" sz="300" u="none" strike="noStrike">
                          <a:effectLst/>
                        </a:rPr>
                        <a:t>PRIORITY</a:t>
                      </a:r>
                      <a:endParaRPr lang="en-US" sz="300" b="1" i="0" u="none" strike="noStrike">
                        <a:solidFill>
                          <a:srgbClr val="000000"/>
                        </a:solidFill>
                        <a:effectLst/>
                        <a:latin typeface="Calibri"/>
                      </a:endParaRPr>
                    </a:p>
                  </a:txBody>
                  <a:tcPr marL="3841" marR="3841" marT="3841" marB="0" anchor="ctr"/>
                </a:tc>
                <a:tc rowSpan="2">
                  <a:txBody>
                    <a:bodyPr/>
                    <a:lstStyle/>
                    <a:p>
                      <a:pPr algn="ctr" fontAlgn="ctr"/>
                      <a:r>
                        <a:rPr lang="en-US" sz="300" u="none" strike="noStrike">
                          <a:effectLst/>
                        </a:rPr>
                        <a:t>RESPONSIBLE</a:t>
                      </a:r>
                      <a:endParaRPr lang="en-US" sz="300" b="1" i="0" u="none" strike="noStrike">
                        <a:solidFill>
                          <a:srgbClr val="000000"/>
                        </a:solidFill>
                        <a:effectLst/>
                        <a:latin typeface="Calibri"/>
                      </a:endParaRPr>
                    </a:p>
                  </a:txBody>
                  <a:tcPr marL="3841" marR="3841" marT="3841" marB="0" anchor="ctr"/>
                </a:tc>
                <a:tc rowSpan="2">
                  <a:txBody>
                    <a:bodyPr/>
                    <a:lstStyle/>
                    <a:p>
                      <a:pPr algn="ctr" fontAlgn="ctr"/>
                      <a:r>
                        <a:rPr lang="en-US" sz="300" u="none" strike="noStrike">
                          <a:effectLst/>
                        </a:rPr>
                        <a:t>ESTIMATE DATE</a:t>
                      </a:r>
                      <a:endParaRPr lang="en-US" sz="300" b="1" i="0" u="none" strike="noStrike">
                        <a:solidFill>
                          <a:srgbClr val="000000"/>
                        </a:solidFill>
                        <a:effectLst/>
                        <a:latin typeface="Calibri"/>
                      </a:endParaRPr>
                    </a:p>
                  </a:txBody>
                  <a:tcPr marL="3841" marR="3841" marT="3841" marB="0" anchor="ctr"/>
                </a:tc>
                <a:tc rowSpan="2">
                  <a:txBody>
                    <a:bodyPr/>
                    <a:lstStyle/>
                    <a:p>
                      <a:pPr algn="ctr" fontAlgn="ctr"/>
                      <a:r>
                        <a:rPr lang="en-US" sz="300" u="none" strike="noStrike">
                          <a:effectLst/>
                        </a:rPr>
                        <a:t>REMARKS</a:t>
                      </a:r>
                      <a:endParaRPr lang="en-US" sz="300" b="1" i="0" u="none" strike="noStrike">
                        <a:solidFill>
                          <a:srgbClr val="000000"/>
                        </a:solidFill>
                        <a:effectLst/>
                        <a:latin typeface="Calibri"/>
                      </a:endParaRPr>
                    </a:p>
                  </a:txBody>
                  <a:tcPr marL="3841" marR="3841" marT="3841" marB="0" anchor="ctr"/>
                </a:tc>
              </a:tr>
              <a:tr h="76842">
                <a:tc vMerge="1">
                  <a:txBody>
                    <a:bodyPr/>
                    <a:lstStyle/>
                    <a:p>
                      <a:endParaRPr lang="en-US"/>
                    </a:p>
                  </a:txBody>
                  <a:tcPr/>
                </a:tc>
                <a:tc vMerge="1">
                  <a:txBody>
                    <a:bodyPr/>
                    <a:lstStyle/>
                    <a:p>
                      <a:endParaRPr lang="en-US"/>
                    </a:p>
                  </a:txBody>
                  <a:tcPr/>
                </a:tc>
                <a:tc>
                  <a:txBody>
                    <a:bodyPr/>
                    <a:lstStyle/>
                    <a:p>
                      <a:pPr algn="ctr" fontAlgn="b"/>
                      <a:r>
                        <a:rPr lang="en-US" sz="300" u="none" strike="noStrike">
                          <a:effectLst/>
                        </a:rPr>
                        <a:t>AS A/AN</a:t>
                      </a:r>
                      <a:endParaRPr lang="en-US" sz="300" b="1" i="0" u="none" strike="noStrike">
                        <a:solidFill>
                          <a:srgbClr val="000000"/>
                        </a:solidFill>
                        <a:effectLst/>
                        <a:latin typeface="Calibri"/>
                      </a:endParaRPr>
                    </a:p>
                  </a:txBody>
                  <a:tcPr marL="3841" marR="3841" marT="3841" marB="0" anchor="b"/>
                </a:tc>
                <a:tc>
                  <a:txBody>
                    <a:bodyPr/>
                    <a:lstStyle/>
                    <a:p>
                      <a:pPr algn="ctr" fontAlgn="b"/>
                      <a:r>
                        <a:rPr lang="en-US" sz="300" u="none" strike="noStrike">
                          <a:effectLst/>
                        </a:rPr>
                        <a:t>I WANT TO</a:t>
                      </a:r>
                      <a:endParaRPr lang="en-US" sz="300" b="1" i="0" u="none" strike="noStrike">
                        <a:solidFill>
                          <a:srgbClr val="000000"/>
                        </a:solidFill>
                        <a:effectLst/>
                        <a:latin typeface="Calibri"/>
                      </a:endParaRPr>
                    </a:p>
                  </a:txBody>
                  <a:tcPr marL="3841" marR="3841" marT="3841" marB="0" anchor="b"/>
                </a:tc>
                <a:tc>
                  <a:txBody>
                    <a:bodyPr/>
                    <a:lstStyle/>
                    <a:p>
                      <a:pPr algn="ctr" fontAlgn="b"/>
                      <a:r>
                        <a:rPr lang="en-US" sz="300" u="none" strike="noStrike">
                          <a:effectLst/>
                        </a:rPr>
                        <a:t>SO THAT</a:t>
                      </a:r>
                      <a:endParaRPr lang="en-US" sz="300" b="1" i="0" u="none" strike="noStrike">
                        <a:solidFill>
                          <a:srgbClr val="000000"/>
                        </a:solidFill>
                        <a:effectLst/>
                        <a:latin typeface="Calibri"/>
                      </a:endParaRPr>
                    </a:p>
                  </a:txBody>
                  <a:tcPr marL="3841" marR="3841" marT="3841"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82563">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SB1/US1</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open web portal</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 can register free parking lots.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22-09-2018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SB1/US2</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Registers Himself/Herself</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parking lot can be verified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22-09-2018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SB1/US3</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sign's 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 puts his/her parking lot</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3</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22-09-2018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SB1/US4</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will register only single parking lot</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each admin is associated with one parking lot</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22-09-2018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SB1/US5</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will keep record of vehicles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no vehicle is stolen</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22-09-2018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SB1/US6</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mention the number of spaces available</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 can park vehicles.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22-09-2018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SB1/US7</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mention the time period of availability of spaces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parking problems will be reduced.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29-09-2018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SB1/US8</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control incoming vehicles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number of spaces will decrease.</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29-09-2018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SB1/US9</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control outgoing vehicles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number of spaces will increase </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29-09-2018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SB1/US10</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register only free parking lots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 can park their vehicles.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29-09-2018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SB1/US11</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cover all the parking lots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parking problems will reduce in that area.</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02-10-2018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SB1/US12</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predict the available parkings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 can interact with the tools of application.</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02-10-2018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1</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SB1/US13</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change the number of spaces automatically</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 can see available spaces.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02-10-2018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SB2/US1</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display message if the parking is available</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 can look for another parking.</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02-10-2018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SB2/US2</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display all the nearby parking lots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 can choose his/her suitable parking.</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02-10-2018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SB2/US3</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paid parking has different criteria</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 will not include paid parking.</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5</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09-10-2018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SB2/US4</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open web portal</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enter particular area</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09-10-2018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SB2/US5</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display the parking lots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 can click on a particular parking slot.</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09-10-2018</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SB2/US6</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if parking is available</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it will show how many spaces are available.</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09-Oct-18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SB2/US7</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is free to see parking availability</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no charges will be there</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16-Oct-18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SB2/US8</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is free to see parking availability anytime</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no time boundations will be there</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16-Oct-18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SB2/US9</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can see Parking with normal Internet Connection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No Fast Internet will be needed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16-Oct-18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SB2/US10</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prediction of two wheelers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will be shown separate for two wheelers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16-Oct-18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SB2/US11</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prediction of three wheelers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will be shown separate for three wheelers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5</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16-Oct-18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SB2/US12</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prediction of four wheelers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will be shown separate for four wheelers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23-Oct-18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SB2/US13</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it will predict that</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till when the parking will be available.</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Kartik Tiwari</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23-Oct-18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2</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SB2/US14</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if parking is not available</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it will display that parking is not available.</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5</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23-Oct-18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SB3/US1</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prediction will be maintained for parking</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till what time parking will be full.</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3</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23-Oct-18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SB3/US2</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separate spaces for two wheelers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two wheelers have different parking.</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30-Oct-18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SB3/US3</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separate spaces for three wheelers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three wheelers have different parking.</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30-Oct-18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SB3/US4</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separate spaces for four wheelers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four wheelers have different parking.</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30-Oct-18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SB3/US5</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all the public parking lots will be covered</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parking problems will be reduced.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30-Oct-18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SB3/US6</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if area has Parking Lot for two wheelers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only two wheelers vehicles will be parked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5</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07-Oct-18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SB3/US7</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if area has Parking Lot for three wheelers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only three wheelers vehicles will be parked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07-Oct-18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SB3/US8</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if area has Parking Lot for four wheelers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only four wheelers vehicles will be parked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07-Oct-18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SB3/US9</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prediction will also tell that</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till what time parking will be full or empty.</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07-Oct-18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SB3/US10</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parking will be available only for selected areas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the areas will cover all the nearby parking lots.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07-Oct-18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SB3/US11</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two wheelers parking will be mentioned seperately</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two wheelers can park seperately.</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14-Oct-18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SB3/US12</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three wheelers parking will be mentioned separately</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three wheelers can park seperately.</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3</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14-Oct-18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3</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SB3/US13</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no parking charges will be there</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as it is a free parking slot.</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14-Oct-18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SB4/US1</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provide some driving tips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 can follow it for his/her own good.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14-Oct-18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SB4/US2</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put insert queries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 can insert new queries in the database.</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4</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14-Oct-18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SB4/US3</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put update queries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 can update the existing records.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21-Oct-18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SB4/US4</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put select queries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 can view the records.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6</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21-Oct-18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SB4/US5</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put delete queries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 can remove the unwanted records.</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21-Oct-18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SB4/US6</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take a backup</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 can save old records for future use.</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21-Oct-18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SB4/US7</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delete a backup</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 can delete the unwanted backup.</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3</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21-Oct-18</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SB4/US8</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can add new parking lot</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if any other parking lot is built</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00-Jan-00</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SB4/US9</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can delete a parking lot</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if parking lot is demolished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00-Jan-00</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SB4/US10</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can add new area</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for new parking lot</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00-Jan-00</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132407">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SB4/US11</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Admin</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can delete area</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if no parking lot is there in that area</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1</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00-Jan-00</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a:effectLst/>
                        </a:rPr>
                        <a:t> </a:t>
                      </a:r>
                      <a:endParaRPr lang="en-US" sz="300" b="0" i="0" u="none" strike="noStrike">
                        <a:solidFill>
                          <a:srgbClr val="000000"/>
                        </a:solidFill>
                        <a:effectLst/>
                        <a:latin typeface="Calibri"/>
                      </a:endParaRPr>
                    </a:p>
                  </a:txBody>
                  <a:tcPr marL="3841" marR="3841" marT="3841" marB="0" anchor="b"/>
                </a:tc>
              </a:tr>
              <a:tr h="82563">
                <a:tc>
                  <a:txBody>
                    <a:bodyPr/>
                    <a:lstStyle/>
                    <a:p>
                      <a:pPr algn="ctr" fontAlgn="b"/>
                      <a:r>
                        <a:rPr lang="en-US" sz="300" u="none" strike="noStrike">
                          <a:effectLst/>
                        </a:rPr>
                        <a:t>4</a:t>
                      </a:r>
                      <a:endParaRPr lang="en-US" sz="300" b="0" i="0" u="none" strike="noStrike">
                        <a:solidFill>
                          <a:srgbClr val="000000"/>
                        </a:solidFill>
                        <a:effectLst/>
                        <a:latin typeface="Calibri"/>
                      </a:endParaRPr>
                    </a:p>
                  </a:txBody>
                  <a:tcPr marL="3841" marR="3841" marT="3841" marB="0" anchor="b"/>
                </a:tc>
                <a:tc>
                  <a:txBody>
                    <a:bodyPr/>
                    <a:lstStyle/>
                    <a:p>
                      <a:pPr algn="ctr" fontAlgn="b"/>
                      <a:r>
                        <a:rPr lang="en-US" sz="400" u="none" strike="noStrike">
                          <a:effectLst/>
                        </a:rPr>
                        <a:t>SB4/US12</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User</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give feedback or suggestions</a:t>
                      </a:r>
                      <a:endParaRPr lang="en-US" sz="400" b="0" i="0" u="none" strike="noStrike">
                        <a:solidFill>
                          <a:srgbClr val="000000"/>
                        </a:solidFill>
                        <a:effectLst/>
                        <a:latin typeface="Calibri"/>
                      </a:endParaRPr>
                    </a:p>
                  </a:txBody>
                  <a:tcPr marL="3841" marR="3841" marT="3841" marB="0" anchor="b"/>
                </a:tc>
                <a:tc>
                  <a:txBody>
                    <a:bodyPr/>
                    <a:lstStyle/>
                    <a:p>
                      <a:pPr algn="l" fontAlgn="b"/>
                      <a:r>
                        <a:rPr lang="en-US" sz="400" u="none" strike="noStrike">
                          <a:effectLst/>
                        </a:rPr>
                        <a:t>the service can be improved.</a:t>
                      </a:r>
                      <a:endParaRPr lang="en-US" sz="400" b="0" i="0" u="none" strike="noStrike">
                        <a:solidFill>
                          <a:srgbClr val="000000"/>
                        </a:solidFill>
                        <a:effectLst/>
                        <a:latin typeface="Calibri"/>
                      </a:endParaRPr>
                    </a:p>
                  </a:txBody>
                  <a:tcPr marL="3841" marR="3841" marT="3841" marB="0" anchor="b"/>
                </a:tc>
                <a:tc>
                  <a:txBody>
                    <a:bodyPr/>
                    <a:lstStyle/>
                    <a:p>
                      <a:pPr algn="ctr" fontAlgn="ctr"/>
                      <a:r>
                        <a:rPr lang="en-US" sz="300" u="none" strike="noStrike">
                          <a:effectLst/>
                        </a:rPr>
                        <a:t>2</a:t>
                      </a:r>
                      <a:endParaRPr lang="en-US" sz="300" b="0" i="0" u="none" strike="noStrike">
                        <a:solidFill>
                          <a:srgbClr val="000000"/>
                        </a:solidFill>
                        <a:effectLst/>
                        <a:latin typeface="Calibri"/>
                      </a:endParaRPr>
                    </a:p>
                  </a:txBody>
                  <a:tcPr marL="3841" marR="3841" marT="3841" marB="0" anchor="ctr"/>
                </a:tc>
                <a:tc>
                  <a:txBody>
                    <a:bodyPr/>
                    <a:lstStyle/>
                    <a:p>
                      <a:pPr algn="l" fontAlgn="b"/>
                      <a:r>
                        <a:rPr lang="en-US" sz="300" u="none" strike="noStrike">
                          <a:effectLst/>
                        </a:rPr>
                        <a:t>Mahesh Meena</a:t>
                      </a:r>
                      <a:endParaRPr lang="en-US" sz="300" b="0" i="0" u="none" strike="noStrike">
                        <a:solidFill>
                          <a:srgbClr val="000000"/>
                        </a:solidFill>
                        <a:effectLst/>
                        <a:latin typeface="Calibri"/>
                      </a:endParaRPr>
                    </a:p>
                  </a:txBody>
                  <a:tcPr marL="3841" marR="3841" marT="3841" marB="0" anchor="b"/>
                </a:tc>
                <a:tc>
                  <a:txBody>
                    <a:bodyPr/>
                    <a:lstStyle/>
                    <a:p>
                      <a:pPr algn="r" fontAlgn="b"/>
                      <a:r>
                        <a:rPr lang="en-US" sz="300" u="none" strike="noStrike">
                          <a:effectLst/>
                        </a:rPr>
                        <a:t>00-Jan-00</a:t>
                      </a:r>
                      <a:endParaRPr lang="en-US" sz="300" b="0" i="0" u="none" strike="noStrike">
                        <a:solidFill>
                          <a:srgbClr val="000000"/>
                        </a:solidFill>
                        <a:effectLst/>
                        <a:latin typeface="Calibri"/>
                      </a:endParaRPr>
                    </a:p>
                  </a:txBody>
                  <a:tcPr marL="3841" marR="3841" marT="3841" marB="0" anchor="b"/>
                </a:tc>
                <a:tc>
                  <a:txBody>
                    <a:bodyPr/>
                    <a:lstStyle/>
                    <a:p>
                      <a:pPr algn="l" fontAlgn="b"/>
                      <a:r>
                        <a:rPr lang="en-US" sz="300" u="none" strike="noStrike" dirty="0">
                          <a:effectLst/>
                        </a:rPr>
                        <a:t> </a:t>
                      </a:r>
                      <a:endParaRPr lang="en-US" sz="300" b="0" i="0" u="none" strike="noStrike" dirty="0">
                        <a:solidFill>
                          <a:srgbClr val="000000"/>
                        </a:solidFill>
                        <a:effectLst/>
                        <a:latin typeface="Calibri"/>
                      </a:endParaRPr>
                    </a:p>
                  </a:txBody>
                  <a:tcPr marL="3841" marR="3841" marT="3841" marB="0" anchor="b"/>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Batch 2015-2019, Final Year 2018-2019, </a:t>
            </a:r>
            <a:endParaRPr lang="en-GB" dirty="0"/>
          </a:p>
        </p:txBody>
      </p:sp>
      <p:sp>
        <p:nvSpPr>
          <p:cNvPr id="2" name="Slide Number Placeholder 1"/>
          <p:cNvSpPr>
            <a:spLocks noGrp="1"/>
          </p:cNvSpPr>
          <p:nvPr>
            <p:ph type="sldNum" sz="quarter" idx="12"/>
          </p:nvPr>
        </p:nvSpPr>
        <p:spPr/>
        <p:txBody>
          <a:bodyPr/>
          <a:lstStyle/>
          <a:p>
            <a:fld id="{7AB4EACA-22FD-4141-BAF8-53373B2C1587}" type="slidenum">
              <a:rPr lang="en-GB" smtClean="0"/>
              <a:pPr/>
              <a:t>7</a:t>
            </a:fld>
            <a:endParaRPr lang="en-GB" dirty="0"/>
          </a:p>
        </p:txBody>
      </p:sp>
      <p:sp>
        <p:nvSpPr>
          <p:cNvPr id="3" name="Title 1"/>
          <p:cNvSpPr txBox="1">
            <a:spLocks/>
          </p:cNvSpPr>
          <p:nvPr/>
        </p:nvSpPr>
        <p:spPr>
          <a:xfrm>
            <a:off x="914400" y="512064"/>
            <a:ext cx="7772400" cy="914400"/>
          </a:xfrm>
          <a:prstGeom prst="rect">
            <a:avLst/>
          </a:prstGeo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normalizeH="0" baseline="0" noProof="0" dirty="0" smtClean="0">
                <a:ln/>
                <a:solidFill>
                  <a:schemeClr val="accent3"/>
                </a:solidFill>
                <a:uLnTx/>
                <a:uFillTx/>
                <a:latin typeface="Times New Roman" pitchFamily="18" charset="0"/>
                <a:ea typeface="+mj-ea"/>
                <a:cs typeface="Times New Roman" pitchFamily="18" charset="0"/>
              </a:rPr>
              <a:t>Sprint Backlog -1</a:t>
            </a:r>
            <a:endParaRPr kumimoji="0" lang="en-GB" sz="4000" b="1" i="0" u="none" strike="noStrike" kern="1200" normalizeH="0" baseline="0" noProof="0" dirty="0">
              <a:ln/>
              <a:solidFill>
                <a:schemeClr val="accent3"/>
              </a:solidFill>
              <a:uLnTx/>
              <a:uFillTx/>
              <a:latin typeface="Times New Roman" pitchFamily="18" charset="0"/>
              <a:ea typeface="+mj-ea"/>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15378347"/>
              </p:ext>
            </p:extLst>
          </p:nvPr>
        </p:nvGraphicFramePr>
        <p:xfrm>
          <a:off x="323527" y="1268759"/>
          <a:ext cx="8363272" cy="4896549"/>
        </p:xfrm>
        <a:graphic>
          <a:graphicData uri="http://schemas.openxmlformats.org/drawingml/2006/table">
            <a:tbl>
              <a:tblPr/>
              <a:tblGrid>
                <a:gridCol w="553914"/>
                <a:gridCol w="1730983"/>
                <a:gridCol w="522442"/>
                <a:gridCol w="2467439"/>
                <a:gridCol w="772123"/>
                <a:gridCol w="1359609"/>
                <a:gridCol w="956762"/>
              </a:tblGrid>
              <a:tr h="181516">
                <a:tc gridSpan="7">
                  <a:txBody>
                    <a:bodyPr/>
                    <a:lstStyle/>
                    <a:p>
                      <a:pPr algn="ctr" fontAlgn="b"/>
                      <a:r>
                        <a:rPr lang="en-US" sz="800" b="1" i="0" u="none" strike="noStrike">
                          <a:solidFill>
                            <a:srgbClr val="000000"/>
                          </a:solidFill>
                          <a:effectLst/>
                          <a:latin typeface="Cambria"/>
                        </a:rPr>
                        <a:t>SPRINT BACKLOG 1</a:t>
                      </a:r>
                    </a:p>
                  </a:txBody>
                  <a:tcPr marL="3786" marR="3786" marT="3786"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4118">
                <a:tc>
                  <a:txBody>
                    <a:bodyPr/>
                    <a:lstStyle/>
                    <a:p>
                      <a:pPr algn="l" fontAlgn="b"/>
                      <a:endParaRPr lang="en-US" sz="400" b="0" i="0" u="none" strike="noStrike">
                        <a:solidFill>
                          <a:srgbClr val="000000"/>
                        </a:solidFill>
                        <a:effectLst/>
                        <a:latin typeface="Calibri"/>
                      </a:endParaRPr>
                    </a:p>
                  </a:txBody>
                  <a:tcPr marL="3786" marR="3786" marT="3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786" marR="3786" marT="3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786" marR="3786" marT="3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786" marR="3786" marT="3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786" marR="3786" marT="3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786" marR="3786" marT="3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786" marR="3786" marT="3786" marB="0" anchor="b">
                    <a:lnL>
                      <a:noFill/>
                    </a:lnL>
                    <a:lnR>
                      <a:noFill/>
                    </a:lnR>
                    <a:lnT>
                      <a:noFill/>
                    </a:lnT>
                    <a:lnB w="6350" cap="flat" cmpd="sng" algn="ctr">
                      <a:solidFill>
                        <a:srgbClr val="000000"/>
                      </a:solidFill>
                      <a:prstDash val="solid"/>
                      <a:round/>
                      <a:headEnd type="none" w="med" len="med"/>
                      <a:tailEnd type="none" w="med" len="med"/>
                    </a:lnB>
                  </a:tcPr>
                </a:tc>
              </a:tr>
              <a:tr h="336471">
                <a:tc>
                  <a:txBody>
                    <a:bodyPr/>
                    <a:lstStyle/>
                    <a:p>
                      <a:pPr algn="ctr" fontAlgn="ctr"/>
                      <a:r>
                        <a:rPr lang="en-US" sz="400" b="1" i="0" u="none" strike="noStrike">
                          <a:solidFill>
                            <a:srgbClr val="000000"/>
                          </a:solidFill>
                          <a:effectLst/>
                          <a:latin typeface="Verdana"/>
                        </a:rPr>
                        <a:t>US ID</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1" i="0" u="none" strike="noStrike">
                          <a:solidFill>
                            <a:srgbClr val="000000"/>
                          </a:solidFill>
                          <a:effectLst/>
                          <a:latin typeface="Verdana"/>
                        </a:rPr>
                        <a:t>USER STORY</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1" i="0" u="none" strike="noStrike">
                          <a:solidFill>
                            <a:srgbClr val="000000"/>
                          </a:solidFill>
                          <a:effectLst/>
                          <a:latin typeface="Verdana"/>
                        </a:rPr>
                        <a:t>TASK ID</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1" i="0" u="none" strike="noStrike">
                          <a:solidFill>
                            <a:srgbClr val="000000"/>
                          </a:solidFill>
                          <a:effectLst/>
                          <a:latin typeface="Verdana"/>
                        </a:rPr>
                        <a:t>TASKS</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1" i="0" u="none" strike="noStrike">
                          <a:solidFill>
                            <a:srgbClr val="000000"/>
                          </a:solidFill>
                          <a:effectLst/>
                          <a:latin typeface="Verdana"/>
                        </a:rPr>
                        <a:t>TM</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1" i="0" u="none" strike="noStrike">
                          <a:solidFill>
                            <a:srgbClr val="000000"/>
                          </a:solidFill>
                          <a:effectLst/>
                          <a:latin typeface="Verdana"/>
                        </a:rPr>
                        <a:t>STATUS (NOT STARTED / IN PROGRESS / COMPLETED)</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1" i="0" u="none" strike="noStrike">
                          <a:solidFill>
                            <a:srgbClr val="000000"/>
                          </a:solidFill>
                          <a:effectLst/>
                          <a:latin typeface="Verdana"/>
                        </a:rPr>
                        <a:t>ESTIMATED DATE OF TASK COMPLETION</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a:txBody>
                    <a:bodyPr/>
                    <a:lstStyle/>
                    <a:p>
                      <a:pPr algn="l" fontAlgn="b"/>
                      <a:r>
                        <a:rPr lang="en-US" sz="400" b="0" i="0" u="none" strike="noStrike">
                          <a:solidFill>
                            <a:srgbClr val="000000"/>
                          </a:solidFill>
                          <a:effectLst/>
                          <a:latin typeface="Verdana"/>
                        </a:rPr>
                        <a:t> </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Verdana"/>
                        </a:rPr>
                        <a:t> </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Verdana"/>
                        </a:rPr>
                        <a:t> </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Verdana"/>
                        </a:rPr>
                        <a:t> </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Verdana"/>
                        </a:rPr>
                        <a:t> </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Verdana"/>
                        </a:rPr>
                        <a:t> </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Verdana"/>
                        </a:rPr>
                        <a:t> </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gridSpan="7">
                  <a:txBody>
                    <a:bodyPr/>
                    <a:lstStyle/>
                    <a:p>
                      <a:pPr algn="ctr" fontAlgn="b"/>
                      <a:r>
                        <a:rPr lang="en-US" sz="400" b="1" i="0" u="none" strike="noStrike">
                          <a:solidFill>
                            <a:srgbClr val="000000"/>
                          </a:solidFill>
                          <a:effectLst/>
                          <a:latin typeface="Times New Roman"/>
                        </a:rPr>
                        <a:t>SPRINT 1 - Smart Parking System </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4118">
                <a:tc rowSpan="5">
                  <a:txBody>
                    <a:bodyPr/>
                    <a:lstStyle/>
                    <a:p>
                      <a:pPr algn="ctr" fontAlgn="ctr"/>
                      <a:r>
                        <a:rPr lang="en-US" sz="400" b="0" i="0" u="none" strike="noStrike">
                          <a:solidFill>
                            <a:srgbClr val="000000"/>
                          </a:solidFill>
                          <a:effectLst/>
                          <a:latin typeface="Times New Roman"/>
                        </a:rPr>
                        <a:t>SB1/US1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400" b="0" i="0" u="none" strike="noStrike">
                          <a:solidFill>
                            <a:srgbClr val="000000"/>
                          </a:solidFill>
                          <a:effectLst/>
                          <a:latin typeface="Calibri"/>
                        </a:rPr>
                        <a:t>open web portal</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SB1/D1/T1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22-Sep-18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SB1/D1/T2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22-Sep-18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SB1/D1/T3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22-Sep-18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SB1/D1/T4</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insert the data.</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22-Sep-18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SB1/D1/T5</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Testing of the module on localhost and then on server.</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22-Sep-18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3">
                  <a:txBody>
                    <a:bodyPr/>
                    <a:lstStyle/>
                    <a:p>
                      <a:pPr algn="ctr" fontAlgn="ctr"/>
                      <a:r>
                        <a:rPr lang="en-US" sz="400" b="0" i="0" u="none" strike="noStrike">
                          <a:solidFill>
                            <a:srgbClr val="000000"/>
                          </a:solidFill>
                          <a:effectLst/>
                          <a:latin typeface="Times New Roman"/>
                        </a:rPr>
                        <a:t>SB1/US2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400" b="0" i="0" u="none" strike="noStrike">
                          <a:solidFill>
                            <a:srgbClr val="000000"/>
                          </a:solidFill>
                          <a:effectLst/>
                          <a:latin typeface="Calibri"/>
                        </a:rPr>
                        <a:t>Registers Himself/Herself</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SB1/D2/T1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22-Sep-18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SB1/D2/T2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Apply CSS</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29-Sep-18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SB1/D2/T3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Connection with Database to insert the data.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29-Sep-18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8544">
                <a:tc rowSpan="3">
                  <a:txBody>
                    <a:bodyPr/>
                    <a:lstStyle/>
                    <a:p>
                      <a:pPr algn="ctr" fontAlgn="ctr"/>
                      <a:r>
                        <a:rPr lang="en-US" sz="400" b="0" i="0" u="none" strike="noStrike">
                          <a:solidFill>
                            <a:srgbClr val="000000"/>
                          </a:solidFill>
                          <a:effectLst/>
                          <a:latin typeface="Times New Roman"/>
                        </a:rPr>
                        <a:t>SB1/US3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400" b="0" i="0" u="none" strike="noStrike">
                          <a:solidFill>
                            <a:srgbClr val="000000"/>
                          </a:solidFill>
                          <a:effectLst/>
                          <a:latin typeface="Calibri"/>
                        </a:rPr>
                        <a:t>sign's in</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SB1/D3/T1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Designing of GUI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29-Sep-18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SB1/D3/T2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Apply CSS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29-Sep-18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SB1/D3/T3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Connection with Database to insert the data.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4">
                  <a:txBody>
                    <a:bodyPr/>
                    <a:lstStyle/>
                    <a:p>
                      <a:pPr algn="ctr" fontAlgn="ctr"/>
                      <a:r>
                        <a:rPr lang="en-US" sz="400" b="0" i="0" u="none" strike="noStrike">
                          <a:solidFill>
                            <a:srgbClr val="000000"/>
                          </a:solidFill>
                          <a:effectLst/>
                          <a:latin typeface="Times New Roman"/>
                        </a:rPr>
                        <a:t>SB1/US4</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400" b="0" i="0" u="none" strike="noStrike">
                          <a:solidFill>
                            <a:srgbClr val="000000"/>
                          </a:solidFill>
                          <a:effectLst/>
                          <a:latin typeface="Calibri"/>
                        </a:rPr>
                        <a:t>will register only single parking lot</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SB1/D4/T1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Designing of GUI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SB1/D4/T2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Validating user input at client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SB1/D4/T3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Validating user input at server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SB1/D4/T4</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control the activities of vehicles.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3">
                  <a:txBody>
                    <a:bodyPr/>
                    <a:lstStyle/>
                    <a:p>
                      <a:pPr algn="ctr" fontAlgn="ctr"/>
                      <a:r>
                        <a:rPr lang="en-US" sz="400" b="0" i="0" u="none" strike="noStrike">
                          <a:solidFill>
                            <a:srgbClr val="000000"/>
                          </a:solidFill>
                          <a:effectLst/>
                          <a:latin typeface="Times New Roman"/>
                        </a:rPr>
                        <a:t>SB1/US5</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400" b="0" i="0" u="none" strike="noStrike">
                          <a:solidFill>
                            <a:srgbClr val="000000"/>
                          </a:solidFill>
                          <a:effectLst/>
                          <a:latin typeface="Calibri"/>
                        </a:rPr>
                        <a:t>will keep record of vehicles</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SB1/D5/T1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Apply CSS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09-Oct-18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SB1/D5/T2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Creating connection file in jsp for database connectivity.</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09-Oct-18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SB1/D5/T3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insert parking slots chosen into the database.</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09-Oct-18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3">
                  <a:txBody>
                    <a:bodyPr/>
                    <a:lstStyle/>
                    <a:p>
                      <a:pPr algn="ctr" fontAlgn="ctr"/>
                      <a:r>
                        <a:rPr lang="en-US" sz="400" b="0" i="0" u="none" strike="noStrike">
                          <a:solidFill>
                            <a:srgbClr val="000000"/>
                          </a:solidFill>
                          <a:effectLst/>
                          <a:latin typeface="Times New Roman"/>
                        </a:rPr>
                        <a:t>SB1/US6</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3">
                  <a:txBody>
                    <a:bodyPr/>
                    <a:lstStyle/>
                    <a:p>
                      <a:pPr algn="ctr" fontAlgn="ctr"/>
                      <a:r>
                        <a:rPr lang="en-US" sz="400" b="0" i="0" u="none" strike="noStrike">
                          <a:solidFill>
                            <a:srgbClr val="000000"/>
                          </a:solidFill>
                          <a:effectLst/>
                          <a:latin typeface="Calibri"/>
                        </a:rPr>
                        <a:t>mention the number of spaces available</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SB1/D6/T1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Apply CSS</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09-Oct-18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SB1/D6/T2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Creating connection file in jsp for database connectivity.</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SB1/D6/T3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insert all the parking slots chosen into the database.</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4">
                  <a:txBody>
                    <a:bodyPr/>
                    <a:lstStyle/>
                    <a:p>
                      <a:pPr algn="ctr" fontAlgn="ctr"/>
                      <a:r>
                        <a:rPr lang="en-US" sz="400" b="0" i="0" u="none" strike="noStrike">
                          <a:solidFill>
                            <a:srgbClr val="000000"/>
                          </a:solidFill>
                          <a:effectLst/>
                          <a:latin typeface="Calibri"/>
                        </a:rPr>
                        <a:t>SB1/US7</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4">
                  <a:txBody>
                    <a:bodyPr/>
                    <a:lstStyle/>
                    <a:p>
                      <a:pPr algn="ctr" fontAlgn="ctr"/>
                      <a:r>
                        <a:rPr lang="en-US" sz="400" b="0" i="0" u="none" strike="noStrike">
                          <a:solidFill>
                            <a:srgbClr val="000000"/>
                          </a:solidFill>
                          <a:effectLst/>
                          <a:latin typeface="Calibri"/>
                        </a:rPr>
                        <a:t>mention the time period of availability of spaces</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SB1/D7/T1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SB1/D7/T2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SB1/D7/T3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SB1/D7/T4</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Analysis of parking slots to predict the available parkings.</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Kartik Tiwari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23-Oct-18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4">
                  <a:txBody>
                    <a:bodyPr/>
                    <a:lstStyle/>
                    <a:p>
                      <a:pPr algn="ctr" fontAlgn="ctr"/>
                      <a:r>
                        <a:rPr lang="en-US" sz="400" b="0" i="0" u="none" strike="noStrike">
                          <a:solidFill>
                            <a:srgbClr val="000000"/>
                          </a:solidFill>
                          <a:effectLst/>
                          <a:latin typeface="Times New Roman"/>
                        </a:rPr>
                        <a:t>SB1/US8</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400" b="0" i="0" u="none" strike="noStrike">
                          <a:solidFill>
                            <a:srgbClr val="000000"/>
                          </a:solidFill>
                          <a:effectLst/>
                          <a:latin typeface="Calibri"/>
                        </a:rPr>
                        <a:t>control incoming vehicles</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SB1/D8/T1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Designing of GUI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23-Oct-18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SB1/D8/T2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Apply JSP</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23-Oct-18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SB1/D8/T3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Connection with Database to change the number of spaces.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23-Oct-18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SB1/D8/T4</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Fetching of value of number of spaces available.</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30-Oct-18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4">
                  <a:txBody>
                    <a:bodyPr/>
                    <a:lstStyle/>
                    <a:p>
                      <a:pPr algn="ctr" fontAlgn="ctr"/>
                      <a:r>
                        <a:rPr lang="en-US" sz="400" b="0" i="0" u="none" strike="noStrike">
                          <a:solidFill>
                            <a:srgbClr val="000000"/>
                          </a:solidFill>
                          <a:effectLst/>
                          <a:latin typeface="Times New Roman"/>
                        </a:rPr>
                        <a:t>SB1/US9</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400" b="0" i="0" u="none" strike="noStrike">
                          <a:solidFill>
                            <a:srgbClr val="000000"/>
                          </a:solidFill>
                          <a:effectLst/>
                          <a:latin typeface="Calibri"/>
                        </a:rPr>
                        <a:t>control outgoing vehicles</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Calibri"/>
                        </a:rPr>
                        <a:t>SB1/D9/T1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Designing of GUI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30-Oct-18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ctr"/>
                      <a:r>
                        <a:rPr lang="en-US" sz="400" b="0" i="0" u="none" strike="noStrike">
                          <a:solidFill>
                            <a:srgbClr val="000000"/>
                          </a:solidFill>
                          <a:effectLst/>
                          <a:latin typeface="Calibri"/>
                        </a:rPr>
                        <a:t>SB1/D9/T2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client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30-Oct-18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ctr"/>
                      <a:r>
                        <a:rPr lang="en-US" sz="400" b="0" i="0" u="none" strike="noStrike">
                          <a:solidFill>
                            <a:srgbClr val="000000"/>
                          </a:solidFill>
                          <a:effectLst/>
                          <a:latin typeface="Calibri"/>
                        </a:rPr>
                        <a:t>SB1/D9/T3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server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30-Oct-18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ctr"/>
                      <a:r>
                        <a:rPr lang="en-US" sz="400" b="0" i="0" u="none" strike="noStrike">
                          <a:solidFill>
                            <a:srgbClr val="000000"/>
                          </a:solidFill>
                          <a:effectLst/>
                          <a:latin typeface="Calibri"/>
                        </a:rPr>
                        <a:t>SB1/D9/T4</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Analysis of parking slots to predict the available parkings.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4">
                  <a:txBody>
                    <a:bodyPr/>
                    <a:lstStyle/>
                    <a:p>
                      <a:pPr algn="ctr" fontAlgn="ctr"/>
                      <a:r>
                        <a:rPr lang="en-US" sz="400" b="0" i="0" u="none" strike="noStrike">
                          <a:solidFill>
                            <a:srgbClr val="000000"/>
                          </a:solidFill>
                          <a:effectLst/>
                          <a:latin typeface="Times New Roman"/>
                        </a:rPr>
                        <a:t>SB1/US10</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register only free parking lots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SB1/D10/T1</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Designing of GUI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SB1/D10/T2</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client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SB1/D10/T3</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server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SB1/D10/T4</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Analysis of parking slots to predict the available parkings.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4">
                  <a:txBody>
                    <a:bodyPr/>
                    <a:lstStyle/>
                    <a:p>
                      <a:pPr algn="ctr" fontAlgn="ctr"/>
                      <a:r>
                        <a:rPr lang="en-US" sz="400" b="0" i="0" u="none" strike="noStrike">
                          <a:solidFill>
                            <a:srgbClr val="000000"/>
                          </a:solidFill>
                          <a:effectLst/>
                          <a:latin typeface="Times New Roman"/>
                        </a:rPr>
                        <a:t>SB1/US11</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cover all the parking lots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SB1/D11/T1</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Designing of GUI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SB1/D11/T2</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client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SB1/D11/T3</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server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SB1/D11/T4</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Analysis of parking slots to predict the available parkings.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4">
                  <a:txBody>
                    <a:bodyPr/>
                    <a:lstStyle/>
                    <a:p>
                      <a:pPr algn="ctr" fontAlgn="ctr"/>
                      <a:r>
                        <a:rPr lang="en-US" sz="400" b="0" i="0" u="none" strike="noStrike">
                          <a:solidFill>
                            <a:srgbClr val="000000"/>
                          </a:solidFill>
                          <a:effectLst/>
                          <a:latin typeface="Times New Roman"/>
                        </a:rPr>
                        <a:t>SB1/US12</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predict the available parkings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SB1/D12/T1</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Designing of GUI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SB1/D12/T2</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client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SB1/D12/T3</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server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SB1/D12/T4</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Analysis of parking slots to predict the available parkings.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rowSpan="4">
                  <a:txBody>
                    <a:bodyPr/>
                    <a:lstStyle/>
                    <a:p>
                      <a:pPr algn="ctr" fontAlgn="ctr"/>
                      <a:r>
                        <a:rPr lang="en-US" sz="400" b="0" i="0" u="none" strike="noStrike">
                          <a:solidFill>
                            <a:srgbClr val="000000"/>
                          </a:solidFill>
                          <a:effectLst/>
                          <a:latin typeface="Times New Roman"/>
                        </a:rPr>
                        <a:t>SB1/US13</a:t>
                      </a:r>
                    </a:p>
                  </a:txBody>
                  <a:tcPr marL="3786" marR="3786" marT="3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change the number od spaces automatically</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SB1/D13/T1</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Designing of GUI</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SB1/D13/T2</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client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SB1/D13/T3</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Validating user input at server level.</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118">
                <a:tc vMerge="1">
                  <a:txBody>
                    <a:bodyPr/>
                    <a:lstStyle/>
                    <a:p>
                      <a:endParaRPr lang="en-US"/>
                    </a:p>
                  </a:txBody>
                  <a:tcPr/>
                </a:tc>
                <a:tc vMerge="1">
                  <a:txBody>
                    <a:bodyPr/>
                    <a:lstStyle/>
                    <a:p>
                      <a:endParaRPr lang="en-US"/>
                    </a:p>
                  </a:txBody>
                  <a:tcPr/>
                </a:tc>
                <a:tc>
                  <a:txBody>
                    <a:bodyPr/>
                    <a:lstStyle/>
                    <a:p>
                      <a:pPr algn="l" fontAlgn="b"/>
                      <a:r>
                        <a:rPr lang="en-US" sz="400" b="0" i="0" u="none" strike="noStrike">
                          <a:solidFill>
                            <a:srgbClr val="000000"/>
                          </a:solidFill>
                          <a:effectLst/>
                          <a:latin typeface="Calibri"/>
                        </a:rPr>
                        <a:t>SB1/D13/T4</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Analysis of parking slots to predict the available parkings.</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Times New Roman"/>
                        </a:rPr>
                        <a:t>Mahesh Meena</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Not Started</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dirty="0">
                          <a:solidFill>
                            <a:srgbClr val="000000"/>
                          </a:solidFill>
                          <a:effectLst/>
                          <a:latin typeface="Times New Roman"/>
                        </a:rPr>
                        <a:t>28-Oct-18</a:t>
                      </a:r>
                    </a:p>
                  </a:txBody>
                  <a:tcPr marL="3786" marR="3786" marT="37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617"/>
            <a:ext cx="8183880" cy="105156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latin typeface="Times New Roman" pitchFamily="18" charset="0"/>
                <a:cs typeface="Times New Roman" pitchFamily="18" charset="0"/>
              </a:rPr>
              <a:t>Sprint Backlog -2</a:t>
            </a:r>
            <a:endParaRPr lang="en-GB" b="1" spc="0" dirty="0">
              <a:ln/>
              <a:solidFill>
                <a:schemeClr val="accent3"/>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AB4EACA-22FD-4141-BAF8-53373B2C1587}" type="slidenum">
              <a:rPr lang="en-GB" smtClean="0"/>
              <a:pPr/>
              <a:t>8</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765979027"/>
              </p:ext>
            </p:extLst>
          </p:nvPr>
        </p:nvGraphicFramePr>
        <p:xfrm>
          <a:off x="467544" y="1124743"/>
          <a:ext cx="8208911" cy="5112554"/>
        </p:xfrm>
        <a:graphic>
          <a:graphicData uri="http://schemas.openxmlformats.org/drawingml/2006/table">
            <a:tbl>
              <a:tblPr/>
              <a:tblGrid>
                <a:gridCol w="544374"/>
                <a:gridCol w="1690859"/>
                <a:gridCol w="513442"/>
                <a:gridCol w="2424939"/>
                <a:gridCol w="758824"/>
                <a:gridCol w="1336190"/>
                <a:gridCol w="940283"/>
              </a:tblGrid>
              <a:tr h="165140">
                <a:tc gridSpan="7">
                  <a:txBody>
                    <a:bodyPr/>
                    <a:lstStyle/>
                    <a:p>
                      <a:pPr algn="ctr" fontAlgn="b"/>
                      <a:r>
                        <a:rPr lang="en-US" sz="700" b="1" i="0" u="none" strike="noStrike">
                          <a:solidFill>
                            <a:srgbClr val="000000"/>
                          </a:solidFill>
                          <a:effectLst/>
                          <a:latin typeface="Cambria"/>
                        </a:rPr>
                        <a:t>SPRINT BACKLOG 2</a:t>
                      </a:r>
                    </a:p>
                  </a:txBody>
                  <a:tcPr marL="3226" marR="3226" marT="3226"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260">
                <a:tc>
                  <a:txBody>
                    <a:bodyPr/>
                    <a:lstStyle/>
                    <a:p>
                      <a:pPr algn="l" fontAlgn="b"/>
                      <a:endParaRPr lang="en-US" sz="400" b="0" i="0" u="none" strike="noStrike">
                        <a:solidFill>
                          <a:srgbClr val="000000"/>
                        </a:solidFill>
                        <a:effectLst/>
                        <a:latin typeface="Calibri"/>
                      </a:endParaRPr>
                    </a:p>
                  </a:txBody>
                  <a:tcPr marL="3226" marR="3226" marT="32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226" marR="3226" marT="32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226" marR="3226" marT="32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226" marR="3226" marT="32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226" marR="3226" marT="32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226" marR="3226" marT="32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a:endParaRPr>
                    </a:p>
                  </a:txBody>
                  <a:tcPr marL="3226" marR="3226" marT="3226" marB="0" anchor="b">
                    <a:lnL>
                      <a:noFill/>
                    </a:lnL>
                    <a:lnR>
                      <a:noFill/>
                    </a:lnR>
                    <a:lnT>
                      <a:noFill/>
                    </a:lnT>
                    <a:lnB w="6350" cap="flat" cmpd="sng" algn="ctr">
                      <a:solidFill>
                        <a:srgbClr val="000000"/>
                      </a:solidFill>
                      <a:prstDash val="solid"/>
                      <a:round/>
                      <a:headEnd type="none" w="med" len="med"/>
                      <a:tailEnd type="none" w="med" len="med"/>
                    </a:lnB>
                  </a:tcPr>
                </a:tc>
              </a:tr>
              <a:tr h="285243">
                <a:tc>
                  <a:txBody>
                    <a:bodyPr/>
                    <a:lstStyle/>
                    <a:p>
                      <a:pPr algn="ctr" fontAlgn="ctr"/>
                      <a:r>
                        <a:rPr lang="en-US" sz="300" b="1" i="0" u="none" strike="noStrike">
                          <a:solidFill>
                            <a:srgbClr val="000000"/>
                          </a:solidFill>
                          <a:effectLst/>
                          <a:latin typeface="Verdana"/>
                        </a:rPr>
                        <a:t>US ID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1" i="0" u="none" strike="noStrike">
                          <a:solidFill>
                            <a:srgbClr val="000000"/>
                          </a:solidFill>
                          <a:effectLst/>
                          <a:latin typeface="Verdana"/>
                        </a:rPr>
                        <a:t>USER STORY</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1" i="0" u="none" strike="noStrike">
                          <a:solidFill>
                            <a:srgbClr val="000000"/>
                          </a:solidFill>
                          <a:effectLst/>
                          <a:latin typeface="Verdana"/>
                        </a:rPr>
                        <a:t>TASK ID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1" i="0" u="none" strike="noStrike">
                          <a:solidFill>
                            <a:srgbClr val="000000"/>
                          </a:solidFill>
                          <a:effectLst/>
                          <a:latin typeface="Verdana"/>
                        </a:rPr>
                        <a:t>TASKS</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1" i="0" u="none" strike="noStrike">
                          <a:solidFill>
                            <a:srgbClr val="000000"/>
                          </a:solidFill>
                          <a:effectLst/>
                          <a:latin typeface="Verdana"/>
                        </a:rPr>
                        <a:t>TM</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1" i="0" u="none" strike="noStrike">
                          <a:solidFill>
                            <a:srgbClr val="000000"/>
                          </a:solidFill>
                          <a:effectLst/>
                          <a:latin typeface="Verdana"/>
                        </a:rPr>
                        <a:t>STATUS (NOT STARTED / IN PROGRESS / COMPLETED)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1" i="0" u="none" strike="noStrike">
                          <a:solidFill>
                            <a:srgbClr val="000000"/>
                          </a:solidFill>
                          <a:effectLst/>
                          <a:latin typeface="Verdana"/>
                        </a:rPr>
                        <a:t>ESTIMATED DATE OF TASK COMPLETION</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311">
                <a:tc>
                  <a:txBody>
                    <a:bodyPr/>
                    <a:lstStyle/>
                    <a:p>
                      <a:pPr algn="l" fontAlgn="b"/>
                      <a:r>
                        <a:rPr lang="en-US" sz="300" b="0" i="0" u="none" strike="noStrike">
                          <a:solidFill>
                            <a:srgbClr val="000000"/>
                          </a:solidFill>
                          <a:effectLst/>
                          <a:latin typeface="Verdana"/>
                        </a:rPr>
                        <a:t> </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Verdana"/>
                        </a:rPr>
                        <a:t> </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Verdana"/>
                        </a:rPr>
                        <a:t> </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Verdana"/>
                        </a:rPr>
                        <a:t> </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Verdana"/>
                        </a:rPr>
                        <a:t> </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Verdana"/>
                        </a:rPr>
                        <a:t> </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00" b="0" i="0" u="none" strike="noStrike">
                          <a:solidFill>
                            <a:srgbClr val="000000"/>
                          </a:solidFill>
                          <a:effectLst/>
                          <a:latin typeface="Verdana"/>
                        </a:rPr>
                        <a:t> </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gridSpan="7">
                  <a:txBody>
                    <a:bodyPr/>
                    <a:lstStyle/>
                    <a:p>
                      <a:pPr algn="ctr" fontAlgn="b"/>
                      <a:r>
                        <a:rPr lang="en-US" sz="400" b="1" i="0" u="none" strike="noStrike">
                          <a:solidFill>
                            <a:srgbClr val="000000"/>
                          </a:solidFill>
                          <a:effectLst/>
                          <a:latin typeface="Times New Roman"/>
                        </a:rPr>
                        <a:t>SPRINT 2 - Smart Parking System</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260">
                <a:tc rowSpan="4">
                  <a:txBody>
                    <a:bodyPr/>
                    <a:lstStyle/>
                    <a:p>
                      <a:pPr algn="ctr" fontAlgn="ctr"/>
                      <a:r>
                        <a:rPr lang="en-US" sz="300" b="0" i="0" u="none" strike="noStrike">
                          <a:solidFill>
                            <a:srgbClr val="000000"/>
                          </a:solidFill>
                          <a:effectLst/>
                          <a:latin typeface="Calibri"/>
                        </a:rPr>
                        <a:t>SB2/US1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400" b="0" i="0" u="none" strike="noStrike">
                          <a:solidFill>
                            <a:srgbClr val="000000"/>
                          </a:solidFill>
                          <a:effectLst/>
                          <a:latin typeface="Calibri"/>
                        </a:rPr>
                        <a:t>display message if parking is available</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SB2/D1/T1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29-Sep-18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fetch the data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29-Sep-18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Fetching of parking slots.</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29-Sep-18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Displaying the message.</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29-Sep-18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4">
                  <a:txBody>
                    <a:bodyPr/>
                    <a:lstStyle/>
                    <a:p>
                      <a:pPr algn="ctr" fontAlgn="ctr"/>
                      <a:r>
                        <a:rPr lang="en-US" sz="300" b="0" i="0" u="none" strike="noStrike">
                          <a:solidFill>
                            <a:srgbClr val="000000"/>
                          </a:solidFill>
                          <a:effectLst/>
                          <a:latin typeface="Calibri"/>
                        </a:rPr>
                        <a:t>SB2/US2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400" b="0" i="0" u="none" strike="noStrike">
                          <a:solidFill>
                            <a:srgbClr val="000000"/>
                          </a:solidFill>
                          <a:effectLst/>
                          <a:latin typeface="Calibri"/>
                        </a:rPr>
                        <a:t>display all the nearby parking slots</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SB2/D2/T1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SB2/D2/T2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fetch the data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SB2/D2/T3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Fetching of all the nearby parking slots.</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SB2/D2/T4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Displaying the message.</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3">
                  <a:txBody>
                    <a:bodyPr/>
                    <a:lstStyle/>
                    <a:p>
                      <a:pPr algn="ctr" fontAlgn="ctr"/>
                      <a:r>
                        <a:rPr lang="en-US" sz="300" b="0" i="0" u="none" strike="noStrike">
                          <a:solidFill>
                            <a:srgbClr val="000000"/>
                          </a:solidFill>
                          <a:effectLst/>
                          <a:latin typeface="Calibri"/>
                        </a:rPr>
                        <a:t>SB2/US3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400" b="0" i="0" u="none" strike="noStrike">
                          <a:solidFill>
                            <a:srgbClr val="000000"/>
                          </a:solidFill>
                          <a:effectLst/>
                          <a:latin typeface="Calibri"/>
                        </a:rPr>
                        <a:t>paid parking has different criteria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SB2/D3/T1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02-Oct-18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SB2/D3/T2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fetch the data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09-Oct-18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SB2/D3/T3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if paid parking is found then give the different criteria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09-Oct-18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5">
                  <a:txBody>
                    <a:bodyPr/>
                    <a:lstStyle/>
                    <a:p>
                      <a:pPr algn="ctr" fontAlgn="ctr"/>
                      <a:r>
                        <a:rPr lang="en-US" sz="300" b="0" i="0" u="none" strike="noStrike">
                          <a:solidFill>
                            <a:srgbClr val="000000"/>
                          </a:solidFill>
                          <a:effectLst/>
                          <a:latin typeface="Calibri"/>
                        </a:rPr>
                        <a:t>SB2/US4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400" b="0" i="0" u="none" strike="noStrike">
                          <a:solidFill>
                            <a:srgbClr val="000000"/>
                          </a:solidFill>
                          <a:effectLst/>
                          <a:latin typeface="Calibri"/>
                        </a:rPr>
                        <a:t>open web portal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SB2/D4/T1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09-Oct-18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SB2/D4/T2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09-Oct-18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SB2/D4/T3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SB2/D4/T4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insert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SB2/D4/T5</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Testing of the module on localhost and then on server.</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4">
                  <a:txBody>
                    <a:bodyPr/>
                    <a:lstStyle/>
                    <a:p>
                      <a:pPr algn="ctr" fontAlgn="ctr"/>
                      <a:r>
                        <a:rPr lang="en-US" sz="300" b="0" i="0" u="none" strike="noStrike">
                          <a:solidFill>
                            <a:srgbClr val="000000"/>
                          </a:solidFill>
                          <a:effectLst/>
                          <a:latin typeface="Calibri"/>
                        </a:rPr>
                        <a:t>SB2/US5</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400" b="0" i="0" u="none" strike="noStrike">
                          <a:solidFill>
                            <a:srgbClr val="000000"/>
                          </a:solidFill>
                          <a:effectLst/>
                          <a:latin typeface="Calibri"/>
                        </a:rPr>
                        <a:t>display the parking lots</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SB2/D5/T1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SB2/D5/T2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fetch the data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16-Oct-18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SB2/D5/T3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Fetching of all the parking slots.</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Times New Roman"/>
                        </a:rPr>
                        <a:t>Kartik Tiwari</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23-Oct-18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SB2/D5/T4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Display the parking slots via CSS.</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23-Oct-18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5">
                  <a:txBody>
                    <a:bodyPr/>
                    <a:lstStyle/>
                    <a:p>
                      <a:pPr algn="ctr" fontAlgn="ctr"/>
                      <a:r>
                        <a:rPr lang="en-US" sz="300" b="0" i="0" u="none" strike="noStrike">
                          <a:solidFill>
                            <a:srgbClr val="000000"/>
                          </a:solidFill>
                          <a:effectLst/>
                          <a:latin typeface="Calibri"/>
                        </a:rPr>
                        <a:t>SB2/US6</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400" b="0" i="0" u="none" strike="noStrike">
                          <a:solidFill>
                            <a:srgbClr val="000000"/>
                          </a:solidFill>
                          <a:effectLst/>
                          <a:latin typeface="Calibri"/>
                        </a:rPr>
                        <a:t>if parking is available</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SB2/D6/T1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23-Oct-18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SB2/D6/T2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23-Oct-18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SB2/D6/T3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30-Oct-18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SB2/D6/T4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search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30-Oct-18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SB2/D6/T5</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Check the number of spaces available.</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30-Oct-18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5">
                  <a:txBody>
                    <a:bodyPr/>
                    <a:lstStyle/>
                    <a:p>
                      <a:pPr algn="ctr" fontAlgn="ctr"/>
                      <a:r>
                        <a:rPr lang="en-US" sz="300" b="0" i="0" u="none" strike="noStrike">
                          <a:solidFill>
                            <a:srgbClr val="000000"/>
                          </a:solidFill>
                          <a:effectLst/>
                          <a:latin typeface="Calibri"/>
                        </a:rPr>
                        <a:t>SB2/US7</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400" b="0" i="0" u="none" strike="noStrike">
                          <a:solidFill>
                            <a:srgbClr val="000000"/>
                          </a:solidFill>
                          <a:effectLst/>
                          <a:latin typeface="Calibri"/>
                        </a:rPr>
                        <a:t>is free to see parking availability</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SB2/D7/T1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30-Oct-18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SB2/D7/T2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SB2/D7/T3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SB2/D7/T4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search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SB2/D7/T5</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Check the most usual time period of empty parking.</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5">
                  <a:txBody>
                    <a:bodyPr/>
                    <a:lstStyle/>
                    <a:p>
                      <a:pPr algn="ctr" fontAlgn="ctr"/>
                      <a:r>
                        <a:rPr lang="en-US" sz="300" b="0" i="0" u="none" strike="noStrike">
                          <a:solidFill>
                            <a:srgbClr val="000000"/>
                          </a:solidFill>
                          <a:effectLst/>
                          <a:latin typeface="Calibri"/>
                        </a:rPr>
                        <a:t>SB2/US8</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400" b="0" i="0" u="none" strike="noStrike">
                          <a:solidFill>
                            <a:srgbClr val="000000"/>
                          </a:solidFill>
                          <a:effectLst/>
                          <a:latin typeface="Calibri"/>
                        </a:rPr>
                        <a:t>is free to see parking availability anytime</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SB2/D8/T1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07-Oct-18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SB2/D8/T2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SB2/D8/T3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SB2/D8/T4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search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SB2/D8/T5</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Display the availability of parkings.</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4">
                  <a:txBody>
                    <a:bodyPr/>
                    <a:lstStyle/>
                    <a:p>
                      <a:pPr algn="ctr" fontAlgn="b"/>
                      <a:r>
                        <a:rPr lang="en-US" sz="400" b="0" i="0" u="none" strike="noStrike">
                          <a:solidFill>
                            <a:srgbClr val="000000"/>
                          </a:solidFill>
                          <a:effectLst/>
                          <a:latin typeface="Calibri"/>
                        </a:rPr>
                        <a:t>SB2/US9</a:t>
                      </a:r>
                    </a:p>
                  </a:txBody>
                  <a:tcPr marL="3226" marR="3226" marT="322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can see Parking with normal Internet Connection</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SB2/D9/T1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14-Oct-18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SB2/D9/T2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SB2/D9/T3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SB2/D9/T4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search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4">
                  <a:txBody>
                    <a:bodyPr/>
                    <a:lstStyle/>
                    <a:p>
                      <a:pPr algn="ctr" fontAlgn="b"/>
                      <a:r>
                        <a:rPr lang="en-US" sz="400" b="0" i="0" u="none" strike="noStrike">
                          <a:solidFill>
                            <a:srgbClr val="000000"/>
                          </a:solidFill>
                          <a:effectLst/>
                          <a:latin typeface="Calibri"/>
                        </a:rPr>
                        <a:t>SB2/US10</a:t>
                      </a:r>
                    </a:p>
                  </a:txBody>
                  <a:tcPr marL="3226" marR="3226" marT="322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prediction of two wheelers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SB2/D10/T1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SB2/D10/T2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SB2/D10/T3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21-Oct-18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SB2/D10/T4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search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22-Oct-18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4">
                  <a:txBody>
                    <a:bodyPr/>
                    <a:lstStyle/>
                    <a:p>
                      <a:pPr algn="ctr" fontAlgn="b"/>
                      <a:r>
                        <a:rPr lang="en-US" sz="400" b="0" i="0" u="none" strike="noStrike">
                          <a:solidFill>
                            <a:srgbClr val="000000"/>
                          </a:solidFill>
                          <a:effectLst/>
                          <a:latin typeface="Calibri"/>
                        </a:rPr>
                        <a:t>SB2/US11</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prediction of three wheelers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SB2/D11/T1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23-Oct-18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SB2/D11/T2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24-Oct-18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SB2/D11/T3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25-Oct-18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SB2/D11/T4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search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26-Oct-18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4">
                  <a:txBody>
                    <a:bodyPr/>
                    <a:lstStyle/>
                    <a:p>
                      <a:pPr algn="ctr" fontAlgn="b"/>
                      <a:r>
                        <a:rPr lang="en-US" sz="400" b="0" i="0" u="none" strike="noStrike">
                          <a:solidFill>
                            <a:srgbClr val="000000"/>
                          </a:solidFill>
                          <a:effectLst/>
                          <a:latin typeface="Calibri"/>
                        </a:rPr>
                        <a:t>SB2/US12</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prediction of four wheelers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SB2/D12/T1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27-Oct-18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SB2/D12/T2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SB2/D12/T3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SB2/D12/T4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search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4">
                  <a:txBody>
                    <a:bodyPr/>
                    <a:lstStyle/>
                    <a:p>
                      <a:pPr algn="ctr" fontAlgn="b"/>
                      <a:r>
                        <a:rPr lang="en-US" sz="400" b="0" i="0" u="none" strike="noStrike">
                          <a:solidFill>
                            <a:srgbClr val="000000"/>
                          </a:solidFill>
                          <a:effectLst/>
                          <a:latin typeface="Calibri"/>
                        </a:rPr>
                        <a:t>SB2/US13</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it will predict that</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SB2/D13/T1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Completed</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SB2/D13/T2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SB2/D13/T3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SB2/D13/T4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search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rowSpan="4">
                  <a:txBody>
                    <a:bodyPr/>
                    <a:lstStyle/>
                    <a:p>
                      <a:pPr algn="ctr" fontAlgn="b"/>
                      <a:r>
                        <a:rPr lang="en-US" sz="400" b="0" i="0" u="none" strike="noStrike">
                          <a:solidFill>
                            <a:srgbClr val="000000"/>
                          </a:solidFill>
                          <a:effectLst/>
                          <a:latin typeface="Calibri"/>
                        </a:rPr>
                        <a:t>SB2/US14</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en-US" sz="400" b="0" i="0" u="none" strike="noStrike">
                          <a:solidFill>
                            <a:srgbClr val="000000"/>
                          </a:solidFill>
                          <a:effectLst/>
                          <a:latin typeface="Calibri"/>
                        </a:rPr>
                        <a:t>if parking is not available</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Times New Roman"/>
                        </a:rPr>
                        <a:t>SB2/D14/T1</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Designing of GUI</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SB2/D14/T2</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client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SB2/D14/T3</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Validating user input at server level</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60">
                <a:tc vMerge="1">
                  <a:txBody>
                    <a:bodyPr/>
                    <a:lstStyle/>
                    <a:p>
                      <a:endParaRPr lang="en-US"/>
                    </a:p>
                  </a:txBody>
                  <a:tcPr/>
                </a:tc>
                <a:tc vMerge="1">
                  <a:txBody>
                    <a:bodyPr/>
                    <a:lstStyle/>
                    <a:p>
                      <a:endParaRPr lang="en-US"/>
                    </a:p>
                  </a:txBody>
                  <a:tcPr/>
                </a:tc>
                <a:tc>
                  <a:txBody>
                    <a:bodyPr/>
                    <a:lstStyle/>
                    <a:p>
                      <a:pPr algn="ctr" fontAlgn="ctr"/>
                      <a:r>
                        <a:rPr lang="en-US" sz="400" b="0" i="0" u="none" strike="noStrike">
                          <a:solidFill>
                            <a:srgbClr val="000000"/>
                          </a:solidFill>
                          <a:effectLst/>
                          <a:latin typeface="Times New Roman"/>
                        </a:rPr>
                        <a:t>SB2/D14/T4</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a:solidFill>
                            <a:srgbClr val="000000"/>
                          </a:solidFill>
                          <a:effectLst/>
                          <a:latin typeface="Times New Roman"/>
                        </a:rPr>
                        <a:t>Connection with Database to search the record.</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 b="0" i="0" u="none" strike="noStrike">
                          <a:solidFill>
                            <a:srgbClr val="000000"/>
                          </a:solidFill>
                          <a:effectLst/>
                          <a:latin typeface="Times New Roman"/>
                        </a:rPr>
                        <a:t>Mahesh Meena</a:t>
                      </a:r>
                    </a:p>
                  </a:txBody>
                  <a:tcPr marL="3226" marR="3226" marT="3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Times New Roman"/>
                        </a:rPr>
                        <a:t>In progress</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dirty="0">
                          <a:solidFill>
                            <a:srgbClr val="000000"/>
                          </a:solidFill>
                          <a:effectLst/>
                          <a:latin typeface="Times New Roman"/>
                        </a:rPr>
                        <a:t>28-Oct-18</a:t>
                      </a:r>
                    </a:p>
                  </a:txBody>
                  <a:tcPr marL="3226" marR="3226" marT="3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51274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183880" cy="105156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latin typeface="Times New Roman" pitchFamily="18" charset="0"/>
                <a:cs typeface="Times New Roman" pitchFamily="18" charset="0"/>
              </a:rPr>
              <a:t>Sprint Backlog -3</a:t>
            </a:r>
            <a:endParaRPr lang="en-GB" b="1" spc="0" dirty="0">
              <a:ln/>
              <a:solidFill>
                <a:schemeClr val="accent3"/>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Batch 2015-2019, Final Year 2018-2019, </a:t>
            </a:r>
            <a:endParaRPr lang="en-GB"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AB4EACA-22FD-4141-BAF8-53373B2C1587}" type="slidenum">
              <a:rPr lang="en-GB" smtClean="0"/>
              <a:pPr/>
              <a:t>9</a:t>
            </a:fld>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3386046107"/>
              </p:ext>
            </p:extLst>
          </p:nvPr>
        </p:nvGraphicFramePr>
        <p:xfrm>
          <a:off x="467544" y="1052736"/>
          <a:ext cx="8280919" cy="5040578"/>
        </p:xfrm>
        <a:graphic>
          <a:graphicData uri="http://schemas.openxmlformats.org/drawingml/2006/table">
            <a:tbl>
              <a:tblPr/>
              <a:tblGrid>
                <a:gridCol w="526278"/>
                <a:gridCol w="1979526"/>
                <a:gridCol w="496377"/>
                <a:gridCol w="2344334"/>
                <a:gridCol w="733601"/>
                <a:gridCol w="1291776"/>
                <a:gridCol w="909027"/>
              </a:tblGrid>
              <a:tr h="206199">
                <a:tc gridSpan="7">
                  <a:txBody>
                    <a:bodyPr/>
                    <a:lstStyle/>
                    <a:p>
                      <a:pPr algn="ctr" fontAlgn="b"/>
                      <a:r>
                        <a:rPr lang="en-US" sz="1100" b="1" i="0" u="none" strike="noStrike">
                          <a:solidFill>
                            <a:srgbClr val="000000"/>
                          </a:solidFill>
                          <a:effectLst/>
                          <a:latin typeface="Cambria"/>
                        </a:rPr>
                        <a:t>SPRINT BACKLOG 3</a:t>
                      </a:r>
                    </a:p>
                  </a:txBody>
                  <a:tcPr marL="5040" marR="5040" marT="504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5208">
                <a:tc>
                  <a:txBody>
                    <a:bodyPr/>
                    <a:lstStyle/>
                    <a:p>
                      <a:pPr algn="l" fontAlgn="b"/>
                      <a:endParaRPr lang="en-US" sz="600" b="0" i="0" u="none" strike="noStrike">
                        <a:solidFill>
                          <a:srgbClr val="000000"/>
                        </a:solidFill>
                        <a:effectLst/>
                        <a:latin typeface="Calibri"/>
                      </a:endParaRPr>
                    </a:p>
                  </a:txBody>
                  <a:tcPr marL="5040" marR="5040" marT="504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5040" marR="5040" marT="504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5040" marR="5040" marT="504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5040" marR="5040" marT="504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5040" marR="5040" marT="504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5040" marR="5040" marT="504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5040" marR="5040" marT="5040" marB="0" anchor="b">
                    <a:lnL>
                      <a:noFill/>
                    </a:lnL>
                    <a:lnR>
                      <a:noFill/>
                    </a:lnR>
                    <a:lnT>
                      <a:noFill/>
                    </a:lnT>
                    <a:lnB w="6350" cap="flat" cmpd="sng" algn="ctr">
                      <a:solidFill>
                        <a:srgbClr val="000000"/>
                      </a:solidFill>
                      <a:prstDash val="solid"/>
                      <a:round/>
                      <a:headEnd type="none" w="med" len="med"/>
                      <a:tailEnd type="none" w="med" len="med"/>
                    </a:lnB>
                  </a:tcPr>
                </a:tc>
              </a:tr>
              <a:tr h="457346">
                <a:tc>
                  <a:txBody>
                    <a:bodyPr/>
                    <a:lstStyle/>
                    <a:p>
                      <a:pPr algn="ctr" fontAlgn="ctr"/>
                      <a:r>
                        <a:rPr lang="en-US" sz="500" b="1" i="0" u="none" strike="noStrike">
                          <a:solidFill>
                            <a:srgbClr val="000000"/>
                          </a:solidFill>
                          <a:effectLst/>
                          <a:latin typeface="Verdana"/>
                        </a:rPr>
                        <a:t>US ID</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solidFill>
                            <a:srgbClr val="000000"/>
                          </a:solidFill>
                          <a:effectLst/>
                          <a:latin typeface="Verdana"/>
                        </a:rPr>
                        <a:t>USER STORY</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solidFill>
                            <a:srgbClr val="000000"/>
                          </a:solidFill>
                          <a:effectLst/>
                          <a:latin typeface="Verdana"/>
                        </a:rPr>
                        <a:t>TASK ID</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solidFill>
                            <a:srgbClr val="000000"/>
                          </a:solidFill>
                          <a:effectLst/>
                          <a:latin typeface="Verdana"/>
                        </a:rPr>
                        <a:t>TASKS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solidFill>
                            <a:srgbClr val="000000"/>
                          </a:solidFill>
                          <a:effectLst/>
                          <a:latin typeface="Verdana"/>
                        </a:rPr>
                        <a:t>TM</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solidFill>
                            <a:srgbClr val="000000"/>
                          </a:solidFill>
                          <a:effectLst/>
                          <a:latin typeface="Verdana"/>
                        </a:rPr>
                        <a:t>STATUS (NOT STARTED / IN PROGRESS / COMPLETED)</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solidFill>
                            <a:srgbClr val="000000"/>
                          </a:solidFill>
                          <a:effectLst/>
                          <a:latin typeface="Verdana"/>
                        </a:rPr>
                        <a:t>ESTIMATED DATE OF TASK COMPLETION</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37">
                <a:tc>
                  <a:txBody>
                    <a:bodyPr/>
                    <a:lstStyle/>
                    <a:p>
                      <a:pPr algn="l" fontAlgn="b"/>
                      <a:r>
                        <a:rPr lang="en-US" sz="500" b="0" i="0" u="none" strike="noStrike">
                          <a:solidFill>
                            <a:srgbClr val="000000"/>
                          </a:solidFill>
                          <a:effectLst/>
                          <a:latin typeface="Verdana"/>
                        </a:rPr>
                        <a:t> </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Verdana"/>
                        </a:rPr>
                        <a:t> </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Verdana"/>
                        </a:rPr>
                        <a:t> </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Verdana"/>
                        </a:rPr>
                        <a:t> </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Verdana"/>
                        </a:rPr>
                        <a:t> </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Verdana"/>
                        </a:rPr>
                        <a:t> </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effectLst/>
                          <a:latin typeface="Verdana"/>
                        </a:rPr>
                        <a:t> </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gridSpan="7">
                  <a:txBody>
                    <a:bodyPr/>
                    <a:lstStyle/>
                    <a:p>
                      <a:pPr algn="ctr" fontAlgn="b"/>
                      <a:r>
                        <a:rPr lang="en-US" sz="600" b="1" i="0" u="none" strike="noStrike">
                          <a:solidFill>
                            <a:srgbClr val="000000"/>
                          </a:solidFill>
                          <a:effectLst/>
                          <a:latin typeface="Times New Roman"/>
                        </a:rPr>
                        <a:t>SPRINT 3 - Smart Parking System</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5208">
                <a:tc rowSpan="4">
                  <a:txBody>
                    <a:bodyPr/>
                    <a:lstStyle/>
                    <a:p>
                      <a:pPr algn="ctr" fontAlgn="ctr"/>
                      <a:r>
                        <a:rPr lang="en-US" sz="500" b="0" i="0" u="none" strike="noStrike">
                          <a:solidFill>
                            <a:srgbClr val="000000"/>
                          </a:solidFill>
                          <a:effectLst/>
                          <a:latin typeface="Calibri"/>
                        </a:rPr>
                        <a:t>SB3/US1</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600" b="0" i="0" u="none" strike="noStrike">
                          <a:solidFill>
                            <a:srgbClr val="000000"/>
                          </a:solidFill>
                          <a:effectLst/>
                          <a:latin typeface="Calibri"/>
                        </a:rPr>
                        <a:t>till what time parking will be full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SB3/D1/T1</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Designing of GUI</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01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SB3/D1/T2</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client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2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SB3/D1/T3</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server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3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SB3/D1/T4</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Mention available time for full parking</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4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rowSpan="5">
                  <a:txBody>
                    <a:bodyPr/>
                    <a:lstStyle/>
                    <a:p>
                      <a:pPr algn="ctr" fontAlgn="ctr"/>
                      <a:r>
                        <a:rPr lang="en-US" sz="500" b="0" i="0" u="none" strike="noStrike">
                          <a:solidFill>
                            <a:srgbClr val="000000"/>
                          </a:solidFill>
                          <a:effectLst/>
                          <a:latin typeface="Calibri"/>
                        </a:rPr>
                        <a:t>SB3/US2</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600" b="0" i="0" u="none" strike="noStrike">
                          <a:solidFill>
                            <a:srgbClr val="000000"/>
                          </a:solidFill>
                          <a:effectLst/>
                          <a:latin typeface="Calibri"/>
                        </a:rPr>
                        <a:t>separate spaces for multiple vehicles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SB3/D2/T1</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Designing of GUI</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5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SB3/D2/T2</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client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6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SB3/D2/T3</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server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7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SB3/D2/T4</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Connection with Database to insert the separate spaces.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8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SB3/D2/T5</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Different vehicles choose different spaces.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9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rowSpan="4">
                  <a:txBody>
                    <a:bodyPr/>
                    <a:lstStyle/>
                    <a:p>
                      <a:pPr algn="ctr" fontAlgn="ctr"/>
                      <a:r>
                        <a:rPr lang="en-US" sz="500" b="0" i="0" u="none" strike="noStrike">
                          <a:solidFill>
                            <a:srgbClr val="000000"/>
                          </a:solidFill>
                          <a:effectLst/>
                          <a:latin typeface="Calibri"/>
                        </a:rPr>
                        <a:t>SB3/US3</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600" b="0" i="0" u="none" strike="noStrike">
                          <a:solidFill>
                            <a:srgbClr val="000000"/>
                          </a:solidFill>
                          <a:effectLst/>
                          <a:latin typeface="Calibri"/>
                        </a:rPr>
                        <a:t>all public parking slots will be covered</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SB3/D3/T1</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Designing of GUI</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10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SB3/D3/T2</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client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11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SB3/D3/T3</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server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Aniket Mathur</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12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SB3/D3/T4</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Fetching of all the public parking slots.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13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rowSpan="4">
                  <a:txBody>
                    <a:bodyPr/>
                    <a:lstStyle/>
                    <a:p>
                      <a:pPr algn="ctr" fontAlgn="ctr"/>
                      <a:r>
                        <a:rPr lang="en-US" sz="500" b="0" i="0" u="none" strike="noStrike">
                          <a:solidFill>
                            <a:srgbClr val="000000"/>
                          </a:solidFill>
                          <a:effectLst/>
                          <a:latin typeface="Calibri"/>
                        </a:rPr>
                        <a:t>SB3/US4</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600" b="0" i="0" u="none" strike="noStrike">
                          <a:solidFill>
                            <a:srgbClr val="000000"/>
                          </a:solidFill>
                          <a:effectLst/>
                          <a:latin typeface="Calibri"/>
                        </a:rPr>
                        <a:t>till what time parking will be empty</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SB3/D4/T1</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Designing of GUI</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14 Jan.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SB3/D4/T2</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client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SB3/D4/T3</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server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2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SB3/D4/T4</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Mention available time for empty parking</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3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rowSpan="5">
                  <a:txBody>
                    <a:bodyPr/>
                    <a:lstStyle/>
                    <a:p>
                      <a:pPr algn="ctr" fontAlgn="ctr"/>
                      <a:r>
                        <a:rPr lang="en-US" sz="500" b="0" i="0" u="none" strike="noStrike">
                          <a:solidFill>
                            <a:srgbClr val="000000"/>
                          </a:solidFill>
                          <a:effectLst/>
                          <a:latin typeface="Calibri"/>
                        </a:rPr>
                        <a:t>SB3/US5</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600" b="0" i="0" u="none" strike="noStrike">
                          <a:solidFill>
                            <a:srgbClr val="000000"/>
                          </a:solidFill>
                          <a:effectLst/>
                          <a:latin typeface="Calibri"/>
                        </a:rPr>
                        <a:t>parking will be available only for selected areas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SB3/D5/T1</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Designing of GUI</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4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SB3/D5/T2</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client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5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SB3/D5/T3</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server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6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SB3/D5/T4</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Connection with Database to insert the selected areas.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7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SB3/D5/T5</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Matching of selected areas to the parkings.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8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rowSpan="5">
                  <a:txBody>
                    <a:bodyPr/>
                    <a:lstStyle/>
                    <a:p>
                      <a:pPr algn="ctr" fontAlgn="ctr"/>
                      <a:r>
                        <a:rPr lang="en-US" sz="500" b="0" i="0" u="none" strike="noStrike">
                          <a:solidFill>
                            <a:srgbClr val="000000"/>
                          </a:solidFill>
                          <a:effectLst/>
                          <a:latin typeface="Calibri"/>
                        </a:rPr>
                        <a:t>SB3/US6</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600" b="0" i="0" u="none" strike="noStrike">
                          <a:solidFill>
                            <a:srgbClr val="000000"/>
                          </a:solidFill>
                          <a:effectLst/>
                          <a:latin typeface="Calibri"/>
                        </a:rPr>
                        <a:t>two wheelers will park seperately</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SB3/D6/T1</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Designing of GUI</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9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SB3/D6/T2</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client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10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SB3/D6/T3</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server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Times New Roman"/>
                        </a:rPr>
                        <a:t>Kartik Tiwari</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11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SB3/D6/T4</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Connection with Database to insert parking for two wheelers.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12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SB3/D6/T5</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arrange vehicles according to their type.</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13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rowSpan="5">
                  <a:txBody>
                    <a:bodyPr/>
                    <a:lstStyle/>
                    <a:p>
                      <a:pPr algn="ctr" fontAlgn="ctr"/>
                      <a:r>
                        <a:rPr lang="en-US" sz="500" b="0" i="0" u="none" strike="noStrike">
                          <a:solidFill>
                            <a:srgbClr val="000000"/>
                          </a:solidFill>
                          <a:effectLst/>
                          <a:latin typeface="Calibri"/>
                        </a:rPr>
                        <a:t>SB3/US7</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sz="600" b="0" i="0" u="none" strike="noStrike">
                          <a:solidFill>
                            <a:srgbClr val="000000"/>
                          </a:solidFill>
                          <a:effectLst/>
                          <a:latin typeface="Calibri"/>
                        </a:rPr>
                        <a:t>three wheelers will park separately</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SB3/D7/T1</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Designing of GUI</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14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SB3/D7/T2</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client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15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SB3/D7/T3</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Validating user input at server level.</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16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SB3/D7/T4</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Connection with Database to insert parking for three wheelers.</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17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SB3/D7/T5</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arrange vehicles according to their type.</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18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rowSpan="3">
                  <a:txBody>
                    <a:bodyPr/>
                    <a:lstStyle/>
                    <a:p>
                      <a:pPr algn="ctr" fontAlgn="ctr"/>
                      <a:r>
                        <a:rPr lang="en-US" sz="500" b="0" i="0" u="none" strike="noStrike">
                          <a:solidFill>
                            <a:srgbClr val="000000"/>
                          </a:solidFill>
                          <a:effectLst/>
                          <a:latin typeface="Calibri"/>
                        </a:rPr>
                        <a:t>SB3/US8</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3">
                  <a:txBody>
                    <a:bodyPr/>
                    <a:lstStyle/>
                    <a:p>
                      <a:pPr algn="ctr" fontAlgn="ctr"/>
                      <a:r>
                        <a:rPr lang="en-US" sz="600" b="0" i="0" u="none" strike="noStrike">
                          <a:solidFill>
                            <a:srgbClr val="000000"/>
                          </a:solidFill>
                          <a:effectLst/>
                          <a:latin typeface="Calibri"/>
                        </a:rPr>
                        <a:t>No parking charges will be there</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600" b="0" i="0" u="none" strike="noStrike">
                          <a:solidFill>
                            <a:srgbClr val="000000"/>
                          </a:solidFill>
                          <a:effectLst/>
                          <a:latin typeface="Times New Roman"/>
                        </a:rPr>
                        <a:t>SB3/D8/T1</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Designing of GUI</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19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SB3/D8/T2</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Connection with Database to insert the data.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Times New Roman"/>
                        </a:rPr>
                        <a:t>20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08">
                <a:tc vMerge="1">
                  <a:txBody>
                    <a:bodyPr/>
                    <a:lstStyle/>
                    <a:p>
                      <a:endParaRPr lang="en-US"/>
                    </a:p>
                  </a:txBody>
                  <a:tcPr/>
                </a:tc>
                <a:tc vMerge="1">
                  <a:txBody>
                    <a:bodyPr/>
                    <a:lstStyle/>
                    <a:p>
                      <a:endParaRPr lang="en-US"/>
                    </a:p>
                  </a:txBody>
                  <a:tcPr/>
                </a:tc>
                <a:tc>
                  <a:txBody>
                    <a:bodyPr/>
                    <a:lstStyle/>
                    <a:p>
                      <a:pPr algn="ctr" fontAlgn="ctr"/>
                      <a:r>
                        <a:rPr lang="en-US" sz="600" b="0" i="0" u="none" strike="noStrike">
                          <a:solidFill>
                            <a:srgbClr val="000000"/>
                          </a:solidFill>
                          <a:effectLst/>
                          <a:latin typeface="Times New Roman"/>
                        </a:rPr>
                        <a:t>SB3/D8/T3</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no charges will be applied for parking.</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effectLst/>
                          <a:latin typeface="Times New Roman"/>
                        </a:rPr>
                        <a:t>Mahesh Meena</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Times New Roman"/>
                        </a:rPr>
                        <a:t>Completed</a:t>
                      </a:r>
                    </a:p>
                  </a:txBody>
                  <a:tcPr marL="5040" marR="5040" marT="5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dirty="0">
                          <a:solidFill>
                            <a:srgbClr val="000000"/>
                          </a:solidFill>
                          <a:effectLst/>
                          <a:latin typeface="Times New Roman"/>
                        </a:rPr>
                        <a:t>21 Feb. 2019</a:t>
                      </a:r>
                    </a:p>
                  </a:txBody>
                  <a:tcPr marL="5040" marR="5040" marT="50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70192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1014</TotalTime>
  <Words>3922</Words>
  <Application>Microsoft Office PowerPoint</Application>
  <PresentationFormat>On-screen Show (4:3)</PresentationFormat>
  <Paragraphs>1580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Poornima Institute of Engineering &amp; Technology  </vt:lpstr>
      <vt:lpstr>Vision of Department</vt:lpstr>
      <vt:lpstr>Mission of Department </vt:lpstr>
      <vt:lpstr>Index</vt:lpstr>
      <vt:lpstr>Introduction</vt:lpstr>
      <vt:lpstr>PowerPoint Presentation</vt:lpstr>
      <vt:lpstr>PowerPoint Presentation</vt:lpstr>
      <vt:lpstr>Sprint Backlog -2</vt:lpstr>
      <vt:lpstr>Sprint Backlog -3</vt:lpstr>
      <vt:lpstr>Sprint Backlog -4</vt:lpstr>
      <vt:lpstr>Results</vt:lpstr>
      <vt:lpstr>Conclusion and 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Institute of Technology  Sitapura , Jaipur</dc:title>
  <dc:creator>Praveen Gupta</dc:creator>
  <cp:lastModifiedBy>Windows User</cp:lastModifiedBy>
  <cp:revision>98</cp:revision>
  <dcterms:created xsi:type="dcterms:W3CDTF">2018-02-13T08:48:17Z</dcterms:created>
  <dcterms:modified xsi:type="dcterms:W3CDTF">2019-03-28T05:07:59Z</dcterms:modified>
</cp:coreProperties>
</file>