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itle 1"/>
          <p:cNvSpPr txBox="1"/>
          <p:nvPr>
            <p:ph type="title"/>
          </p:nvPr>
        </p:nvSpPr>
        <p:spPr>
          <a:xfrm>
            <a:off x="457199" y="1994796"/>
            <a:ext cx="8229601" cy="1143001"/>
          </a:xfrm>
          <a:prstGeom prst="rect">
            <a:avLst/>
          </a:prstGeom>
        </p:spPr>
        <p:txBody>
          <a:bodyPr/>
          <a:lstStyle>
            <a:lvl1pPr defTabSz="393192">
              <a:defRPr b="1" sz="3784"/>
            </a:lvl1pPr>
          </a:lstStyle>
          <a:p>
            <a:pPr/>
            <a:r>
              <a:t>Strategy for Transition to Universal Human Order Individual Level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b="1"/>
              <a:t>Title:</a:t>
            </a:r>
            <a:r>
              <a:t>  Towards a Universal Human Order: The Role of the Individual</a:t>
            </a:r>
          </a:p>
          <a:p>
            <a:pPr/>
            <a:r>
              <a:rPr b="1"/>
              <a:t> Key Idea:</a:t>
            </a:r>
            <a:r>
              <a:t> We need a fundamental shift in individual mindset and behavior to achieve a sustainable and equitable future.</a:t>
            </a:r>
          </a:p>
          <a:p>
            <a:pPr/>
            <a:r>
              <a:rPr b="1"/>
              <a:t> Goal:</a:t>
            </a:r>
            <a:r>
              <a:t>  Empowering individuals as socially and ecologically responsible engineers, technologists, and managers.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The Present State Challenges and Opportunities</a:t>
            </a:r>
          </a:p>
        </p:txBody>
      </p:sp>
      <p:sp>
        <p:nvSpPr>
          <p:cNvPr id="103" name="Content Placeholder 2"/>
          <p:cNvSpPr txBox="1"/>
          <p:nvPr>
            <p:ph type="body" idx="1"/>
          </p:nvPr>
        </p:nvSpPr>
        <p:spPr>
          <a:xfrm>
            <a:off x="276130" y="1535532"/>
            <a:ext cx="8229601" cy="4525964"/>
          </a:xfrm>
          <a:prstGeom prst="rect">
            <a:avLst/>
          </a:prstGeom>
        </p:spPr>
        <p:txBody>
          <a:bodyPr/>
          <a:lstStyle/>
          <a:p>
            <a:pPr marL="260604" indent="-260604" defTabSz="347472">
              <a:spcBef>
                <a:spcPts val="500"/>
              </a:spcBef>
              <a:defRPr b="1" sz="2432"/>
            </a:pPr>
            <a:r>
              <a:t> Challenges:</a:t>
            </a:r>
          </a:p>
          <a:p>
            <a:pPr marL="260604" indent="-260604" defTabSz="347472">
              <a:spcBef>
                <a:spcPts val="500"/>
              </a:spcBef>
              <a:defRPr sz="2432"/>
            </a:pPr>
            <a:r>
              <a:t> Climate change, environmental degradation, resource scarcity</a:t>
            </a:r>
          </a:p>
          <a:p>
            <a:pPr marL="260604" indent="-260604" defTabSz="347472">
              <a:spcBef>
                <a:spcPts val="500"/>
              </a:spcBef>
              <a:defRPr sz="2432"/>
            </a:pPr>
            <a:r>
              <a:t> Social inequality, conflict, injustice</a:t>
            </a:r>
          </a:p>
          <a:p>
            <a:pPr marL="260604" indent="-260604" defTabSz="347472">
              <a:spcBef>
                <a:spcPts val="500"/>
              </a:spcBef>
              <a:defRPr sz="2432"/>
            </a:pPr>
            <a:r>
              <a:t> Lack of ethical and sustainable frameworks in technology and business</a:t>
            </a:r>
          </a:p>
          <a:p>
            <a:pPr marL="260604" indent="-260604" defTabSz="347472">
              <a:spcBef>
                <a:spcPts val="500"/>
              </a:spcBef>
              <a:defRPr sz="2432"/>
            </a:pPr>
            <a:r>
              <a:t> </a:t>
            </a:r>
            <a:r>
              <a:rPr b="1"/>
              <a:t>Opportunities:</a:t>
            </a:r>
          </a:p>
          <a:p>
            <a:pPr marL="260604" indent="-260604" defTabSz="347472">
              <a:spcBef>
                <a:spcPts val="500"/>
              </a:spcBef>
              <a:defRPr sz="2432"/>
            </a:pPr>
            <a:r>
              <a:t> Growing awareness of interconnectedness and shared responsibility</a:t>
            </a:r>
          </a:p>
          <a:p>
            <a:pPr marL="260604" indent="-260604" defTabSz="347472">
              <a:spcBef>
                <a:spcPts val="500"/>
              </a:spcBef>
              <a:defRPr sz="2432"/>
            </a:pPr>
            <a:r>
              <a:t> Technological advancements for positive impact</a:t>
            </a:r>
          </a:p>
          <a:p>
            <a:pPr marL="260604" indent="-260604" defTabSz="347472">
              <a:spcBef>
                <a:spcPts val="500"/>
              </a:spcBef>
              <a:defRPr sz="2432"/>
            </a:pPr>
            <a:r>
              <a:t> Increasing demand for ethical and sustainable practices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The Individual's Role as a Responsible Engineer/Technologist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6314" indent="-226314" defTabSz="301752">
              <a:spcBef>
                <a:spcPts val="500"/>
              </a:spcBef>
              <a:defRPr b="1" sz="2112"/>
            </a:pPr>
            <a:r>
              <a:t> Design for Sustainability:</a:t>
            </a:r>
          </a:p>
          <a:p>
            <a:pPr marL="226314" indent="-226314" defTabSz="301752">
              <a:spcBef>
                <a:spcPts val="500"/>
              </a:spcBef>
              <a:defRPr sz="2112"/>
            </a:pPr>
            <a:r>
              <a:t> Integrate environmental and social considerations in all stages of design.</a:t>
            </a:r>
          </a:p>
          <a:p>
            <a:pPr marL="226314" indent="-226314" defTabSz="301752">
              <a:spcBef>
                <a:spcPts val="500"/>
              </a:spcBef>
              <a:defRPr sz="2112"/>
            </a:pPr>
            <a:r>
              <a:t> Utilize renewable energy, reduce waste, and promote circular economy.</a:t>
            </a:r>
          </a:p>
          <a:p>
            <a:pPr marL="226314" indent="-226314" defTabSz="301752">
              <a:spcBef>
                <a:spcPts val="500"/>
              </a:spcBef>
              <a:defRPr sz="2112"/>
            </a:pPr>
            <a:r>
              <a:t> Promote Ethical Development:</a:t>
            </a:r>
          </a:p>
          <a:p>
            <a:pPr marL="226314" indent="-226314" defTabSz="301752">
              <a:spcBef>
                <a:spcPts val="500"/>
              </a:spcBef>
              <a:defRPr sz="2112"/>
            </a:pPr>
            <a:r>
              <a:t> Prioritize human well-being, fairness, and privacy in technological advancement.</a:t>
            </a:r>
          </a:p>
          <a:p>
            <a:pPr marL="226314" indent="-226314" defTabSz="301752">
              <a:spcBef>
                <a:spcPts val="500"/>
              </a:spcBef>
              <a:defRPr sz="2112"/>
            </a:pPr>
            <a:r>
              <a:t> Foster responsible AI development and deployment.</a:t>
            </a:r>
          </a:p>
          <a:p>
            <a:pPr marL="226314" indent="-226314" defTabSz="301752">
              <a:spcBef>
                <a:spcPts val="500"/>
              </a:spcBef>
              <a:defRPr sz="2112"/>
            </a:pPr>
            <a:r>
              <a:t> </a:t>
            </a:r>
            <a:r>
              <a:rPr b="1"/>
              <a:t>Advocate for Change:</a:t>
            </a:r>
          </a:p>
          <a:p>
            <a:pPr marL="226314" indent="-226314" defTabSz="301752">
              <a:spcBef>
                <a:spcPts val="500"/>
              </a:spcBef>
              <a:defRPr sz="2112"/>
            </a:pPr>
            <a:r>
              <a:t> Engage in dialogues about technology's impact and ethical implications.</a:t>
            </a:r>
          </a:p>
          <a:p>
            <a:pPr marL="226314" indent="-226314" defTabSz="301752">
              <a:spcBef>
                <a:spcPts val="500"/>
              </a:spcBef>
              <a:defRPr sz="2112"/>
            </a:pPr>
            <a:r>
              <a:t> Contribute to policymaking and industry standards for responsible innovation.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The Individual's Role as a Responsible Manager</a:t>
            </a:r>
          </a:p>
        </p:txBody>
      </p:sp>
      <p:sp>
        <p:nvSpPr>
          <p:cNvPr id="11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46888" indent="-246888" defTabSz="329184">
              <a:spcBef>
                <a:spcPts val="500"/>
              </a:spcBef>
              <a:defRPr b="1" sz="2304"/>
            </a:pPr>
            <a:r>
              <a:t> Lead with Purpose: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 Define business goals that align with social and environmental well-being.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 Implement corporate social responsibility initiatives.</a:t>
            </a:r>
          </a:p>
          <a:p>
            <a:pPr marL="246888" indent="-246888" defTabSz="329184">
              <a:spcBef>
                <a:spcPts val="500"/>
              </a:spcBef>
              <a:defRPr b="1" sz="2304"/>
            </a:pPr>
            <a:r>
              <a:t> Empower Employees: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 Create a culture of ethical decision-making and sustainability.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 Foster employee engagement in environmental and social causes.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 Embrace Transparency and Accountability: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 Report on environmental and social impact regularly.</a:t>
            </a:r>
          </a:p>
          <a:p>
            <a:pPr marL="246888" indent="-246888" defTabSz="329184">
              <a:spcBef>
                <a:spcPts val="500"/>
              </a:spcBef>
              <a:defRPr sz="2304"/>
            </a:pPr>
            <a:r>
              <a:t> Engage with stakeholders and address concerns openly.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Cultivating the Right Mindset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9743" indent="-229743" defTabSz="306324">
              <a:spcBef>
                <a:spcPts val="500"/>
              </a:spcBef>
              <a:defRPr b="1" sz="2144"/>
            </a:pPr>
            <a:r>
              <a:t> Empathy and Compassion:</a:t>
            </a:r>
          </a:p>
          <a:p>
            <a:pPr marL="229743" indent="-229743" defTabSz="306324">
              <a:spcBef>
                <a:spcPts val="500"/>
              </a:spcBef>
              <a:defRPr sz="2144"/>
            </a:pPr>
            <a:r>
              <a:t> Understand the impact of decisions on diverse communities and the environment.</a:t>
            </a:r>
          </a:p>
          <a:p>
            <a:pPr marL="229743" indent="-229743" defTabSz="306324">
              <a:spcBef>
                <a:spcPts val="500"/>
              </a:spcBef>
              <a:defRPr sz="2144"/>
            </a:pPr>
            <a:r>
              <a:t> Build connections and collaborate across differences.</a:t>
            </a:r>
          </a:p>
          <a:p>
            <a:pPr marL="229743" indent="-229743" defTabSz="306324">
              <a:spcBef>
                <a:spcPts val="500"/>
              </a:spcBef>
              <a:defRPr b="1" sz="2144"/>
            </a:pPr>
            <a:r>
              <a:t> Systems Thinking:</a:t>
            </a:r>
          </a:p>
          <a:p>
            <a:pPr marL="229743" indent="-229743" defTabSz="306324">
              <a:spcBef>
                <a:spcPts val="500"/>
              </a:spcBef>
              <a:defRPr sz="2144"/>
            </a:pPr>
            <a:r>
              <a:t> Recognize interconnectedness and long-term consequences of actions.</a:t>
            </a:r>
          </a:p>
          <a:p>
            <a:pPr marL="229743" indent="-229743" defTabSz="306324">
              <a:spcBef>
                <a:spcPts val="500"/>
              </a:spcBef>
              <a:defRPr sz="2144"/>
            </a:pPr>
            <a:r>
              <a:t> Identify root causes of problems and seek systemic solutions.</a:t>
            </a:r>
          </a:p>
          <a:p>
            <a:pPr marL="229743" indent="-229743" defTabSz="306324">
              <a:spcBef>
                <a:spcPts val="500"/>
              </a:spcBef>
              <a:defRPr b="1" sz="2144"/>
            </a:pPr>
            <a:r>
              <a:t> Lifelong Learning:</a:t>
            </a:r>
          </a:p>
          <a:p>
            <a:pPr marL="229743" indent="-229743" defTabSz="306324">
              <a:spcBef>
                <a:spcPts val="500"/>
              </a:spcBef>
              <a:defRPr sz="2144"/>
            </a:pPr>
            <a:r>
              <a:t> Stay informed about emerging technologies, ethical dilemmas, and sustainable practices.</a:t>
            </a:r>
          </a:p>
          <a:p>
            <a:pPr marL="229743" indent="-229743" defTabSz="306324">
              <a:spcBef>
                <a:spcPts val="500"/>
              </a:spcBef>
              <a:defRPr sz="2144"/>
            </a:pPr>
            <a:r>
              <a:t> Continuously adapt and improve skills to contribute to a better future.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Actionable Steps for Individuals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1465" indent="-291465" defTabSz="388620">
              <a:spcBef>
                <a:spcPts val="600"/>
              </a:spcBef>
              <a:defRPr sz="2720"/>
            </a:pPr>
            <a:r>
              <a:t> </a:t>
            </a:r>
            <a:r>
              <a:rPr b="1"/>
              <a:t>Educate Yourself: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Seek information and resources on sustainable development, ethics, and responsible technology.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Join Communities: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Connect with like-minded individuals and organizations working towards a universal human order.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</a:t>
            </a:r>
            <a:r>
              <a:rPr b="1"/>
              <a:t>Make Sustainable Choices: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 Reduce your environmental footprint, support ethical businesses, and advocate for change.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81177" indent="-281177" defTabSz="374904">
              <a:spcBef>
                <a:spcPts val="600"/>
              </a:spcBef>
              <a:defRPr sz="2624"/>
            </a:pPr>
            <a:r>
              <a:t> </a:t>
            </a:r>
            <a:r>
              <a:rPr b="1"/>
              <a:t>Key Message: </a:t>
            </a:r>
            <a:r>
              <a:t> Each individual has the power to contribute to a universal human order through responsible actions and a commitment to sustainability.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 </a:t>
            </a:r>
            <a:r>
              <a:rPr b="1"/>
              <a:t>Call to Action: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 Embrace the role of a responsible engineer, technologist, and manager.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t> Encourage others to join the movement towards a just and sustainable future.</a:t>
            </a:r>
          </a:p>
          <a:p>
            <a:pPr marL="281177" indent="-281177" defTabSz="374904">
              <a:spcBef>
                <a:spcPts val="600"/>
              </a:spcBef>
              <a:defRPr sz="2624"/>
            </a:pPr>
            <a:r>
              <a:rPr b="1"/>
              <a:t>Note:</a:t>
            </a:r>
            <a:r>
              <a:t> This outline can be further elaborated with specific examples, relevant statistics, and visual aids.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