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Klein Bold" charset="1" panose="02000503060000020004"/>
      <p:regular r:id="rId20"/>
    </p:embeddedFont>
    <p:embeddedFont>
      <p:font typeface="Klein" charset="1" panose="02000503060000020004"/>
      <p:regular r:id="rId21"/>
    </p:embeddedFont>
    <p:embeddedFont>
      <p:font typeface="Helios" charset="1" panose="020B0504020202020204"/>
      <p:regular r:id="rId22"/>
    </p:embeddedFont>
    <p:embeddedFont>
      <p:font typeface="Helios Bold" charset="1" panose="020B0704020202020204"/>
      <p:regular r:id="rId23"/>
    </p:embeddedFont>
    <p:embeddedFont>
      <p:font typeface="Helios Italics" charset="1" panose="020B050302020209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2032" y="818721"/>
            <a:ext cx="3434474" cy="3224113"/>
          </a:xfrm>
          <a:custGeom>
            <a:avLst/>
            <a:gdLst/>
            <a:ahLst/>
            <a:cxnLst/>
            <a:rect r="r" b="b" t="t" l="l"/>
            <a:pathLst>
              <a:path h="3224113" w="3434474">
                <a:moveTo>
                  <a:pt x="0" y="0"/>
                </a:moveTo>
                <a:lnTo>
                  <a:pt x="3434475" y="0"/>
                </a:lnTo>
                <a:lnTo>
                  <a:pt x="3434475" y="3224113"/>
                </a:lnTo>
                <a:lnTo>
                  <a:pt x="0" y="3224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33069" y="1363977"/>
            <a:ext cx="1056668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Diffie-Hellman Key Exchange Algorithm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345466" y="3893906"/>
            <a:ext cx="4387500" cy="2260889"/>
            <a:chOff x="0" y="0"/>
            <a:chExt cx="5850000" cy="30145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09613"/>
              <a:ext cx="5255578" cy="2004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69311" indent="-334655" lvl="1">
                <a:lnSpc>
                  <a:spcPts val="4030"/>
                </a:lnSpc>
                <a:buFont typeface="Arial"/>
                <a:buChar char="•"/>
              </a:pPr>
              <a:r>
                <a:rPr lang="en-US" sz="310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Anikesh Kumar</a:t>
              </a:r>
            </a:p>
            <a:p>
              <a:pPr algn="just" marL="669311" indent="-334655" lvl="1">
                <a:lnSpc>
                  <a:spcPts val="4030"/>
                </a:lnSpc>
                <a:buFont typeface="Arial"/>
                <a:buChar char="•"/>
              </a:pPr>
              <a:r>
                <a:rPr lang="en-US" sz="310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Sanjeev Ranjan</a:t>
              </a:r>
            </a:p>
            <a:p>
              <a:pPr algn="just" marL="669311" indent="-334655" lvl="1">
                <a:lnSpc>
                  <a:spcPts val="4030"/>
                </a:lnSpc>
                <a:buFont typeface="Arial"/>
                <a:buChar char="•"/>
              </a:pPr>
              <a:r>
                <a:rPr lang="en-US" sz="310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Shubham Kumar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29799" y="-57150"/>
              <a:ext cx="5420201" cy="1006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10"/>
                </a:lnSpc>
              </a:pPr>
              <a:r>
                <a:rPr lang="en-US" sz="47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Presented By: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345466" y="6652609"/>
            <a:ext cx="7237702" cy="2260889"/>
            <a:chOff x="0" y="0"/>
            <a:chExt cx="9650270" cy="301451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11012"/>
              <a:ext cx="7852252" cy="658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69311" indent="-334655" lvl="1">
                <a:lnSpc>
                  <a:spcPts val="4030"/>
                </a:lnSpc>
                <a:buFont typeface="Arial"/>
                <a:buChar char="•"/>
              </a:pPr>
              <a:r>
                <a:rPr lang="en-US" sz="3100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Asst. Prof. Prashant Kumar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65746" y="-57150"/>
              <a:ext cx="7900829" cy="1006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10"/>
                </a:lnSpc>
              </a:pPr>
              <a:r>
                <a:rPr lang="en-US" sz="47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Under Guidance Of: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65746" y="1682712"/>
              <a:ext cx="9284524" cy="1331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2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Department of Computer Science, GEC Jamui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633069" y="9351648"/>
            <a:ext cx="860214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Government Engineering College, Jamui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Security and Vulnerabilities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2556" y="2530156"/>
            <a:ext cx="16489455" cy="492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Strength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:</a:t>
            </a:r>
          </a:p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securi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ty relies on the difficulty of the Discrete Logarithm Problem. Given g, p, and A = g^a \mod p, it is computationally infeasible for an attacker to figure out the secret a when the numbers are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very large. It's a mathematical "one-way street."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Security and Vulnerabilities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60790"/>
            <a:ext cx="16489455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Weakness, Man-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in-the-Middle (MITM) Attack: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Standard Diffie-Hellman is vulnerable to a MITM attack because the public keys (A an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 B) are not authenticated.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30052"/>
            <a:ext cx="16489455" cy="32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How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it works: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An attacker, Eve, sits between Alice and Bob.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sends her public key A to Bob, but Eve intercepts it.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Eve generates her own secret key, e, and sends her public key E to Alice and Bob, pretending it's from the other person.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Security and Vulnerabilities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7034"/>
            <a:ext cx="16489455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How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it works: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and Eve now share a secret key. Bob and Eve also share a </a:t>
            </a:r>
            <a:r>
              <a:rPr lang="en-US" sz="3999" i="true" u="none">
                <a:solidFill>
                  <a:srgbClr val="000000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different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secret key.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Eve can now decrypt messages from Alice, re-encrypt them with Bob's key, and send them along. Both Alice and Bob think they are communicating securely, but Eve is reading everything.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25834"/>
            <a:ext cx="16489455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The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Fix: 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is is solved by using digital si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 (e.g., RSA) to authenticate the public keys. This ensures Alice knows she is talking to Bob, and not Eve.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9845" y="3309263"/>
            <a:ext cx="16489455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GFG &amp; Wikipedia: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How Diffie-Hellman key exchange algorithms works.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Man in the Middle Attack, step by step explanation about it.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4359" y="6154064"/>
            <a:ext cx="16489455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Various Online Sources: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Youtube - Concept of Diffie-Hellman Key Exchange Algorithm.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Cloudflare - Articles on Internet Security.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30652" y="4233863"/>
            <a:ext cx="8425091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5466" y="5926243"/>
            <a:ext cx="3923109" cy="117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From, 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  <a:r>
              <a:rPr lang="en-US" b="true" sz="36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Team - </a:t>
            </a:r>
            <a:r>
              <a:rPr lang="en-US" sz="36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Zero Dobt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27894" y="3357887"/>
            <a:ext cx="5282314" cy="3360872"/>
          </a:xfrm>
          <a:custGeom>
            <a:avLst/>
            <a:gdLst/>
            <a:ahLst/>
            <a:cxnLst/>
            <a:rect r="r" b="b" t="t" l="l"/>
            <a:pathLst>
              <a:path h="3360872" w="5282314">
                <a:moveTo>
                  <a:pt x="0" y="0"/>
                </a:moveTo>
                <a:lnTo>
                  <a:pt x="5282314" y="0"/>
                </a:lnTo>
                <a:lnTo>
                  <a:pt x="5282314" y="3360872"/>
                </a:lnTo>
                <a:lnTo>
                  <a:pt x="0" y="3360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What is Diffie–Hellman Key Exchange?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8852"/>
            <a:ext cx="12473835" cy="3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iffie–Hellman Key Exchange is a method to securely share a secret key between two people (or computers) over an insecure public network (like the internet),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without directly sending the key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40430"/>
            <a:ext cx="16489455" cy="91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was invented by Whitfield Diffie and Martin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Hellman in 1976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Why It’s Needed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4827"/>
            <a:ext cx="16489455" cy="191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Wh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en two people want to communicate secretly, they first need a shared secret key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for encryption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85023"/>
            <a:ext cx="16489455" cy="2914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how do they agree on a secret key if they are talking over the internet, where hackers could listen?</a:t>
            </a:r>
          </a:p>
          <a:p>
            <a:pPr algn="l">
              <a:lnSpc>
                <a:spcPts val="7879"/>
              </a:lnSpc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That’s where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Diffie–Hellman helps!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637140"/>
            <a:ext cx="16489455" cy="191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5" indent="-431797" lvl="1">
              <a:lnSpc>
                <a:spcPts val="787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lets them generate the same secret key independently — even if a hacker is watching their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entire conversation.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The Core Concept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3799" y="2990888"/>
            <a:ext cx="16489455" cy="1549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Public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Color: 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and Bob publicly agree on a common paint color (e.g., yellow). This is public knowledge; anyone can see i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3799" y="5000023"/>
            <a:ext cx="16489455" cy="205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Private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Colors: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secretly chooses a private color (e.g., red).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secretly chooses a different private color (e.g., blue).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They never share these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secret colors.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3799" y="7513983"/>
            <a:ext cx="16489455" cy="2559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Mixing and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Sharing: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mixes her secret red with the public yellow to get orange. She sends this orange paint to Bob.</a:t>
            </a:r>
          </a:p>
          <a:p>
            <a:pPr algn="l" marL="863595" indent="-431797" lvl="1">
              <a:lnSpc>
                <a:spcPts val="3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mixes his secret blue with the public yellow to get green.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He sends this green paint to Alice.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The Core Concept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90921"/>
            <a:ext cx="16489455" cy="448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The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Shared Secret: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receives Bob's green paint and mixes it with her own secret red paint.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receives Alice's orange paint and mixes it with his own secret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blue paint.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Result: Both now have the exact same final color (a brownish-grey)!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16595" y="2970064"/>
            <a:ext cx="5342705" cy="3095270"/>
          </a:xfrm>
          <a:custGeom>
            <a:avLst/>
            <a:gdLst/>
            <a:ahLst/>
            <a:cxnLst/>
            <a:rect r="r" b="b" t="t" l="l"/>
            <a:pathLst>
              <a:path h="3095270" w="5342705">
                <a:moveTo>
                  <a:pt x="0" y="0"/>
                </a:moveTo>
                <a:lnTo>
                  <a:pt x="5342705" y="0"/>
                </a:lnTo>
                <a:lnTo>
                  <a:pt x="5342705" y="3095270"/>
                </a:lnTo>
                <a:lnTo>
                  <a:pt x="0" y="3095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5" t="-3527" r="-5865" b="-249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The Mathematics Behind 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46239"/>
            <a:ext cx="10943340" cy="298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Pub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lic Numbers (like the yellow paint):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large prime number, p.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generator (or primitive root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modulo p), g.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Both p and g are public.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246665"/>
            <a:ext cx="16489455" cy="222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Pr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ivate Keys (secret colors):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chooses a secret integer, a. Only Alice knows a.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chooses a secret integer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, b. Only Bob knows b.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The Mathematics Behind 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85666"/>
            <a:ext cx="16489455" cy="33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Pub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lic Key Exchange (sending mixed paint):</a:t>
            </a:r>
          </a:p>
          <a:p>
            <a:pPr algn="l" marL="863595" indent="-431797" lvl="1">
              <a:lnSpc>
                <a:spcPts val="43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computes her public key, A, and sends it to Bob:</a:t>
            </a:r>
          </a:p>
          <a:p>
            <a:pPr algn="l">
              <a:lnSpc>
                <a:spcPts val="4399"/>
              </a:lnSpc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= g^a \mod p</a:t>
            </a:r>
          </a:p>
          <a:p>
            <a:pPr algn="l" marL="863595" indent="-431797" lvl="1">
              <a:lnSpc>
                <a:spcPts val="43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computes his public key, B, and sends it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to Alice:</a:t>
            </a:r>
          </a:p>
          <a:p>
            <a:pPr algn="l">
              <a:lnSpc>
                <a:spcPts val="43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 = g^b \mod p</a:t>
            </a:r>
          </a:p>
          <a:p>
            <a:pPr algn="l" marL="863595" indent="-431797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Eve can see A and B, but cannot easily figure out a or b.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556" y="6476842"/>
            <a:ext cx="16489455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Calcu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lating the Shared Secret (the final color):</a:t>
            </a:r>
          </a:p>
          <a:p>
            <a:pPr algn="l" marL="863595" indent="-431797" lvl="1">
              <a:lnSpc>
                <a:spcPts val="43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takes Bob's public key B and computes the secret S:</a:t>
            </a:r>
          </a:p>
          <a:p>
            <a:pPr algn="l">
              <a:lnSpc>
                <a:spcPts val="4399"/>
              </a:lnSpc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 = B^a \mod p</a:t>
            </a:r>
          </a:p>
          <a:p>
            <a:pPr algn="l" marL="863595" indent="-431797" lvl="1">
              <a:lnSpc>
                <a:spcPts val="43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takes Alice's public key A and computes the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same secret S:</a:t>
            </a:r>
          </a:p>
          <a:p>
            <a:pPr algn="l">
              <a:lnSpc>
                <a:spcPts val="43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 = A^b \mod 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 Numerical 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39741"/>
            <a:ext cx="16489455" cy="147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Pub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lic Numbers: 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Let's agre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 on p = 23 and g = 5.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744767"/>
            <a:ext cx="16489455" cy="222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Pr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ivate Keys: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chooses her secr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et a = 4.</a:t>
            </a:r>
          </a:p>
          <a:p>
            <a:pPr algn="l" marL="863595" indent="-431797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chooses his secret b = 3.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31416"/>
            <a:chOff x="0" y="0"/>
            <a:chExt cx="4816593" cy="6403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0373"/>
            </a:xfrm>
            <a:custGeom>
              <a:avLst/>
              <a:gdLst/>
              <a:ahLst/>
              <a:cxnLst/>
              <a:rect r="r" b="b" t="t" l="l"/>
              <a:pathLst>
                <a:path h="64037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0373"/>
                  </a:lnTo>
                  <a:lnTo>
                    <a:pt x="0" y="640373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678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4359" y="682308"/>
            <a:ext cx="1736584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 Numerical 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03565"/>
            <a:ext cx="16489455" cy="32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Pub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lic Key Exchange: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calculates A = 5^4 \mod 23 = 625 \mod 23 = 4. </a:t>
            </a:r>
          </a:p>
          <a:p>
            <a:pPr algn="l">
              <a:lnSpc>
                <a:spcPts val="5199"/>
              </a:lnSpc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She sends 4 to Bob.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calculat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es B = 5^3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\mod 23 = 125 \mod 23 = 10. </a:t>
            </a: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He sends 10 to Alice.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58665"/>
            <a:ext cx="16489455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Sh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ared Secret Calculation: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Alice computes s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= B^a \mod p = 10^4 \mod 23 </a:t>
            </a: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= 10000 \mod 23 = 18.</a:t>
            </a:r>
          </a:p>
          <a:p>
            <a:pPr algn="l" marL="863595" indent="-431797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Bob computes s = A^b \mod p = 4^3 \mod 23 = 64 \mod 23 = 18.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210675"/>
            <a:ext cx="16489455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</a:t>
            </a:r>
            <a:r>
              <a:rPr lang="en-US" b="true" sz="3999" u="non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esult: </a:t>
            </a:r>
            <a:r>
              <a:rPr lang="en-US" sz="3999" u="none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Their sh</a:t>
            </a: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ared secret key is 18.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DAGp2mh2aTU</dc:identifier>
  <dcterms:modified xsi:type="dcterms:W3CDTF">2011-08-01T06:04:30Z</dcterms:modified>
  <cp:revision>1</cp:revision>
  <dc:title>Diffie-Hellman</dc:title>
</cp:coreProperties>
</file>