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8"/>
  </p:notesMasterIdLst>
  <p:sldIdLst>
    <p:sldId id="287" r:id="rId2"/>
    <p:sldId id="284" r:id="rId3"/>
    <p:sldId id="283" r:id="rId4"/>
    <p:sldId id="265" r:id="rId5"/>
    <p:sldId id="261" r:id="rId6"/>
    <p:sldId id="264" r:id="rId7"/>
    <p:sldId id="272" r:id="rId8"/>
    <p:sldId id="282" r:id="rId9"/>
    <p:sldId id="285" r:id="rId10"/>
    <p:sldId id="288" r:id="rId11"/>
    <p:sldId id="275" r:id="rId12"/>
    <p:sldId id="290" r:id="rId13"/>
    <p:sldId id="291" r:id="rId14"/>
    <p:sldId id="273" r:id="rId15"/>
    <p:sldId id="28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7" d="100"/>
          <a:sy n="87" d="100"/>
        </p:scale>
        <p:origin x="2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927D4-8916-485A-A995-5BE76B2E4E51}" type="datetimeFigureOut">
              <a:rPr lang="en-IN" smtClean="0"/>
              <a:t>23-06-2021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C7D67-A2D4-40EC-8812-42DC4D71526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41802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0993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49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816246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9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299569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38772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8988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40333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7795E-0963-4DF0-A497-10D85F5D7863}"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28967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B7795E-0963-4DF0-A497-10D85F5D7863}"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237909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B7795E-0963-4DF0-A497-10D85F5D7863}" type="datetimeFigureOut">
              <a:rPr lang="en-IN" smtClean="0"/>
              <a:t>23-06-2021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51661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B7795E-0963-4DF0-A497-10D85F5D7863}"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33733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7795E-0963-4DF0-A497-10D85F5D7863}" type="datetimeFigureOut">
              <a:rPr lang="en-IN" smtClean="0"/>
              <a:t>23-06-2021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344732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7795E-0963-4DF0-A497-10D85F5D7863}"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08357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7795E-0963-4DF0-A497-10D85F5D7863}"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748D71-C829-45E9-9CC8-EBA8490597C4}" type="slidenum">
              <a:rPr lang="en-IN" smtClean="0"/>
              <a:t>‹#›</a:t>
            </a:fld>
            <a:endParaRPr lang="en-IN"/>
          </a:p>
        </p:txBody>
      </p:sp>
    </p:spTree>
    <p:extLst>
      <p:ext uri="{BB962C8B-B14F-4D97-AF65-F5344CB8AC3E}">
        <p14:creationId xmlns:p14="http://schemas.microsoft.com/office/powerpoint/2010/main" val="174180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B7795E-0963-4DF0-A497-10D85F5D7863}" type="datetimeFigureOut">
              <a:rPr lang="en-IN" smtClean="0"/>
              <a:t>23-06-2021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748D71-C829-45E9-9CC8-EBA8490597C4}" type="slidenum">
              <a:rPr lang="en-IN" smtClean="0"/>
              <a:t>‹#›</a:t>
            </a:fld>
            <a:endParaRPr lang="en-IN"/>
          </a:p>
        </p:txBody>
      </p:sp>
    </p:spTree>
    <p:extLst>
      <p:ext uri="{BB962C8B-B14F-4D97-AF65-F5344CB8AC3E}">
        <p14:creationId xmlns:p14="http://schemas.microsoft.com/office/powerpoint/2010/main" val="16310412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electronics.stackexchange.com/questions/155980/test-steper-motor-without-microcontroller" TargetMode="External"/><Relationship Id="rId7" Type="http://schemas.openxmlformats.org/officeDocument/2006/relationships/hyperlink" Target="https://gadgetsin.com/fuvaly-usb-rechargeable-aa-aaa-lithium-ion-batteries.htm"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mauroalfieri.it/elettronica/raspberry-pi-3-model-b.html" TargetMode="External"/><Relationship Id="rId10"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hyperlink" Target="http://thaiopensource.org/tag/raspberry-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954" y="161017"/>
            <a:ext cx="8791575" cy="1553483"/>
          </a:xfrm>
        </p:spPr>
        <p:txBody>
          <a:bodyPr numCol="1">
            <a:noAutofit/>
          </a:bodyPr>
          <a:lstStyle/>
          <a:p>
            <a:pPr algn="ctr"/>
            <a:r>
              <a:rPr lang="en-IN" sz="1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PIMPRI CHINCHWAD EDUCATION TRUST’S</a:t>
            </a:r>
            <a:br>
              <a:rPr lang="en-IN"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r>
              <a:rPr lang="en-IN" sz="16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PIMPRI CHINCHWAD COLLEGE OF ENGINEERING</a:t>
            </a:r>
            <a:br>
              <a:rPr lang="en-IN"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r>
              <a:rPr lang="en-IN" sz="1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SECTOR NO. 26, PRADHIKARAN, NIGDI, PUNE- 411044.</a:t>
            </a:r>
            <a:br>
              <a:rPr lang="en-IN"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br>
              <a:rPr lang="en-IN" sz="1600" dirty="0">
                <a:latin typeface="Times New Roman" panose="02020603050405020304" pitchFamily="18" charset="0"/>
                <a:ea typeface="Cambria" panose="02040503050406030204" pitchFamily="18" charset="0"/>
                <a:cs typeface="Times New Roman" panose="02020603050405020304" pitchFamily="18" charset="0"/>
              </a:rPr>
            </a:br>
            <a:br>
              <a:rPr lang="en-IN" sz="1400" dirty="0">
                <a:latin typeface="Times New Roman" panose="02020603050405020304" pitchFamily="18" charset="0"/>
                <a:ea typeface="Cambria" panose="02040503050406030204" pitchFamily="18" charset="0"/>
                <a:cs typeface="Times New Roman" panose="02020603050405020304" pitchFamily="18" charset="0"/>
              </a:rPr>
            </a:br>
            <a:br>
              <a:rPr lang="en-IN" sz="1200" dirty="0">
                <a:solidFill>
                  <a:schemeClr val="tx1"/>
                </a:solidFill>
                <a:latin typeface="Cambria" panose="02040503050406030204" pitchFamily="18" charset="0"/>
                <a:ea typeface="Cambria" panose="02040503050406030204" pitchFamily="18" charset="0"/>
                <a:cs typeface="Times New Roman" panose="02020603050405020304" pitchFamily="18" charset="0"/>
              </a:rPr>
            </a:br>
            <a:endParaRPr lang="en-IN" sz="12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6" name="AutoShape 4"/>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aphicFrame>
        <p:nvGraphicFramePr>
          <p:cNvPr id="9" name="Object 8"/>
          <p:cNvGraphicFramePr>
            <a:graphicFrameLocks noChangeAspect="1"/>
          </p:cNvGraphicFramePr>
          <p:nvPr/>
        </p:nvGraphicFramePr>
        <p:xfrm>
          <a:off x="1709483" y="161017"/>
          <a:ext cx="980964" cy="809635"/>
        </p:xfrm>
        <a:graphic>
          <a:graphicData uri="http://schemas.openxmlformats.org/presentationml/2006/ole">
            <mc:AlternateContent xmlns:mc="http://schemas.openxmlformats.org/markup-compatibility/2006">
              <mc:Choice xmlns:v="urn:schemas-microsoft-com:vml" Requires="v">
                <p:oleObj name="Bitmap Image" r:id="rId2" imgW="5867400" imgH="4981575" progId="Paint.Picture">
                  <p:embed/>
                </p:oleObj>
              </mc:Choice>
              <mc:Fallback>
                <p:oleObj name="Bitmap Image" r:id="rId2" imgW="5867400" imgH="4981575" progId="Paint.Picture">
                  <p:embed/>
                  <p:pic>
                    <p:nvPicPr>
                      <p:cNvPr id="9"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483" y="161017"/>
                        <a:ext cx="980964" cy="809635"/>
                      </a:xfrm>
                      <a:prstGeom prst="rect">
                        <a:avLst/>
                      </a:prstGeom>
                      <a:noFill/>
                    </p:spPr>
                  </p:pic>
                </p:oleObj>
              </mc:Fallback>
            </mc:AlternateContent>
          </a:graphicData>
        </a:graphic>
      </p:graphicFrame>
      <p:sp>
        <p:nvSpPr>
          <p:cNvPr id="3" name="Rectangle 2">
            <a:extLst>
              <a:ext uri="{FF2B5EF4-FFF2-40B4-BE49-F238E27FC236}">
                <a16:creationId xmlns:a16="http://schemas.microsoft.com/office/drawing/2014/main" id="{FF3E1674-0A11-4F63-85ED-8083EB6CEB4E}"/>
              </a:ext>
            </a:extLst>
          </p:cNvPr>
          <p:cNvSpPr/>
          <p:nvPr/>
        </p:nvSpPr>
        <p:spPr>
          <a:xfrm>
            <a:off x="633047" y="1345168"/>
            <a:ext cx="8894992" cy="1107996"/>
          </a:xfrm>
          <a:prstGeom prst="rect">
            <a:avLst/>
          </a:prstGeom>
        </p:spPr>
        <p:txBody>
          <a:bodyPr wrap="square">
            <a:spAutoFit/>
          </a:bodyPr>
          <a:lstStyle/>
          <a:p>
            <a:pPr algn="ctr"/>
            <a:r>
              <a:rPr lang="en-IN" dirty="0">
                <a:latin typeface="Times New Roman" panose="02020603050405020304" pitchFamily="18" charset="0"/>
                <a:ea typeface="Cambria" panose="02040503050406030204" pitchFamily="18" charset="0"/>
                <a:cs typeface="Times New Roman" panose="02020603050405020304" pitchFamily="18" charset="0"/>
              </a:rPr>
              <a:t>Project Topic:</a:t>
            </a:r>
            <a:br>
              <a:rPr lang="en-IN" sz="2400" dirty="0">
                <a:latin typeface="Times New Roman" panose="02020603050405020304" pitchFamily="18" charset="0"/>
                <a:ea typeface="Cambria" panose="02040503050406030204" pitchFamily="18" charset="0"/>
                <a:cs typeface="Times New Roman" panose="02020603050405020304" pitchFamily="18" charset="0"/>
              </a:rPr>
            </a:br>
            <a:r>
              <a:rPr lang="en-IN" sz="2000" i="1" dirty="0">
                <a:latin typeface="Cambria" panose="02040503050406030204" pitchFamily="18" charset="0"/>
                <a:ea typeface="Cambria" panose="02040503050406030204" pitchFamily="18" charset="0"/>
                <a:cs typeface="Times New Roman" panose="02020603050405020304" pitchFamily="18" charset="0"/>
              </a:rPr>
              <a:t>  </a:t>
            </a:r>
            <a:r>
              <a:rPr lang="en-IN" sz="2400" i="1" dirty="0">
                <a:latin typeface="Cambria" panose="02040503050406030204" pitchFamily="18" charset="0"/>
                <a:ea typeface="Cambria" panose="02040503050406030204" pitchFamily="18" charset="0"/>
                <a:cs typeface="Times New Roman" panose="02020603050405020304" pitchFamily="18" charset="0"/>
              </a:rPr>
              <a:t> </a:t>
            </a:r>
            <a:r>
              <a:rPr lang="en-IN" sz="2400" dirty="0">
                <a:latin typeface="Cambria" panose="02040503050406030204" pitchFamily="18" charset="0"/>
                <a:ea typeface="Cambria" panose="02040503050406030204" pitchFamily="18" charset="0"/>
                <a:cs typeface="Times New Roman" panose="02020603050405020304" pitchFamily="18" charset="0"/>
              </a:rPr>
              <a:t> </a:t>
            </a:r>
            <a:r>
              <a:rPr lang="en-IN" sz="2400" dirty="0">
                <a:ln w="0"/>
                <a:effectLst>
                  <a:outerShdw blurRad="38100" dist="19050" dir="2700000" algn="tl" rotWithShape="0">
                    <a:schemeClr val="dk1">
                      <a:alpha val="40000"/>
                    </a:schemeClr>
                  </a:outerShdw>
                </a:effectLst>
                <a:latin typeface="Times New Roman" panose="02020603050405020304" pitchFamily="18" charset="0"/>
                <a:ea typeface="Times" panose="02020603050405020304" pitchFamily="18" charset="0"/>
              </a:rPr>
              <a:t>Image Processing </a:t>
            </a:r>
            <a:r>
              <a:rPr lang="en-IN" sz="2400">
                <a:ln w="0"/>
                <a:effectLst>
                  <a:outerShdw blurRad="38100" dist="19050" dir="2700000" algn="tl" rotWithShape="0">
                    <a:schemeClr val="dk1">
                      <a:alpha val="40000"/>
                    </a:schemeClr>
                  </a:outerShdw>
                </a:effectLst>
                <a:latin typeface="Times New Roman" panose="02020603050405020304" pitchFamily="18" charset="0"/>
                <a:ea typeface="Times" panose="02020603050405020304" pitchFamily="18" charset="0"/>
              </a:rPr>
              <a:t>Based Semi-Automated </a:t>
            </a:r>
            <a:r>
              <a:rPr lang="en-IN" sz="2400" dirty="0">
                <a:ln w="0"/>
                <a:effectLst>
                  <a:outerShdw blurRad="38100" dist="19050" dir="2700000" algn="tl" rotWithShape="0">
                    <a:schemeClr val="dk1">
                      <a:alpha val="40000"/>
                    </a:schemeClr>
                  </a:outerShdw>
                </a:effectLst>
                <a:latin typeface="Times New Roman" panose="02020603050405020304" pitchFamily="18" charset="0"/>
                <a:ea typeface="Times" panose="02020603050405020304" pitchFamily="18" charset="0"/>
              </a:rPr>
              <a:t>Target Detector and Shooter</a:t>
            </a:r>
            <a:endParaRPr lang="en-IN" dirty="0"/>
          </a:p>
        </p:txBody>
      </p:sp>
      <p:sp>
        <p:nvSpPr>
          <p:cNvPr id="4" name="Rectangle 3">
            <a:extLst>
              <a:ext uri="{FF2B5EF4-FFF2-40B4-BE49-F238E27FC236}">
                <a16:creationId xmlns:a16="http://schemas.microsoft.com/office/drawing/2014/main" id="{BEBBCA70-BFE2-4943-83F7-D6315E0C6516}"/>
              </a:ext>
            </a:extLst>
          </p:cNvPr>
          <p:cNvSpPr/>
          <p:nvPr/>
        </p:nvSpPr>
        <p:spPr>
          <a:xfrm>
            <a:off x="1034670" y="2536448"/>
            <a:ext cx="8493369" cy="923330"/>
          </a:xfrm>
          <a:prstGeom prst="rect">
            <a:avLst/>
          </a:prstGeom>
        </p:spPr>
        <p:txBody>
          <a:bodyPr wrap="square">
            <a:spAutoFit/>
          </a:bodyPr>
          <a:lstStyle/>
          <a:p>
            <a:pPr algn="ctr"/>
            <a:r>
              <a:rPr lang="en-IN" sz="2000" b="1" dirty="0">
                <a:latin typeface="Times New Roman" panose="02020603050405020304" pitchFamily="18" charset="0"/>
                <a:ea typeface="Cambria" panose="02040503050406030204" pitchFamily="18" charset="0"/>
                <a:cs typeface="Times New Roman" panose="02020603050405020304" pitchFamily="18" charset="0"/>
              </a:rPr>
              <a:t>Project ID:- A-16</a:t>
            </a:r>
            <a:br>
              <a:rPr lang="en-IN" dirty="0">
                <a:latin typeface="Cambria" panose="02040503050406030204" pitchFamily="18" charset="0"/>
                <a:ea typeface="Cambria" panose="02040503050406030204" pitchFamily="18" charset="0"/>
                <a:cs typeface="Times New Roman" panose="02020603050405020304" pitchFamily="18" charset="0"/>
              </a:rPr>
            </a:br>
            <a:r>
              <a:rPr lang="en-IN" dirty="0">
                <a:latin typeface="Cambria" panose="02040503050406030204" pitchFamily="18" charset="0"/>
                <a:ea typeface="Cambria" panose="02040503050406030204" pitchFamily="18" charset="0"/>
                <a:cs typeface="Times New Roman" panose="02020603050405020304" pitchFamily="18" charset="0"/>
              </a:rPr>
              <a:t>    </a:t>
            </a:r>
            <a:br>
              <a:rPr lang="en-IN" dirty="0">
                <a:latin typeface="Cambria" panose="02040503050406030204" pitchFamily="18" charset="0"/>
                <a:ea typeface="Cambria" panose="02040503050406030204" pitchFamily="18" charset="0"/>
                <a:cs typeface="Times New Roman" panose="02020603050405020304" pitchFamily="18" charset="0"/>
              </a:rPr>
            </a:br>
            <a:r>
              <a:rPr lang="en-IN" sz="1600" dirty="0">
                <a:latin typeface="Times New Roman" panose="02020603050405020304" pitchFamily="18" charset="0"/>
                <a:ea typeface="Cambria" panose="02040503050406030204" pitchFamily="18" charset="0"/>
                <a:cs typeface="Times New Roman" panose="02020603050405020304" pitchFamily="18" charset="0"/>
              </a:rPr>
              <a:t>Project Group Members: </a:t>
            </a:r>
            <a:endParaRPr lang="en-IN" dirty="0"/>
          </a:p>
        </p:txBody>
      </p:sp>
      <p:graphicFrame>
        <p:nvGraphicFramePr>
          <p:cNvPr id="5" name="Table 4">
            <a:extLst>
              <a:ext uri="{FF2B5EF4-FFF2-40B4-BE49-F238E27FC236}">
                <a16:creationId xmlns:a16="http://schemas.microsoft.com/office/drawing/2014/main" id="{FED697C4-5EAB-4BCE-9F8E-211C7B089CF0}"/>
              </a:ext>
            </a:extLst>
          </p:cNvPr>
          <p:cNvGraphicFramePr>
            <a:graphicFrameLocks noGrp="1"/>
          </p:cNvGraphicFramePr>
          <p:nvPr/>
        </p:nvGraphicFramePr>
        <p:xfrm>
          <a:off x="2562142" y="3579872"/>
          <a:ext cx="5438423" cy="1483360"/>
        </p:xfrm>
        <a:graphic>
          <a:graphicData uri="http://schemas.openxmlformats.org/drawingml/2006/table">
            <a:tbl>
              <a:tblPr firstRow="1" bandRow="1">
                <a:tableStyleId>{2D5ABB26-0587-4C30-8999-92F81FD0307C}</a:tableStyleId>
              </a:tblPr>
              <a:tblGrid>
                <a:gridCol w="901592">
                  <a:extLst>
                    <a:ext uri="{9D8B030D-6E8A-4147-A177-3AD203B41FA5}">
                      <a16:colId xmlns:a16="http://schemas.microsoft.com/office/drawing/2014/main" val="1106392025"/>
                    </a:ext>
                  </a:extLst>
                </a:gridCol>
                <a:gridCol w="3138854">
                  <a:extLst>
                    <a:ext uri="{9D8B030D-6E8A-4147-A177-3AD203B41FA5}">
                      <a16:colId xmlns:a16="http://schemas.microsoft.com/office/drawing/2014/main" val="1320169608"/>
                    </a:ext>
                  </a:extLst>
                </a:gridCol>
                <a:gridCol w="1397977">
                  <a:extLst>
                    <a:ext uri="{9D8B030D-6E8A-4147-A177-3AD203B41FA5}">
                      <a16:colId xmlns:a16="http://schemas.microsoft.com/office/drawing/2014/main" val="1968750693"/>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Sr. No</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Name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Roll No.</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998131"/>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Aniket Sudhakar </a:t>
                      </a:r>
                      <a:r>
                        <a:rPr lang="en-US" dirty="0" err="1">
                          <a:latin typeface="Times New Roman" panose="02020603050405020304" pitchFamily="18" charset="0"/>
                          <a:cs typeface="Times New Roman" panose="02020603050405020304" pitchFamily="18" charset="0"/>
                        </a:rPr>
                        <a:t>Chopade</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BEETA121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9811962"/>
                  </a:ext>
                </a:extLst>
              </a:tr>
              <a:tr h="37084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Swapnil </a:t>
                      </a:r>
                      <a:r>
                        <a:rPr lang="en-US" dirty="0" err="1">
                          <a:latin typeface="Times New Roman" panose="02020603050405020304" pitchFamily="18" charset="0"/>
                          <a:cs typeface="Times New Roman" panose="02020603050405020304" pitchFamily="18" charset="0"/>
                        </a:rPr>
                        <a:t>Nileshrao</a:t>
                      </a:r>
                      <a:r>
                        <a:rPr lang="en-US" dirty="0">
                          <a:latin typeface="Times New Roman" panose="02020603050405020304" pitchFamily="18" charset="0"/>
                          <a:cs typeface="Times New Roman" panose="02020603050405020304" pitchFamily="18" charset="0"/>
                        </a:rPr>
                        <a:t> Dasarwar</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BEETA123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6330477"/>
                  </a:ext>
                </a:extLst>
              </a:tr>
              <a:tr h="37084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err="1">
                          <a:latin typeface="Times New Roman" panose="02020603050405020304" pitchFamily="18" charset="0"/>
                          <a:cs typeface="Times New Roman" panose="02020603050405020304" pitchFamily="18" charset="0"/>
                        </a:rPr>
                        <a:t>Raviraj</a:t>
                      </a:r>
                      <a:r>
                        <a:rPr lang="en-US" dirty="0">
                          <a:latin typeface="Times New Roman" panose="02020603050405020304" pitchFamily="18" charset="0"/>
                          <a:cs typeface="Times New Roman" panose="02020603050405020304" pitchFamily="18" charset="0"/>
                        </a:rPr>
                        <a:t> Mahadeo </a:t>
                      </a:r>
                      <a:r>
                        <a:rPr lang="en-US" dirty="0" err="1">
                          <a:latin typeface="Times New Roman" panose="02020603050405020304" pitchFamily="18" charset="0"/>
                          <a:cs typeface="Times New Roman" panose="02020603050405020304" pitchFamily="18" charset="0"/>
                        </a:rPr>
                        <a:t>Khopade</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BEETA146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8896702"/>
                  </a:ext>
                </a:extLst>
              </a:tr>
            </a:tbl>
          </a:graphicData>
        </a:graphic>
      </p:graphicFrame>
      <p:graphicFrame>
        <p:nvGraphicFramePr>
          <p:cNvPr id="8" name="Table 7">
            <a:extLst>
              <a:ext uri="{FF2B5EF4-FFF2-40B4-BE49-F238E27FC236}">
                <a16:creationId xmlns:a16="http://schemas.microsoft.com/office/drawing/2014/main" id="{96BCC3C0-A478-4BAC-A6E7-9436276BDCA3}"/>
              </a:ext>
            </a:extLst>
          </p:cNvPr>
          <p:cNvGraphicFramePr>
            <a:graphicFrameLocks noGrp="1"/>
          </p:cNvGraphicFramePr>
          <p:nvPr/>
        </p:nvGraphicFramePr>
        <p:xfrm>
          <a:off x="937954" y="5512832"/>
          <a:ext cx="8459787" cy="741680"/>
        </p:xfrm>
        <a:graphic>
          <a:graphicData uri="http://schemas.openxmlformats.org/drawingml/2006/table">
            <a:tbl>
              <a:tblPr firstRow="1" bandRow="1">
                <a:tableStyleId>{5C22544A-7EE6-4342-B048-85BDC9FD1C3A}</a:tableStyleId>
              </a:tblPr>
              <a:tblGrid>
                <a:gridCol w="2819929">
                  <a:extLst>
                    <a:ext uri="{9D8B030D-6E8A-4147-A177-3AD203B41FA5}">
                      <a16:colId xmlns:a16="http://schemas.microsoft.com/office/drawing/2014/main" val="1403185840"/>
                    </a:ext>
                  </a:extLst>
                </a:gridCol>
                <a:gridCol w="2819929">
                  <a:extLst>
                    <a:ext uri="{9D8B030D-6E8A-4147-A177-3AD203B41FA5}">
                      <a16:colId xmlns:a16="http://schemas.microsoft.com/office/drawing/2014/main" val="2755352210"/>
                    </a:ext>
                  </a:extLst>
                </a:gridCol>
                <a:gridCol w="2819929">
                  <a:extLst>
                    <a:ext uri="{9D8B030D-6E8A-4147-A177-3AD203B41FA5}">
                      <a16:colId xmlns:a16="http://schemas.microsoft.com/office/drawing/2014/main" val="197296874"/>
                    </a:ext>
                  </a:extLst>
                </a:gridCol>
              </a:tblGrid>
              <a:tr h="370840">
                <a:tc>
                  <a:txBody>
                    <a:bodyPr/>
                    <a:lstStyle/>
                    <a:p>
                      <a:pPr algn="ctr"/>
                      <a:r>
                        <a:rPr lang="en-US" sz="1400" dirty="0">
                          <a:solidFill>
                            <a:sysClr val="windowText" lastClr="000000"/>
                          </a:solidFill>
                        </a:rPr>
                        <a:t>Mr. M. M. </a:t>
                      </a:r>
                      <a:r>
                        <a:rPr lang="en-US" sz="1400" dirty="0" err="1">
                          <a:solidFill>
                            <a:sysClr val="windowText" lastClr="000000"/>
                          </a:solidFill>
                        </a:rPr>
                        <a:t>Narkhede</a:t>
                      </a:r>
                      <a:endParaRPr lang="en-IN" sz="1400" dirty="0">
                        <a:solidFill>
                          <a:sysClr val="windowText" lastClr="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dirty="0">
                          <a:solidFill>
                            <a:sysClr val="windowText" lastClr="000000"/>
                          </a:solidFill>
                        </a:rPr>
                        <a:t>Prof. A. B. Patil</a:t>
                      </a:r>
                      <a:endParaRPr lang="en-IN" sz="1400" dirty="0">
                        <a:solidFill>
                          <a:sysClr val="windowText" lastClr="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dirty="0">
                          <a:solidFill>
                            <a:sysClr val="windowText" lastClr="000000"/>
                          </a:solidFill>
                        </a:rPr>
                        <a:t>Dr. M. T. Kolte</a:t>
                      </a:r>
                      <a:endParaRPr lang="en-IN" sz="1400" dirty="0">
                        <a:solidFill>
                          <a:sysClr val="windowText" lastClr="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6499483"/>
                  </a:ext>
                </a:extLst>
              </a:tr>
              <a:tr h="370840">
                <a:tc>
                  <a:txBody>
                    <a:bodyPr/>
                    <a:lstStyle/>
                    <a:p>
                      <a:pPr algn="ctr"/>
                      <a:r>
                        <a:rPr lang="en-US" sz="1400" dirty="0">
                          <a:solidFill>
                            <a:sysClr val="windowText" lastClr="000000"/>
                          </a:solidFill>
                        </a:rPr>
                        <a:t>Project Guide</a:t>
                      </a:r>
                      <a:endParaRPr lang="en-IN" sz="1400" dirty="0">
                        <a:solidFill>
                          <a:sysClr val="windowText" lastClr="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solidFill>
                            <a:sysClr val="windowText" lastClr="000000"/>
                          </a:solidFill>
                        </a:rPr>
                        <a:t>Project Coordinator</a:t>
                      </a:r>
                      <a:endParaRPr lang="en-IN" sz="1400" dirty="0">
                        <a:solidFill>
                          <a:sysClr val="windowText" lastClr="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err="1">
                          <a:solidFill>
                            <a:sysClr val="windowText" lastClr="000000"/>
                          </a:solidFill>
                        </a:rPr>
                        <a:t>HoD</a:t>
                      </a:r>
                      <a:r>
                        <a:rPr lang="en-US" sz="1400" dirty="0">
                          <a:solidFill>
                            <a:sysClr val="windowText" lastClr="000000"/>
                          </a:solidFill>
                        </a:rPr>
                        <a:t> (</a:t>
                      </a:r>
                      <a:r>
                        <a:rPr lang="en-US" sz="1400" dirty="0" err="1">
                          <a:solidFill>
                            <a:sysClr val="windowText" lastClr="000000"/>
                          </a:solidFill>
                        </a:rPr>
                        <a:t>EnTC</a:t>
                      </a:r>
                      <a:r>
                        <a:rPr lang="en-US" sz="1400" dirty="0">
                          <a:solidFill>
                            <a:sysClr val="windowText" lastClr="000000"/>
                          </a:solidFill>
                        </a:rPr>
                        <a:t>) </a:t>
                      </a:r>
                      <a:endParaRPr lang="en-IN" sz="1400" dirty="0">
                        <a:solidFill>
                          <a:sysClr val="windowText" lastClr="000000"/>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2918316"/>
                  </a:ext>
                </a:extLst>
              </a:tr>
            </a:tbl>
          </a:graphicData>
        </a:graphic>
      </p:graphicFrame>
      <p:sp>
        <p:nvSpPr>
          <p:cNvPr id="10" name="Rectangle 9">
            <a:extLst>
              <a:ext uri="{FF2B5EF4-FFF2-40B4-BE49-F238E27FC236}">
                <a16:creationId xmlns:a16="http://schemas.microsoft.com/office/drawing/2014/main" id="{AD2BB9D3-E18E-49C0-8A54-3CC05069A8B6}"/>
              </a:ext>
            </a:extLst>
          </p:cNvPr>
          <p:cNvSpPr/>
          <p:nvPr/>
        </p:nvSpPr>
        <p:spPr>
          <a:xfrm>
            <a:off x="1047239" y="6373817"/>
            <a:ext cx="8241216" cy="646331"/>
          </a:xfrm>
          <a:prstGeom prst="rect">
            <a:avLst/>
          </a:prstGeom>
        </p:spPr>
        <p:txBody>
          <a:bodyPr wrap="square">
            <a:spAutoFit/>
          </a:bodyPr>
          <a:lstStyle/>
          <a:p>
            <a:pPr algn="ctr"/>
            <a:r>
              <a:rPr lang="en-IN" sz="1200" dirty="0">
                <a:latin typeface="Times New Roman" panose="02020603050405020304" pitchFamily="18" charset="0"/>
                <a:ea typeface="Cambria" panose="02040503050406030204" pitchFamily="18" charset="0"/>
                <a:cs typeface="Times New Roman" panose="02020603050405020304" pitchFamily="18" charset="0"/>
              </a:rPr>
              <a:t>DEPARTMENT OF ELECTRONICS &amp; TELECOMMUNICATION  </a:t>
            </a:r>
            <a:br>
              <a:rPr lang="en-IN" sz="1200" dirty="0">
                <a:latin typeface="Times New Roman" panose="02020603050405020304" pitchFamily="18" charset="0"/>
                <a:ea typeface="Cambria" panose="02040503050406030204" pitchFamily="18" charset="0"/>
                <a:cs typeface="Times New Roman" panose="02020603050405020304" pitchFamily="18" charset="0"/>
              </a:rPr>
            </a:br>
            <a:r>
              <a:rPr lang="en-IN" sz="1200" dirty="0">
                <a:latin typeface="Times New Roman" panose="02020603050405020304" pitchFamily="18" charset="0"/>
                <a:ea typeface="Cambria" panose="02040503050406030204" pitchFamily="18" charset="0"/>
                <a:cs typeface="Times New Roman" panose="02020603050405020304" pitchFamily="18" charset="0"/>
              </a:rPr>
              <a:t>B.E. (E&amp;TC) 2020-2021</a:t>
            </a:r>
            <a:br>
              <a:rPr lang="en-IN" sz="1200" dirty="0">
                <a:latin typeface="Times New Roman" panose="02020603050405020304" pitchFamily="18" charset="0"/>
                <a:ea typeface="Cambria" panose="02040503050406030204" pitchFamily="18" charset="0"/>
                <a:cs typeface="Times New Roman" panose="02020603050405020304" pitchFamily="18" charset="0"/>
              </a:rPr>
            </a:br>
            <a:endParaRPr lang="en-IN" sz="1200" dirty="0"/>
          </a:p>
        </p:txBody>
      </p:sp>
    </p:spTree>
    <p:extLst>
      <p:ext uri="{BB962C8B-B14F-4D97-AF65-F5344CB8AC3E}">
        <p14:creationId xmlns:p14="http://schemas.microsoft.com/office/powerpoint/2010/main" val="74161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a:extLst>
              <a:ext uri="{FF2B5EF4-FFF2-40B4-BE49-F238E27FC236}">
                <a16:creationId xmlns:a16="http://schemas.microsoft.com/office/drawing/2014/main" id="{571B523C-7419-4AF7-B392-EF443D8BF376}"/>
              </a:ext>
            </a:extLst>
          </p:cNvPr>
          <p:cNvSpPr>
            <a:spLocks noGrp="1"/>
          </p:cNvSpPr>
          <p:nvPr>
            <p:ph type="title"/>
          </p:nvPr>
        </p:nvSpPr>
        <p:spPr>
          <a:xfrm>
            <a:off x="-270931" y="216894"/>
            <a:ext cx="10515600" cy="737098"/>
          </a:xfrm>
        </p:spPr>
        <p:txBody>
          <a:bodyPr>
            <a:normAutofit fontScale="90000"/>
          </a:bodyPr>
          <a:lstStyle/>
          <a:p>
            <a:pPr algn="ctr"/>
            <a:r>
              <a:rPr lang="en-IN" dirty="0">
                <a:ln w="0"/>
                <a:effectLst>
                  <a:outerShdw blurRad="38100" dist="19050" dir="2700000" algn="tl" rotWithShape="0">
                    <a:schemeClr val="dk1">
                      <a:alpha val="40000"/>
                    </a:schemeClr>
                  </a:outerShdw>
                </a:effectLst>
              </a:rPr>
              <a:t>  </a:t>
            </a:r>
            <a:r>
              <a:rPr lang="en-IN" sz="4400" dirty="0">
                <a:ln w="0"/>
                <a:latin typeface="Bahnschrift SemiBold Condensed" panose="020B0502040204020203" pitchFamily="34" charset="0"/>
              </a:rPr>
              <a:t>BLOCK DIAGRAM</a:t>
            </a:r>
            <a:br>
              <a:rPr lang="en-IN" dirty="0">
                <a:ln w="0"/>
                <a:effectLst>
                  <a:outerShdw blurRad="38100" dist="19050" dir="2700000" algn="tl" rotWithShape="0">
                    <a:schemeClr val="dk1">
                      <a:alpha val="40000"/>
                    </a:schemeClr>
                  </a:outerShdw>
                </a:effectLst>
              </a:rPr>
            </a:br>
            <a:endParaRPr lang="en-IN" dirty="0">
              <a:ln w="0"/>
              <a:effectLst>
                <a:outerShdw blurRad="38100" dist="19050" dir="2700000" algn="tl" rotWithShape="0">
                  <a:schemeClr val="dk1">
                    <a:alpha val="40000"/>
                  </a:schemeClr>
                </a:outerShdw>
              </a:effectLst>
            </a:endParaRPr>
          </a:p>
        </p:txBody>
      </p:sp>
      <p:pic>
        <p:nvPicPr>
          <p:cNvPr id="25" name="Picture 24">
            <a:extLst>
              <a:ext uri="{FF2B5EF4-FFF2-40B4-BE49-F238E27FC236}">
                <a16:creationId xmlns:a16="http://schemas.microsoft.com/office/drawing/2014/main" id="{ACD79D43-219C-42E4-BCFE-F51AE147B579}"/>
              </a:ext>
            </a:extLst>
          </p:cNvPr>
          <p:cNvPicPr/>
          <p:nvPr/>
        </p:nvPicPr>
        <p:blipFill>
          <a:blip r:embed="rId2">
            <a:extLst>
              <a:ext uri="{28A0092B-C50C-407E-A947-70E740481C1C}">
                <a14:useLocalDpi xmlns:a14="http://schemas.microsoft.com/office/drawing/2010/main" val="0"/>
              </a:ext>
            </a:extLst>
          </a:blip>
          <a:stretch>
            <a:fillRect/>
          </a:stretch>
        </p:blipFill>
        <p:spPr>
          <a:xfrm>
            <a:off x="1978049" y="1570673"/>
            <a:ext cx="5917443" cy="4425681"/>
          </a:xfrm>
          <a:prstGeom prst="rect">
            <a:avLst/>
          </a:prstGeom>
          <a:ln>
            <a:solidFill>
              <a:schemeClr val="tx1"/>
            </a:solidFill>
          </a:ln>
        </p:spPr>
      </p:pic>
    </p:spTree>
    <p:extLst>
      <p:ext uri="{BB962C8B-B14F-4D97-AF65-F5344CB8AC3E}">
        <p14:creationId xmlns:p14="http://schemas.microsoft.com/office/powerpoint/2010/main" val="224593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237" y="175166"/>
            <a:ext cx="4542463" cy="866625"/>
          </a:xfrm>
        </p:spPr>
        <p:txBody>
          <a:bodyPr>
            <a:normAutofit/>
          </a:bodyPr>
          <a:lstStyle/>
          <a:p>
            <a:pPr algn="ctr"/>
            <a:r>
              <a:rPr lang="en-US" sz="4400" dirty="0">
                <a:ln w="0"/>
                <a:latin typeface="Bahnschrift SemiBold Condensed" panose="020B0502040204020203" pitchFamily="34" charset="0"/>
              </a:rPr>
              <a:t>FLOW CHART</a:t>
            </a:r>
            <a:endParaRPr lang="en-IN" sz="4400" dirty="0">
              <a:ln w="0"/>
            </a:endParaRPr>
          </a:p>
        </p:txBody>
      </p:sp>
      <p:sp>
        <p:nvSpPr>
          <p:cNvPr id="7" name="Rectangle 6">
            <a:extLst>
              <a:ext uri="{FF2B5EF4-FFF2-40B4-BE49-F238E27FC236}">
                <a16:creationId xmlns:a16="http://schemas.microsoft.com/office/drawing/2014/main" id="{B5227497-1DA4-4738-A523-5A6D4A87150F}"/>
              </a:ext>
            </a:extLst>
          </p:cNvPr>
          <p:cNvSpPr/>
          <p:nvPr/>
        </p:nvSpPr>
        <p:spPr>
          <a:xfrm>
            <a:off x="1236393" y="1041791"/>
            <a:ext cx="1406688" cy="3251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88806DA3-06A4-4A62-8E80-B9F94DEFA5A5}"/>
              </a:ext>
            </a:extLst>
          </p:cNvPr>
          <p:cNvPicPr/>
          <p:nvPr/>
        </p:nvPicPr>
        <p:blipFill>
          <a:blip r:embed="rId2">
            <a:extLst>
              <a:ext uri="{28A0092B-C50C-407E-A947-70E740481C1C}">
                <a14:useLocalDpi xmlns:a14="http://schemas.microsoft.com/office/drawing/2010/main" val="0"/>
              </a:ext>
            </a:extLst>
          </a:blip>
          <a:stretch>
            <a:fillRect/>
          </a:stretch>
        </p:blipFill>
        <p:spPr>
          <a:xfrm>
            <a:off x="3108015" y="1244013"/>
            <a:ext cx="4470955" cy="46820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D649-623C-496C-9543-B9E786130B83}"/>
              </a:ext>
            </a:extLst>
          </p:cNvPr>
          <p:cNvSpPr>
            <a:spLocks noGrp="1"/>
          </p:cNvSpPr>
          <p:nvPr>
            <p:ph type="title"/>
          </p:nvPr>
        </p:nvSpPr>
        <p:spPr/>
        <p:txBody>
          <a:bodyPr/>
          <a:lstStyle/>
          <a:p>
            <a:pPr algn="ctr"/>
            <a:r>
              <a:rPr lang="en-IN" dirty="0"/>
              <a:t>Object Detection Model Comparison</a:t>
            </a:r>
          </a:p>
        </p:txBody>
      </p:sp>
      <p:pic>
        <p:nvPicPr>
          <p:cNvPr id="1026" name="Picture 2">
            <a:extLst>
              <a:ext uri="{FF2B5EF4-FFF2-40B4-BE49-F238E27FC236}">
                <a16:creationId xmlns:a16="http://schemas.microsoft.com/office/drawing/2014/main" id="{7BE05B0B-E40C-41C8-8AB4-01FA6C50F9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362" y="1886438"/>
            <a:ext cx="5057775" cy="3876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2B55AF-535B-43B6-A2A0-983D80BB847F}"/>
              </a:ext>
            </a:extLst>
          </p:cNvPr>
          <p:cNvSpPr txBox="1"/>
          <p:nvPr/>
        </p:nvSpPr>
        <p:spPr>
          <a:xfrm>
            <a:off x="448406" y="6418387"/>
            <a:ext cx="3209193" cy="276999"/>
          </a:xfrm>
          <a:prstGeom prst="rect">
            <a:avLst/>
          </a:prstGeom>
          <a:noFill/>
        </p:spPr>
        <p:txBody>
          <a:bodyPr wrap="square" rtlCol="0">
            <a:spAutoFit/>
          </a:bodyPr>
          <a:lstStyle/>
          <a:p>
            <a:r>
              <a:rPr lang="en-US" sz="1200" dirty="0"/>
              <a:t>Image Source: Google Images</a:t>
            </a:r>
            <a:endParaRPr lang="en-IN" sz="1200" dirty="0"/>
          </a:p>
        </p:txBody>
      </p:sp>
    </p:spTree>
    <p:extLst>
      <p:ext uri="{BB962C8B-B14F-4D97-AF65-F5344CB8AC3E}">
        <p14:creationId xmlns:p14="http://schemas.microsoft.com/office/powerpoint/2010/main" val="172463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90C2-775C-45F0-8250-A1B95B004B0B}"/>
              </a:ext>
            </a:extLst>
          </p:cNvPr>
          <p:cNvSpPr>
            <a:spLocks noGrp="1"/>
          </p:cNvSpPr>
          <p:nvPr>
            <p:ph type="title"/>
          </p:nvPr>
        </p:nvSpPr>
        <p:spPr/>
        <p:txBody>
          <a:bodyPr/>
          <a:lstStyle/>
          <a:p>
            <a:pPr algn="ctr"/>
            <a:r>
              <a:rPr lang="en-IN" dirty="0"/>
              <a:t>Why YOLOv4?</a:t>
            </a:r>
          </a:p>
        </p:txBody>
      </p:sp>
      <p:sp>
        <p:nvSpPr>
          <p:cNvPr id="3" name="Content Placeholder 2">
            <a:extLst>
              <a:ext uri="{FF2B5EF4-FFF2-40B4-BE49-F238E27FC236}">
                <a16:creationId xmlns:a16="http://schemas.microsoft.com/office/drawing/2014/main" id="{EA0D3F60-FE65-4A1C-8D38-ABE5607B5841}"/>
              </a:ext>
            </a:extLst>
          </p:cNvPr>
          <p:cNvSpPr>
            <a:spLocks noGrp="1"/>
          </p:cNvSpPr>
          <p:nvPr>
            <p:ph idx="1"/>
          </p:nvPr>
        </p:nvSpPr>
        <p:spPr/>
        <p:txBody>
          <a:bodyPr/>
          <a:lstStyle/>
          <a:p>
            <a:pPr algn="just"/>
            <a:r>
              <a:rPr lang="en-US" dirty="0"/>
              <a:t>One stage Detection Model	</a:t>
            </a:r>
          </a:p>
          <a:p>
            <a:pPr algn="just"/>
            <a:r>
              <a:rPr lang="en-US" dirty="0"/>
              <a:t>Consists of 53 layered CNN architecture</a:t>
            </a:r>
          </a:p>
          <a:p>
            <a:pPr algn="just"/>
            <a:r>
              <a:rPr lang="en-US" dirty="0"/>
              <a:t>Neck (SSP) removes the fixed size constraint</a:t>
            </a:r>
          </a:p>
          <a:p>
            <a:pPr algn="just"/>
            <a:r>
              <a:rPr lang="en-US" dirty="0"/>
              <a:t>10% more </a:t>
            </a:r>
            <a:r>
              <a:rPr lang="en-US" dirty="0" err="1"/>
              <a:t>meanAP</a:t>
            </a:r>
            <a:r>
              <a:rPr lang="en-US" dirty="0"/>
              <a:t> YOLOv3</a:t>
            </a:r>
          </a:p>
          <a:p>
            <a:pPr algn="just"/>
            <a:r>
              <a:rPr lang="en-US" dirty="0"/>
              <a:t>12% more FPS Support than YOLOv3</a:t>
            </a:r>
          </a:p>
          <a:p>
            <a:endParaRPr lang="en-IN" dirty="0"/>
          </a:p>
        </p:txBody>
      </p:sp>
    </p:spTree>
    <p:extLst>
      <p:ext uri="{BB962C8B-B14F-4D97-AF65-F5344CB8AC3E}">
        <p14:creationId xmlns:p14="http://schemas.microsoft.com/office/powerpoint/2010/main" val="420404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n w="0"/>
                <a:latin typeface="Bahnschrift SemiBold Condensed" panose="020B0502040204020203" pitchFamily="34" charset="0"/>
              </a:rPr>
              <a:t>EXPECTED CONCLUSION</a:t>
            </a:r>
            <a:endParaRPr lang="en-IN" sz="4400" dirty="0">
              <a:ln w="0"/>
              <a:latin typeface="Bahnschrift SemiBold Condensed" panose="020B0502040204020203" pitchFamily="34" charset="0"/>
            </a:endParaRPr>
          </a:p>
        </p:txBody>
      </p:sp>
      <p:sp>
        <p:nvSpPr>
          <p:cNvPr id="3" name="Content Placeholder 2"/>
          <p:cNvSpPr>
            <a:spLocks noGrp="1"/>
          </p:cNvSpPr>
          <p:nvPr>
            <p:ph idx="1"/>
          </p:nvPr>
        </p:nvSpPr>
        <p:spPr>
          <a:xfrm>
            <a:off x="506245" y="2399982"/>
            <a:ext cx="8938846" cy="2779005"/>
          </a:xfrm>
        </p:spPr>
        <p:txBody>
          <a:bodyPr>
            <a:normAutofit lnSpcReduction="10000"/>
          </a:bodyPr>
          <a:lstStyle/>
          <a:p>
            <a:pPr marL="0" indent="0" algn="just">
              <a:buNone/>
            </a:pPr>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project plans to propose a system which would detect   specific target objects with the help of video processing algorithm. Once the target object is detected, system controller shoots aiming at the same targeted object. Maximum accuracy is achieved by using pneumatic based subsystem. This proposed system consisting of wireless communication provides long range contactless operability to the users. Hence ,this system in future can replace human- beings and therefore help in reducing human casualties on the border.</a:t>
            </a:r>
          </a:p>
          <a:p>
            <a:pPr marL="0" indent="0">
              <a:buNone/>
            </a:pP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B10B-EC1E-4653-90EE-BACE3C9B02DD}"/>
              </a:ext>
            </a:extLst>
          </p:cNvPr>
          <p:cNvSpPr>
            <a:spLocks noGrp="1"/>
          </p:cNvSpPr>
          <p:nvPr>
            <p:ph type="title"/>
          </p:nvPr>
        </p:nvSpPr>
        <p:spPr>
          <a:xfrm>
            <a:off x="666390" y="214844"/>
            <a:ext cx="8596668" cy="961792"/>
          </a:xfrm>
        </p:spPr>
        <p:txBody>
          <a:bodyPr/>
          <a:lstStyle/>
          <a:p>
            <a:pPr algn="ctr"/>
            <a:r>
              <a:rPr lang="en-US" sz="4400" dirty="0">
                <a:ln w="0"/>
                <a:latin typeface="Bahnschrift SemiBold Condensed" panose="020B0502040204020203" pitchFamily="34" charset="0"/>
              </a:rPr>
              <a:t>Object Detector Model Training Results</a:t>
            </a:r>
            <a:endParaRPr lang="en-IN" sz="4400" dirty="0">
              <a:ln w="0"/>
              <a:latin typeface="Bahnschrift SemiBold Condensed" panose="020B0502040204020203" pitchFamily="34" charset="0"/>
            </a:endParaRPr>
          </a:p>
        </p:txBody>
      </p:sp>
      <p:pic>
        <p:nvPicPr>
          <p:cNvPr id="7" name="Picture 6">
            <a:extLst>
              <a:ext uri="{FF2B5EF4-FFF2-40B4-BE49-F238E27FC236}">
                <a16:creationId xmlns:a16="http://schemas.microsoft.com/office/drawing/2014/main" id="{1C94C7B4-E47A-450B-8B4D-098983E4E7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50" b="50716"/>
          <a:stretch/>
        </p:blipFill>
        <p:spPr>
          <a:xfrm>
            <a:off x="2010084" y="4129093"/>
            <a:ext cx="2969717" cy="2409479"/>
          </a:xfrm>
          <a:prstGeom prst="rect">
            <a:avLst/>
          </a:prstGeom>
          <a:ln w="12700">
            <a:solidFill>
              <a:schemeClr val="tx1"/>
            </a:solidFill>
          </a:ln>
        </p:spPr>
      </p:pic>
      <p:pic>
        <p:nvPicPr>
          <p:cNvPr id="8" name="Picture 7">
            <a:extLst>
              <a:ext uri="{FF2B5EF4-FFF2-40B4-BE49-F238E27FC236}">
                <a16:creationId xmlns:a16="http://schemas.microsoft.com/office/drawing/2014/main" id="{317F0334-3A4F-47B4-94D4-D4DC5BEF788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50" r="50716"/>
          <a:stretch/>
        </p:blipFill>
        <p:spPr>
          <a:xfrm rot="5400000">
            <a:off x="2332540" y="1481834"/>
            <a:ext cx="2324804" cy="2969716"/>
          </a:xfrm>
          <a:prstGeom prst="rect">
            <a:avLst/>
          </a:prstGeom>
          <a:ln w="12700">
            <a:solidFill>
              <a:schemeClr val="tx1"/>
            </a:solidFill>
          </a:ln>
        </p:spPr>
      </p:pic>
      <p:pic>
        <p:nvPicPr>
          <p:cNvPr id="11" name="Picture 10">
            <a:extLst>
              <a:ext uri="{FF2B5EF4-FFF2-40B4-BE49-F238E27FC236}">
                <a16:creationId xmlns:a16="http://schemas.microsoft.com/office/drawing/2014/main" id="{87494EAF-1E6C-4337-8A2D-85425CEA24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848" y="4298542"/>
            <a:ext cx="2459210" cy="2344614"/>
          </a:xfrm>
          <a:prstGeom prst="rect">
            <a:avLst/>
          </a:prstGeom>
          <a:ln w="12700">
            <a:solidFill>
              <a:schemeClr val="tx1"/>
            </a:solidFill>
          </a:ln>
        </p:spPr>
      </p:pic>
      <p:pic>
        <p:nvPicPr>
          <p:cNvPr id="13" name="Picture 12">
            <a:extLst>
              <a:ext uri="{FF2B5EF4-FFF2-40B4-BE49-F238E27FC236}">
                <a16:creationId xmlns:a16="http://schemas.microsoft.com/office/drawing/2014/main" id="{21293F65-EE2D-40CD-A47E-B56C5451E2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848" y="1844010"/>
            <a:ext cx="2459210" cy="2454531"/>
          </a:xfrm>
          <a:prstGeom prst="rect">
            <a:avLst/>
          </a:prstGeom>
          <a:ln w="12700">
            <a:solidFill>
              <a:schemeClr val="tx1"/>
            </a:solidFill>
          </a:ln>
        </p:spPr>
      </p:pic>
      <p:sp>
        <p:nvSpPr>
          <p:cNvPr id="14" name="TextBox 13">
            <a:extLst>
              <a:ext uri="{FF2B5EF4-FFF2-40B4-BE49-F238E27FC236}">
                <a16:creationId xmlns:a16="http://schemas.microsoft.com/office/drawing/2014/main" id="{4DEC451B-9328-464D-BA3A-4A253D5B23D5}"/>
              </a:ext>
            </a:extLst>
          </p:cNvPr>
          <p:cNvSpPr txBox="1"/>
          <p:nvPr/>
        </p:nvSpPr>
        <p:spPr>
          <a:xfrm>
            <a:off x="2971800" y="1222158"/>
            <a:ext cx="1046285" cy="369332"/>
          </a:xfrm>
          <a:prstGeom prst="rect">
            <a:avLst/>
          </a:prstGeom>
          <a:noFill/>
        </p:spPr>
        <p:txBody>
          <a:bodyPr wrap="square" rtlCol="0">
            <a:spAutoFit/>
          </a:bodyPr>
          <a:lstStyle/>
          <a:p>
            <a:r>
              <a:rPr lang="en-US" dirty="0"/>
              <a:t>Image 1</a:t>
            </a:r>
            <a:endParaRPr lang="en-IN" dirty="0"/>
          </a:p>
        </p:txBody>
      </p:sp>
      <p:sp>
        <p:nvSpPr>
          <p:cNvPr id="15" name="TextBox 14">
            <a:extLst>
              <a:ext uri="{FF2B5EF4-FFF2-40B4-BE49-F238E27FC236}">
                <a16:creationId xmlns:a16="http://schemas.microsoft.com/office/drawing/2014/main" id="{CC63FDD2-1F79-4104-875B-51D5EA75BE28}"/>
              </a:ext>
            </a:extLst>
          </p:cNvPr>
          <p:cNvSpPr txBox="1"/>
          <p:nvPr/>
        </p:nvSpPr>
        <p:spPr>
          <a:xfrm>
            <a:off x="7227277" y="1176636"/>
            <a:ext cx="1327638" cy="369332"/>
          </a:xfrm>
          <a:prstGeom prst="rect">
            <a:avLst/>
          </a:prstGeom>
          <a:noFill/>
        </p:spPr>
        <p:txBody>
          <a:bodyPr wrap="square" rtlCol="0">
            <a:spAutoFit/>
          </a:bodyPr>
          <a:lstStyle/>
          <a:p>
            <a:r>
              <a:rPr lang="en-US" dirty="0"/>
              <a:t>Image 2</a:t>
            </a:r>
            <a:endParaRPr lang="en-IN" dirty="0"/>
          </a:p>
        </p:txBody>
      </p:sp>
    </p:spTree>
    <p:extLst>
      <p:ext uri="{BB962C8B-B14F-4D97-AF65-F5344CB8AC3E}">
        <p14:creationId xmlns:p14="http://schemas.microsoft.com/office/powerpoint/2010/main" val="50112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042" y="1686511"/>
            <a:ext cx="8346440" cy="2421255"/>
          </a:xfrm>
        </p:spPr>
        <p:txBody>
          <a:bodyPr>
            <a:normAutofit/>
          </a:bodyPr>
          <a:lstStyle/>
          <a:p>
            <a:pPr marL="0" indent="0" algn="ctr">
              <a:buNone/>
            </a:pPr>
            <a:endParaRPr lang="en-US" sz="5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marL="0" indent="0" algn="ctr">
              <a:buNone/>
            </a:pPr>
            <a:r>
              <a:rPr lang="en-US" sz="5400" dirty="0">
                <a:ln w="0"/>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2.08333E-7 -1.48148E-6 L 2.08333E-7 -0.07222 " pathEditMode="relative" rAng="0" ptsTypes="AA">
                                      <p:cBhvr>
                                        <p:cTn id="6" dur="250" accel="50000" decel="50000" autoRev="1" fill="hold">
                                          <p:stCondLst>
                                            <p:cond delay="0"/>
                                          </p:stCondLst>
                                        </p:cTn>
                                        <p:tgtEl>
                                          <p:spTgt spid="3">
                                            <p:txEl>
                                              <p:pRg st="1" end="1"/>
                                            </p:txEl>
                                          </p:spTgt>
                                        </p:tgtEl>
                                        <p:attrNameLst>
                                          <p:attrName>ppt_x</p:attrName>
                                          <p:attrName>ppt_y</p:attrName>
                                        </p:attrNameLst>
                                      </p:cBhvr>
                                      <p:rCtr x="0" y="-3611"/>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509A-AB1A-467C-8ABB-959AE1E4FCD3}"/>
              </a:ext>
            </a:extLst>
          </p:cNvPr>
          <p:cNvSpPr>
            <a:spLocks noGrp="1"/>
          </p:cNvSpPr>
          <p:nvPr>
            <p:ph type="title"/>
          </p:nvPr>
        </p:nvSpPr>
        <p:spPr>
          <a:xfrm>
            <a:off x="745067" y="182684"/>
            <a:ext cx="8596668" cy="1192823"/>
          </a:xfrm>
        </p:spPr>
        <p:txBody>
          <a:bodyPr>
            <a:normAutofit/>
          </a:bodyPr>
          <a:lstStyle/>
          <a:p>
            <a:pPr algn="ctr"/>
            <a:r>
              <a:rPr lang="en-IN" sz="4400" dirty="0">
                <a:latin typeface="Bahnschrift SemiBold Condensed" panose="020B0502040204020203" pitchFamily="34" charset="0"/>
              </a:rPr>
              <a:t>CONTENTS</a:t>
            </a:r>
          </a:p>
        </p:txBody>
      </p:sp>
      <p:sp>
        <p:nvSpPr>
          <p:cNvPr id="3" name="Content Placeholder 2">
            <a:extLst>
              <a:ext uri="{FF2B5EF4-FFF2-40B4-BE49-F238E27FC236}">
                <a16:creationId xmlns:a16="http://schemas.microsoft.com/office/drawing/2014/main" id="{5CB4E0C8-9AF7-407B-8396-C1709E3E48CB}"/>
              </a:ext>
            </a:extLst>
          </p:cNvPr>
          <p:cNvSpPr>
            <a:spLocks noGrp="1"/>
          </p:cNvSpPr>
          <p:nvPr>
            <p:ph idx="1"/>
          </p:nvPr>
        </p:nvSpPr>
        <p:spPr>
          <a:xfrm>
            <a:off x="590062" y="828884"/>
            <a:ext cx="8596668" cy="5846432"/>
          </a:xfrm>
        </p:spPr>
        <p:txBody>
          <a:bodyPr>
            <a:normAutofit fontScale="92500" lnSpcReduction="2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Introduction</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Problem Statement</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Necessity</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Objectives</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Work done till date</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Components</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Software specification</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Block Diagram</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Flow Chart</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Conclusion</a:t>
            </a:r>
            <a:endParaRPr lang="en-US" sz="2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200" dirty="0">
                <a:solidFill>
                  <a:schemeClr val="tx1"/>
                </a:solidFill>
                <a:latin typeface="Times New Roman" panose="02020603050405020304" pitchFamily="18" charset="0"/>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Object Detector Model Training Results</a:t>
            </a:r>
            <a:endParaRPr lang="en-IN" sz="22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265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C661-B23C-4AA4-A1D5-2C910677AC99}"/>
              </a:ext>
            </a:extLst>
          </p:cNvPr>
          <p:cNvSpPr>
            <a:spLocks noGrp="1"/>
          </p:cNvSpPr>
          <p:nvPr>
            <p:ph type="title"/>
          </p:nvPr>
        </p:nvSpPr>
        <p:spPr/>
        <p:txBody>
          <a:bodyPr>
            <a:normAutofit/>
          </a:bodyPr>
          <a:lstStyle/>
          <a:p>
            <a:pPr algn="ctr"/>
            <a:r>
              <a:rPr lang="en-IN" sz="4400" dirty="0">
                <a:latin typeface="Bahnschrift SemiBold Condensed" panose="020B0502040204020203" pitchFamily="34" charset="0"/>
              </a:rPr>
              <a:t>INTRODUCTION</a:t>
            </a:r>
          </a:p>
        </p:txBody>
      </p:sp>
      <p:sp>
        <p:nvSpPr>
          <p:cNvPr id="3" name="Content Placeholder 2">
            <a:extLst>
              <a:ext uri="{FF2B5EF4-FFF2-40B4-BE49-F238E27FC236}">
                <a16:creationId xmlns:a16="http://schemas.microsoft.com/office/drawing/2014/main" id="{C6179C45-1A70-485E-805A-DC43EE1B35BC}"/>
              </a:ext>
            </a:extLst>
          </p:cNvPr>
          <p:cNvSpPr>
            <a:spLocks noGrp="1"/>
          </p:cNvSpPr>
          <p:nvPr>
            <p:ph idx="1"/>
          </p:nvPr>
        </p:nvSpPr>
        <p:spPr>
          <a:xfrm>
            <a:off x="677334" y="2494697"/>
            <a:ext cx="8596668" cy="3880773"/>
          </a:xfrm>
        </p:spPr>
        <p:txBody>
          <a:bodyPr/>
          <a:lstStyle/>
          <a:p>
            <a:pPr algn="just"/>
            <a:r>
              <a:rPr lang="en-IN" sz="2000" dirty="0"/>
              <a:t>Threats to India from neighbouring countries.</a:t>
            </a:r>
          </a:p>
          <a:p>
            <a:pPr algn="just"/>
            <a:r>
              <a:rPr lang="en-IN" sz="2000" dirty="0"/>
              <a:t>Human casualties &amp; defence improvisation.</a:t>
            </a:r>
          </a:p>
          <a:p>
            <a:pPr algn="just"/>
            <a:r>
              <a:rPr lang="en-IN" sz="2000" dirty="0"/>
              <a:t>Robots and why we need them?</a:t>
            </a:r>
          </a:p>
          <a:p>
            <a:pPr algn="just"/>
            <a:r>
              <a:rPr lang="en-IN" sz="2000" dirty="0"/>
              <a:t>Basic idea of semi-automatic defence system.</a:t>
            </a:r>
          </a:p>
          <a:p>
            <a:pPr algn="just"/>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6000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89" y="548709"/>
            <a:ext cx="10515600" cy="1325563"/>
          </a:xfrm>
        </p:spPr>
        <p:txBody>
          <a:bodyPr>
            <a:normAutofit/>
          </a:bodyPr>
          <a:lstStyle/>
          <a:p>
            <a:pPr algn="ctr"/>
            <a:r>
              <a:rPr lang="en-IN" sz="4400" dirty="0">
                <a:ln w="0"/>
                <a:latin typeface="Bahnschrift SemiBold Condensed" panose="020B0502040204020203" pitchFamily="34" charset="0"/>
              </a:rPr>
              <a:t>PROBLEM</a:t>
            </a:r>
            <a:r>
              <a:rPr lang="en-IN" sz="4400" dirty="0">
                <a:ln w="0"/>
                <a:effectLst>
                  <a:outerShdw blurRad="38100" dist="19050" dir="2700000" algn="tl" rotWithShape="0">
                    <a:schemeClr val="dk1">
                      <a:alpha val="40000"/>
                    </a:schemeClr>
                  </a:outerShdw>
                </a:effectLst>
                <a:latin typeface="Bahnschrift SemiBold Condensed" panose="020B0502040204020203" pitchFamily="34" charset="0"/>
              </a:rPr>
              <a:t> </a:t>
            </a:r>
            <a:r>
              <a:rPr lang="en-IN" sz="4400" dirty="0">
                <a:ln w="0"/>
                <a:latin typeface="Bahnschrift SemiBold Condensed" panose="020B0502040204020203" pitchFamily="34" charset="0"/>
              </a:rPr>
              <a:t>STATEMENT</a:t>
            </a:r>
          </a:p>
        </p:txBody>
      </p:sp>
      <p:sp>
        <p:nvSpPr>
          <p:cNvPr id="3" name="Content Placeholder 2"/>
          <p:cNvSpPr>
            <a:spLocks noGrp="1"/>
          </p:cNvSpPr>
          <p:nvPr>
            <p:ph idx="1"/>
          </p:nvPr>
        </p:nvSpPr>
        <p:spPr>
          <a:xfrm>
            <a:off x="633362" y="2479431"/>
            <a:ext cx="9003006" cy="1224805"/>
          </a:xfrm>
        </p:spPr>
        <p:txBody>
          <a:bodyPr>
            <a:normAutofit/>
          </a:bodyPr>
          <a:lstStyle/>
          <a:p>
            <a:pPr marL="0" indent="0" algn="just">
              <a:lnSpc>
                <a:spcPct val="100000"/>
              </a:lnSpc>
              <a:buNone/>
            </a:pPr>
            <a:r>
              <a:rPr lang="en-IN" sz="240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panose="02020603050405020304" pitchFamily="18" charset="0"/>
              </a:rPr>
              <a:t>To design an integrated Computer Vision based semi-automated  system which captures real time video input and processes it to detect specific object</a:t>
            </a:r>
            <a:r>
              <a:rPr lang="en-IN" sz="2400" dirty="0">
                <a:latin typeface="Times New Roman" panose="02020603050405020304" pitchFamily="18" charset="0"/>
                <a:ea typeface="Times" panose="02020603050405020304" pitchFamily="18" charset="0"/>
              </a:rPr>
              <a:t> and shoot it.</a:t>
            </a:r>
            <a:endParaRPr lang="en-IN" sz="24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919" y="495300"/>
            <a:ext cx="8596668" cy="1320800"/>
          </a:xfrm>
        </p:spPr>
        <p:txBody>
          <a:bodyPr>
            <a:normAutofit/>
          </a:bodyPr>
          <a:lstStyle/>
          <a:p>
            <a:pPr algn="ctr"/>
            <a:r>
              <a:rPr lang="en-US" sz="4400" dirty="0">
                <a:ln w="0"/>
                <a:latin typeface="Bahnschrift SemiBold Condensed" panose="020B0502040204020203" pitchFamily="34" charset="0"/>
              </a:rPr>
              <a:t>NECESSITY</a:t>
            </a:r>
            <a:endParaRPr lang="en-IN" sz="4400" dirty="0">
              <a:ln w="0"/>
              <a:latin typeface="Bahnschrift SemiBold Condensed" panose="020B0502040204020203" pitchFamily="34" charset="0"/>
            </a:endParaRPr>
          </a:p>
        </p:txBody>
      </p:sp>
      <p:sp>
        <p:nvSpPr>
          <p:cNvPr id="3" name="Content Placeholder 2"/>
          <p:cNvSpPr>
            <a:spLocks noGrp="1"/>
          </p:cNvSpPr>
          <p:nvPr>
            <p:ph idx="1"/>
          </p:nvPr>
        </p:nvSpPr>
        <p:spPr>
          <a:xfrm>
            <a:off x="492370" y="2348525"/>
            <a:ext cx="9905999" cy="2434492"/>
          </a:xfrm>
        </p:spPr>
        <p:txBody>
          <a:bodyPr>
            <a:noAutofit/>
          </a:bodyPr>
          <a:lstStyle/>
          <a:p>
            <a:pPr marR="232410" algn="just">
              <a:lnSpc>
                <a:spcPct val="100000"/>
              </a:lnSpc>
            </a:pPr>
            <a:r>
              <a:rPr lang="en-IN" sz="2000" dirty="0">
                <a:effectLst/>
                <a:latin typeface="Times New Roman" panose="02020603050405020304" pitchFamily="18" charset="0"/>
                <a:ea typeface="Times New Roman" panose="02020603050405020304" pitchFamily="18" charset="0"/>
              </a:rPr>
              <a:t>Self defence in 21</a:t>
            </a:r>
            <a:r>
              <a:rPr lang="en-IN" sz="2000" baseline="30000" dirty="0">
                <a:effectLst/>
                <a:latin typeface="Times New Roman" panose="02020603050405020304" pitchFamily="18" charset="0"/>
                <a:ea typeface="Times New Roman" panose="02020603050405020304" pitchFamily="18" charset="0"/>
              </a:rPr>
              <a:t>st</a:t>
            </a:r>
            <a:r>
              <a:rPr lang="en-IN" sz="2000" dirty="0">
                <a:effectLst/>
                <a:latin typeface="Times New Roman" panose="02020603050405020304" pitchFamily="18" charset="0"/>
                <a:ea typeface="Times New Roman" panose="02020603050405020304" pitchFamily="18" charset="0"/>
              </a:rPr>
              <a:t> century.</a:t>
            </a:r>
          </a:p>
          <a:p>
            <a:pPr marR="232410" algn="just">
              <a:lnSpc>
                <a:spcPct val="100000"/>
              </a:lnSpc>
            </a:pPr>
            <a:r>
              <a:rPr lang="en-IN" sz="2000" dirty="0">
                <a:latin typeface="Times New Roman" panose="02020603050405020304" pitchFamily="18" charset="0"/>
                <a:ea typeface="Times New Roman" panose="02020603050405020304" pitchFamily="18" charset="0"/>
              </a:rPr>
              <a:t>Reduce human casualties on borders.</a:t>
            </a:r>
          </a:p>
          <a:p>
            <a:pPr marR="232410" algn="just">
              <a:lnSpc>
                <a:spcPct val="100000"/>
              </a:lnSpc>
            </a:pPr>
            <a:r>
              <a:rPr lang="en-IN" sz="2000" dirty="0">
                <a:effectLst/>
                <a:latin typeface="Times New Roman" panose="02020603050405020304" pitchFamily="18" charset="0"/>
                <a:ea typeface="Times New Roman" panose="02020603050405020304" pitchFamily="18" charset="0"/>
              </a:rPr>
              <a:t>Need to improve defence b</a:t>
            </a:r>
            <a:r>
              <a:rPr lang="en-IN" sz="2000" dirty="0">
                <a:latin typeface="Times New Roman" panose="02020603050405020304" pitchFamily="18" charset="0"/>
                <a:ea typeface="Times New Roman" panose="02020603050405020304" pitchFamily="18" charset="0"/>
              </a:rPr>
              <a:t>y introducing robotic systems. </a:t>
            </a:r>
          </a:p>
          <a:p>
            <a:pPr marR="232410" algn="just">
              <a:lnSpc>
                <a:spcPct val="100000"/>
              </a:lnSpc>
            </a:pPr>
            <a:r>
              <a:rPr lang="en-IN" sz="2000" dirty="0">
                <a:effectLst/>
                <a:latin typeface="Times New Roman" panose="02020603050405020304" pitchFamily="18" charset="0"/>
                <a:ea typeface="Times New Roman" panose="02020603050405020304" pitchFamily="18" charset="0"/>
              </a:rPr>
              <a:t>Systems which can be operating automatically or operated by humans remotely.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165" y="319454"/>
            <a:ext cx="8596668" cy="1157654"/>
          </a:xfrm>
          <a:effectLst>
            <a:outerShdw blurRad="50800" dist="38100" dir="2700000" algn="tl" rotWithShape="0">
              <a:prstClr val="black">
                <a:alpha val="40000"/>
              </a:prstClr>
            </a:outerShdw>
          </a:effectLst>
        </p:spPr>
        <p:txBody>
          <a:bodyPr>
            <a:normAutofit/>
          </a:bodyPr>
          <a:lstStyle/>
          <a:p>
            <a:pPr algn="ctr"/>
            <a:r>
              <a:rPr lang="en-IN" sz="4400" dirty="0">
                <a:ln w="0"/>
                <a:latin typeface="Bahnschrift SemiBold Condensed" panose="020B0502040204020203" pitchFamily="34" charset="0"/>
              </a:rPr>
              <a:t>OBJECTIVES</a:t>
            </a:r>
            <a:endParaRPr lang="en-IN" dirty="0">
              <a:ln w="0"/>
              <a:latin typeface="Bahnschrift SemiBold Condensed" panose="020B0502040204020203" pitchFamily="34" charset="0"/>
            </a:endParaRPr>
          </a:p>
        </p:txBody>
      </p:sp>
      <p:sp>
        <p:nvSpPr>
          <p:cNvPr id="3" name="Content Placeholder 2"/>
          <p:cNvSpPr>
            <a:spLocks noGrp="1"/>
          </p:cNvSpPr>
          <p:nvPr>
            <p:ph idx="1"/>
          </p:nvPr>
        </p:nvSpPr>
        <p:spPr>
          <a:xfrm>
            <a:off x="340132" y="1477108"/>
            <a:ext cx="9200733" cy="4653251"/>
          </a:xfrm>
        </p:spPr>
        <p:txBody>
          <a:bodyPr>
            <a:normAutofit lnSpcReduction="10000"/>
          </a:bodyPr>
          <a:lstStyle/>
          <a:p>
            <a:pPr marR="308610" lvl="0" algn="just">
              <a:lnSpc>
                <a:spcPct val="150000"/>
              </a:lnSpc>
            </a:pPr>
            <a:r>
              <a:rPr lang="en-IN" dirty="0">
                <a:effectLst/>
                <a:latin typeface="Times New Roman" panose="02020603050405020304" pitchFamily="18" charset="0"/>
                <a:ea typeface="Times" panose="02020603050405020304" pitchFamily="18" charset="0"/>
              </a:rPr>
              <a:t>Proposed system should be able to detect particular specified object/target by the help of video processing algorithm.</a:t>
            </a:r>
            <a:endParaRPr lang="en-IN" dirty="0">
              <a:effectLst/>
              <a:latin typeface="Times New Roman" panose="02020603050405020304" pitchFamily="18" charset="0"/>
              <a:ea typeface="Times New Roman" panose="02020603050405020304" pitchFamily="18" charset="0"/>
            </a:endParaRPr>
          </a:p>
          <a:p>
            <a:pPr marR="308610" lvl="0" algn="just">
              <a:lnSpc>
                <a:spcPct val="150000"/>
              </a:lnSpc>
            </a:pPr>
            <a:r>
              <a:rPr lang="en-IN" dirty="0">
                <a:effectLst/>
                <a:latin typeface="Times New Roman" panose="02020603050405020304" pitchFamily="18" charset="0"/>
                <a:ea typeface="Times" panose="02020603050405020304" pitchFamily="18" charset="0"/>
              </a:rPr>
              <a:t>After detection of object/target system controller should be able to shoot at that particular object.</a:t>
            </a:r>
            <a:endParaRPr lang="en-IN" dirty="0">
              <a:effectLst/>
              <a:latin typeface="Times New Roman" panose="02020603050405020304" pitchFamily="18" charset="0"/>
              <a:ea typeface="Times New Roman" panose="02020603050405020304" pitchFamily="18" charset="0"/>
            </a:endParaRPr>
          </a:p>
          <a:p>
            <a:pPr marR="308610" lvl="0" algn="just">
              <a:lnSpc>
                <a:spcPct val="150000"/>
              </a:lnSpc>
            </a:pPr>
            <a:r>
              <a:rPr lang="en-IN" dirty="0">
                <a:effectLst/>
                <a:latin typeface="Times New Roman" panose="02020603050405020304" pitchFamily="18" charset="0"/>
                <a:ea typeface="Times" panose="02020603050405020304" pitchFamily="18" charset="0"/>
              </a:rPr>
              <a:t>The shooting mechanism is pneumatic based subsystem which helps the controller gain maximum accuracy for hitting the target.</a:t>
            </a:r>
            <a:endParaRPr lang="en-IN" dirty="0">
              <a:effectLst/>
              <a:latin typeface="Times New Roman" panose="02020603050405020304" pitchFamily="18" charset="0"/>
              <a:ea typeface="Times New Roman" panose="02020603050405020304" pitchFamily="18" charset="0"/>
            </a:endParaRPr>
          </a:p>
          <a:p>
            <a:pPr marR="308610" lvl="0" algn="just">
              <a:lnSpc>
                <a:spcPct val="150000"/>
              </a:lnSpc>
            </a:pPr>
            <a:r>
              <a:rPr lang="en-IN" dirty="0">
                <a:effectLst/>
                <a:latin typeface="Times New Roman" panose="02020603050405020304" pitchFamily="18" charset="0"/>
                <a:ea typeface="Times" panose="02020603050405020304" pitchFamily="18" charset="0"/>
              </a:rPr>
              <a:t>Proposed system consists of wireless communication which provide a long-range contactless operability to user.</a:t>
            </a:r>
            <a:endParaRPr lang="en-IN" dirty="0">
              <a:effectLst/>
              <a:latin typeface="Times New Roman" panose="02020603050405020304" pitchFamily="18" charset="0"/>
              <a:ea typeface="Times New Roman" panose="02020603050405020304" pitchFamily="18" charset="0"/>
            </a:endParaRPr>
          </a:p>
          <a:p>
            <a:pPr marR="308610" lvl="0" algn="just">
              <a:lnSpc>
                <a:spcPct val="150000"/>
              </a:lnSpc>
            </a:pPr>
            <a:r>
              <a:rPr lang="en-IN" dirty="0">
                <a:effectLst/>
                <a:latin typeface="Times New Roman" panose="02020603050405020304" pitchFamily="18" charset="0"/>
                <a:ea typeface="Times" panose="02020603050405020304" pitchFamily="18" charset="0"/>
              </a:rPr>
              <a:t>System can replace Humans on the battlefield and therefore helps in reducing the human casualties on borders.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ln w="0"/>
                <a:latin typeface="Bahnschrift SemiBold Condensed" panose="020B0502040204020203" pitchFamily="34" charset="0"/>
              </a:rPr>
              <a:t>WORK DONE TILL DATE</a:t>
            </a:r>
            <a:endParaRPr lang="en-IN" dirty="0">
              <a:ln w="0"/>
            </a:endParaRPr>
          </a:p>
        </p:txBody>
      </p:sp>
      <p:sp>
        <p:nvSpPr>
          <p:cNvPr id="3" name="Content Placeholder 2"/>
          <p:cNvSpPr>
            <a:spLocks noGrp="1"/>
          </p:cNvSpPr>
          <p:nvPr>
            <p:ph idx="1"/>
          </p:nvPr>
        </p:nvSpPr>
        <p:spPr>
          <a:xfrm>
            <a:off x="404446" y="1655519"/>
            <a:ext cx="9905999" cy="4088236"/>
          </a:xfrm>
        </p:spPr>
        <p:txBody>
          <a:bodyPr>
            <a:normAutofit/>
          </a:bodyPr>
          <a:lstStyle/>
          <a:p>
            <a:pPr marL="0" indent="0" fontAlgn="base">
              <a:lnSpc>
                <a:spcPct val="150000"/>
              </a:lnSpc>
              <a:buNone/>
            </a:pPr>
            <a:br>
              <a:rPr lang="en-US" sz="2000" dirty="0">
                <a:latin typeface="Cambria" panose="02040503050406030204" pitchFamily="18" charset="0"/>
                <a:ea typeface="Cambria" panose="02040503050406030204" pitchFamily="18" charset="0"/>
              </a:rPr>
            </a:br>
            <a:r>
              <a:rPr lang="en-US" sz="2000" dirty="0">
                <a:latin typeface="Times New Roman" panose="02020603050405020304" pitchFamily="18" charset="0"/>
                <a:ea typeface="Cambria" panose="02040503050406030204" pitchFamily="18" charset="0"/>
                <a:cs typeface="Times New Roman" panose="02020603050405020304" pitchFamily="18" charset="0"/>
              </a:rPr>
              <a:t>1) Selection of Problem Statement.</a:t>
            </a:r>
          </a:p>
          <a:p>
            <a:pPr marL="0" indent="0" fontAlgn="base">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2) Selection of approach to be taken for providing efficient solution. </a:t>
            </a:r>
          </a:p>
          <a:p>
            <a:pPr marL="0" indent="0" fontAlgn="base">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3) Synopsis of the project.</a:t>
            </a:r>
          </a:p>
          <a:p>
            <a:pPr marL="0" indent="0" fontAlgn="base">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4) Selection of softwares to be used.</a:t>
            </a:r>
          </a:p>
          <a:p>
            <a:pPr marL="0" indent="0" fontAlgn="base">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5) Learning required concepts i.e. Image Processing, Pneumatics etc. </a:t>
            </a:r>
          </a:p>
          <a:p>
            <a:pPr marL="0" indent="0" fontAlgn="base">
              <a:lnSpc>
                <a:spcPct val="150000"/>
              </a:lnSpc>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6) Collection of dataset and annotation for target detection system.</a:t>
            </a:r>
          </a:p>
          <a:p>
            <a:pPr marL="0" indent="0" fontAlgn="base">
              <a:lnSpc>
                <a:spcPct val="150000"/>
              </a:lnSpc>
              <a:buNone/>
            </a:pP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F11-4807-448B-B68F-32E64531AF0F}"/>
              </a:ext>
            </a:extLst>
          </p:cNvPr>
          <p:cNvSpPr>
            <a:spLocks noGrp="1"/>
          </p:cNvSpPr>
          <p:nvPr>
            <p:ph type="title"/>
          </p:nvPr>
        </p:nvSpPr>
        <p:spPr>
          <a:xfrm>
            <a:off x="677334" y="392068"/>
            <a:ext cx="8596668" cy="1320800"/>
          </a:xfrm>
        </p:spPr>
        <p:txBody>
          <a:bodyPr>
            <a:normAutofit/>
          </a:bodyPr>
          <a:lstStyle/>
          <a:p>
            <a:pPr algn="ctr"/>
            <a:r>
              <a:rPr lang="en-IN" sz="4400" dirty="0">
                <a:ln w="0"/>
                <a:latin typeface="Bahnschrift SemiBold Condensed" panose="020B0502040204020203" pitchFamily="34" charset="0"/>
              </a:rPr>
              <a:t>COMPONENTS</a:t>
            </a:r>
          </a:p>
        </p:txBody>
      </p:sp>
      <p:sp>
        <p:nvSpPr>
          <p:cNvPr id="3" name="Content Placeholder 2">
            <a:extLst>
              <a:ext uri="{FF2B5EF4-FFF2-40B4-BE49-F238E27FC236}">
                <a16:creationId xmlns:a16="http://schemas.microsoft.com/office/drawing/2014/main" id="{31D22555-32AB-42AF-B32A-52C58D668132}"/>
              </a:ext>
            </a:extLst>
          </p:cNvPr>
          <p:cNvSpPr>
            <a:spLocks noGrp="1"/>
          </p:cNvSpPr>
          <p:nvPr>
            <p:ph idx="1"/>
          </p:nvPr>
        </p:nvSpPr>
        <p:spPr>
          <a:xfrm>
            <a:off x="381111" y="1987976"/>
            <a:ext cx="9097108" cy="3699730"/>
          </a:xfrm>
        </p:spPr>
        <p:txBody>
          <a:bodyPr/>
          <a:lstStyle/>
          <a:p>
            <a:r>
              <a:rPr lang="en-IN" sz="2000" dirty="0"/>
              <a:t>Raspberry pi 3 B</a:t>
            </a:r>
          </a:p>
          <a:p>
            <a:r>
              <a:rPr lang="en-IN" sz="2000" dirty="0"/>
              <a:t>Pi cam</a:t>
            </a:r>
          </a:p>
          <a:p>
            <a:r>
              <a:rPr lang="en-IN" sz="2000" dirty="0"/>
              <a:t>Stepper motor &amp; DC motors</a:t>
            </a:r>
          </a:p>
          <a:p>
            <a:r>
              <a:rPr lang="en-IN" sz="2000" dirty="0"/>
              <a:t>Driver IC’s (ULN2003, L293D)</a:t>
            </a:r>
          </a:p>
          <a:p>
            <a:r>
              <a:rPr lang="en-IN" sz="2000" dirty="0"/>
              <a:t>Push-Pull Solenoid</a:t>
            </a:r>
          </a:p>
          <a:p>
            <a:r>
              <a:rPr lang="en-IN" sz="2000" dirty="0"/>
              <a:t>Lithium ion batteries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F5F1DBC2-7A9E-4B24-B8C2-76B2FFFC406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6004582" y="2901187"/>
            <a:ext cx="1206012" cy="1206012"/>
          </a:xfrm>
          <a:prstGeom prst="rect">
            <a:avLst/>
          </a:prstGeom>
        </p:spPr>
      </p:pic>
      <p:pic>
        <p:nvPicPr>
          <p:cNvPr id="8" name="Picture 7">
            <a:extLst>
              <a:ext uri="{FF2B5EF4-FFF2-40B4-BE49-F238E27FC236}">
                <a16:creationId xmlns:a16="http://schemas.microsoft.com/office/drawing/2014/main" id="{6FBBD19B-21A0-4157-83F0-BEFE2634416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86845" y="1270000"/>
            <a:ext cx="1844797" cy="1230625"/>
          </a:xfrm>
          <a:prstGeom prst="rect">
            <a:avLst/>
          </a:prstGeom>
        </p:spPr>
      </p:pic>
      <p:pic>
        <p:nvPicPr>
          <p:cNvPr id="14" name="Picture 13">
            <a:extLst>
              <a:ext uri="{FF2B5EF4-FFF2-40B4-BE49-F238E27FC236}">
                <a16:creationId xmlns:a16="http://schemas.microsoft.com/office/drawing/2014/main" id="{1D18C135-CEFC-4B38-8E9A-196734075A3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882161" y="4870024"/>
            <a:ext cx="1328433" cy="929903"/>
          </a:xfrm>
          <a:prstGeom prst="rect">
            <a:avLst/>
          </a:prstGeom>
        </p:spPr>
      </p:pic>
      <p:pic>
        <p:nvPicPr>
          <p:cNvPr id="17" name="Picture 16">
            <a:extLst>
              <a:ext uri="{FF2B5EF4-FFF2-40B4-BE49-F238E27FC236}">
                <a16:creationId xmlns:a16="http://schemas.microsoft.com/office/drawing/2014/main" id="{586F7C24-2C8D-4A01-94B5-3C13D06D17A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20506" y="2051583"/>
            <a:ext cx="1457713" cy="925043"/>
          </a:xfrm>
          <a:prstGeom prst="rect">
            <a:avLst/>
          </a:prstGeom>
        </p:spPr>
      </p:pic>
      <p:pic>
        <p:nvPicPr>
          <p:cNvPr id="9" name="Google Shape;221;p26">
            <a:extLst>
              <a:ext uri="{FF2B5EF4-FFF2-40B4-BE49-F238E27FC236}">
                <a16:creationId xmlns:a16="http://schemas.microsoft.com/office/drawing/2014/main" id="{13CFE6C5-C471-4C0A-BD6F-3BC3758ECA3B}"/>
              </a:ext>
            </a:extLst>
          </p:cNvPr>
          <p:cNvPicPr preferRelativeResize="0"/>
          <p:nvPr/>
        </p:nvPicPr>
        <p:blipFill>
          <a:blip r:embed="rId10">
            <a:alphaModFix/>
          </a:blip>
          <a:stretch>
            <a:fillRect/>
          </a:stretch>
        </p:blipFill>
        <p:spPr>
          <a:xfrm>
            <a:off x="7996374" y="3719575"/>
            <a:ext cx="1457713" cy="1206013"/>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40487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4448-E9BB-4A6C-8CDE-C0C5462F3F52}"/>
              </a:ext>
            </a:extLst>
          </p:cNvPr>
          <p:cNvSpPr>
            <a:spLocks noGrp="1"/>
          </p:cNvSpPr>
          <p:nvPr>
            <p:ph type="title"/>
          </p:nvPr>
        </p:nvSpPr>
        <p:spPr/>
        <p:txBody>
          <a:bodyPr>
            <a:normAutofit/>
          </a:bodyPr>
          <a:lstStyle/>
          <a:p>
            <a:pPr algn="ctr"/>
            <a:r>
              <a:rPr lang="en-IN" sz="4400" dirty="0">
                <a:latin typeface="Bahnschrift SemiBold Condensed" panose="020B0502040204020203" pitchFamily="34" charset="0"/>
              </a:rPr>
              <a:t>SOFTWARE</a:t>
            </a:r>
            <a:r>
              <a:rPr lang="en-IN" sz="4400" dirty="0"/>
              <a:t> </a:t>
            </a:r>
            <a:r>
              <a:rPr lang="en-IN" sz="4400" dirty="0">
                <a:latin typeface="Bahnschrift SemiBold Condensed" panose="020B0502040204020203" pitchFamily="34" charset="0"/>
              </a:rPr>
              <a:t>SPECIFICATION</a:t>
            </a:r>
          </a:p>
        </p:txBody>
      </p:sp>
      <p:sp>
        <p:nvSpPr>
          <p:cNvPr id="3" name="Content Placeholder 2">
            <a:extLst>
              <a:ext uri="{FF2B5EF4-FFF2-40B4-BE49-F238E27FC236}">
                <a16:creationId xmlns:a16="http://schemas.microsoft.com/office/drawing/2014/main" id="{57DA0A79-5000-4DDF-92DB-9FF38539A0F7}"/>
              </a:ext>
            </a:extLst>
          </p:cNvPr>
          <p:cNvSpPr>
            <a:spLocks noGrp="1"/>
          </p:cNvSpPr>
          <p:nvPr>
            <p:ph idx="1"/>
          </p:nvPr>
        </p:nvSpPr>
        <p:spPr>
          <a:xfrm>
            <a:off x="677334" y="1930400"/>
            <a:ext cx="8596668" cy="4187457"/>
          </a:xfrm>
        </p:spPr>
        <p:txBody>
          <a:bodyPr>
            <a:normAutofit/>
          </a:bodyPr>
          <a:lstStyle/>
          <a:p>
            <a:pPr>
              <a:lnSpc>
                <a:spcPct val="110000"/>
              </a:lnSpc>
            </a:pPr>
            <a:r>
              <a:rPr lang="en-IN" sz="2400" dirty="0">
                <a:latin typeface="Times New Roman" panose="02020603050405020304" pitchFamily="18" charset="0"/>
                <a:cs typeface="Times New Roman" panose="02020603050405020304" pitchFamily="18" charset="0"/>
              </a:rPr>
              <a:t>Python 3</a:t>
            </a:r>
          </a:p>
          <a:p>
            <a:pPr>
              <a:lnSpc>
                <a:spcPct val="110000"/>
              </a:lnSpc>
            </a:pPr>
            <a:r>
              <a:rPr lang="en-IN" sz="2400" dirty="0">
                <a:latin typeface="Times New Roman" panose="02020603050405020304" pitchFamily="18" charset="0"/>
                <a:cs typeface="Times New Roman" panose="02020603050405020304" pitchFamily="18" charset="0"/>
              </a:rPr>
              <a:t>Visual Studio Code</a:t>
            </a:r>
          </a:p>
          <a:p>
            <a:pPr>
              <a:lnSpc>
                <a:spcPct val="110000"/>
              </a:lnSpc>
            </a:pPr>
            <a:r>
              <a:rPr lang="en-IN" sz="2400" dirty="0">
                <a:latin typeface="Times New Roman" panose="02020603050405020304" pitchFamily="18" charset="0"/>
                <a:cs typeface="Times New Roman" panose="02020603050405020304" pitchFamily="18" charset="0"/>
              </a:rPr>
              <a:t>Anaconda Libraries</a:t>
            </a:r>
          </a:p>
          <a:p>
            <a:pPr>
              <a:lnSpc>
                <a:spcPct val="110000"/>
              </a:lnSpc>
            </a:pPr>
            <a:r>
              <a:rPr lang="en-IN" sz="2400" dirty="0" err="1">
                <a:latin typeface="Times New Roman" panose="02020603050405020304" pitchFamily="18" charset="0"/>
                <a:cs typeface="Times New Roman" panose="02020603050405020304" pitchFamily="18" charset="0"/>
              </a:rPr>
              <a:t>Numpy</a:t>
            </a:r>
            <a:endParaRPr lang="en-IN" sz="2400" dirty="0">
              <a:latin typeface="Times New Roman" panose="02020603050405020304" pitchFamily="18" charset="0"/>
              <a:cs typeface="Times New Roman" panose="02020603050405020304" pitchFamily="18" charset="0"/>
            </a:endParaRPr>
          </a:p>
          <a:p>
            <a:pPr>
              <a:lnSpc>
                <a:spcPct val="110000"/>
              </a:lnSpc>
            </a:pPr>
            <a:r>
              <a:rPr lang="en-IN" sz="2400" dirty="0" err="1">
                <a:latin typeface="Times New Roman" panose="02020603050405020304" pitchFamily="18" charset="0"/>
                <a:cs typeface="Times New Roman" panose="02020603050405020304" pitchFamily="18" charset="0"/>
              </a:rPr>
              <a:t>Labelimg</a:t>
            </a:r>
            <a:endParaRPr lang="en-IN" sz="2400" dirty="0">
              <a:latin typeface="Times New Roman" panose="02020603050405020304" pitchFamily="18" charset="0"/>
              <a:cs typeface="Times New Roman" panose="02020603050405020304" pitchFamily="18" charset="0"/>
            </a:endParaRPr>
          </a:p>
          <a:p>
            <a:pPr>
              <a:lnSpc>
                <a:spcPct val="110000"/>
              </a:lnSpc>
            </a:pPr>
            <a:r>
              <a:rPr lang="en-IN" sz="2400" dirty="0">
                <a:latin typeface="Times New Roman" panose="02020603050405020304" pitchFamily="18" charset="0"/>
                <a:cs typeface="Times New Roman" panose="02020603050405020304" pitchFamily="18" charset="0"/>
              </a:rPr>
              <a:t>Google </a:t>
            </a:r>
            <a:r>
              <a:rPr lang="en-IN" sz="2400" dirty="0" err="1">
                <a:latin typeface="Times New Roman" panose="02020603050405020304" pitchFamily="18" charset="0"/>
                <a:cs typeface="Times New Roman" panose="02020603050405020304" pitchFamily="18" charset="0"/>
              </a:rPr>
              <a:t>Colab</a:t>
            </a:r>
            <a:endParaRPr lang="en-IN" sz="2400" dirty="0">
              <a:latin typeface="Times New Roman" panose="02020603050405020304" pitchFamily="18" charset="0"/>
              <a:cs typeface="Times New Roman" panose="02020603050405020304" pitchFamily="18" charset="0"/>
            </a:endParaRPr>
          </a:p>
          <a:p>
            <a:pPr marL="0" indent="0">
              <a:buNone/>
            </a:pPr>
            <a:r>
              <a:rPr lang="en-IN" dirty="0"/>
              <a:t>	</a:t>
            </a:r>
          </a:p>
        </p:txBody>
      </p:sp>
    </p:spTree>
    <p:extLst>
      <p:ext uri="{BB962C8B-B14F-4D97-AF65-F5344CB8AC3E}">
        <p14:creationId xmlns:p14="http://schemas.microsoft.com/office/powerpoint/2010/main" val="4261424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TotalTime>
  <Words>590</Words>
  <Application>Microsoft Office PowerPoint</Application>
  <PresentationFormat>Widescreen</PresentationFormat>
  <Paragraphs>101</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Bahnschrift SemiBold Condensed</vt:lpstr>
      <vt:lpstr>Calibri</vt:lpstr>
      <vt:lpstr>Cambria</vt:lpstr>
      <vt:lpstr>Times New Roman</vt:lpstr>
      <vt:lpstr>Trebuchet MS</vt:lpstr>
      <vt:lpstr>Wingdings 3</vt:lpstr>
      <vt:lpstr>Facet</vt:lpstr>
      <vt:lpstr>Bitmap Image</vt:lpstr>
      <vt:lpstr>PIMPRI CHINCHWAD EDUCATION TRUST’S PIMPRI CHINCHWAD COLLEGE OF ENGINEERING SECTOR NO. 26, PRADHIKARAN, NIGDI, PUNE- 411044.    </vt:lpstr>
      <vt:lpstr>CONTENTS</vt:lpstr>
      <vt:lpstr>INTRODUCTION</vt:lpstr>
      <vt:lpstr>PROBLEM STATEMENT</vt:lpstr>
      <vt:lpstr>NECESSITY</vt:lpstr>
      <vt:lpstr>OBJECTIVES</vt:lpstr>
      <vt:lpstr>WORK DONE TILL DATE</vt:lpstr>
      <vt:lpstr>COMPONENTS</vt:lpstr>
      <vt:lpstr>SOFTWARE SPECIFICATION</vt:lpstr>
      <vt:lpstr>  BLOCK DIAGRAM </vt:lpstr>
      <vt:lpstr>FLOW CHART</vt:lpstr>
      <vt:lpstr>Object Detection Model Comparison</vt:lpstr>
      <vt:lpstr>Why YOLOv4?</vt:lpstr>
      <vt:lpstr>EXPECTED CONCLUSION</vt:lpstr>
      <vt:lpstr>Object Detector Model Training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jagdale</dc:creator>
  <cp:lastModifiedBy>RAVIRAJ</cp:lastModifiedBy>
  <cp:revision>200</cp:revision>
  <dcterms:created xsi:type="dcterms:W3CDTF">2020-02-08T16:48:00Z</dcterms:created>
  <dcterms:modified xsi:type="dcterms:W3CDTF">2021-06-23T06:46:40Z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