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Futura" panose="020B0604020202020204" charset="0"/>
      <p:regular r:id="rId17"/>
    </p:embeddedFont>
    <p:embeddedFont>
      <p:font typeface="Futura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" y="5154515"/>
            <a:ext cx="18288004" cy="5132485"/>
            <a:chOff x="0" y="0"/>
            <a:chExt cx="24384006" cy="68433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6843268"/>
            </a:xfrm>
            <a:custGeom>
              <a:avLst/>
              <a:gdLst/>
              <a:ahLst/>
              <a:cxnLst/>
              <a:rect l="l" t="t" r="r" b="b"/>
              <a:pathLst>
                <a:path w="24384000" h="6843268">
                  <a:moveTo>
                    <a:pt x="0" y="0"/>
                  </a:moveTo>
                  <a:lnTo>
                    <a:pt x="24384000" y="0"/>
                  </a:lnTo>
                  <a:lnTo>
                    <a:pt x="24384000" y="6843268"/>
                  </a:lnTo>
                  <a:lnTo>
                    <a:pt x="0" y="6843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 rot="-2699999">
            <a:off x="9860583" y="-2818309"/>
            <a:ext cx="4565696" cy="7536288"/>
            <a:chOff x="0" y="0"/>
            <a:chExt cx="6087594" cy="100483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87618" cy="10048367"/>
            </a:xfrm>
            <a:custGeom>
              <a:avLst/>
              <a:gdLst/>
              <a:ahLst/>
              <a:cxnLst/>
              <a:rect l="l" t="t" r="r" b="b"/>
              <a:pathLst>
                <a:path w="6087618" h="10048367">
                  <a:moveTo>
                    <a:pt x="6087618" y="10048367"/>
                  </a:moveTo>
                  <a:cubicBezTo>
                    <a:pt x="5790692" y="10048367"/>
                    <a:pt x="5790692" y="10048367"/>
                    <a:pt x="5790692" y="10048367"/>
                  </a:cubicBezTo>
                  <a:cubicBezTo>
                    <a:pt x="5790692" y="6940169"/>
                    <a:pt x="3266567" y="4407154"/>
                    <a:pt x="157861" y="4407154"/>
                  </a:cubicBezTo>
                  <a:cubicBezTo>
                    <a:pt x="9271" y="4407154"/>
                    <a:pt x="9271" y="4407154"/>
                    <a:pt x="9271" y="4407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6926" y="0"/>
                    <a:pt x="296926" y="0"/>
                    <a:pt x="296926" y="0"/>
                  </a:cubicBezTo>
                  <a:cubicBezTo>
                    <a:pt x="306197" y="4119499"/>
                    <a:pt x="306197" y="4119499"/>
                    <a:pt x="306197" y="4119499"/>
                  </a:cubicBezTo>
                  <a:cubicBezTo>
                    <a:pt x="3507740" y="4193794"/>
                    <a:pt x="6087618" y="6828790"/>
                    <a:pt x="6087618" y="10048367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 rot="-2699999">
            <a:off x="12094692" y="5591394"/>
            <a:ext cx="4580458" cy="7503980"/>
            <a:chOff x="0" y="0"/>
            <a:chExt cx="6107277" cy="100053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07303" cy="10005314"/>
            </a:xfrm>
            <a:custGeom>
              <a:avLst/>
              <a:gdLst/>
              <a:ahLst/>
              <a:cxnLst/>
              <a:rect l="l" t="t" r="r" b="b"/>
              <a:pathLst>
                <a:path w="6107303" h="10005314">
                  <a:moveTo>
                    <a:pt x="5810123" y="10005314"/>
                  </a:moveTo>
                  <a:cubicBezTo>
                    <a:pt x="5791581" y="5940044"/>
                    <a:pt x="5791581" y="5940044"/>
                    <a:pt x="5791581" y="5940044"/>
                  </a:cubicBezTo>
                  <a:cubicBezTo>
                    <a:pt x="2589530" y="5856605"/>
                    <a:pt x="0" y="3229991"/>
                    <a:pt x="0" y="0"/>
                  </a:cubicBezTo>
                  <a:cubicBezTo>
                    <a:pt x="297053" y="0"/>
                    <a:pt x="297053" y="0"/>
                    <a:pt x="297053" y="0"/>
                  </a:cubicBezTo>
                  <a:cubicBezTo>
                    <a:pt x="297053" y="3109214"/>
                    <a:pt x="2830830" y="5643118"/>
                    <a:pt x="5940171" y="5643118"/>
                  </a:cubicBezTo>
                  <a:cubicBezTo>
                    <a:pt x="6088761" y="5643118"/>
                    <a:pt x="6088761" y="5643118"/>
                    <a:pt x="6088761" y="5643118"/>
                  </a:cubicBezTo>
                  <a:cubicBezTo>
                    <a:pt x="6107303" y="9996043"/>
                    <a:pt x="6107303" y="9996043"/>
                    <a:pt x="6107303" y="9996043"/>
                  </a:cubicBezTo>
                  <a:lnTo>
                    <a:pt x="5810250" y="1000531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746131" y="1635611"/>
            <a:ext cx="7019829" cy="7015734"/>
            <a:chOff x="0" y="0"/>
            <a:chExt cx="9359772" cy="93543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59773" cy="9354312"/>
            </a:xfrm>
            <a:custGeom>
              <a:avLst/>
              <a:gdLst/>
              <a:ahLst/>
              <a:cxnLst/>
              <a:rect l="l" t="t" r="r" b="b"/>
              <a:pathLst>
                <a:path w="9359773" h="9354312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884953" y="2095416"/>
            <a:ext cx="6537268" cy="6539830"/>
            <a:chOff x="0" y="0"/>
            <a:chExt cx="8716357" cy="871977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16391" cy="8719820"/>
            </a:xfrm>
            <a:custGeom>
              <a:avLst/>
              <a:gdLst/>
              <a:ahLst/>
              <a:cxnLst/>
              <a:rect l="l" t="t" r="r" b="b"/>
              <a:pathLst>
                <a:path w="8716391" h="8719820">
                  <a:moveTo>
                    <a:pt x="0" y="4359910"/>
                  </a:moveTo>
                  <a:cubicBezTo>
                    <a:pt x="0" y="1951990"/>
                    <a:pt x="1951228" y="0"/>
                    <a:pt x="4358132" y="0"/>
                  </a:cubicBezTo>
                  <a:cubicBezTo>
                    <a:pt x="6765036" y="0"/>
                    <a:pt x="8716391" y="1951990"/>
                    <a:pt x="8716391" y="4359910"/>
                  </a:cubicBezTo>
                  <a:cubicBezTo>
                    <a:pt x="8716391" y="6767830"/>
                    <a:pt x="6765036" y="8719820"/>
                    <a:pt x="4358132" y="8719820"/>
                  </a:cubicBezTo>
                  <a:cubicBezTo>
                    <a:pt x="1951228" y="8719820"/>
                    <a:pt x="0" y="6767830"/>
                    <a:pt x="0" y="4359910"/>
                  </a:cubicBezTo>
                  <a:close/>
                </a:path>
              </a:pathLst>
            </a:custGeom>
            <a:blipFill>
              <a:blip r:embed="rId2"/>
              <a:stretch>
                <a:fillRect l="-24927" r="-24927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228600" y="3837820"/>
            <a:ext cx="17259300" cy="1326356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8520"/>
              </a:lnSpc>
            </a:pPr>
            <a:r>
              <a:rPr lang="en-US" sz="71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PYTHON PROJECT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37844" y="5200506"/>
            <a:ext cx="8236043" cy="85248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5400"/>
              </a:lnSpc>
            </a:pPr>
            <a:r>
              <a:rPr lang="en-US" sz="45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FRAUD DETECTION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90839" y="375066"/>
            <a:ext cx="1246442" cy="1246442"/>
            <a:chOff x="0" y="0"/>
            <a:chExt cx="1661923" cy="1661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375066"/>
            <a:ext cx="8514112" cy="1246537"/>
            <a:chOff x="0" y="0"/>
            <a:chExt cx="11352149" cy="1662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3160" y="457388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862064"/>
              </p:ext>
            </p:extLst>
          </p:nvPr>
        </p:nvGraphicFramePr>
        <p:xfrm>
          <a:off x="320270" y="3884331"/>
          <a:ext cx="7315200" cy="40640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Class 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Class 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0.90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0.90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Support (Samples)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363,742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 dirty="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2,242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9"/>
          <p:cNvGrpSpPr/>
          <p:nvPr/>
        </p:nvGrpSpPr>
        <p:grpSpPr>
          <a:xfrm>
            <a:off x="11249568" y="3014203"/>
            <a:ext cx="6278541" cy="5313870"/>
            <a:chOff x="0" y="0"/>
            <a:chExt cx="8371388" cy="70851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371332" cy="7085203"/>
            </a:xfrm>
            <a:custGeom>
              <a:avLst/>
              <a:gdLst/>
              <a:ahLst/>
              <a:cxnLst/>
              <a:rect l="l" t="t" r="r" b="b"/>
              <a:pathLst>
                <a:path w="8371332" h="7085203">
                  <a:moveTo>
                    <a:pt x="0" y="0"/>
                  </a:moveTo>
                  <a:lnTo>
                    <a:pt x="8371332" y="0"/>
                  </a:lnTo>
                  <a:lnTo>
                    <a:pt x="8371332" y="7085203"/>
                  </a:lnTo>
                  <a:lnTo>
                    <a:pt x="0" y="708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344851" y="656276"/>
            <a:ext cx="16351803" cy="60858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Model Building– Decision Tree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058142" y="668003"/>
            <a:ext cx="840952" cy="676275"/>
            <a:chOff x="-112361" y="-17380"/>
            <a:chExt cx="1121269" cy="9017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8908" cy="825500"/>
            </a:xfrm>
            <a:custGeom>
              <a:avLst/>
              <a:gdLst/>
              <a:ahLst/>
              <a:cxnLst/>
              <a:rect l="l" t="t" r="r" b="b"/>
              <a:pathLst>
                <a:path w="1008908" h="825500">
                  <a:moveTo>
                    <a:pt x="0" y="0"/>
                  </a:moveTo>
                  <a:lnTo>
                    <a:pt x="1008908" y="0"/>
                  </a:lnTo>
                  <a:lnTo>
                    <a:pt x="1008908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-112361" y="-17380"/>
              <a:ext cx="1008908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10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6231" y="1638300"/>
            <a:ext cx="8093369" cy="1375902"/>
            <a:chOff x="0" y="-120037"/>
            <a:chExt cx="10791158" cy="183453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74910" cy="1714500"/>
            </a:xfrm>
            <a:custGeom>
              <a:avLst/>
              <a:gdLst/>
              <a:ahLst/>
              <a:cxnLst/>
              <a:rect l="l" t="t" r="r" b="b"/>
              <a:pathLst>
                <a:path w="10674910" h="1714500">
                  <a:moveTo>
                    <a:pt x="0" y="0"/>
                  </a:moveTo>
                  <a:lnTo>
                    <a:pt x="10674910" y="0"/>
                  </a:lnTo>
                  <a:lnTo>
                    <a:pt x="10674910" y="1714500"/>
                  </a:lnTo>
                  <a:lnTo>
                    <a:pt x="0" y="1714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6249" y="-120037"/>
              <a:ext cx="10674909" cy="177165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🧠 Model Used:</a:t>
              </a:r>
            </a:p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Decision Tree Classifier</a:t>
              </a:r>
            </a:p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Criterion: Entropy (Information Gain),Max Depth: 4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-2262193" y="3159598"/>
            <a:ext cx="10153032" cy="50958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📊 Model Evaluation on Test Data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0" y="8791575"/>
            <a:ext cx="18288000" cy="820738"/>
            <a:chOff x="0" y="0"/>
            <a:chExt cx="24384000" cy="109431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84000" cy="1094317"/>
            </a:xfrm>
            <a:custGeom>
              <a:avLst/>
              <a:gdLst/>
              <a:ahLst/>
              <a:cxnLst/>
              <a:rect l="l" t="t" r="r" b="b"/>
              <a:pathLst>
                <a:path w="24384000" h="1094317">
                  <a:moveTo>
                    <a:pt x="0" y="0"/>
                  </a:moveTo>
                  <a:lnTo>
                    <a:pt x="24384000" y="0"/>
                  </a:lnTo>
                  <a:lnTo>
                    <a:pt x="24384000" y="1094317"/>
                  </a:lnTo>
                  <a:lnTo>
                    <a:pt x="0" y="10943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4384000" cy="115146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17223" lvl="2" indent="-205741" algn="l">
                <a:lnSpc>
                  <a:spcPts val="3240"/>
                </a:lnSpc>
                <a:buFont typeface="Arial"/>
                <a:buChar char="⚬"/>
              </a:pPr>
              <a:r>
                <a:rPr lang="en-US" sz="270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High Recall but precision as well as F1-score is extremely poor</a:t>
              </a:r>
            </a:p>
            <a:p>
              <a:pPr marL="617223" lvl="2" indent="-205741" algn="l">
                <a:lnSpc>
                  <a:spcPts val="3240"/>
                </a:lnSpc>
                <a:buFont typeface="Arial"/>
                <a:buChar char="⚬"/>
              </a:pPr>
              <a:r>
                <a:rPr lang="en-US" sz="270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Lots of false alarms.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97504" y="375066"/>
            <a:ext cx="1246442" cy="1246442"/>
            <a:chOff x="0" y="0"/>
            <a:chExt cx="1661923" cy="1661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375066"/>
            <a:ext cx="8514112" cy="1246537"/>
            <a:chOff x="0" y="0"/>
            <a:chExt cx="11352149" cy="1662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1684373"/>
            <a:ext cx="4263735" cy="526215"/>
            <a:chOff x="0" y="0"/>
            <a:chExt cx="5684980" cy="7016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85028" cy="701675"/>
            </a:xfrm>
            <a:custGeom>
              <a:avLst/>
              <a:gdLst/>
              <a:ahLst/>
              <a:cxnLst/>
              <a:rect l="l" t="t" r="r" b="b"/>
              <a:pathLst>
                <a:path w="5685028" h="701675">
                  <a:moveTo>
                    <a:pt x="0" y="0"/>
                  </a:moveTo>
                  <a:lnTo>
                    <a:pt x="5685028" y="0"/>
                  </a:lnTo>
                  <a:lnTo>
                    <a:pt x="5685028" y="701675"/>
                  </a:lnTo>
                  <a:lnTo>
                    <a:pt x="0" y="701675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5402"/>
              </p:ext>
            </p:extLst>
          </p:nvPr>
        </p:nvGraphicFramePr>
        <p:xfrm>
          <a:off x="291382" y="4994035"/>
          <a:ext cx="7302500" cy="4114800"/>
        </p:xfrm>
        <a:graphic>
          <a:graphicData uri="http://schemas.openxmlformats.org/drawingml/2006/table">
            <a:tbl>
              <a:tblPr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Class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0.95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363,742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0.06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0.89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0.11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2,242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365,984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10251961" y="4785634"/>
            <a:ext cx="6151636" cy="4472666"/>
            <a:chOff x="0" y="0"/>
            <a:chExt cx="8202181" cy="596355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202168" cy="5963539"/>
            </a:xfrm>
            <a:custGeom>
              <a:avLst/>
              <a:gdLst/>
              <a:ahLst/>
              <a:cxnLst/>
              <a:rect l="l" t="t" r="r" b="b"/>
              <a:pathLst>
                <a:path w="8202168" h="5963539">
                  <a:moveTo>
                    <a:pt x="0" y="0"/>
                  </a:moveTo>
                  <a:lnTo>
                    <a:pt x="8202168" y="0"/>
                  </a:lnTo>
                  <a:lnTo>
                    <a:pt x="8202168" y="5963539"/>
                  </a:lnTo>
                  <a:lnTo>
                    <a:pt x="0" y="59635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8135771" y="650651"/>
            <a:ext cx="763323" cy="709246"/>
            <a:chOff x="-8856" y="0"/>
            <a:chExt cx="1017764" cy="94566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08908" cy="825500"/>
            </a:xfrm>
            <a:custGeom>
              <a:avLst/>
              <a:gdLst/>
              <a:ahLst/>
              <a:cxnLst/>
              <a:rect l="l" t="t" r="r" b="b"/>
              <a:pathLst>
                <a:path w="1008908" h="825500">
                  <a:moveTo>
                    <a:pt x="0" y="0"/>
                  </a:moveTo>
                  <a:lnTo>
                    <a:pt x="1008908" y="0"/>
                  </a:lnTo>
                  <a:lnTo>
                    <a:pt x="1008908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-8856" y="43961"/>
              <a:ext cx="1008908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11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71717" y="709908"/>
            <a:ext cx="18016283" cy="67627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Model Building– Decision Tree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-354609" y="1739072"/>
            <a:ext cx="4263710" cy="50958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ts val="3240"/>
              </a:lnSpc>
            </a:pPr>
            <a:r>
              <a:rPr lang="en-US" sz="27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With </a:t>
            </a:r>
            <a:r>
              <a:rPr lang="en-US" sz="2700" b="1" dirty="0" err="1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GridSearch</a:t>
            </a:r>
            <a:r>
              <a:rPr lang="en-US" sz="27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 CV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99278" y="2212815"/>
            <a:ext cx="16386373" cy="2147888"/>
            <a:chOff x="-99863" y="-57151"/>
            <a:chExt cx="21848498" cy="286385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1748635" cy="2806700"/>
            </a:xfrm>
            <a:custGeom>
              <a:avLst/>
              <a:gdLst/>
              <a:ahLst/>
              <a:cxnLst/>
              <a:rect l="l" t="t" r="r" b="b"/>
              <a:pathLst>
                <a:path w="21748635" h="2806700">
                  <a:moveTo>
                    <a:pt x="0" y="0"/>
                  </a:moveTo>
                  <a:lnTo>
                    <a:pt x="21748635" y="0"/>
                  </a:lnTo>
                  <a:lnTo>
                    <a:pt x="21748635" y="2806700"/>
                  </a:lnTo>
                  <a:lnTo>
                    <a:pt x="0" y="2806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-99863" y="-57151"/>
              <a:ext cx="21748635" cy="286385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🧠 Model Used: </a:t>
              </a:r>
              <a:r>
                <a:rPr lang="en-US" sz="2700" dirty="0" err="1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DecisionTreeClassifier</a:t>
              </a: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(</a:t>
              </a:r>
              <a:r>
                <a:rPr lang="en-US" sz="2700" dirty="0" err="1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random_state</a:t>
              </a: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=42)</a:t>
              </a:r>
            </a:p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Grid Search Parameters: criterion: ['</a:t>
              </a:r>
              <a:r>
                <a:rPr lang="en-US" sz="2700" dirty="0" err="1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gini</a:t>
              </a: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', 'entropy'] ,splitter: ['best'],</a:t>
              </a:r>
              <a:r>
                <a:rPr lang="en-US" sz="2700" dirty="0" err="1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max_depth</a:t>
              </a: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: [3, 5, 10],</a:t>
              </a:r>
              <a:r>
                <a:rPr lang="en-US" sz="2700" dirty="0" err="1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min_samples_split</a:t>
              </a: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: [5, 6],</a:t>
              </a:r>
              <a:r>
                <a:rPr lang="en-US" sz="2700" dirty="0" err="1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min_samples_leaf</a:t>
              </a: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: [1, 2] ,</a:t>
              </a:r>
              <a:r>
                <a:rPr lang="en-US" sz="2700" dirty="0" err="1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max_features</a:t>
              </a: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: ['sqrt', 'log2']</a:t>
              </a:r>
            </a:p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Cross-Validation: 5-fold</a:t>
              </a:r>
            </a:p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Scoring Metric: f1_weighted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3466634" y="4365740"/>
            <a:ext cx="12528310" cy="466725"/>
            <a:chOff x="0" y="0"/>
            <a:chExt cx="16704413" cy="6223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6704413" cy="622300"/>
            </a:xfrm>
            <a:custGeom>
              <a:avLst/>
              <a:gdLst/>
              <a:ahLst/>
              <a:cxnLst/>
              <a:rect l="l" t="t" r="r" b="b"/>
              <a:pathLst>
                <a:path w="16704413" h="622300">
                  <a:moveTo>
                    <a:pt x="0" y="0"/>
                  </a:moveTo>
                  <a:lnTo>
                    <a:pt x="16704413" y="0"/>
                  </a:lnTo>
                  <a:lnTo>
                    <a:pt x="16704413" y="622300"/>
                  </a:lnTo>
                  <a:lnTo>
                    <a:pt x="0" y="622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16704413" cy="679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📊 Model Evaluation on Test Data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71717" y="9270404"/>
            <a:ext cx="9938783" cy="50958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Slightly Better than plain DT but still bad precision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17239" y="375066"/>
            <a:ext cx="1246442" cy="1246442"/>
            <a:chOff x="0" y="0"/>
            <a:chExt cx="1661923" cy="1661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666" y="375066"/>
            <a:ext cx="8514112" cy="1246537"/>
            <a:chOff x="0" y="0"/>
            <a:chExt cx="11352149" cy="1662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899560" y="457388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89406"/>
              </p:ext>
            </p:extLst>
          </p:nvPr>
        </p:nvGraphicFramePr>
        <p:xfrm>
          <a:off x="326721" y="5139799"/>
          <a:ext cx="7874001" cy="4114800"/>
        </p:xfrm>
        <a:graphic>
          <a:graphicData uri="http://schemas.openxmlformats.org/drawingml/2006/table">
            <a:tbl>
              <a:tblPr/>
              <a:tblGrid>
                <a:gridCol w="1463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13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Class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Support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0.96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0.98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363,742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0.84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0.21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dirty="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2,242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9"/>
          <p:cNvGrpSpPr/>
          <p:nvPr/>
        </p:nvGrpSpPr>
        <p:grpSpPr>
          <a:xfrm>
            <a:off x="10282405" y="4421179"/>
            <a:ext cx="6976895" cy="5200625"/>
            <a:chOff x="0" y="0"/>
            <a:chExt cx="9302527" cy="69341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302496" cy="6934200"/>
            </a:xfrm>
            <a:custGeom>
              <a:avLst/>
              <a:gdLst/>
              <a:ahLst/>
              <a:cxnLst/>
              <a:rect l="l" t="t" r="r" b="b"/>
              <a:pathLst>
                <a:path w="9302496" h="6934200">
                  <a:moveTo>
                    <a:pt x="0" y="0"/>
                  </a:moveTo>
                  <a:lnTo>
                    <a:pt x="9302496" y="0"/>
                  </a:lnTo>
                  <a:lnTo>
                    <a:pt x="9302496" y="6934200"/>
                  </a:lnTo>
                  <a:lnTo>
                    <a:pt x="0" y="6934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382803" y="683826"/>
            <a:ext cx="18172741" cy="67627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Model Building– Random Forest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062147" y="650651"/>
            <a:ext cx="756681" cy="707859"/>
            <a:chOff x="0" y="0"/>
            <a:chExt cx="1008908" cy="94381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8908" cy="825500"/>
            </a:xfrm>
            <a:custGeom>
              <a:avLst/>
              <a:gdLst/>
              <a:ahLst/>
              <a:cxnLst/>
              <a:rect l="l" t="t" r="r" b="b"/>
              <a:pathLst>
                <a:path w="1008908" h="825500">
                  <a:moveTo>
                    <a:pt x="0" y="0"/>
                  </a:moveTo>
                  <a:lnTo>
                    <a:pt x="1008908" y="0"/>
                  </a:lnTo>
                  <a:lnTo>
                    <a:pt x="1008908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42112"/>
              <a:ext cx="1008908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12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9253" y="1701485"/>
            <a:ext cx="5275183" cy="255746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🧠 Model Used:</a:t>
            </a:r>
          </a:p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Algorithm: Random Forest Classifier</a:t>
            </a:r>
          </a:p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Parameters:</a:t>
            </a:r>
          </a:p>
          <a:p>
            <a:pPr algn="l">
              <a:lnSpc>
                <a:spcPts val="3240"/>
              </a:lnSpc>
            </a:pPr>
            <a:r>
              <a:rPr lang="en-US" sz="27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max_depth</a:t>
            </a: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=6</a:t>
            </a:r>
          </a:p>
          <a:p>
            <a:pPr algn="l">
              <a:lnSpc>
                <a:spcPts val="3240"/>
              </a:lnSpc>
            </a:pPr>
            <a:r>
              <a:rPr lang="en-US" sz="27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n_estimators</a:t>
            </a: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=500</a:t>
            </a:r>
          </a:p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criterion='</a:t>
            </a:r>
            <a:r>
              <a:rPr lang="en-US" sz="27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gini</a:t>
            </a: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'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69253" y="4550310"/>
            <a:ext cx="11368462" cy="466725"/>
            <a:chOff x="0" y="0"/>
            <a:chExt cx="15157949" cy="6223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157949" cy="622300"/>
            </a:xfrm>
            <a:custGeom>
              <a:avLst/>
              <a:gdLst/>
              <a:ahLst/>
              <a:cxnLst/>
              <a:rect l="l" t="t" r="r" b="b"/>
              <a:pathLst>
                <a:path w="15157949" h="622300">
                  <a:moveTo>
                    <a:pt x="0" y="0"/>
                  </a:moveTo>
                  <a:lnTo>
                    <a:pt x="15157949" y="0"/>
                  </a:lnTo>
                  <a:lnTo>
                    <a:pt x="15157949" y="622300"/>
                  </a:lnTo>
                  <a:lnTo>
                    <a:pt x="0" y="622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5157949" cy="679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📈 Model Performance on Test Set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8592" y="9420225"/>
            <a:ext cx="18179407" cy="410369"/>
            <a:chOff x="0" y="0"/>
            <a:chExt cx="24239209" cy="54715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239209" cy="547159"/>
            </a:xfrm>
            <a:custGeom>
              <a:avLst/>
              <a:gdLst/>
              <a:ahLst/>
              <a:cxnLst/>
              <a:rect l="l" t="t" r="r" b="b"/>
              <a:pathLst>
                <a:path w="24239209" h="547159">
                  <a:moveTo>
                    <a:pt x="0" y="0"/>
                  </a:moveTo>
                  <a:lnTo>
                    <a:pt x="24239209" y="0"/>
                  </a:lnTo>
                  <a:lnTo>
                    <a:pt x="24239209" y="547159"/>
                  </a:lnTo>
                  <a:lnTo>
                    <a:pt x="0" y="5471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4239209" cy="60430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5755" lvl="1" indent="-162877" algn="l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Most Balanced Model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99560" y="375066"/>
            <a:ext cx="1246442" cy="1246442"/>
            <a:chOff x="0" y="0"/>
            <a:chExt cx="1661923" cy="1661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1236" y="375066"/>
            <a:ext cx="8514112" cy="1246441"/>
            <a:chOff x="0" y="0"/>
            <a:chExt cx="11352149" cy="1662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94421" y="435964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10397" y="1788675"/>
            <a:ext cx="12337014" cy="6121815"/>
            <a:chOff x="0" y="0"/>
            <a:chExt cx="16449352" cy="81624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449294" cy="8162417"/>
            </a:xfrm>
            <a:custGeom>
              <a:avLst/>
              <a:gdLst/>
              <a:ahLst/>
              <a:cxnLst/>
              <a:rect l="l" t="t" r="r" b="b"/>
              <a:pathLst>
                <a:path w="16449294" h="8162417">
                  <a:moveTo>
                    <a:pt x="0" y="0"/>
                  </a:moveTo>
                  <a:lnTo>
                    <a:pt x="16449294" y="0"/>
                  </a:lnTo>
                  <a:lnTo>
                    <a:pt x="16449294" y="8162417"/>
                  </a:lnTo>
                  <a:lnTo>
                    <a:pt x="0" y="81624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8062147" y="650651"/>
            <a:ext cx="792392" cy="734858"/>
            <a:chOff x="0" y="0"/>
            <a:chExt cx="1056523" cy="97981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08908" cy="825500"/>
            </a:xfrm>
            <a:custGeom>
              <a:avLst/>
              <a:gdLst/>
              <a:ahLst/>
              <a:cxnLst/>
              <a:rect l="l" t="t" r="r" b="b"/>
              <a:pathLst>
                <a:path w="1008908" h="825500">
                  <a:moveTo>
                    <a:pt x="0" y="0"/>
                  </a:moveTo>
                  <a:lnTo>
                    <a:pt x="1008908" y="0"/>
                  </a:lnTo>
                  <a:lnTo>
                    <a:pt x="1008908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47615" y="78111"/>
              <a:ext cx="1008908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13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90732" y="698498"/>
            <a:ext cx="10210800" cy="60858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Model Comparison Graph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28600" y="7897790"/>
            <a:ext cx="18270280" cy="2663876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Model Performance Summary:-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Logistic Regression showed strong performance across all metrics: Precision, Recall, and F1-Score.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Plain Decision Tree had higher Recall but performed poorly overall due to class imbalance.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Decision Tree with </a:t>
            </a:r>
            <a:r>
              <a:rPr lang="en-US" sz="27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GridSearchCV</a:t>
            </a: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improved over the plain version.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Random Forest delivered the most balanced performance across all metrics.</a:t>
            </a:r>
          </a:p>
          <a:p>
            <a:pPr algn="l">
              <a:lnSpc>
                <a:spcPts val="3240"/>
              </a:lnSpc>
            </a:pP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817239" y="375066"/>
            <a:ext cx="1246442" cy="1246442"/>
            <a:chOff x="0" y="0"/>
            <a:chExt cx="1661923" cy="1661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375066"/>
            <a:ext cx="8514112" cy="1246537"/>
            <a:chOff x="0" y="0"/>
            <a:chExt cx="11352149" cy="16620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899560" y="457388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105864" y="650651"/>
            <a:ext cx="793230" cy="632949"/>
            <a:chOff x="-48732" y="0"/>
            <a:chExt cx="1057640" cy="8439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08908" cy="825500"/>
            </a:xfrm>
            <a:custGeom>
              <a:avLst/>
              <a:gdLst/>
              <a:ahLst/>
              <a:cxnLst/>
              <a:rect l="l" t="t" r="r" b="b"/>
              <a:pathLst>
                <a:path w="1008908" h="825500">
                  <a:moveTo>
                    <a:pt x="0" y="0"/>
                  </a:moveTo>
                  <a:lnTo>
                    <a:pt x="1008908" y="0"/>
                  </a:lnTo>
                  <a:lnTo>
                    <a:pt x="1008908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-48732" y="18432"/>
              <a:ext cx="819403" cy="8255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14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28429" y="661841"/>
            <a:ext cx="17791785" cy="81815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Model Selection Justification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458" y="1684453"/>
            <a:ext cx="4263735" cy="526215"/>
            <a:chOff x="0" y="0"/>
            <a:chExt cx="5684980" cy="70162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685028" cy="701675"/>
            </a:xfrm>
            <a:custGeom>
              <a:avLst/>
              <a:gdLst/>
              <a:ahLst/>
              <a:cxnLst/>
              <a:rect l="l" t="t" r="r" b="b"/>
              <a:pathLst>
                <a:path w="5685028" h="701675">
                  <a:moveTo>
                    <a:pt x="0" y="0"/>
                  </a:moveTo>
                  <a:lnTo>
                    <a:pt x="5685028" y="0"/>
                  </a:lnTo>
                  <a:lnTo>
                    <a:pt x="5685028" y="701675"/>
                  </a:lnTo>
                  <a:lnTo>
                    <a:pt x="0" y="701675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-533400" y="1763972"/>
            <a:ext cx="4263710" cy="50958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ts val="3240"/>
              </a:lnSpc>
            </a:pPr>
            <a:r>
              <a:rPr lang="en-US" sz="27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RANDOM FOREST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65714" y="2186948"/>
            <a:ext cx="4188962" cy="102557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Why Random Forest?</a:t>
            </a:r>
          </a:p>
          <a:p>
            <a:pPr algn="l">
              <a:lnSpc>
                <a:spcPts val="3240"/>
              </a:lnSpc>
            </a:pP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64288" y="2670420"/>
            <a:ext cx="18228866" cy="3483026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High Recall for Fraud (Class 1):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Achieved 84% recall, capturing most fraud cases — crucial for fraud detection.</a:t>
            </a:r>
          </a:p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Balanced Performance: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Precision for fraud was 12%, but F1-score outperformed most models.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Maintains a good balance between false positives and false negatives — minimizing customer disruption.</a:t>
            </a:r>
          </a:p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Cross-Validation: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Average CV accuracy of 98%, indicating strong generalization.</a:t>
            </a:r>
          </a:p>
          <a:p>
            <a:pPr algn="l">
              <a:lnSpc>
                <a:spcPts val="3240"/>
              </a:lnSpc>
            </a:pP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269443" y="6120443"/>
            <a:ext cx="18018557" cy="1328738"/>
            <a:chOff x="0" y="-57149"/>
            <a:chExt cx="24024743" cy="1771651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4024743" cy="1714500"/>
            </a:xfrm>
            <a:custGeom>
              <a:avLst/>
              <a:gdLst/>
              <a:ahLst/>
              <a:cxnLst/>
              <a:rect l="l" t="t" r="r" b="b"/>
              <a:pathLst>
                <a:path w="24024743" h="1714500">
                  <a:moveTo>
                    <a:pt x="0" y="0"/>
                  </a:moveTo>
                  <a:lnTo>
                    <a:pt x="24024743" y="0"/>
                  </a:lnTo>
                  <a:lnTo>
                    <a:pt x="24024743" y="1714500"/>
                  </a:lnTo>
                  <a:lnTo>
                    <a:pt x="0" y="1714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24024743" cy="1771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🔍 Summary:</a:t>
              </a:r>
            </a:p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Random Forest was chosen due to its high recall, balanced F1-score,Precision and strong cross-validation performance — making it a reliable and effective choice for a high-stakes fraud detection system.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54531"/>
            <a:ext cx="18288004" cy="5132485"/>
            <a:chOff x="0" y="0"/>
            <a:chExt cx="24384006" cy="68433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6843268"/>
            </a:xfrm>
            <a:custGeom>
              <a:avLst/>
              <a:gdLst/>
              <a:ahLst/>
              <a:cxnLst/>
              <a:rect l="l" t="t" r="r" b="b"/>
              <a:pathLst>
                <a:path w="24384000" h="6843268">
                  <a:moveTo>
                    <a:pt x="0" y="0"/>
                  </a:moveTo>
                  <a:lnTo>
                    <a:pt x="24384000" y="0"/>
                  </a:lnTo>
                  <a:lnTo>
                    <a:pt x="24384000" y="6843268"/>
                  </a:lnTo>
                  <a:lnTo>
                    <a:pt x="0" y="6843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 rot="-2699999">
            <a:off x="9860583" y="-2818309"/>
            <a:ext cx="4565696" cy="7536288"/>
            <a:chOff x="0" y="0"/>
            <a:chExt cx="6087594" cy="100483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087618" cy="10048367"/>
            </a:xfrm>
            <a:custGeom>
              <a:avLst/>
              <a:gdLst/>
              <a:ahLst/>
              <a:cxnLst/>
              <a:rect l="l" t="t" r="r" b="b"/>
              <a:pathLst>
                <a:path w="6087618" h="10048367">
                  <a:moveTo>
                    <a:pt x="6087618" y="10048367"/>
                  </a:moveTo>
                  <a:cubicBezTo>
                    <a:pt x="5790692" y="10048367"/>
                    <a:pt x="5790692" y="10048367"/>
                    <a:pt x="5790692" y="10048367"/>
                  </a:cubicBezTo>
                  <a:cubicBezTo>
                    <a:pt x="5790692" y="6940169"/>
                    <a:pt x="3266567" y="4407154"/>
                    <a:pt x="157861" y="4407154"/>
                  </a:cubicBezTo>
                  <a:cubicBezTo>
                    <a:pt x="9271" y="4407154"/>
                    <a:pt x="9271" y="4407154"/>
                    <a:pt x="9271" y="4407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6926" y="0"/>
                    <a:pt x="296926" y="0"/>
                    <a:pt x="296926" y="0"/>
                  </a:cubicBezTo>
                  <a:cubicBezTo>
                    <a:pt x="306197" y="4119499"/>
                    <a:pt x="306197" y="4119499"/>
                    <a:pt x="306197" y="4119499"/>
                  </a:cubicBezTo>
                  <a:cubicBezTo>
                    <a:pt x="3507740" y="4193794"/>
                    <a:pt x="6087618" y="6828790"/>
                    <a:pt x="6087618" y="10048367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 rot="-2699999">
            <a:off x="12094692" y="5591394"/>
            <a:ext cx="4580458" cy="7503980"/>
            <a:chOff x="0" y="0"/>
            <a:chExt cx="6107277" cy="1000530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107303" cy="10005314"/>
            </a:xfrm>
            <a:custGeom>
              <a:avLst/>
              <a:gdLst/>
              <a:ahLst/>
              <a:cxnLst/>
              <a:rect l="l" t="t" r="r" b="b"/>
              <a:pathLst>
                <a:path w="6107303" h="10005314">
                  <a:moveTo>
                    <a:pt x="5810123" y="10005314"/>
                  </a:moveTo>
                  <a:cubicBezTo>
                    <a:pt x="5791581" y="5940044"/>
                    <a:pt x="5791581" y="5940044"/>
                    <a:pt x="5791581" y="5940044"/>
                  </a:cubicBezTo>
                  <a:cubicBezTo>
                    <a:pt x="2589530" y="5856605"/>
                    <a:pt x="0" y="3229991"/>
                    <a:pt x="0" y="0"/>
                  </a:cubicBezTo>
                  <a:cubicBezTo>
                    <a:pt x="297053" y="0"/>
                    <a:pt x="297053" y="0"/>
                    <a:pt x="297053" y="0"/>
                  </a:cubicBezTo>
                  <a:cubicBezTo>
                    <a:pt x="297053" y="3109214"/>
                    <a:pt x="2830830" y="5643118"/>
                    <a:pt x="5940171" y="5643118"/>
                  </a:cubicBezTo>
                  <a:cubicBezTo>
                    <a:pt x="6088761" y="5643118"/>
                    <a:pt x="6088761" y="5643118"/>
                    <a:pt x="6088761" y="5643118"/>
                  </a:cubicBezTo>
                  <a:cubicBezTo>
                    <a:pt x="6107303" y="9996043"/>
                    <a:pt x="6107303" y="9996043"/>
                    <a:pt x="6107303" y="9996043"/>
                  </a:cubicBezTo>
                  <a:lnTo>
                    <a:pt x="5810250" y="1000531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746131" y="1635611"/>
            <a:ext cx="7019829" cy="7015734"/>
            <a:chOff x="0" y="0"/>
            <a:chExt cx="9359772" cy="93543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59773" cy="9354312"/>
            </a:xfrm>
            <a:custGeom>
              <a:avLst/>
              <a:gdLst/>
              <a:ahLst/>
              <a:cxnLst/>
              <a:rect l="l" t="t" r="r" b="b"/>
              <a:pathLst>
                <a:path w="9359773" h="9354312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9884861" y="1958618"/>
            <a:ext cx="6537268" cy="6539830"/>
            <a:chOff x="0" y="0"/>
            <a:chExt cx="8716357" cy="8719774"/>
          </a:xfrm>
        </p:grpSpPr>
        <p:sp>
          <p:nvSpPr>
            <p:cNvPr id="11" name="Freeform 11"/>
            <p:cNvSpPr/>
            <p:nvPr/>
          </p:nvSpPr>
          <p:spPr>
            <a:xfrm rot="137999">
              <a:off x="-93123" y="-93078"/>
              <a:ext cx="8902638" cy="8905982"/>
            </a:xfrm>
            <a:custGeom>
              <a:avLst/>
              <a:gdLst/>
              <a:ahLst/>
              <a:cxnLst/>
              <a:rect l="l" t="t" r="r" b="b"/>
              <a:pathLst>
                <a:path w="8902638" h="8905982">
                  <a:moveTo>
                    <a:pt x="96634" y="4627890"/>
                  </a:moveTo>
                  <a:cubicBezTo>
                    <a:pt x="0" y="2221910"/>
                    <a:pt x="1871319" y="193186"/>
                    <a:pt x="4276284" y="96593"/>
                  </a:cubicBezTo>
                  <a:cubicBezTo>
                    <a:pt x="6681249" y="0"/>
                    <a:pt x="8709369" y="1872106"/>
                    <a:pt x="8806003" y="4278086"/>
                  </a:cubicBezTo>
                  <a:cubicBezTo>
                    <a:pt x="8902637" y="6684066"/>
                    <a:pt x="7031191" y="8712795"/>
                    <a:pt x="4626226" y="8809388"/>
                  </a:cubicBezTo>
                  <a:cubicBezTo>
                    <a:pt x="2221261" y="8905981"/>
                    <a:pt x="193268" y="7033871"/>
                    <a:pt x="96634" y="4627890"/>
                  </a:cubicBezTo>
                  <a:close/>
                </a:path>
              </a:pathLst>
            </a:custGeom>
            <a:blipFill>
              <a:blip r:embed="rId2"/>
              <a:stretch>
                <a:fillRect l="-9091" t="-37102" r="-412" b="-106144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487755" y="3675950"/>
            <a:ext cx="8236043" cy="1688306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10800"/>
              </a:lnSpc>
            </a:pPr>
            <a:r>
              <a:rPr lang="en-US" sz="90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THANK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538163" y="4981797"/>
            <a:ext cx="8726580" cy="1725309"/>
            <a:chOff x="-654049" y="0"/>
            <a:chExt cx="11635440" cy="230041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981391" cy="2070100"/>
            </a:xfrm>
            <a:custGeom>
              <a:avLst/>
              <a:gdLst/>
              <a:ahLst/>
              <a:cxnLst/>
              <a:rect l="l" t="t" r="r" b="b"/>
              <a:pathLst>
                <a:path w="10981391" h="2070100">
                  <a:moveTo>
                    <a:pt x="0" y="0"/>
                  </a:moveTo>
                  <a:lnTo>
                    <a:pt x="10981391" y="0"/>
                  </a:lnTo>
                  <a:lnTo>
                    <a:pt x="10981391" y="2070100"/>
                  </a:lnTo>
                  <a:lnTo>
                    <a:pt x="0" y="2070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654049" y="49337"/>
              <a:ext cx="10981391" cy="2251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0800"/>
                </a:lnSpc>
              </a:pPr>
              <a:r>
                <a:rPr lang="en-US" sz="9000" b="1" dirty="0">
                  <a:solidFill>
                    <a:srgbClr val="FFFFFF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276352"/>
            <a:ext cx="15055578" cy="5599747"/>
            <a:chOff x="0" y="0"/>
            <a:chExt cx="20074105" cy="74663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074128" cy="7466330"/>
            </a:xfrm>
            <a:custGeom>
              <a:avLst/>
              <a:gdLst/>
              <a:ahLst/>
              <a:cxnLst/>
              <a:rect l="l" t="t" r="r" b="b"/>
              <a:pathLst>
                <a:path w="20074128" h="7466330">
                  <a:moveTo>
                    <a:pt x="0" y="0"/>
                  </a:moveTo>
                  <a:lnTo>
                    <a:pt x="20074128" y="0"/>
                  </a:lnTo>
                  <a:lnTo>
                    <a:pt x="20074128" y="7466330"/>
                  </a:lnTo>
                  <a:lnTo>
                    <a:pt x="0" y="7466330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851788" y="3872477"/>
            <a:ext cx="4407512" cy="4407512"/>
          </a:xfrm>
          <a:custGeom>
            <a:avLst/>
            <a:gdLst/>
            <a:ahLst/>
            <a:cxnLst/>
            <a:rect l="l" t="t" r="r" b="b"/>
            <a:pathLst>
              <a:path w="4407512" h="4407512">
                <a:moveTo>
                  <a:pt x="0" y="0"/>
                </a:moveTo>
                <a:lnTo>
                  <a:pt x="4407512" y="0"/>
                </a:lnTo>
                <a:lnTo>
                  <a:pt x="4407512" y="4407512"/>
                </a:lnTo>
                <a:lnTo>
                  <a:pt x="0" y="4407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012248" y="4026582"/>
            <a:ext cx="4086662" cy="4099334"/>
            <a:chOff x="0" y="0"/>
            <a:chExt cx="5448883" cy="5465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448935" cy="5465826"/>
            </a:xfrm>
            <a:custGeom>
              <a:avLst/>
              <a:gdLst/>
              <a:ahLst/>
              <a:cxnLst/>
              <a:rect l="l" t="t" r="r" b="b"/>
              <a:pathLst>
                <a:path w="5448935" h="5465826">
                  <a:moveTo>
                    <a:pt x="0" y="2732786"/>
                  </a:moveTo>
                  <a:cubicBezTo>
                    <a:pt x="0" y="1223518"/>
                    <a:pt x="1219708" y="0"/>
                    <a:pt x="2724404" y="0"/>
                  </a:cubicBezTo>
                  <a:cubicBezTo>
                    <a:pt x="4229100" y="0"/>
                    <a:pt x="5448935" y="1223518"/>
                    <a:pt x="5448935" y="2732786"/>
                  </a:cubicBezTo>
                  <a:cubicBezTo>
                    <a:pt x="5448935" y="4242054"/>
                    <a:pt x="4229100" y="5465826"/>
                    <a:pt x="2724404" y="5465826"/>
                  </a:cubicBezTo>
                  <a:cubicBezTo>
                    <a:pt x="1219708" y="5465826"/>
                    <a:pt x="0" y="4242181"/>
                    <a:pt x="0" y="2732786"/>
                  </a:cubicBezTo>
                  <a:close/>
                </a:path>
              </a:pathLst>
            </a:custGeom>
            <a:blipFill>
              <a:blip r:embed="rId4"/>
              <a:stretch>
                <a:fillRect l="-25232" r="-25231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0" y="375066"/>
            <a:ext cx="8514112" cy="1164214"/>
            <a:chOff x="0" y="0"/>
            <a:chExt cx="11352149" cy="15522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352149" cy="1552321"/>
            </a:xfrm>
            <a:custGeom>
              <a:avLst/>
              <a:gdLst/>
              <a:ahLst/>
              <a:cxnLst/>
              <a:rect l="l" t="t" r="r" b="b"/>
              <a:pathLst>
                <a:path w="11352149" h="1552321">
                  <a:moveTo>
                    <a:pt x="0" y="0"/>
                  </a:moveTo>
                  <a:lnTo>
                    <a:pt x="11352149" y="0"/>
                  </a:lnTo>
                  <a:lnTo>
                    <a:pt x="11352149" y="1552321"/>
                  </a:lnTo>
                  <a:lnTo>
                    <a:pt x="0" y="1552321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7897504" y="342900"/>
            <a:ext cx="1246442" cy="1246442"/>
            <a:chOff x="0" y="0"/>
            <a:chExt cx="1661923" cy="166192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7973185" y="416247"/>
            <a:ext cx="1081850" cy="1081849"/>
            <a:chOff x="0" y="0"/>
            <a:chExt cx="1442466" cy="144246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0" y="4040359"/>
            <a:ext cx="12851788" cy="2486706"/>
            <a:chOff x="0" y="0"/>
            <a:chExt cx="17135717" cy="33156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135717" cy="3315608"/>
            </a:xfrm>
            <a:custGeom>
              <a:avLst/>
              <a:gdLst/>
              <a:ahLst/>
              <a:cxnLst/>
              <a:rect l="l" t="t" r="r" b="b"/>
              <a:pathLst>
                <a:path w="17135717" h="3315608">
                  <a:moveTo>
                    <a:pt x="0" y="0"/>
                  </a:moveTo>
                  <a:lnTo>
                    <a:pt x="17135717" y="0"/>
                  </a:lnTo>
                  <a:lnTo>
                    <a:pt x="17135717" y="3315608"/>
                  </a:lnTo>
                  <a:lnTo>
                    <a:pt x="0" y="33156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80975"/>
              <a:ext cx="17135717" cy="349658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510788" lvl="2" indent="-170263" algn="l">
                <a:lnSpc>
                  <a:spcPts val="4022"/>
                </a:lnSpc>
                <a:buFont typeface="Arial"/>
                <a:buChar char="⚬"/>
              </a:pPr>
              <a:r>
                <a:rPr lang="en-US" sz="2234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rPr>
                <a:t>The dataset contains 1.3M credit card transactions with 24 features ( time, merchant, location, and cardholder info). Each transaction is labeled as fraud or not ( binary target variable : </a:t>
              </a:r>
              <a:r>
                <a:rPr lang="en-US" sz="2234" b="1">
                  <a:solidFill>
                    <a:srgbClr val="FFFFFF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is_fraud )</a:t>
              </a:r>
            </a:p>
            <a:p>
              <a:pPr marL="510789" lvl="2" indent="-170263" algn="l">
                <a:lnSpc>
                  <a:spcPts val="4022"/>
                </a:lnSpc>
                <a:buFont typeface="Arial"/>
                <a:buChar char="⚬"/>
              </a:pPr>
              <a:r>
                <a:rPr lang="en-US" sz="2234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rPr>
                <a:t> Goal: Maximize fraud detection (recall) while minimizing false positives to maintain security and</a:t>
              </a:r>
            </a:p>
            <a:p>
              <a:pPr marL="510789" lvl="2" indent="-170263" algn="l">
                <a:lnSpc>
                  <a:spcPts val="4022"/>
                </a:lnSpc>
              </a:pPr>
              <a:r>
                <a:rPr lang="en-US" sz="2234">
                  <a:solidFill>
                    <a:srgbClr val="FFFFFF"/>
                  </a:solidFill>
                  <a:latin typeface="Futura"/>
                  <a:ea typeface="Futura"/>
                  <a:cs typeface="Futura"/>
                  <a:sym typeface="Futura"/>
                </a:rPr>
                <a:t> trust.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57977" y="593501"/>
            <a:ext cx="7667385" cy="80300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5194"/>
              </a:lnSpc>
            </a:pPr>
            <a:r>
              <a:rPr lang="en-US" sz="4329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 Project Overview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8260235" y="650651"/>
            <a:ext cx="521037" cy="619125"/>
            <a:chOff x="0" y="0"/>
            <a:chExt cx="694716" cy="825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94716" cy="825500"/>
            </a:xfrm>
            <a:custGeom>
              <a:avLst/>
              <a:gdLst/>
              <a:ahLst/>
              <a:cxnLst/>
              <a:rect l="l" t="t" r="r" b="b"/>
              <a:pathLst>
                <a:path w="694716" h="825500">
                  <a:moveTo>
                    <a:pt x="0" y="0"/>
                  </a:moveTo>
                  <a:lnTo>
                    <a:pt x="694716" y="0"/>
                  </a:lnTo>
                  <a:lnTo>
                    <a:pt x="694716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76200"/>
              <a:ext cx="694716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19100"/>
            <a:ext cx="8514112" cy="1198911"/>
            <a:chOff x="0" y="0"/>
            <a:chExt cx="11352149" cy="15985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598549"/>
            </a:xfrm>
            <a:custGeom>
              <a:avLst/>
              <a:gdLst/>
              <a:ahLst/>
              <a:cxnLst/>
              <a:rect l="l" t="t" r="r" b="b"/>
              <a:pathLst>
                <a:path w="11352149" h="1598549">
                  <a:moveTo>
                    <a:pt x="0" y="0"/>
                  </a:moveTo>
                  <a:lnTo>
                    <a:pt x="11352149" y="0"/>
                  </a:lnTo>
                  <a:lnTo>
                    <a:pt x="11352149" y="1598549"/>
                  </a:lnTo>
                  <a:lnTo>
                    <a:pt x="0" y="1598549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848600" y="375066"/>
            <a:ext cx="1295400" cy="1242853"/>
            <a:chOff x="0" y="0"/>
            <a:chExt cx="1661923" cy="1598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598422"/>
            </a:xfrm>
            <a:custGeom>
              <a:avLst/>
              <a:gdLst/>
              <a:ahLst/>
              <a:cxnLst/>
              <a:rect l="l" t="t" r="r" b="b"/>
              <a:pathLst>
                <a:path w="1661922" h="1598422">
                  <a:moveTo>
                    <a:pt x="0" y="799211"/>
                  </a:moveTo>
                  <a:cubicBezTo>
                    <a:pt x="0" y="1240663"/>
                    <a:pt x="372110" y="1598422"/>
                    <a:pt x="830961" y="1598422"/>
                  </a:cubicBezTo>
                  <a:cubicBezTo>
                    <a:pt x="1289812" y="1598422"/>
                    <a:pt x="1661922" y="1240536"/>
                    <a:pt x="1661922" y="799211"/>
                  </a:cubicBezTo>
                  <a:cubicBezTo>
                    <a:pt x="1661922" y="357886"/>
                    <a:pt x="1289939" y="0"/>
                    <a:pt x="830961" y="0"/>
                  </a:cubicBezTo>
                  <a:cubicBezTo>
                    <a:pt x="371983" y="0"/>
                    <a:pt x="0" y="357886"/>
                    <a:pt x="0" y="79921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9"/>
            <a:ext cx="1081850" cy="1069017"/>
            <a:chOff x="0" y="0"/>
            <a:chExt cx="1442466" cy="14253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25448"/>
            </a:xfrm>
            <a:custGeom>
              <a:avLst/>
              <a:gdLst/>
              <a:ahLst/>
              <a:cxnLst/>
              <a:rect l="l" t="t" r="r" b="b"/>
              <a:pathLst>
                <a:path w="1442466" h="1425448">
                  <a:moveTo>
                    <a:pt x="0" y="712724"/>
                  </a:moveTo>
                  <a:cubicBezTo>
                    <a:pt x="0" y="1106297"/>
                    <a:pt x="322961" y="1425448"/>
                    <a:pt x="721233" y="1425448"/>
                  </a:cubicBezTo>
                  <a:cubicBezTo>
                    <a:pt x="1119505" y="1425448"/>
                    <a:pt x="1442466" y="1106297"/>
                    <a:pt x="1442466" y="712724"/>
                  </a:cubicBezTo>
                  <a:cubicBezTo>
                    <a:pt x="1442466" y="319151"/>
                    <a:pt x="1119505" y="0"/>
                    <a:pt x="721233" y="0"/>
                  </a:cubicBezTo>
                  <a:cubicBezTo>
                    <a:pt x="322961" y="0"/>
                    <a:pt x="0" y="319151"/>
                    <a:pt x="0" y="71272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5030564"/>
            <a:ext cx="6242017" cy="5256436"/>
            <a:chOff x="0" y="0"/>
            <a:chExt cx="8322689" cy="70085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322691" cy="7008622"/>
            </a:xfrm>
            <a:custGeom>
              <a:avLst/>
              <a:gdLst/>
              <a:ahLst/>
              <a:cxnLst/>
              <a:rect l="l" t="t" r="r" b="b"/>
              <a:pathLst>
                <a:path w="8322691" h="7008622">
                  <a:moveTo>
                    <a:pt x="0" y="0"/>
                  </a:moveTo>
                  <a:lnTo>
                    <a:pt x="8322691" y="0"/>
                  </a:lnTo>
                  <a:lnTo>
                    <a:pt x="8322691" y="7008622"/>
                  </a:lnTo>
                  <a:lnTo>
                    <a:pt x="0" y="7008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6691844" y="5030564"/>
            <a:ext cx="7031832" cy="5200625"/>
            <a:chOff x="0" y="0"/>
            <a:chExt cx="9375776" cy="693416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375775" cy="6934200"/>
            </a:xfrm>
            <a:custGeom>
              <a:avLst/>
              <a:gdLst/>
              <a:ahLst/>
              <a:cxnLst/>
              <a:rect l="l" t="t" r="r" b="b"/>
              <a:pathLst>
                <a:path w="9375775" h="6934200">
                  <a:moveTo>
                    <a:pt x="0" y="0"/>
                  </a:moveTo>
                  <a:lnTo>
                    <a:pt x="9375775" y="0"/>
                  </a:lnTo>
                  <a:lnTo>
                    <a:pt x="9375775" y="6934200"/>
                  </a:lnTo>
                  <a:lnTo>
                    <a:pt x="0" y="6934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319220" y="683713"/>
            <a:ext cx="6375082" cy="67627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Target Variable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260235" y="650651"/>
            <a:ext cx="521037" cy="692157"/>
            <a:chOff x="0" y="0"/>
            <a:chExt cx="694716" cy="92287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94716" cy="825500"/>
            </a:xfrm>
            <a:custGeom>
              <a:avLst/>
              <a:gdLst/>
              <a:ahLst/>
              <a:cxnLst/>
              <a:rect l="l" t="t" r="r" b="b"/>
              <a:pathLst>
                <a:path w="694716" h="825500">
                  <a:moveTo>
                    <a:pt x="0" y="0"/>
                  </a:moveTo>
                  <a:lnTo>
                    <a:pt x="694716" y="0"/>
                  </a:lnTo>
                  <a:lnTo>
                    <a:pt x="694716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21176"/>
              <a:ext cx="694716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3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2400" y="1684818"/>
            <a:ext cx="18288000" cy="3261151"/>
            <a:chOff x="0" y="-47625"/>
            <a:chExt cx="24384000" cy="434820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384000" cy="4300576"/>
            </a:xfrm>
            <a:custGeom>
              <a:avLst/>
              <a:gdLst/>
              <a:ahLst/>
              <a:cxnLst/>
              <a:rect l="l" t="t" r="r" b="b"/>
              <a:pathLst>
                <a:path w="24384000" h="4300576">
                  <a:moveTo>
                    <a:pt x="0" y="0"/>
                  </a:moveTo>
                  <a:lnTo>
                    <a:pt x="24384000" y="0"/>
                  </a:lnTo>
                  <a:lnTo>
                    <a:pt x="24384000" y="4300576"/>
                  </a:lnTo>
                  <a:lnTo>
                    <a:pt x="0" y="43005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24384000" cy="434820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2760"/>
                </a:lnSpc>
              </a:pPr>
              <a:r>
                <a:rPr lang="en-US" sz="23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Target Variable: </a:t>
              </a:r>
              <a:r>
                <a:rPr lang="en-US" sz="2300" dirty="0" err="1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is_fraud</a:t>
              </a:r>
              <a:r>
                <a:rPr lang="en-US" sz="23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 (Binary)</a:t>
              </a:r>
            </a:p>
            <a:p>
              <a:pPr marL="496570" lvl="1" indent="-248285" algn="l">
                <a:lnSpc>
                  <a:spcPts val="2760"/>
                </a:lnSpc>
                <a:buFont typeface="Arial"/>
                <a:buChar char="•"/>
              </a:pPr>
              <a:r>
                <a:rPr lang="en-US" sz="23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0: Legitimate</a:t>
              </a:r>
            </a:p>
            <a:p>
              <a:pPr marL="496570" lvl="1" indent="-248285" algn="l">
                <a:lnSpc>
                  <a:spcPts val="2760"/>
                </a:lnSpc>
                <a:buFont typeface="Arial"/>
                <a:buChar char="•"/>
              </a:pPr>
              <a:r>
                <a:rPr lang="en-US" sz="23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1: Fraudulent</a:t>
              </a:r>
            </a:p>
            <a:p>
              <a:pPr algn="l">
                <a:lnSpc>
                  <a:spcPts val="2760"/>
                </a:lnSpc>
              </a:pPr>
              <a:r>
                <a:rPr lang="en-US" sz="23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The data was highly imbalanced, with very few fraud cases.</a:t>
              </a:r>
            </a:p>
            <a:p>
              <a:pPr algn="l">
                <a:lnSpc>
                  <a:spcPts val="2760"/>
                </a:lnSpc>
              </a:pPr>
              <a:r>
                <a:rPr lang="en-US" sz="23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 To address this, I applied SMOTE after splitting the data to:</a:t>
              </a:r>
            </a:p>
            <a:p>
              <a:pPr marL="496571" lvl="1" indent="-248285" algn="l">
                <a:lnSpc>
                  <a:spcPts val="2760"/>
                </a:lnSpc>
                <a:buFont typeface="Arial"/>
                <a:buChar char="•"/>
              </a:pPr>
              <a:r>
                <a:rPr lang="en-US" sz="23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Generate synthetic fraud samples</a:t>
              </a:r>
            </a:p>
            <a:p>
              <a:pPr marL="496571" lvl="1" indent="-248285" algn="l">
                <a:lnSpc>
                  <a:spcPts val="2760"/>
                </a:lnSpc>
                <a:buFont typeface="Arial"/>
                <a:buChar char="•"/>
              </a:pPr>
              <a:r>
                <a:rPr lang="en-US" sz="23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Improve recall</a:t>
              </a:r>
            </a:p>
            <a:p>
              <a:pPr marL="496570" lvl="1" indent="-248285" algn="l">
                <a:lnSpc>
                  <a:spcPts val="2760"/>
                </a:lnSpc>
                <a:buFont typeface="Arial"/>
                <a:buChar char="•"/>
              </a:pPr>
              <a:r>
                <a:rPr lang="en-US" sz="23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Help the model learn fraud patterns without hurting precision</a:t>
              </a:r>
            </a:p>
            <a:p>
              <a:pPr algn="l">
                <a:lnSpc>
                  <a:spcPts val="2760"/>
                </a:lnSpc>
              </a:pPr>
              <a:endParaRPr lang="en-US" sz="23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71321" y="4733925"/>
            <a:ext cx="3387346" cy="409575"/>
            <a:chOff x="0" y="0"/>
            <a:chExt cx="4516461" cy="5461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516462" cy="546100"/>
            </a:xfrm>
            <a:custGeom>
              <a:avLst/>
              <a:gdLst/>
              <a:ahLst/>
              <a:cxnLst/>
              <a:rect l="l" t="t" r="r" b="b"/>
              <a:pathLst>
                <a:path w="4516462" h="546100">
                  <a:moveTo>
                    <a:pt x="0" y="0"/>
                  </a:moveTo>
                  <a:lnTo>
                    <a:pt x="4516462" y="0"/>
                  </a:lnTo>
                  <a:lnTo>
                    <a:pt x="4516462" y="546100"/>
                  </a:lnTo>
                  <a:lnTo>
                    <a:pt x="0" y="546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4516461" cy="5937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2879"/>
                </a:lnSpc>
              </a:pPr>
              <a:r>
                <a:rPr lang="en-US" sz="2400" b="1">
                  <a:solidFill>
                    <a:srgbClr val="000000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BEFORE SMOTE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514087" y="4660036"/>
            <a:ext cx="3387346" cy="409575"/>
            <a:chOff x="0" y="0"/>
            <a:chExt cx="4516461" cy="5461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516462" cy="546100"/>
            </a:xfrm>
            <a:custGeom>
              <a:avLst/>
              <a:gdLst/>
              <a:ahLst/>
              <a:cxnLst/>
              <a:rect l="l" t="t" r="r" b="b"/>
              <a:pathLst>
                <a:path w="4516462" h="546100">
                  <a:moveTo>
                    <a:pt x="0" y="0"/>
                  </a:moveTo>
                  <a:lnTo>
                    <a:pt x="4516462" y="0"/>
                  </a:lnTo>
                  <a:lnTo>
                    <a:pt x="4516462" y="546100"/>
                  </a:lnTo>
                  <a:lnTo>
                    <a:pt x="0" y="546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4516461" cy="5937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2879"/>
                </a:lnSpc>
              </a:pPr>
              <a:r>
                <a:rPr lang="en-US" sz="2400" b="1">
                  <a:solidFill>
                    <a:srgbClr val="000000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AFTER SMOTE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112" cy="1246537"/>
            <a:chOff x="0" y="0"/>
            <a:chExt cx="11352149" cy="1662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42" cy="1246442"/>
            <a:chOff x="0" y="0"/>
            <a:chExt cx="1661923" cy="16619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228600" y="2598155"/>
            <a:ext cx="18288000" cy="829151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📅 1. Datetime Features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Converted </a:t>
            </a:r>
            <a:r>
              <a:rPr lang="en-US" sz="27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trans_date_trans_time</a:t>
            </a: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to datetime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Extracted hour &amp; </a:t>
            </a:r>
            <a:r>
              <a:rPr lang="en-US" sz="27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dayname</a:t>
            </a: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to spot time-based fraud</a:t>
            </a:r>
          </a:p>
          <a:p>
            <a:pPr algn="l">
              <a:lnSpc>
                <a:spcPts val="3240"/>
              </a:lnSpc>
            </a:pP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👤 2. Age Calculation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Used dob to get customer age at transaction time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Age reveals fraud trends by demographics</a:t>
            </a:r>
          </a:p>
          <a:p>
            <a:pPr algn="l">
              <a:lnSpc>
                <a:spcPts val="3240"/>
              </a:lnSpc>
            </a:pP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📍 3. Distance Calculation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Used </a:t>
            </a:r>
            <a:r>
              <a:rPr lang="en-US" sz="27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lat</a:t>
            </a: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/long of customer &amp; merchant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Applied geodesic distance (km)</a:t>
            </a:r>
          </a:p>
          <a:p>
            <a:pPr algn="l">
              <a:lnSpc>
                <a:spcPts val="3240"/>
              </a:lnSpc>
            </a:pP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🧹 4. Cleanup</a:t>
            </a:r>
          </a:p>
          <a:p>
            <a:pPr marL="582930" lvl="1" indent="-291465" algn="l">
              <a:lnSpc>
                <a:spcPts val="3240"/>
              </a:lnSpc>
              <a:buFont typeface="Arial"/>
              <a:buChar char="•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Dropped redundant &amp; ID columns</a:t>
            </a:r>
          </a:p>
          <a:p>
            <a:pPr algn="l">
              <a:lnSpc>
                <a:spcPts val="3240"/>
              </a:lnSpc>
            </a:pP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617221" lvl="2" indent="-205740" algn="l">
              <a:lnSpc>
                <a:spcPts val="3240"/>
              </a:lnSpc>
            </a:pP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617221" lvl="2" indent="-205740" algn="l">
              <a:lnSpc>
                <a:spcPts val="3240"/>
              </a:lnSpc>
            </a:pP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304800" y="721563"/>
            <a:ext cx="6699093" cy="619125"/>
            <a:chOff x="0" y="0"/>
            <a:chExt cx="8932124" cy="825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32124" cy="825500"/>
            </a:xfrm>
            <a:custGeom>
              <a:avLst/>
              <a:gdLst/>
              <a:ahLst/>
              <a:cxnLst/>
              <a:rect l="l" t="t" r="r" b="b"/>
              <a:pathLst>
                <a:path w="8932124" h="825500">
                  <a:moveTo>
                    <a:pt x="0" y="0"/>
                  </a:moveTo>
                  <a:lnTo>
                    <a:pt x="8932124" y="0"/>
                  </a:lnTo>
                  <a:lnTo>
                    <a:pt x="8932124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932124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FFFFFF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Data Preprocessing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30978" y="650651"/>
            <a:ext cx="564462" cy="690095"/>
            <a:chOff x="-20117" y="0"/>
            <a:chExt cx="752616" cy="92012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2499" cy="825500"/>
            </a:xfrm>
            <a:custGeom>
              <a:avLst/>
              <a:gdLst/>
              <a:ahLst/>
              <a:cxnLst/>
              <a:rect l="l" t="t" r="r" b="b"/>
              <a:pathLst>
                <a:path w="732499" h="825500">
                  <a:moveTo>
                    <a:pt x="0" y="0"/>
                  </a:moveTo>
                  <a:lnTo>
                    <a:pt x="732499" y="0"/>
                  </a:lnTo>
                  <a:lnTo>
                    <a:pt x="732499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-20117" y="18427"/>
              <a:ext cx="732499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28600" y="1721855"/>
            <a:ext cx="18288000" cy="876300"/>
            <a:chOff x="0" y="0"/>
            <a:chExt cx="24384000" cy="1168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384000" cy="1168400"/>
            </a:xfrm>
            <a:custGeom>
              <a:avLst/>
              <a:gdLst/>
              <a:ahLst/>
              <a:cxnLst/>
              <a:rect l="l" t="t" r="r" b="b"/>
              <a:pathLst>
                <a:path w="24384000" h="1168400">
                  <a:moveTo>
                    <a:pt x="0" y="0"/>
                  </a:moveTo>
                  <a:lnTo>
                    <a:pt x="24384000" y="0"/>
                  </a:lnTo>
                  <a:lnTo>
                    <a:pt x="24384000" y="1168400"/>
                  </a:lnTo>
                  <a:lnTo>
                    <a:pt x="0" y="1168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4384000" cy="12255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Before building the model, the dataset required careful cleaning and transformation to ensure the features were usable and meaningful for training. Here's what was done: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112" cy="1246537"/>
            <a:chOff x="0" y="0"/>
            <a:chExt cx="11352149" cy="1662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42" cy="1246442"/>
            <a:chOff x="0" y="0"/>
            <a:chExt cx="1661923" cy="16619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0916308" y="4779885"/>
            <a:ext cx="7352642" cy="5319279"/>
            <a:chOff x="0" y="0"/>
            <a:chExt cx="9803523" cy="70923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803511" cy="7092315"/>
            </a:xfrm>
            <a:custGeom>
              <a:avLst/>
              <a:gdLst/>
              <a:ahLst/>
              <a:cxnLst/>
              <a:rect l="l" t="t" r="r" b="b"/>
              <a:pathLst>
                <a:path w="9803511" h="7092315">
                  <a:moveTo>
                    <a:pt x="0" y="0"/>
                  </a:moveTo>
                  <a:lnTo>
                    <a:pt x="9803511" y="0"/>
                  </a:lnTo>
                  <a:lnTo>
                    <a:pt x="9803511" y="7092315"/>
                  </a:lnTo>
                  <a:lnTo>
                    <a:pt x="0" y="70923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4967721"/>
            <a:ext cx="7605351" cy="5319279"/>
            <a:chOff x="0" y="0"/>
            <a:chExt cx="10140468" cy="709237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140442" cy="7092315"/>
            </a:xfrm>
            <a:custGeom>
              <a:avLst/>
              <a:gdLst/>
              <a:ahLst/>
              <a:cxnLst/>
              <a:rect l="l" t="t" r="r" b="b"/>
              <a:pathLst>
                <a:path w="10140442" h="7092315">
                  <a:moveTo>
                    <a:pt x="0" y="0"/>
                  </a:moveTo>
                  <a:lnTo>
                    <a:pt x="10140442" y="0"/>
                  </a:lnTo>
                  <a:lnTo>
                    <a:pt x="10140442" y="7092315"/>
                  </a:lnTo>
                  <a:lnTo>
                    <a:pt x="0" y="70923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599" b="-599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381000" y="697601"/>
            <a:ext cx="6375082" cy="61600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Outlier Treatment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8253593" y="650651"/>
            <a:ext cx="527679" cy="735669"/>
            <a:chOff x="-8856" y="0"/>
            <a:chExt cx="703572" cy="98089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94716" cy="825500"/>
            </a:xfrm>
            <a:custGeom>
              <a:avLst/>
              <a:gdLst/>
              <a:ahLst/>
              <a:cxnLst/>
              <a:rect l="l" t="t" r="r" b="b"/>
              <a:pathLst>
                <a:path w="694716" h="825500">
                  <a:moveTo>
                    <a:pt x="0" y="0"/>
                  </a:moveTo>
                  <a:lnTo>
                    <a:pt x="694716" y="0"/>
                  </a:lnTo>
                  <a:lnTo>
                    <a:pt x="694716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-8856" y="79191"/>
              <a:ext cx="694716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180723" y="1684140"/>
            <a:ext cx="18649335" cy="616001"/>
            <a:chOff x="0" y="-57151"/>
            <a:chExt cx="24865780" cy="82133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384000" cy="764184"/>
            </a:xfrm>
            <a:custGeom>
              <a:avLst/>
              <a:gdLst/>
              <a:ahLst/>
              <a:cxnLst/>
              <a:rect l="l" t="t" r="r" b="b"/>
              <a:pathLst>
                <a:path w="24384000" h="764184">
                  <a:moveTo>
                    <a:pt x="0" y="0"/>
                  </a:moveTo>
                  <a:lnTo>
                    <a:pt x="24384000" y="0"/>
                  </a:lnTo>
                  <a:lnTo>
                    <a:pt x="24384000" y="764184"/>
                  </a:lnTo>
                  <a:lnTo>
                    <a:pt x="0" y="7641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481780" y="-57151"/>
              <a:ext cx="24384000" cy="82133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Removed extreme amt values using custom rules to boost model accuracy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0" y="2069237"/>
            <a:ext cx="6250270" cy="3562350"/>
            <a:chOff x="0" y="0"/>
            <a:chExt cx="8333693" cy="4749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57448" cy="4749800"/>
            </a:xfrm>
            <a:custGeom>
              <a:avLst/>
              <a:gdLst/>
              <a:ahLst/>
              <a:cxnLst/>
              <a:rect l="l" t="t" r="r" b="b"/>
              <a:pathLst>
                <a:path w="8157448" h="4749800">
                  <a:moveTo>
                    <a:pt x="0" y="0"/>
                  </a:moveTo>
                  <a:lnTo>
                    <a:pt x="8157448" y="0"/>
                  </a:lnTo>
                  <a:lnTo>
                    <a:pt x="8157448" y="4749800"/>
                  </a:lnTo>
                  <a:lnTo>
                    <a:pt x="0" y="4749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76245" y="118072"/>
              <a:ext cx="8157448" cy="349612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65"/>
                </a:lnSpc>
              </a:pPr>
              <a:r>
                <a:rPr lang="en-US" sz="2640" b="1" dirty="0">
                  <a:solidFill>
                    <a:srgbClr val="000000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🔹</a:t>
              </a:r>
              <a:r>
                <a:rPr lang="en-US" sz="264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Before Treatment</a:t>
              </a:r>
            </a:p>
            <a:p>
              <a:pPr marL="569976" lvl="1" indent="-284988" algn="l">
                <a:lnSpc>
                  <a:spcPts val="3165"/>
                </a:lnSpc>
                <a:buFont typeface="Arial"/>
                <a:buChar char="•"/>
              </a:pPr>
              <a:r>
                <a:rPr lang="en-US" sz="264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Many outliers in non-fraud transactions</a:t>
              </a:r>
            </a:p>
            <a:p>
              <a:pPr marL="569976" lvl="1" indent="-284988" algn="l">
                <a:lnSpc>
                  <a:spcPts val="3165"/>
                </a:lnSpc>
                <a:buFont typeface="Arial"/>
                <a:buChar char="•"/>
              </a:pPr>
              <a:r>
                <a:rPr lang="en-US" sz="264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Skewed distribution</a:t>
              </a:r>
            </a:p>
            <a:p>
              <a:pPr marL="569976" lvl="1" indent="-284988" algn="l">
                <a:lnSpc>
                  <a:spcPts val="3165"/>
                </a:lnSpc>
                <a:buFont typeface="Arial"/>
                <a:buChar char="•"/>
              </a:pPr>
              <a:r>
                <a:rPr lang="en-US" sz="264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Fraud vs non-fraud hard to separate</a:t>
              </a:r>
            </a:p>
            <a:p>
              <a:pPr algn="l">
                <a:lnSpc>
                  <a:spcPts val="2894"/>
                </a:lnSpc>
              </a:pPr>
              <a:endParaRPr lang="en-US" sz="264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endParaRPr>
            </a:p>
            <a:p>
              <a:pPr marL="580645" lvl="2" indent="-193548" algn="ctr">
                <a:lnSpc>
                  <a:spcPts val="3861"/>
                </a:lnSpc>
              </a:pPr>
              <a:endParaRPr lang="en-US" sz="264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421408" y="2104011"/>
            <a:ext cx="6572532" cy="2769791"/>
            <a:chOff x="0" y="0"/>
            <a:chExt cx="8763376" cy="394372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50671" cy="3810000"/>
            </a:xfrm>
            <a:custGeom>
              <a:avLst/>
              <a:gdLst/>
              <a:ahLst/>
              <a:cxnLst/>
              <a:rect l="l" t="t" r="r" b="b"/>
              <a:pathLst>
                <a:path w="8750671" h="3810000">
                  <a:moveTo>
                    <a:pt x="0" y="0"/>
                  </a:moveTo>
                  <a:lnTo>
                    <a:pt x="8750671" y="0"/>
                  </a:lnTo>
                  <a:lnTo>
                    <a:pt x="8750671" y="3810000"/>
                  </a:lnTo>
                  <a:lnTo>
                    <a:pt x="0" y="381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2705" y="76574"/>
              <a:ext cx="8750671" cy="38671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168"/>
                </a:lnSpc>
              </a:pPr>
              <a:r>
                <a:rPr lang="en-US" sz="2643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🔹 Methodology</a:t>
              </a:r>
            </a:p>
            <a:p>
              <a:pPr marL="570624" lvl="1" indent="-285312" algn="l">
                <a:lnSpc>
                  <a:spcPts val="3168"/>
                </a:lnSpc>
                <a:buFont typeface="Arial"/>
                <a:buChar char="•"/>
              </a:pPr>
              <a:r>
                <a:rPr lang="en-US" sz="2643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Removed transactions &gt; $17,000</a:t>
              </a:r>
            </a:p>
            <a:p>
              <a:pPr marL="570624" lvl="1" indent="-285312" algn="l">
                <a:lnSpc>
                  <a:spcPts val="3168"/>
                </a:lnSpc>
                <a:buFont typeface="Arial"/>
                <a:buChar char="•"/>
              </a:pPr>
              <a:r>
                <a:rPr lang="en-US" sz="2643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Dropped non-fraud cases &gt; $175</a:t>
              </a:r>
            </a:p>
            <a:p>
              <a:pPr algn="l">
                <a:lnSpc>
                  <a:spcPts val="3051"/>
                </a:lnSpc>
              </a:pPr>
              <a:endParaRPr lang="en-US" sz="2643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endParaRPr>
            </a:p>
            <a:p>
              <a:pPr marL="581351" lvl="2" indent="-193784" algn="l">
                <a:lnSpc>
                  <a:spcPts val="4069"/>
                </a:lnSpc>
              </a:pPr>
              <a:endParaRPr lang="en-US" sz="2643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endParaRP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289211" y="1652519"/>
            <a:ext cx="4998789" cy="3850480"/>
            <a:chOff x="0" y="-142873"/>
            <a:chExt cx="6665052" cy="5133973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665052" cy="4991100"/>
            </a:xfrm>
            <a:custGeom>
              <a:avLst/>
              <a:gdLst/>
              <a:ahLst/>
              <a:cxnLst/>
              <a:rect l="l" t="t" r="r" b="b"/>
              <a:pathLst>
                <a:path w="6665052" h="4991100">
                  <a:moveTo>
                    <a:pt x="0" y="0"/>
                  </a:moveTo>
                  <a:lnTo>
                    <a:pt x="6665052" y="0"/>
                  </a:lnTo>
                  <a:lnTo>
                    <a:pt x="6665052" y="4991100"/>
                  </a:lnTo>
                  <a:lnTo>
                    <a:pt x="0" y="4991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142873"/>
              <a:ext cx="6665052" cy="394344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994"/>
                </a:lnSpc>
              </a:pPr>
              <a:endParaRPr dirty="0"/>
            </a:p>
            <a:p>
              <a:pPr algn="l">
                <a:lnSpc>
                  <a:spcPts val="3168"/>
                </a:lnSpc>
              </a:pPr>
              <a:r>
                <a:rPr lang="en-US" sz="264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🔹 After Treatment</a:t>
              </a:r>
            </a:p>
            <a:p>
              <a:pPr marL="569976" lvl="1" indent="-284988" algn="l">
                <a:lnSpc>
                  <a:spcPts val="3168"/>
                </a:lnSpc>
                <a:buFont typeface="Arial"/>
                <a:buChar char="•"/>
              </a:pPr>
              <a:r>
                <a:rPr lang="en-US" sz="264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More balanced distribution</a:t>
              </a:r>
            </a:p>
            <a:p>
              <a:pPr marL="569976" lvl="1" indent="-284988" algn="l">
                <a:lnSpc>
                  <a:spcPts val="3168"/>
                </a:lnSpc>
                <a:buFont typeface="Arial"/>
                <a:buChar char="•"/>
              </a:pPr>
              <a:r>
                <a:rPr lang="en-US" sz="264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Better fraud vs non-fraud separation</a:t>
              </a:r>
            </a:p>
            <a:p>
              <a:pPr algn="l">
                <a:lnSpc>
                  <a:spcPts val="3047"/>
                </a:lnSpc>
              </a:pPr>
              <a:endParaRPr lang="en-US" sz="264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endParaRPr>
            </a:p>
            <a:p>
              <a:pPr marL="580645" lvl="2" indent="-193548" algn="l">
                <a:lnSpc>
                  <a:spcPts val="3046"/>
                </a:lnSpc>
              </a:pPr>
              <a:endParaRPr lang="en-US" sz="264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endParaRPr>
            </a:p>
            <a:p>
              <a:pPr marL="580645" lvl="2" indent="-193548" algn="ctr">
                <a:lnSpc>
                  <a:spcPts val="3994"/>
                </a:lnSpc>
              </a:pPr>
              <a:endParaRPr lang="en-US" sz="264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112" cy="1246537"/>
            <a:chOff x="0" y="0"/>
            <a:chExt cx="11352149" cy="1662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42" cy="1246442"/>
            <a:chOff x="0" y="0"/>
            <a:chExt cx="1661923" cy="16619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1833048"/>
            <a:ext cx="4687406" cy="526215"/>
            <a:chOff x="0" y="0"/>
            <a:chExt cx="6249874" cy="7016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249924" cy="701675"/>
            </a:xfrm>
            <a:custGeom>
              <a:avLst/>
              <a:gdLst/>
              <a:ahLst/>
              <a:cxnLst/>
              <a:rect l="l" t="t" r="r" b="b"/>
              <a:pathLst>
                <a:path w="6249924" h="701675">
                  <a:moveTo>
                    <a:pt x="0" y="0"/>
                  </a:moveTo>
                  <a:lnTo>
                    <a:pt x="6249924" y="0"/>
                  </a:lnTo>
                  <a:lnTo>
                    <a:pt x="6249924" y="701675"/>
                  </a:lnTo>
                  <a:lnTo>
                    <a:pt x="0" y="701675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69434"/>
              </p:ext>
            </p:extLst>
          </p:nvPr>
        </p:nvGraphicFramePr>
        <p:xfrm>
          <a:off x="225069" y="3577033"/>
          <a:ext cx="7315200" cy="56134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752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p-Value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Significance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9912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category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1.000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❌ Not Significant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912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gender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1.000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❌ Not Significant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912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1.000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❌ Not Significant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9912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hour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1.000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❌ Not Significant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312264" y="788076"/>
            <a:ext cx="6621459" cy="631031"/>
            <a:chOff x="-328503" y="-5863"/>
            <a:chExt cx="8828612" cy="84137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500109" cy="774700"/>
            </a:xfrm>
            <a:custGeom>
              <a:avLst/>
              <a:gdLst/>
              <a:ahLst/>
              <a:cxnLst/>
              <a:rect l="l" t="t" r="r" b="b"/>
              <a:pathLst>
                <a:path w="8500109" h="774700">
                  <a:moveTo>
                    <a:pt x="0" y="0"/>
                  </a:moveTo>
                  <a:lnTo>
                    <a:pt x="8500109" y="0"/>
                  </a:lnTo>
                  <a:lnTo>
                    <a:pt x="8500109" y="774700"/>
                  </a:lnTo>
                  <a:lnTo>
                    <a:pt x="0" y="774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-328503" y="-5863"/>
              <a:ext cx="8500109" cy="8413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080"/>
                </a:lnSpc>
              </a:pPr>
              <a:r>
                <a:rPr lang="en-US" sz="3400" b="1" dirty="0">
                  <a:solidFill>
                    <a:srgbClr val="FFFFFF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Statistical Feature Selection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60235" y="650651"/>
            <a:ext cx="535002" cy="722688"/>
            <a:chOff x="0" y="0"/>
            <a:chExt cx="713336" cy="96358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4716" cy="825500"/>
            </a:xfrm>
            <a:custGeom>
              <a:avLst/>
              <a:gdLst/>
              <a:ahLst/>
              <a:cxnLst/>
              <a:rect l="l" t="t" r="r" b="b"/>
              <a:pathLst>
                <a:path w="694716" h="825500">
                  <a:moveTo>
                    <a:pt x="0" y="0"/>
                  </a:moveTo>
                  <a:lnTo>
                    <a:pt x="694716" y="0"/>
                  </a:lnTo>
                  <a:lnTo>
                    <a:pt x="694716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8620" y="61884"/>
              <a:ext cx="694716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6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8582" y="1892579"/>
            <a:ext cx="4548344" cy="466725"/>
            <a:chOff x="0" y="0"/>
            <a:chExt cx="6064459" cy="6223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064459" cy="622300"/>
            </a:xfrm>
            <a:custGeom>
              <a:avLst/>
              <a:gdLst/>
              <a:ahLst/>
              <a:cxnLst/>
              <a:rect l="l" t="t" r="r" b="b"/>
              <a:pathLst>
                <a:path w="6064459" h="622300">
                  <a:moveTo>
                    <a:pt x="0" y="0"/>
                  </a:moveTo>
                  <a:lnTo>
                    <a:pt x="6064459" y="0"/>
                  </a:lnTo>
                  <a:lnTo>
                    <a:pt x="6064459" y="622300"/>
                  </a:lnTo>
                  <a:lnTo>
                    <a:pt x="0" y="622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6064459" cy="679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 b="1" dirty="0">
                  <a:solidFill>
                    <a:srgbClr val="FFFFFF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CATEGORICAL (CHI-SQUARE)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73449" y="2417011"/>
            <a:ext cx="18288000" cy="50958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identify categorical features that are statistically associated with the target variable </a:t>
            </a:r>
            <a:r>
              <a:rPr lang="en-US" sz="27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is_fraud</a:t>
            </a: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3114" y="2797614"/>
            <a:ext cx="16831490" cy="45481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If the p-value is less than 0.05, it means the result is statistically significant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-3144244" y="9515034"/>
            <a:ext cx="21620441" cy="509588"/>
            <a:chOff x="0" y="-57149"/>
            <a:chExt cx="28827255" cy="679451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827254" cy="622300"/>
            </a:xfrm>
            <a:custGeom>
              <a:avLst/>
              <a:gdLst/>
              <a:ahLst/>
              <a:cxnLst/>
              <a:rect l="l" t="t" r="r" b="b"/>
              <a:pathLst>
                <a:path w="28827254" h="622300">
                  <a:moveTo>
                    <a:pt x="0" y="0"/>
                  </a:moveTo>
                  <a:lnTo>
                    <a:pt x="28827254" y="0"/>
                  </a:lnTo>
                  <a:lnTo>
                    <a:pt x="28827254" y="622300"/>
                  </a:lnTo>
                  <a:lnTo>
                    <a:pt x="0" y="622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4541917" y="-57149"/>
              <a:ext cx="24285338" cy="67945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None of the tested categorical features had a p-value &lt; 0.05, so they are not statistically significant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4970"/>
            <a:ext cx="8514112" cy="1246537"/>
            <a:chOff x="0" y="0"/>
            <a:chExt cx="11352149" cy="1662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42" cy="1246442"/>
            <a:chOff x="0" y="0"/>
            <a:chExt cx="1661923" cy="16619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666" y="1759389"/>
            <a:ext cx="4263735" cy="526215"/>
            <a:chOff x="0" y="0"/>
            <a:chExt cx="5684980" cy="70162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85028" cy="701675"/>
            </a:xfrm>
            <a:custGeom>
              <a:avLst/>
              <a:gdLst/>
              <a:ahLst/>
              <a:cxnLst/>
              <a:rect l="l" t="t" r="r" b="b"/>
              <a:pathLst>
                <a:path w="5685028" h="701675">
                  <a:moveTo>
                    <a:pt x="0" y="0"/>
                  </a:moveTo>
                  <a:lnTo>
                    <a:pt x="5685028" y="0"/>
                  </a:lnTo>
                  <a:lnTo>
                    <a:pt x="5685028" y="701675"/>
                  </a:lnTo>
                  <a:lnTo>
                    <a:pt x="0" y="701675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2331"/>
              </p:ext>
            </p:extLst>
          </p:nvPr>
        </p:nvGraphicFramePr>
        <p:xfrm>
          <a:off x="192865" y="3593818"/>
          <a:ext cx="7315200" cy="5740398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5733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p-Value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Significance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733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amt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0.0000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✅ Significant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733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zip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0.0285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✅ Significant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733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city_pop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0.0011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✅ Significant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8733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8.88-40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✅ Highly Significant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8733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distance_from_home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0.6249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dirty="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❌ Not Significant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1"/>
          <p:cNvGrpSpPr/>
          <p:nvPr/>
        </p:nvGrpSpPr>
        <p:grpSpPr>
          <a:xfrm>
            <a:off x="8215864" y="650651"/>
            <a:ext cx="565408" cy="767448"/>
            <a:chOff x="-59161" y="0"/>
            <a:chExt cx="753877" cy="102326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94716" cy="825500"/>
            </a:xfrm>
            <a:custGeom>
              <a:avLst/>
              <a:gdLst/>
              <a:ahLst/>
              <a:cxnLst/>
              <a:rect l="l" t="t" r="r" b="b"/>
              <a:pathLst>
                <a:path w="694716" h="825500">
                  <a:moveTo>
                    <a:pt x="0" y="0"/>
                  </a:moveTo>
                  <a:lnTo>
                    <a:pt x="694716" y="0"/>
                  </a:lnTo>
                  <a:lnTo>
                    <a:pt x="694716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-59161" y="121564"/>
              <a:ext cx="694716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7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93182" y="773945"/>
            <a:ext cx="7925892" cy="631031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ts val="4080"/>
              </a:lnSpc>
            </a:pPr>
            <a:r>
              <a:rPr lang="en-US" sz="34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Statistical Feature Selection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70743" y="1818919"/>
            <a:ext cx="3935616" cy="50958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CONTINUOUS (ANOVA)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0743" y="2388037"/>
            <a:ext cx="18206126" cy="50958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identify continuous features that are statistically associated with the target variable </a:t>
            </a:r>
            <a:r>
              <a:rPr lang="en-US" sz="27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is_fraud</a:t>
            </a:r>
            <a:endParaRPr lang="en-US" sz="2700" dirty="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178117" y="2873271"/>
            <a:ext cx="16796267" cy="509587"/>
            <a:chOff x="0" y="0"/>
            <a:chExt cx="22395023" cy="6223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2395022" cy="622300"/>
            </a:xfrm>
            <a:custGeom>
              <a:avLst/>
              <a:gdLst/>
              <a:ahLst/>
              <a:cxnLst/>
              <a:rect l="l" t="t" r="r" b="b"/>
              <a:pathLst>
                <a:path w="22395022" h="622300">
                  <a:moveTo>
                    <a:pt x="0" y="0"/>
                  </a:moveTo>
                  <a:lnTo>
                    <a:pt x="22395022" y="0"/>
                  </a:lnTo>
                  <a:lnTo>
                    <a:pt x="22395022" y="622300"/>
                  </a:lnTo>
                  <a:lnTo>
                    <a:pt x="0" y="622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2395023" cy="679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If the p-value is less than 0.05, it means the result is statistically significant</a:t>
              </a:r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53564" y="9545176"/>
            <a:ext cx="18288892" cy="50958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b="1" dirty="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 </a:t>
            </a: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Since amt, zip, </a:t>
            </a:r>
            <a:r>
              <a:rPr lang="en-US" sz="2700" dirty="0" err="1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city_pop</a:t>
            </a: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, age has p-value &lt; 0.05 this means they are statistically significant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112" cy="1246537"/>
            <a:chOff x="0" y="0"/>
            <a:chExt cx="11352149" cy="1662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/>
            <a:lstStyle/>
            <a:p>
              <a:endParaRPr lang="en-IN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42" cy="1246442"/>
            <a:chOff x="0" y="0"/>
            <a:chExt cx="1661923" cy="16619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445567" y="691959"/>
            <a:ext cx="8991600" cy="676275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4320"/>
              </a:lnSpc>
            </a:pPr>
            <a:r>
              <a:rPr lang="en-US" sz="3600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Feature Scaling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253593" y="650651"/>
            <a:ext cx="527679" cy="734631"/>
            <a:chOff x="-8856" y="0"/>
            <a:chExt cx="703572" cy="9795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94716" cy="825500"/>
            </a:xfrm>
            <a:custGeom>
              <a:avLst/>
              <a:gdLst/>
              <a:ahLst/>
              <a:cxnLst/>
              <a:rect l="l" t="t" r="r" b="b"/>
              <a:pathLst>
                <a:path w="694716" h="825500">
                  <a:moveTo>
                    <a:pt x="0" y="0"/>
                  </a:moveTo>
                  <a:lnTo>
                    <a:pt x="694716" y="0"/>
                  </a:lnTo>
                  <a:lnTo>
                    <a:pt x="694716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-8856" y="77808"/>
              <a:ext cx="694716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8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52400" y="1773808"/>
            <a:ext cx="12948285" cy="132873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🔍 Objective</a:t>
            </a:r>
          </a:p>
          <a:p>
            <a:pPr marL="617223" lvl="2" indent="-205741" algn="l">
              <a:lnSpc>
                <a:spcPts val="3240"/>
              </a:lnSpc>
              <a:buFont typeface="Arial"/>
              <a:buChar char="⚬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Ensure all numerical features are on the same scale to improve model performance.</a:t>
            </a:r>
          </a:p>
          <a:p>
            <a:pPr marL="617223" lvl="2" indent="-205741" algn="l">
              <a:lnSpc>
                <a:spcPts val="3240"/>
              </a:lnSpc>
              <a:buFont typeface="Arial"/>
              <a:buChar char="⚬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Prevent features with larger ranges from dominating others during training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2400" y="4245768"/>
            <a:ext cx="10651705" cy="919163"/>
            <a:chOff x="-203200" y="-28576"/>
            <a:chExt cx="14202274" cy="122555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999074" cy="1168400"/>
            </a:xfrm>
            <a:custGeom>
              <a:avLst/>
              <a:gdLst/>
              <a:ahLst/>
              <a:cxnLst/>
              <a:rect l="l" t="t" r="r" b="b"/>
              <a:pathLst>
                <a:path w="13999074" h="1168400">
                  <a:moveTo>
                    <a:pt x="0" y="0"/>
                  </a:moveTo>
                  <a:lnTo>
                    <a:pt x="13999074" y="0"/>
                  </a:lnTo>
                  <a:lnTo>
                    <a:pt x="13999074" y="1168400"/>
                  </a:lnTo>
                  <a:lnTo>
                    <a:pt x="0" y="1168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-203200" y="-28576"/>
              <a:ext cx="13999075" cy="122555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⚙️ Method: Min-Max Scaling</a:t>
              </a:r>
            </a:p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Scales each feature to a range between 0 and 1.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52400" y="5829300"/>
            <a:ext cx="9882734" cy="1738313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l">
              <a:lnSpc>
                <a:spcPts val="3240"/>
              </a:lnSpc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✅ Benefits</a:t>
            </a:r>
          </a:p>
          <a:p>
            <a:pPr marL="617223" lvl="2" indent="-205741" algn="l">
              <a:lnSpc>
                <a:spcPts val="3240"/>
              </a:lnSpc>
              <a:buFont typeface="Arial"/>
              <a:buChar char="⚬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Helps algorithms like Logistic Regression to perform better.</a:t>
            </a:r>
          </a:p>
          <a:p>
            <a:pPr marL="617223" lvl="2" indent="-205741" algn="l">
              <a:lnSpc>
                <a:spcPts val="3240"/>
              </a:lnSpc>
              <a:buFont typeface="Arial"/>
              <a:buChar char="⚬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Speeds up convergence in gradient-based models.</a:t>
            </a:r>
          </a:p>
          <a:p>
            <a:pPr marL="617223" lvl="2" indent="-205741" algn="l">
              <a:lnSpc>
                <a:spcPts val="3240"/>
              </a:lnSpc>
              <a:buFont typeface="Arial"/>
              <a:buChar char="⚬"/>
            </a:pPr>
            <a:r>
              <a:rPr lang="en-US" sz="2700" dirty="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Ensures fair feature contribution in distance-based calculations.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112" cy="1246537"/>
            <a:chOff x="0" y="0"/>
            <a:chExt cx="11352149" cy="16620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42" cy="1246442"/>
            <a:chOff x="0" y="0"/>
            <a:chExt cx="1661923" cy="16619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1F77B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0" cy="1081849"/>
            <a:chOff x="0" y="0"/>
            <a:chExt cx="1442466" cy="1442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52335"/>
              </p:ext>
            </p:extLst>
          </p:nvPr>
        </p:nvGraphicFramePr>
        <p:xfrm>
          <a:off x="292955" y="4187429"/>
          <a:ext cx="7315200" cy="42291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5919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Class 0 (Not Fraud)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Class 1 (Fraud)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1352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1.00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0.20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0015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0.98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0.77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1814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 dirty="0">
                          <a:solidFill>
                            <a:srgbClr val="000000"/>
                          </a:solidFill>
                          <a:latin typeface="Futura"/>
                          <a:ea typeface="Futura"/>
                          <a:cs typeface="Futura"/>
                          <a:sym typeface="Futura"/>
                        </a:rPr>
                        <a:t>0.31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roup 9"/>
          <p:cNvGrpSpPr/>
          <p:nvPr/>
        </p:nvGrpSpPr>
        <p:grpSpPr>
          <a:xfrm>
            <a:off x="10980759" y="3944430"/>
            <a:ext cx="6278541" cy="5313870"/>
            <a:chOff x="0" y="0"/>
            <a:chExt cx="8371388" cy="70851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371332" cy="7085203"/>
            </a:xfrm>
            <a:custGeom>
              <a:avLst/>
              <a:gdLst/>
              <a:ahLst/>
              <a:cxnLst/>
              <a:rect l="l" t="t" r="r" b="b"/>
              <a:pathLst>
                <a:path w="8371332" h="7085203">
                  <a:moveTo>
                    <a:pt x="0" y="0"/>
                  </a:moveTo>
                  <a:lnTo>
                    <a:pt x="8371332" y="0"/>
                  </a:lnTo>
                  <a:lnTo>
                    <a:pt x="8371332" y="7085203"/>
                  </a:lnTo>
                  <a:lnTo>
                    <a:pt x="0" y="70852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601009" y="409575"/>
            <a:ext cx="6699093" cy="1162050"/>
            <a:chOff x="0" y="0"/>
            <a:chExt cx="8932124" cy="1549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32124" cy="1549400"/>
            </a:xfrm>
            <a:custGeom>
              <a:avLst/>
              <a:gdLst/>
              <a:ahLst/>
              <a:cxnLst/>
              <a:rect l="l" t="t" r="r" b="b"/>
              <a:pathLst>
                <a:path w="8932124" h="1549400">
                  <a:moveTo>
                    <a:pt x="0" y="0"/>
                  </a:moveTo>
                  <a:lnTo>
                    <a:pt x="8932124" y="0"/>
                  </a:lnTo>
                  <a:lnTo>
                    <a:pt x="8932124" y="1549400"/>
                  </a:lnTo>
                  <a:lnTo>
                    <a:pt x="0" y="1549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8932124" cy="16256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r>
                <a:rPr lang="en-US" sz="3600" b="1">
                  <a:solidFill>
                    <a:srgbClr val="FFFFFF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Model Building– Logistic Regression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253593" y="650651"/>
            <a:ext cx="527679" cy="702482"/>
            <a:chOff x="-8856" y="0"/>
            <a:chExt cx="703572" cy="93664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4716" cy="825500"/>
            </a:xfrm>
            <a:custGeom>
              <a:avLst/>
              <a:gdLst/>
              <a:ahLst/>
              <a:cxnLst/>
              <a:rect l="l" t="t" r="r" b="b"/>
              <a:pathLst>
                <a:path w="694716" h="825500">
                  <a:moveTo>
                    <a:pt x="0" y="0"/>
                  </a:moveTo>
                  <a:lnTo>
                    <a:pt x="694716" y="0"/>
                  </a:lnTo>
                  <a:lnTo>
                    <a:pt x="694716" y="825500"/>
                  </a:lnTo>
                  <a:lnTo>
                    <a:pt x="0" y="825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-8856" y="34943"/>
              <a:ext cx="694716" cy="9017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4320"/>
                </a:lnSpc>
              </a:pPr>
              <a:r>
                <a:rPr lang="en-US" sz="3600" b="1" dirty="0">
                  <a:solidFill>
                    <a:srgbClr val="1F77B4"/>
                  </a:solidFill>
                  <a:latin typeface="Futura Bold"/>
                  <a:ea typeface="Futura Bold"/>
                  <a:cs typeface="Futura Bold"/>
                  <a:sym typeface="Futura Bold"/>
                </a:rPr>
                <a:t>9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6231" y="1699158"/>
            <a:ext cx="6275683" cy="1328738"/>
            <a:chOff x="0" y="-38893"/>
            <a:chExt cx="8367577" cy="177165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263096" cy="1714500"/>
            </a:xfrm>
            <a:custGeom>
              <a:avLst/>
              <a:gdLst/>
              <a:ahLst/>
              <a:cxnLst/>
              <a:rect l="l" t="t" r="r" b="b"/>
              <a:pathLst>
                <a:path w="8263096" h="1714500">
                  <a:moveTo>
                    <a:pt x="0" y="0"/>
                  </a:moveTo>
                  <a:lnTo>
                    <a:pt x="8263096" y="0"/>
                  </a:lnTo>
                  <a:lnTo>
                    <a:pt x="8263096" y="1714500"/>
                  </a:lnTo>
                  <a:lnTo>
                    <a:pt x="0" y="17145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04481" y="-38893"/>
              <a:ext cx="8263096" cy="177165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🧠 Model Used:</a:t>
              </a:r>
            </a:p>
            <a:p>
              <a:pPr algn="l">
                <a:lnSpc>
                  <a:spcPts val="3240"/>
                </a:lnSpc>
              </a:pP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Logistic Regression with L2 regularization</a:t>
              </a:r>
            </a:p>
            <a:p>
              <a:pPr algn="l">
                <a:lnSpc>
                  <a:spcPts val="3240"/>
                </a:lnSpc>
              </a:pPr>
              <a:r>
                <a:rPr lang="en-US" sz="2700" dirty="0" err="1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Parameters:penalty</a:t>
              </a: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='l2', solver='</a:t>
              </a:r>
              <a:r>
                <a:rPr lang="en-US" sz="2700" dirty="0" err="1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liblinear</a:t>
              </a:r>
              <a:r>
                <a:rPr lang="en-US" sz="2700" dirty="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'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14592" y="3518647"/>
            <a:ext cx="7471925" cy="466725"/>
            <a:chOff x="0" y="0"/>
            <a:chExt cx="9962567" cy="6223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962566" cy="622300"/>
            </a:xfrm>
            <a:custGeom>
              <a:avLst/>
              <a:gdLst/>
              <a:ahLst/>
              <a:cxnLst/>
              <a:rect l="l" t="t" r="r" b="b"/>
              <a:pathLst>
                <a:path w="9962566" h="622300">
                  <a:moveTo>
                    <a:pt x="0" y="0"/>
                  </a:moveTo>
                  <a:lnTo>
                    <a:pt x="9962566" y="0"/>
                  </a:lnTo>
                  <a:lnTo>
                    <a:pt x="9962566" y="622300"/>
                  </a:lnTo>
                  <a:lnTo>
                    <a:pt x="0" y="6223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9962567" cy="6794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📈 Performance on Test Data: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82320" y="8894810"/>
            <a:ext cx="18288000" cy="1231106"/>
            <a:chOff x="0" y="0"/>
            <a:chExt cx="24384000" cy="164147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4384000" cy="1641475"/>
            </a:xfrm>
            <a:custGeom>
              <a:avLst/>
              <a:gdLst/>
              <a:ahLst/>
              <a:cxnLst/>
              <a:rect l="l" t="t" r="r" b="b"/>
              <a:pathLst>
                <a:path w="24384000" h="1641475">
                  <a:moveTo>
                    <a:pt x="0" y="0"/>
                  </a:moveTo>
                  <a:lnTo>
                    <a:pt x="24384000" y="0"/>
                  </a:lnTo>
                  <a:lnTo>
                    <a:pt x="24384000" y="1641475"/>
                  </a:lnTo>
                  <a:lnTo>
                    <a:pt x="0" y="16414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4384000" cy="16986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17223" lvl="2" indent="-205741" algn="l">
                <a:lnSpc>
                  <a:spcPts val="3240"/>
                </a:lnSpc>
                <a:buFont typeface="Arial"/>
                <a:buChar char="⚬"/>
              </a:pPr>
              <a:r>
                <a:rPr lang="en-US" sz="270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Highest Precision and F1-score across all the models</a:t>
              </a:r>
            </a:p>
            <a:p>
              <a:pPr marL="617223" lvl="2" indent="-205741" algn="l">
                <a:lnSpc>
                  <a:spcPts val="3240"/>
                </a:lnSpc>
                <a:buFont typeface="Arial"/>
                <a:buChar char="⚬"/>
              </a:pPr>
              <a:r>
                <a:rPr lang="en-US" sz="2700">
                  <a:solidFill>
                    <a:srgbClr val="000000"/>
                  </a:solidFill>
                  <a:latin typeface="Futura"/>
                  <a:ea typeface="Futura"/>
                  <a:cs typeface="Futura"/>
                  <a:sym typeface="Futura"/>
                </a:rPr>
                <a:t> Low Recall means it does not capture fraud Transaction Effectively.</a:t>
              </a:r>
            </a:p>
            <a:p>
              <a:pPr marL="617223" lvl="2" indent="-205741" algn="l">
                <a:lnSpc>
                  <a:spcPts val="3240"/>
                </a:lnSpc>
              </a:pPr>
              <a:endParaRPr lang="en-US" sz="27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1016</Words>
  <Application>Microsoft Office PowerPoint</Application>
  <PresentationFormat>Custom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Futura Bold</vt:lpstr>
      <vt:lpstr>Futura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Python ppt.pptx</dc:title>
  <cp:lastModifiedBy>Aniket Tiwari</cp:lastModifiedBy>
  <cp:revision>10</cp:revision>
  <dcterms:created xsi:type="dcterms:W3CDTF">2006-08-16T00:00:00Z</dcterms:created>
  <dcterms:modified xsi:type="dcterms:W3CDTF">2025-04-08T08:04:19Z</dcterms:modified>
  <dc:identifier>DAGkBTV9vxY</dc:identifier>
</cp:coreProperties>
</file>