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Northern Lights display over a snowy landscape"/>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Colorful clouds against a starry night sky"/>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Northern Lights display over a snowy mountain landscape"/>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Northern Lights display over a snowy landscap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rful clouds against a starry night sky"/>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01"/>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QUAPONICS"/>
          <p:cNvSpPr txBox="1"/>
          <p:nvPr>
            <p:ph type="ctrTitle"/>
          </p:nvPr>
        </p:nvSpPr>
        <p:spPr>
          <a:xfrm>
            <a:off x="1181100" y="1905000"/>
            <a:ext cx="21590000" cy="3549254"/>
          </a:xfrm>
          <a:prstGeom prst="rect">
            <a:avLst/>
          </a:prstGeom>
        </p:spPr>
        <p:txBody>
          <a:bodyPr/>
          <a:lstStyle>
            <a:lvl1pPr>
              <a:defRPr spc="-431" sz="14400"/>
            </a:lvl1pPr>
          </a:lstStyle>
          <a:p>
            <a:pPr/>
            <a:r>
              <a:t>AQUAPONICS</a:t>
            </a:r>
          </a:p>
        </p:txBody>
      </p:sp>
      <p:sp>
        <p:nvSpPr>
          <p:cNvPr id="152" name="Team - Aztics"/>
          <p:cNvSpPr txBox="1"/>
          <p:nvPr>
            <p:ph type="body" idx="21"/>
          </p:nvPr>
        </p:nvSpPr>
        <p:spPr>
          <a:xfrm>
            <a:off x="1270000" y="11030129"/>
            <a:ext cx="21844000" cy="1824356"/>
          </a:xfrm>
          <a:prstGeom prst="rect">
            <a:avLst/>
          </a:prstGeom>
          <a:extLst>
            <a:ext uri="{C572A759-6A51-4108-AA02-DFA0A04FC94B}">
              <ma14:wrappingTextBoxFlag xmlns:ma14="http://schemas.microsoft.com/office/mac/drawingml/2011/main" val="1"/>
            </a:ext>
          </a:extLst>
        </p:spPr>
        <p:txBody>
          <a:bodyPr/>
          <a:lstStyle/>
          <a:p>
            <a:pPr defTabSz="726440">
              <a:lnSpc>
                <a:spcPct val="90000"/>
              </a:lnSpc>
              <a:defRPr spc="-306" sz="10208">
                <a:gradFill flip="none" rotWithShape="1">
                  <a:gsLst>
                    <a:gs pos="0">
                      <a:srgbClr val="00FF00"/>
                    </a:gs>
                    <a:gs pos="100000">
                      <a:srgbClr val="007DFF"/>
                    </a:gs>
                  </a:gsLst>
                  <a:lin ang="3965999" scaled="0"/>
                </a:gradFill>
                <a:latin typeface="+mn-lt"/>
                <a:ea typeface="+mn-ea"/>
                <a:cs typeface="+mn-cs"/>
                <a:sym typeface="Graphik Semibold"/>
              </a:defRPr>
            </a:pPr>
            <a:r>
              <a:t>Team - </a:t>
            </a:r>
            <a:r>
              <a:rPr b="1" i="1">
                <a:latin typeface="Graphik"/>
                <a:ea typeface="Graphik"/>
                <a:cs typeface="Graphik"/>
                <a:sym typeface="Graphik"/>
              </a:rPr>
              <a:t>Aztics</a:t>
            </a:r>
          </a:p>
        </p:txBody>
      </p:sp>
      <p:sp>
        <p:nvSpPr>
          <p:cNvPr id="153" name="Exploring science (CAT-1)"/>
          <p:cNvSpPr txBox="1"/>
          <p:nvPr>
            <p:ph type="subTitle" sz="quarter" idx="1"/>
          </p:nvPr>
        </p:nvSpPr>
        <p:spPr>
          <a:xfrm>
            <a:off x="1054100" y="6210300"/>
            <a:ext cx="21844000" cy="2512352"/>
          </a:xfrm>
          <a:prstGeom prst="rect">
            <a:avLst/>
          </a:prstGeom>
        </p:spPr>
        <p:txBody>
          <a:bodyPr/>
          <a:lstStyle/>
          <a:p>
            <a:pPr/>
            <a:r>
              <a:t>Exploring science (CAT-1)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esentation Title"/>
          <p:cNvSpPr txBox="1"/>
          <p:nvPr>
            <p:ph type="ctrTitle"/>
          </p:nvPr>
        </p:nvSpPr>
        <p:spPr>
          <a:prstGeom prst="rect">
            <a:avLst/>
          </a:prstGeom>
        </p:spPr>
        <p:txBody>
          <a:bodyPr/>
          <a:lstStyle/>
          <a:p>
            <a:pPr/>
          </a:p>
        </p:txBody>
      </p:sp>
      <p:sp>
        <p:nvSpPr>
          <p:cNvPr id="156" name="Author and Date"/>
          <p:cNvSpPr txBox="1"/>
          <p:nvPr>
            <p:ph type="body" idx="21"/>
          </p:nvPr>
        </p:nvSpPr>
        <p:spPr>
          <a:prstGeom prst="rect">
            <a:avLst/>
          </a:prstGeom>
        </p:spPr>
        <p:txBody>
          <a:bodyPr/>
          <a:lstStyle/>
          <a:p>
            <a:pPr/>
          </a:p>
        </p:txBody>
      </p:sp>
      <p:graphicFrame>
        <p:nvGraphicFramePr>
          <p:cNvPr id="157" name="Table 1"/>
          <p:cNvGraphicFramePr/>
          <p:nvPr/>
        </p:nvGraphicFramePr>
        <p:xfrm>
          <a:off x="463550" y="1828800"/>
          <a:ext cx="21844000" cy="84328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811973"/>
                <a:gridCol w="2922183"/>
                <a:gridCol w="3666102"/>
                <a:gridCol w="4106943"/>
                <a:gridCol w="5071282"/>
                <a:gridCol w="4878414"/>
              </a:tblGrid>
              <a:tr h="2105025">
                <a:tc>
                  <a:txBody>
                    <a:bodyPr/>
                    <a:lstStyle/>
                    <a:p>
                      <a:pPr defTabSz="914400">
                        <a:tabLst>
                          <a:tab pos="1663700" algn="l"/>
                        </a:tabLst>
                        <a:defRPr b="0" sz="1800">
                          <a:solidFill>
                            <a:srgbClr val="000000"/>
                          </a:solidFill>
                        </a:defRPr>
                      </a:pPr>
                      <a:r>
                        <a:rPr sz="3100">
                          <a:solidFill>
                            <a:srgbClr val="FFFFFF"/>
                          </a:solidFill>
                          <a:sym typeface="Graphik Semibold"/>
                        </a:rPr>
                        <a:t>Change in hardness of the water </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Change in pH</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Change in temperature</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The effect on plants</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The effect on fishes</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Overall output</a:t>
                      </a:r>
                    </a:p>
                  </a:txBody>
                  <a:tcPr marL="50800" marR="50800" marT="50800" marB="50800" anchor="ctr" anchorCtr="0" horzOverflow="overflow"/>
                </a:tc>
              </a:tr>
              <a:tr h="2793838">
                <a:tc>
                  <a:txBody>
                    <a:bodyPr/>
                    <a:lstStyle/>
                    <a:p>
                      <a:pPr defTabSz="914400">
                        <a:defRPr sz="1800">
                          <a:solidFill>
                            <a:srgbClr val="000000"/>
                          </a:solidFill>
                        </a:defRPr>
                      </a:pPr>
                      <a:r>
                        <a:rPr sz="3100">
                          <a:solidFill>
                            <a:srgbClr val="FFFFFF"/>
                          </a:solidFill>
                        </a:rPr>
                        <a:t>90 PPM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7.2</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28.5 degree Celsius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Not ideal growth due to slightly basic pH.</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Not ideal as softer water promotes slower growth of fishes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Not as good as expected but growth was observed in both plants and fishes.</a:t>
                      </a:r>
                    </a:p>
                  </a:txBody>
                  <a:tcPr marL="50800" marR="50800" marT="50800" marB="50800" anchor="ctr" anchorCtr="0" horzOverflow="overflow"/>
                </a:tc>
              </a:tr>
              <a:tr h="2518313">
                <a:tc>
                  <a:txBody>
                    <a:bodyPr/>
                    <a:lstStyle/>
                    <a:p>
                      <a:pPr defTabSz="914400">
                        <a:defRPr sz="1800">
                          <a:solidFill>
                            <a:srgbClr val="000000"/>
                          </a:solidFill>
                        </a:defRPr>
                      </a:pPr>
                      <a:r>
                        <a:rPr sz="3100">
                          <a:solidFill>
                            <a:srgbClr val="FFFFFF"/>
                          </a:solidFill>
                        </a:rPr>
                        <a:t>160 PPM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7.8</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27 degree Celsius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The basic medium and hardness of water make the plants dry</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The excess hardness stunts the growth of fishes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The wrong combination of parameters caused worse effect on our project</a:t>
                      </a:r>
                    </a:p>
                  </a:txBody>
                  <a:tcPr marL="50800" marR="50800" marT="50800" marB="50800" anchor="ctr" anchorCtr="0" horzOverflow="overflow"/>
                </a:tc>
              </a:tr>
              <a:tr h="3262232">
                <a:tc>
                  <a:txBody>
                    <a:bodyPr/>
                    <a:lstStyle/>
                    <a:p>
                      <a:pPr defTabSz="914400">
                        <a:defRPr sz="1800">
                          <a:solidFill>
                            <a:srgbClr val="000000"/>
                          </a:solidFill>
                        </a:defRPr>
                      </a:pPr>
                      <a:r>
                        <a:rPr sz="3100">
                          <a:solidFill>
                            <a:srgbClr val="FFFFFF"/>
                          </a:solidFill>
                          <a:latin typeface="헤드라인A 일반체"/>
                          <a:ea typeface="헤드라인A 일반체"/>
                          <a:cs typeface="헤드라인A 일반체"/>
                          <a:sym typeface="헤드라인A 일반체"/>
                        </a:rPr>
                        <a:t>130 PPM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6.9</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26 degree Celsius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Almost ideal growth of plants due to the availability of slightly acidic medium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Almost ideal growth of fishes.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We concluded this to be the most ideal combination for our model and hence the inference of our analysis.</a:t>
                      </a:r>
                    </a:p>
                  </a:txBody>
                  <a:tcPr marL="50800" marR="50800" marT="50800" marB="50800" anchor="ctr" anchorCtr="0" horzOverflow="overflow"/>
                </a:tc>
              </a:tr>
            </a:tbl>
          </a:graphicData>
        </a:graphic>
      </p:graphicFrame>
      <p:sp>
        <p:nvSpPr>
          <p:cNvPr id="158" name="OUR OBSERVATION"/>
          <p:cNvSpPr txBox="1"/>
          <p:nvPr>
            <p:ph type="subTitle" sz="quarter" idx="1"/>
          </p:nvPr>
        </p:nvSpPr>
        <p:spPr>
          <a:xfrm>
            <a:off x="1270000" y="114300"/>
            <a:ext cx="21844000" cy="1612900"/>
          </a:xfrm>
          <a:prstGeom prst="rect">
            <a:avLst/>
          </a:prstGeom>
        </p:spPr>
        <p:txBody>
          <a:bodyPr/>
          <a:lstStyle/>
          <a:p>
            <a:pPr/>
            <a:r>
              <a:t>OUR OBSERVATION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ONCLUSION"/>
          <p:cNvSpPr txBox="1"/>
          <p:nvPr>
            <p:ph type="ctrTitle"/>
          </p:nvPr>
        </p:nvSpPr>
        <p:spPr>
          <a:xfrm>
            <a:off x="1270000" y="279400"/>
            <a:ext cx="21844000" cy="2095500"/>
          </a:xfrm>
          <a:prstGeom prst="rect">
            <a:avLst/>
          </a:prstGeom>
        </p:spPr>
        <p:txBody>
          <a:bodyPr/>
          <a:lstStyle/>
          <a:p>
            <a:pPr/>
            <a:r>
              <a:t>CONCLUSION</a:t>
            </a:r>
          </a:p>
        </p:txBody>
      </p:sp>
      <p:sp>
        <p:nvSpPr>
          <p:cNvPr id="161" name="Author and Date"/>
          <p:cNvSpPr txBox="1"/>
          <p:nvPr>
            <p:ph type="body" idx="21"/>
          </p:nvPr>
        </p:nvSpPr>
        <p:spPr>
          <a:prstGeom prst="rect">
            <a:avLst/>
          </a:prstGeom>
        </p:spPr>
        <p:txBody>
          <a:bodyPr/>
          <a:lstStyle/>
          <a:p>
            <a:pPr/>
          </a:p>
        </p:txBody>
      </p:sp>
      <p:sp>
        <p:nvSpPr>
          <p:cNvPr id="162" name="The methods used to calculate the data is hardening of water using the water filter, calculating the pH using the litmus paper and changing the temperature of the water. Due to less time in hand, we couldn’t calculate and change dissolved oxygen and nitr"/>
          <p:cNvSpPr txBox="1"/>
          <p:nvPr>
            <p:ph type="subTitle" idx="1"/>
          </p:nvPr>
        </p:nvSpPr>
        <p:spPr>
          <a:xfrm>
            <a:off x="1270000" y="2667000"/>
            <a:ext cx="21844000" cy="10337800"/>
          </a:xfrm>
          <a:prstGeom prst="rect">
            <a:avLst/>
          </a:prstGeom>
        </p:spPr>
        <p:txBody>
          <a:bodyPr/>
          <a:lstStyle/>
          <a:p>
            <a:pPr defTabSz="652145">
              <a:defRPr sz="4266"/>
            </a:pPr>
            <a:r>
              <a:t>The methods used to calculate the data is hardening of water using the water filter, calculating the pH using the litmus paper and changing the temperature of the water. Due to less time in hand, we couldn’t calculate and change dissolved oxygen and nitrogen in the water. We observed the data and tabulated the observation to find the most ideal combination for the project.</a:t>
            </a:r>
          </a:p>
          <a:p>
            <a:pPr defTabSz="652145">
              <a:defRPr sz="4266"/>
            </a:pPr>
          </a:p>
          <a:p>
            <a:pPr defTabSz="652145">
              <a:defRPr sz="4266"/>
            </a:pPr>
            <a:r>
              <a:t>The inference drawn from the analysis was increase in the hardness of water, increased the growth of fishes making them plump which further prompted an increase of nutrients which escalated the growth of plants comparatively, the pH of the water played a very important role as fishes preferred slightly basic medium but the plants preferred acidic and increasing the temperature of water did benefit the fish’s growth but didn’t escalate the growth of plants. So, the most ideal combination of parameters we concluded was 130ppm hardness of water, 26.5-degree Celsius temperature and a pH of range 6.6 to 7.6.</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am: AZTICS"/>
          <p:cNvSpPr txBox="1"/>
          <p:nvPr>
            <p:ph type="ctrTitle"/>
          </p:nvPr>
        </p:nvSpPr>
        <p:spPr>
          <a:xfrm>
            <a:off x="1270000" y="177800"/>
            <a:ext cx="21844000" cy="1803400"/>
          </a:xfrm>
          <a:prstGeom prst="rect">
            <a:avLst/>
          </a:prstGeom>
        </p:spPr>
        <p:txBody>
          <a:bodyPr/>
          <a:lstStyle/>
          <a:p>
            <a:pPr defTabSz="1950671">
              <a:defRPr spc="-278" sz="9280"/>
            </a:pPr>
            <a:r>
              <a:rPr b="1">
                <a:latin typeface="Galvji"/>
                <a:ea typeface="Galvji"/>
                <a:cs typeface="Galvji"/>
                <a:sym typeface="Galvji"/>
              </a:rPr>
              <a:t>Team</a:t>
            </a:r>
            <a:r>
              <a:t>:</a:t>
            </a:r>
            <a:r>
              <a:rPr>
                <a:latin typeface="HanziPen SC Bold"/>
                <a:ea typeface="HanziPen SC Bold"/>
                <a:cs typeface="HanziPen SC Bold"/>
                <a:sym typeface="HanziPen SC Bold"/>
              </a:rPr>
              <a:t> AZTICS</a:t>
            </a:r>
          </a:p>
        </p:txBody>
      </p:sp>
      <p:sp>
        <p:nvSpPr>
          <p:cNvPr id="165" name="R V University (1st year B-Tech)"/>
          <p:cNvSpPr txBox="1"/>
          <p:nvPr>
            <p:ph type="body" idx="21"/>
          </p:nvPr>
        </p:nvSpPr>
        <p:spPr>
          <a:xfrm>
            <a:off x="1270000" y="11969929"/>
            <a:ext cx="21844000" cy="1163956"/>
          </a:xfrm>
          <a:prstGeom prst="rect">
            <a:avLst/>
          </a:prstGeom>
          <a:extLst>
            <a:ext uri="{C572A759-6A51-4108-AA02-DFA0A04FC94B}">
              <ma14:wrappingTextBoxFlag xmlns:ma14="http://schemas.microsoft.com/office/mac/drawingml/2011/main" val="1"/>
            </a:ext>
          </a:extLst>
        </p:spPr>
        <p:txBody>
          <a:bodyPr/>
          <a:lstStyle>
            <a:lvl1pPr defTabSz="445770">
              <a:lnSpc>
                <a:spcPct val="90000"/>
              </a:lnSpc>
              <a:defRPr spc="-187" sz="6264">
                <a:gradFill flip="none" rotWithShape="1">
                  <a:gsLst>
                    <a:gs pos="0">
                      <a:srgbClr val="00FF00"/>
                    </a:gs>
                    <a:gs pos="100000">
                      <a:srgbClr val="007DFF"/>
                    </a:gs>
                  </a:gsLst>
                  <a:lin ang="3965999" scaled="0"/>
                </a:gradFill>
                <a:latin typeface="+mn-lt"/>
                <a:ea typeface="+mn-ea"/>
                <a:cs typeface="+mn-cs"/>
                <a:sym typeface="Graphik Semibold"/>
              </a:defRPr>
            </a:lvl1pPr>
          </a:lstStyle>
          <a:p>
            <a:pPr/>
            <a:r>
              <a:t>R V University (1st year B-Tech)</a:t>
            </a:r>
          </a:p>
        </p:txBody>
      </p:sp>
      <p:sp>
        <p:nvSpPr>
          <p:cNvPr id="166" name="Presentation Subtitle"/>
          <p:cNvSpPr txBox="1"/>
          <p:nvPr>
            <p:ph type="subTitle" sz="quarter" idx="1"/>
          </p:nvPr>
        </p:nvSpPr>
        <p:spPr>
          <a:prstGeom prst="rect">
            <a:avLst/>
          </a:prstGeom>
        </p:spPr>
        <p:txBody>
          <a:bodyPr/>
          <a:lstStyle/>
          <a:p>
            <a:pPr/>
          </a:p>
        </p:txBody>
      </p:sp>
      <p:pic>
        <p:nvPicPr>
          <p:cNvPr id="167" name="image.png" descr="image.png"/>
          <p:cNvPicPr>
            <a:picLocks noChangeAspect="1"/>
          </p:cNvPicPr>
          <p:nvPr/>
        </p:nvPicPr>
        <p:blipFill>
          <a:blip r:embed="rId2">
            <a:extLst/>
          </a:blip>
          <a:stretch>
            <a:fillRect/>
          </a:stretch>
        </p:blipFill>
        <p:spPr>
          <a:xfrm>
            <a:off x="6019824" y="2443550"/>
            <a:ext cx="12706670" cy="9078696"/>
          </a:xfrm>
          <a:prstGeom prst="rect">
            <a:avLst/>
          </a:prstGeom>
          <a:ln w="12700">
            <a:miter lim="400000"/>
          </a:ln>
          <a:effectLst>
            <a:outerShdw sx="100000" sy="100000" kx="0" ky="0" algn="b" rotWithShape="0" blurRad="1270000" dist="635000" dir="5400000">
              <a:srgbClr val="D5D5D5"/>
            </a:outerShdw>
            <a:reflection blurRad="0" stA="32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HANK YOU"/>
          <p:cNvSpPr txBox="1"/>
          <p:nvPr>
            <p:ph type="ctrTitle"/>
          </p:nvPr>
        </p:nvSpPr>
        <p:spPr>
          <a:xfrm>
            <a:off x="1270000" y="4889500"/>
            <a:ext cx="21844000" cy="3079354"/>
          </a:xfrm>
          <a:prstGeom prst="rect">
            <a:avLst/>
          </a:prstGeom>
        </p:spPr>
        <p:txBody>
          <a:bodyPr/>
          <a:lstStyle>
            <a:lvl1pPr defTabSz="825500">
              <a:defRPr>
                <a:gradFill flip="none" rotWithShape="1">
                  <a:gsLst>
                    <a:gs pos="0">
                      <a:srgbClr val="00FF00"/>
                    </a:gs>
                    <a:gs pos="100000">
                      <a:srgbClr val="007DFF"/>
                    </a:gs>
                  </a:gsLst>
                  <a:lin ang="3965999" scaled="0"/>
                </a:gradFill>
              </a:defRPr>
            </a:lvl1pPr>
          </a:lstStyle>
          <a:p>
            <a:pPr/>
            <a:r>
              <a:t>THANK YOU </a:t>
            </a:r>
          </a:p>
        </p:txBody>
      </p:sp>
      <p:sp>
        <p:nvSpPr>
          <p:cNvPr id="170" name="Author and Dat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