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7"/>
  </p:notesMasterIdLst>
  <p:sldIdLst>
    <p:sldId id="256" r:id="rId2"/>
    <p:sldId id="258" r:id="rId3"/>
    <p:sldId id="266" r:id="rId4"/>
    <p:sldId id="257" r:id="rId5"/>
    <p:sldId id="261" r:id="rId6"/>
    <p:sldId id="260" r:id="rId7"/>
    <p:sldId id="264" r:id="rId8"/>
    <p:sldId id="268" r:id="rId9"/>
    <p:sldId id="269" r:id="rId10"/>
    <p:sldId id="270" r:id="rId11"/>
    <p:sldId id="271" r:id="rId12"/>
    <p:sldId id="262" r:id="rId13"/>
    <p:sldId id="263" r:id="rId14"/>
    <p:sldId id="265"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4" d="100"/>
          <a:sy n="94" d="100"/>
        </p:scale>
        <p:origin x="1138"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09048D-D638-45E4-8C09-79EC10539ADE}" type="datetimeFigureOut">
              <a:rPr lang="en-IN" smtClean="0"/>
              <a:pPr/>
              <a:t>05-01-2021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2DA501-3446-4839-A270-8068F3D9A59D}" type="slidenum">
              <a:rPr lang="en-IN" smtClean="0"/>
              <a:pPr/>
              <a:t>‹#›</a:t>
            </a:fld>
            <a:endParaRPr lang="en-IN"/>
          </a:p>
        </p:txBody>
      </p:sp>
    </p:spTree>
    <p:extLst>
      <p:ext uri="{BB962C8B-B14F-4D97-AF65-F5344CB8AC3E}">
        <p14:creationId xmlns:p14="http://schemas.microsoft.com/office/powerpoint/2010/main" val="1427464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researchgate.net/publication/335117222_Comparative_investigation_of_tool_wear_mechanism_and_corresponding_machined_surface_characterization_in_feed-direction_ultrasonic_vibration_assisted_milling_of_Ti-6Al-4V_from_dynamic_view"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F2DA501-3446-4839-A270-8068F3D9A59D}" type="slidenum">
              <a:rPr lang="en-IN" smtClean="0"/>
              <a:pPr/>
              <a:t>1</a:t>
            </a:fld>
            <a:endParaRPr lang="en-IN"/>
          </a:p>
        </p:txBody>
      </p:sp>
    </p:spTree>
    <p:extLst>
      <p:ext uri="{BB962C8B-B14F-4D97-AF65-F5344CB8AC3E}">
        <p14:creationId xmlns:p14="http://schemas.microsoft.com/office/powerpoint/2010/main" val="2891039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https://www.researchgate.net/publication/335117222_Comparative_investigation_of_tool_wear_mechanism_and_corresponding_machined_surface_characterization_in_feed-direction_ultrasonic_vibration_assisted_milling_of_Ti-6Al-4V_from_dynamic_view</a:t>
            </a:r>
            <a:r>
              <a:rPr lang="en-US" dirty="0" smtClean="0"/>
              <a:t> </a:t>
            </a:r>
            <a:endParaRPr lang="en-US" dirty="0"/>
          </a:p>
        </p:txBody>
      </p:sp>
      <p:sp>
        <p:nvSpPr>
          <p:cNvPr id="4" name="Slide Number Placeholder 3"/>
          <p:cNvSpPr>
            <a:spLocks noGrp="1"/>
          </p:cNvSpPr>
          <p:nvPr>
            <p:ph type="sldNum" sz="quarter" idx="10"/>
          </p:nvPr>
        </p:nvSpPr>
        <p:spPr/>
        <p:txBody>
          <a:bodyPr/>
          <a:lstStyle/>
          <a:p>
            <a:fld id="{CF2DA501-3446-4839-A270-8068F3D9A59D}" type="slidenum">
              <a:rPr lang="en-IN" smtClean="0"/>
              <a:pPr/>
              <a:t>14</a:t>
            </a:fld>
            <a:endParaRPr lang="en-IN"/>
          </a:p>
        </p:txBody>
      </p:sp>
    </p:spTree>
    <p:extLst>
      <p:ext uri="{BB962C8B-B14F-4D97-AF65-F5344CB8AC3E}">
        <p14:creationId xmlns:p14="http://schemas.microsoft.com/office/powerpoint/2010/main" val="851919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43EC46C0-5C6C-460B-9823-0079C915F4BC}" type="datetimeFigureOut">
              <a:rPr lang="en-IN" smtClean="0"/>
              <a:pPr/>
              <a:t>05-01-2021</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BFB8DE6-984F-4D2B-A3C8-B0A6BEEBC3A4}"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EC46C0-5C6C-460B-9823-0079C915F4BC}" type="datetimeFigureOut">
              <a:rPr lang="en-IN" smtClean="0"/>
              <a:pPr/>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B8DE6-984F-4D2B-A3C8-B0A6BEEBC3A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EC46C0-5C6C-460B-9823-0079C915F4BC}" type="datetimeFigureOut">
              <a:rPr lang="en-IN" smtClean="0"/>
              <a:pPr/>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B8DE6-984F-4D2B-A3C8-B0A6BEEBC3A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EC46C0-5C6C-460B-9823-0079C915F4BC}" type="datetimeFigureOut">
              <a:rPr lang="en-IN" smtClean="0"/>
              <a:pPr/>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B8DE6-984F-4D2B-A3C8-B0A6BEEBC3A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3EC46C0-5C6C-460B-9823-0079C915F4BC}" type="datetimeFigureOut">
              <a:rPr lang="en-IN" smtClean="0"/>
              <a:pPr/>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B8DE6-984F-4D2B-A3C8-B0A6BEEBC3A4}"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EC46C0-5C6C-460B-9823-0079C915F4BC}" type="datetimeFigureOut">
              <a:rPr lang="en-IN" smtClean="0"/>
              <a:pPr/>
              <a:t>05-01-2021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FB8DE6-984F-4D2B-A3C8-B0A6BEEBC3A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3EC46C0-5C6C-460B-9823-0079C915F4BC}" type="datetimeFigureOut">
              <a:rPr lang="en-IN" smtClean="0"/>
              <a:pPr/>
              <a:t>05-01-2021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FB8DE6-984F-4D2B-A3C8-B0A6BEEBC3A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43EC46C0-5C6C-460B-9823-0079C915F4BC}" type="datetimeFigureOut">
              <a:rPr lang="en-IN" smtClean="0"/>
              <a:pPr/>
              <a:t>05-01-2021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FB8DE6-984F-4D2B-A3C8-B0A6BEEBC3A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3EC46C0-5C6C-460B-9823-0079C915F4BC}" type="datetimeFigureOut">
              <a:rPr lang="en-IN" smtClean="0"/>
              <a:pPr/>
              <a:t>05-01-2021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FB8DE6-984F-4D2B-A3C8-B0A6BEEBC3A4}"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EC46C0-5C6C-460B-9823-0079C915F4BC}" type="datetimeFigureOut">
              <a:rPr lang="en-IN" smtClean="0"/>
              <a:pPr/>
              <a:t>05-01-2021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FB8DE6-984F-4D2B-A3C8-B0A6BEEBC3A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43EC46C0-5C6C-460B-9823-0079C915F4BC}" type="datetimeFigureOut">
              <a:rPr lang="en-IN" smtClean="0"/>
              <a:pPr/>
              <a:t>05-01-2021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FB8DE6-984F-4D2B-A3C8-B0A6BEEBC3A4}"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3EC46C0-5C6C-460B-9823-0079C915F4BC}" type="datetimeFigureOut">
              <a:rPr lang="en-IN" smtClean="0"/>
              <a:pPr/>
              <a:t>05-01-2021</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BFB8DE6-984F-4D2B-A3C8-B0A6BEEBC3A4}"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researchgate.net/scientific-contributions/20515826_Andrew_Walenstei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researchgate.net/publication/318176181_Iterative_Enhancemen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648" y="908720"/>
            <a:ext cx="7406640" cy="1872208"/>
          </a:xfrm>
        </p:spPr>
        <p:txBody>
          <a:bodyPr>
            <a:normAutofit/>
          </a:bodyPr>
          <a:lstStyle/>
          <a:p>
            <a:r>
              <a:rPr lang="en-US" sz="2800" dirty="0">
                <a:effectLst/>
              </a:rPr>
              <a:t>                       PROJECT REPORT</a:t>
            </a:r>
            <a:r>
              <a:rPr lang="en-IN" sz="2800" dirty="0">
                <a:effectLst/>
              </a:rPr>
              <a:t/>
            </a:r>
            <a:br>
              <a:rPr lang="en-IN" sz="2800" dirty="0">
                <a:effectLst/>
              </a:rPr>
            </a:br>
            <a:r>
              <a:rPr lang="en-US" sz="2800" dirty="0">
                <a:effectLst/>
              </a:rPr>
              <a:t>                                    on </a:t>
            </a:r>
            <a:r>
              <a:rPr lang="en-IN" sz="2800" dirty="0">
                <a:effectLst/>
              </a:rPr>
              <a:t/>
            </a:r>
            <a:br>
              <a:rPr lang="en-IN" sz="2800" dirty="0">
                <a:effectLst/>
              </a:rPr>
            </a:br>
            <a:r>
              <a:rPr lang="en-US" sz="2800" dirty="0">
                <a:effectLst/>
              </a:rPr>
              <a:t>                       “CLEAN-Fi  TOOL”</a:t>
            </a:r>
            <a:r>
              <a:rPr lang="en-IN" sz="2800" dirty="0">
                <a:effectLst/>
              </a:rPr>
              <a:t/>
            </a:r>
            <a:br>
              <a:rPr lang="en-IN" sz="2800" dirty="0">
                <a:effectLst/>
              </a:rPr>
            </a:br>
            <a:endParaRPr lang="en-IN" sz="2800" dirty="0"/>
          </a:p>
        </p:txBody>
      </p:sp>
      <p:sp>
        <p:nvSpPr>
          <p:cNvPr id="3" name="Subtitle 2"/>
          <p:cNvSpPr>
            <a:spLocks noGrp="1"/>
          </p:cNvSpPr>
          <p:nvPr>
            <p:ph type="subTitle" idx="1"/>
          </p:nvPr>
        </p:nvSpPr>
        <p:spPr>
          <a:xfrm>
            <a:off x="1432560" y="2924944"/>
            <a:ext cx="7406640" cy="2376264"/>
          </a:xfrm>
        </p:spPr>
        <p:txBody>
          <a:bodyPr>
            <a:normAutofit/>
          </a:bodyPr>
          <a:lstStyle/>
          <a:p>
            <a:r>
              <a:rPr lang="en-IN" dirty="0"/>
              <a:t>                             </a:t>
            </a:r>
          </a:p>
        </p:txBody>
      </p:sp>
    </p:spTree>
    <p:extLst>
      <p:ext uri="{BB962C8B-B14F-4D97-AF65-F5344CB8AC3E}">
        <p14:creationId xmlns:p14="http://schemas.microsoft.com/office/powerpoint/2010/main" val="2331454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Prototype Result</a:t>
            </a:r>
            <a:endParaRPr lang="en-IN" sz="3600" dirty="0"/>
          </a:p>
        </p:txBody>
      </p:sp>
      <p:pic>
        <p:nvPicPr>
          <p:cNvPr id="4" name="Content Placeholder 3"/>
          <p:cNvPicPr>
            <a:picLocks noGrp="1" noChangeAspect="1"/>
          </p:cNvPicPr>
          <p:nvPr>
            <p:ph idx="1"/>
          </p:nvPr>
        </p:nvPicPr>
        <p:blipFill>
          <a:blip r:embed="rId2"/>
          <a:stretch>
            <a:fillRect/>
          </a:stretch>
        </p:blipFill>
        <p:spPr>
          <a:xfrm>
            <a:off x="1676401" y="1447800"/>
            <a:ext cx="6553200" cy="4800600"/>
          </a:xfrm>
          <a:prstGeom prst="rect">
            <a:avLst/>
          </a:prstGeom>
        </p:spPr>
      </p:pic>
    </p:spTree>
    <p:extLst>
      <p:ext uri="{BB962C8B-B14F-4D97-AF65-F5344CB8AC3E}">
        <p14:creationId xmlns:p14="http://schemas.microsoft.com/office/powerpoint/2010/main" val="2264424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a:t>
            </a:r>
            <a:endParaRPr lang="en-IN" dirty="0"/>
          </a:p>
        </p:txBody>
      </p:sp>
      <p:pic>
        <p:nvPicPr>
          <p:cNvPr id="4" name="Content Placeholder 3"/>
          <p:cNvPicPr>
            <a:picLocks noGrp="1" noChangeAspect="1"/>
          </p:cNvPicPr>
          <p:nvPr>
            <p:ph idx="1"/>
          </p:nvPr>
        </p:nvPicPr>
        <p:blipFill>
          <a:blip r:embed="rId2"/>
          <a:stretch>
            <a:fillRect/>
          </a:stretch>
        </p:blipFill>
        <p:spPr>
          <a:xfrm>
            <a:off x="1435608" y="2971800"/>
            <a:ext cx="3546475" cy="1994892"/>
          </a:xfrm>
          <a:prstGeom prst="rect">
            <a:avLst/>
          </a:prstGeom>
        </p:spPr>
      </p:pic>
      <p:pic>
        <p:nvPicPr>
          <p:cNvPr id="5" name="Picture 4"/>
          <p:cNvPicPr>
            <a:picLocks noChangeAspect="1"/>
          </p:cNvPicPr>
          <p:nvPr/>
        </p:nvPicPr>
        <p:blipFill>
          <a:blip r:embed="rId3"/>
          <a:stretch>
            <a:fillRect/>
          </a:stretch>
        </p:blipFill>
        <p:spPr>
          <a:xfrm>
            <a:off x="5003854" y="2362200"/>
            <a:ext cx="3757164" cy="2945860"/>
          </a:xfrm>
          <a:prstGeom prst="rect">
            <a:avLst/>
          </a:prstGeom>
        </p:spPr>
      </p:pic>
    </p:spTree>
    <p:extLst>
      <p:ext uri="{BB962C8B-B14F-4D97-AF65-F5344CB8AC3E}">
        <p14:creationId xmlns:p14="http://schemas.microsoft.com/office/powerpoint/2010/main" val="745502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88640"/>
            <a:ext cx="7498080" cy="994122"/>
          </a:xfrm>
        </p:spPr>
        <p:txBody>
          <a:bodyPr/>
          <a:lstStyle/>
          <a:p>
            <a:r>
              <a:rPr lang="en-IN" dirty="0"/>
              <a:t>CONCLUSION</a:t>
            </a:r>
          </a:p>
        </p:txBody>
      </p:sp>
      <p:sp>
        <p:nvSpPr>
          <p:cNvPr id="3" name="Content Placeholder 2"/>
          <p:cNvSpPr>
            <a:spLocks noGrp="1"/>
          </p:cNvSpPr>
          <p:nvPr>
            <p:ph idx="1"/>
          </p:nvPr>
        </p:nvSpPr>
        <p:spPr>
          <a:xfrm>
            <a:off x="683568" y="1052736"/>
            <a:ext cx="8482136" cy="4946073"/>
          </a:xfrm>
        </p:spPr>
        <p:txBody>
          <a:bodyPr>
            <a:noAutofit/>
          </a:bodyPr>
          <a:lstStyle/>
          <a:p>
            <a:endParaRPr lang="en-US" sz="1800" dirty="0" smtClean="0"/>
          </a:p>
          <a:p>
            <a:r>
              <a:rPr lang="en-US" sz="1800" dirty="0" smtClean="0"/>
              <a:t>With </a:t>
            </a:r>
            <a:r>
              <a:rPr lang="en-US" sz="1800" dirty="0"/>
              <a:t>rising implementation of photovoltaic arrays, a new method of cleaning and inspection is necessary. Complete cleaning is especially important since the obstruction of a single panel with debris affects the energy generation for the entire array. It is extremely important that all cells operate at peak efficiency since they are connected in series. </a:t>
            </a:r>
            <a:endParaRPr lang="en-US" sz="1800" dirty="0" smtClean="0"/>
          </a:p>
          <a:p>
            <a:endParaRPr lang="en-US" sz="1800" dirty="0"/>
          </a:p>
          <a:p>
            <a:r>
              <a:rPr lang="en-US" sz="1800" dirty="0"/>
              <a:t>Advances in energy technology should be accompanied by advances for their support, maintenance and inspection devices The device developed significantly reduces the number of workers needed to clean arrays using limited resources and taking less time. Further development will optimize the system to be smaller, lighter, easier to assemble in higher volume and more user-friendly. But the next focus will be inclusion of auto inspection, communication, and self-diagnostic features to diversify the robot’s functionality. </a:t>
            </a:r>
            <a:endParaRPr lang="en-IN" sz="1800" dirty="0"/>
          </a:p>
          <a:p>
            <a:r>
              <a:rPr lang="en-US" sz="1800" dirty="0"/>
              <a:t> </a:t>
            </a:r>
            <a:endParaRPr lang="en-IN" sz="1800" dirty="0"/>
          </a:p>
          <a:p>
            <a:endParaRPr lang="en-IN" sz="2400" dirty="0"/>
          </a:p>
        </p:txBody>
      </p:sp>
    </p:spTree>
    <p:extLst>
      <p:ext uri="{BB962C8B-B14F-4D97-AF65-F5344CB8AC3E}">
        <p14:creationId xmlns:p14="http://schemas.microsoft.com/office/powerpoint/2010/main" val="3086882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94122"/>
          </a:xfrm>
        </p:spPr>
        <p:txBody>
          <a:bodyPr/>
          <a:lstStyle/>
          <a:p>
            <a:r>
              <a:rPr lang="en-IN" dirty="0"/>
              <a:t>FUTURE SCOPE</a:t>
            </a:r>
          </a:p>
        </p:txBody>
      </p:sp>
      <p:sp>
        <p:nvSpPr>
          <p:cNvPr id="3" name="Content Placeholder 2"/>
          <p:cNvSpPr>
            <a:spLocks noGrp="1"/>
          </p:cNvSpPr>
          <p:nvPr>
            <p:ph idx="1"/>
          </p:nvPr>
        </p:nvSpPr>
        <p:spPr>
          <a:xfrm>
            <a:off x="899592" y="1484784"/>
            <a:ext cx="8034096" cy="4763616"/>
          </a:xfrm>
        </p:spPr>
        <p:txBody>
          <a:bodyPr>
            <a:normAutofit/>
          </a:bodyPr>
          <a:lstStyle/>
          <a:p>
            <a:pPr lvl="2">
              <a:buFont typeface="Arial" pitchFamily="34" charset="0"/>
              <a:buChar char="•"/>
            </a:pPr>
            <a:r>
              <a:rPr lang="en-US" sz="1800" dirty="0"/>
              <a:t>CVTs are still in its early development stage. </a:t>
            </a:r>
          </a:p>
          <a:p>
            <a:pPr marL="658368" lvl="2" indent="0">
              <a:buNone/>
            </a:pPr>
            <a:endParaRPr lang="en-US" sz="1800" dirty="0"/>
          </a:p>
          <a:p>
            <a:pPr lvl="2">
              <a:buFont typeface="Arial" pitchFamily="34" charset="0"/>
              <a:buChar char="•"/>
            </a:pPr>
            <a:r>
              <a:rPr lang="en-US" sz="1800" dirty="0"/>
              <a:t>It’s applications are growing exponentially due to its advantages.</a:t>
            </a:r>
          </a:p>
          <a:p>
            <a:pPr marL="658368" lvl="2" indent="0">
              <a:buNone/>
            </a:pPr>
            <a:endParaRPr lang="en-IN" sz="1800" dirty="0"/>
          </a:p>
          <a:p>
            <a:pPr lvl="2">
              <a:buFont typeface="Arial" pitchFamily="34" charset="0"/>
              <a:buChar char="•"/>
            </a:pPr>
            <a:r>
              <a:rPr lang="en-US" sz="1800" dirty="0"/>
              <a:t>CVT  tuning  can  improved  with  applying  machine  learning  algorithm  like linear  regression  on  the  data  collected  through  our  system  to  predict  perfect parameter for optimized performance of the CVT.</a:t>
            </a:r>
            <a:endParaRPr lang="en-IN" sz="1800" dirty="0"/>
          </a:p>
          <a:p>
            <a:pPr>
              <a:buFont typeface="Arial" pitchFamily="34" charset="0"/>
              <a:buChar char="•"/>
            </a:pPr>
            <a:endParaRPr lang="en-IN" sz="2800" dirty="0"/>
          </a:p>
        </p:txBody>
      </p:sp>
    </p:spTree>
    <p:extLst>
      <p:ext uri="{BB962C8B-B14F-4D97-AF65-F5344CB8AC3E}">
        <p14:creationId xmlns:p14="http://schemas.microsoft.com/office/powerpoint/2010/main" val="2827175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7"/>
            <a:ext cx="7498080" cy="634082"/>
          </a:xfrm>
        </p:spPr>
        <p:txBody>
          <a:bodyPr>
            <a:normAutofit fontScale="90000"/>
          </a:bodyPr>
          <a:lstStyle/>
          <a:p>
            <a:r>
              <a:rPr lang="en-IN" dirty="0" smtClean="0"/>
              <a:t>REFERENCES</a:t>
            </a:r>
            <a:endParaRPr lang="en-IN" dirty="0"/>
          </a:p>
        </p:txBody>
      </p:sp>
      <p:sp>
        <p:nvSpPr>
          <p:cNvPr id="3" name="Content Placeholder 2"/>
          <p:cNvSpPr>
            <a:spLocks noGrp="1"/>
          </p:cNvSpPr>
          <p:nvPr>
            <p:ph idx="1"/>
          </p:nvPr>
        </p:nvSpPr>
        <p:spPr>
          <a:xfrm>
            <a:off x="1331640" y="1412776"/>
            <a:ext cx="7819434" cy="4728592"/>
          </a:xfrm>
        </p:spPr>
        <p:txBody>
          <a:bodyPr>
            <a:normAutofit/>
          </a:bodyPr>
          <a:lstStyle/>
          <a:p>
            <a:pPr marL="82296" indent="0">
              <a:buNone/>
            </a:pPr>
            <a:endParaRPr lang="en-US" sz="2000" dirty="0"/>
          </a:p>
          <a:p>
            <a:pPr marL="82296" indent="0">
              <a:buNone/>
            </a:pPr>
            <a:endParaRPr lang="en-IN" sz="2000" dirty="0"/>
          </a:p>
          <a:p>
            <a:pPr marL="82296" lvl="0" indent="0">
              <a:buNone/>
            </a:pPr>
            <a:endParaRPr lang="en-IN" sz="1800" dirty="0"/>
          </a:p>
          <a:p>
            <a:pPr marL="82296" indent="0">
              <a:buNone/>
            </a:pPr>
            <a:r>
              <a:rPr lang="en-IN" sz="1800" dirty="0"/>
              <a:t>   </a:t>
            </a:r>
          </a:p>
        </p:txBody>
      </p:sp>
      <p:sp>
        <p:nvSpPr>
          <p:cNvPr id="4" name="Content Placeholder 2"/>
          <p:cNvSpPr txBox="1">
            <a:spLocks/>
          </p:cNvSpPr>
          <p:nvPr/>
        </p:nvSpPr>
        <p:spPr>
          <a:xfrm>
            <a:off x="899592" y="1484784"/>
            <a:ext cx="8034096" cy="4763616"/>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vl="2">
              <a:buFont typeface="Arial" pitchFamily="34" charset="0"/>
              <a:buChar char="•"/>
            </a:pPr>
            <a:endParaRPr lang="en-US" sz="1800" dirty="0" smtClean="0"/>
          </a:p>
        </p:txBody>
      </p:sp>
      <p:sp>
        <p:nvSpPr>
          <p:cNvPr id="5" name="Content Placeholder 2"/>
          <p:cNvSpPr txBox="1">
            <a:spLocks/>
          </p:cNvSpPr>
          <p:nvPr/>
        </p:nvSpPr>
        <p:spPr>
          <a:xfrm>
            <a:off x="1051992" y="1052736"/>
            <a:ext cx="8034096" cy="5348064"/>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vl="2">
              <a:buFont typeface="Arial" pitchFamily="34" charset="0"/>
              <a:buChar char="•"/>
            </a:pPr>
            <a:r>
              <a:rPr lang="en-US" sz="1800" dirty="0"/>
              <a:t>www.researchgate.com/publication/335117222_Comparative_investigation_of_tool_wear_mechanism_and_corresponding_machined_surface_ch</a:t>
            </a:r>
            <a:endParaRPr lang="en-US" sz="1800" dirty="0" smtClean="0"/>
          </a:p>
          <a:p>
            <a:pPr marL="658368" lvl="2" indent="0">
              <a:buFont typeface="Wingdings 2"/>
              <a:buNone/>
            </a:pPr>
            <a:endParaRPr lang="en-US" sz="1800" dirty="0" smtClean="0"/>
          </a:p>
          <a:p>
            <a:pPr lvl="2">
              <a:buFont typeface="Arial" pitchFamily="34" charset="0"/>
              <a:buChar char="•"/>
            </a:pPr>
            <a:r>
              <a:rPr lang="en-US" sz="1800" dirty="0" smtClean="0">
                <a:hlinkClick r:id="rId3"/>
              </a:rPr>
              <a:t>www.researchgate.net/scientific-contributions/20515826_Andrew_Walenstein</a:t>
            </a:r>
            <a:endParaRPr lang="en-US" sz="1800" dirty="0" smtClean="0"/>
          </a:p>
          <a:p>
            <a:pPr lvl="2">
              <a:buFont typeface="Arial" pitchFamily="34" charset="0"/>
              <a:buChar char="•"/>
            </a:pPr>
            <a:endParaRPr lang="en-IN" sz="1800" dirty="0" smtClean="0"/>
          </a:p>
          <a:p>
            <a:pPr lvl="2">
              <a:buFont typeface="Arial" pitchFamily="34" charset="0"/>
              <a:buChar char="•"/>
            </a:pPr>
            <a:r>
              <a:rPr lang="en-US" sz="1800" dirty="0" smtClean="0">
                <a:hlinkClick r:id="rId4"/>
              </a:rPr>
              <a:t>www.researchgate.net/publication/318176181_Iterative_Enhancement</a:t>
            </a:r>
            <a:endParaRPr lang="en-IN" dirty="0"/>
          </a:p>
        </p:txBody>
      </p:sp>
    </p:spTree>
    <p:extLst>
      <p:ext uri="{BB962C8B-B14F-4D97-AF65-F5344CB8AC3E}">
        <p14:creationId xmlns:p14="http://schemas.microsoft.com/office/powerpoint/2010/main" val="2564505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endParaRPr lang="en-US" dirty="0"/>
          </a:p>
        </p:txBody>
      </p:sp>
      <p:sp>
        <p:nvSpPr>
          <p:cNvPr id="3" name="Content Placeholder 2"/>
          <p:cNvSpPr>
            <a:spLocks noGrp="1"/>
          </p:cNvSpPr>
          <p:nvPr>
            <p:ph idx="1"/>
          </p:nvPr>
        </p:nvSpPr>
        <p:spPr>
          <a:xfrm>
            <a:off x="1066800" y="1143000"/>
            <a:ext cx="7866888" cy="5105400"/>
          </a:xfrm>
        </p:spPr>
        <p:txBody>
          <a:bodyPr/>
          <a:lstStyle/>
          <a:p>
            <a:pPr>
              <a:buNone/>
            </a:pPr>
            <a:endParaRPr lang="en-US" dirty="0" smtClean="0"/>
          </a:p>
          <a:p>
            <a:pPr>
              <a:buNone/>
            </a:pPr>
            <a:endParaRPr lang="en-US" dirty="0" smtClean="0"/>
          </a:p>
          <a:p>
            <a:pPr>
              <a:buNone/>
            </a:pPr>
            <a:r>
              <a:rPr lang="en-US" dirty="0" smtClean="0"/>
              <a:t> 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IN" dirty="0"/>
              <a:t>ABSTRACT</a:t>
            </a:r>
          </a:p>
        </p:txBody>
      </p:sp>
      <p:sp>
        <p:nvSpPr>
          <p:cNvPr id="3" name="Content Placeholder 2"/>
          <p:cNvSpPr>
            <a:spLocks noGrp="1"/>
          </p:cNvSpPr>
          <p:nvPr>
            <p:ph idx="1"/>
          </p:nvPr>
        </p:nvSpPr>
        <p:spPr>
          <a:xfrm>
            <a:off x="1219200" y="990600"/>
            <a:ext cx="7714488" cy="5534744"/>
          </a:xfrm>
        </p:spPr>
        <p:txBody>
          <a:bodyPr>
            <a:noAutofit/>
          </a:bodyPr>
          <a:lstStyle/>
          <a:p>
            <a:pPr marL="82296" indent="0" algn="just">
              <a:buNone/>
            </a:pPr>
            <a:r>
              <a:rPr lang="en-US" sz="2000" dirty="0"/>
              <a:t>The solar power is the most abundantly available energy on the earth with growing cost  of  electricity  and  for  the  environmental  of  fossil  fuels  implementation  of  eco-friendly energy sources like solar power are rising.  </a:t>
            </a:r>
          </a:p>
          <a:p>
            <a:pPr marL="82296" indent="0" algn="just">
              <a:buNone/>
            </a:pPr>
            <a:r>
              <a:rPr lang="en-US" sz="2000" dirty="0"/>
              <a:t> The  main  method  for  harnessing  the  solar  power  is  with  arrays  made  up  of  solar panel.  Accumulation  of  dust  and  debris  on  even  one  panel  in  an  array  reduce  their efficiency in energy generation so we need to keep the panel surface area as clean as possible.  Current  labor  bared  cleaning  method  for  solar  arrays  are  costly  in  time, water and energy usage and lack of automation capabilities. Number of robots can be interconnected  through  internet  of  thing  and  their  operation  can  be  monitor  by  a device. for ex. Mobile.</a:t>
            </a:r>
          </a:p>
          <a:p>
            <a:pPr marL="82296" indent="0" algn="just">
              <a:buNone/>
            </a:pPr>
            <a:r>
              <a:rPr lang="en-US" sz="2000" dirty="0"/>
              <a:t> </a:t>
            </a:r>
            <a:endParaRPr lang="en-IN" sz="2000" dirty="0"/>
          </a:p>
        </p:txBody>
      </p:sp>
    </p:spTree>
    <p:extLst>
      <p:ext uri="{BB962C8B-B14F-4D97-AF65-F5344CB8AC3E}">
        <p14:creationId xmlns:p14="http://schemas.microsoft.com/office/powerpoint/2010/main" val="291383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762000"/>
            <a:ext cx="7714488" cy="5763344"/>
          </a:xfrm>
        </p:spPr>
        <p:txBody>
          <a:bodyPr>
            <a:noAutofit/>
          </a:bodyPr>
          <a:lstStyle/>
          <a:p>
            <a:pPr marL="82296" indent="0" algn="just">
              <a:buNone/>
            </a:pPr>
            <a:r>
              <a:rPr lang="en-US" sz="2400" dirty="0" smtClean="0"/>
              <a:t> </a:t>
            </a:r>
            <a:r>
              <a:rPr lang="en-US" sz="2000" dirty="0" smtClean="0"/>
              <a:t>We can popup current status of rooftop system ON  and OFF it will be send message to the user for  alert.  It can clean and moreover on the glass surface of solar panel of varying angle with help of  ARDUINO/NODEMCU.  The  dirt  and  bird  feces  make  a  spot  in  the  panel,  and  it  can  make temporary foil in the panel. Dry cleaning can be possible to remove on panel, it can remove  with  help  of  water  .This  project  deals  with  “change  in  efficiency  brought about by the cleansing of the solar panel array”.</a:t>
            </a:r>
            <a:endParaRPr lang="en-IN" sz="2000" dirty="0" smtClean="0"/>
          </a:p>
          <a:p>
            <a:pPr marL="82296" indent="0" algn="just">
              <a:buNone/>
            </a:pPr>
            <a:r>
              <a:rPr lang="en-US" sz="2000" dirty="0" smtClean="0"/>
              <a:t> </a:t>
            </a:r>
            <a:endParaRPr lang="en-IN" sz="2000" dirty="0" smtClean="0"/>
          </a:p>
          <a:p>
            <a:pPr marL="82296" indent="0" algn="just">
              <a:buNone/>
            </a:pPr>
            <a:endParaRPr lang="en-IN" sz="2400" dirty="0"/>
          </a:p>
        </p:txBody>
      </p:sp>
    </p:spTree>
    <p:extLst>
      <p:ext uri="{BB962C8B-B14F-4D97-AF65-F5344CB8AC3E}">
        <p14:creationId xmlns:p14="http://schemas.microsoft.com/office/powerpoint/2010/main" val="232385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idx="1"/>
          </p:nvPr>
        </p:nvSpPr>
        <p:spPr>
          <a:xfrm>
            <a:off x="1435608" y="1447800"/>
            <a:ext cx="7479792" cy="4800600"/>
          </a:xfrm>
        </p:spPr>
        <p:txBody>
          <a:bodyPr>
            <a:noAutofit/>
          </a:bodyPr>
          <a:lstStyle/>
          <a:p>
            <a:pPr marL="82296" indent="0">
              <a:buNone/>
            </a:pPr>
            <a:r>
              <a:rPr lang="en-US" sz="2200" dirty="0"/>
              <a:t>   Project Goals:</a:t>
            </a:r>
          </a:p>
          <a:p>
            <a:pPr marL="82296" indent="0">
              <a:buNone/>
            </a:pPr>
            <a:endParaRPr lang="en-IN" sz="2200" dirty="0"/>
          </a:p>
          <a:p>
            <a:r>
              <a:rPr lang="en-US" sz="2200" dirty="0"/>
              <a:t>Design a cleaning mechanism that runs across the flexible length of the panels.</a:t>
            </a:r>
            <a:endParaRPr lang="en-IN" sz="2200" dirty="0"/>
          </a:p>
          <a:p>
            <a:r>
              <a:rPr lang="en-US" sz="2200" dirty="0"/>
              <a:t>Design a control circuit for cleaning mechanism.</a:t>
            </a:r>
            <a:endParaRPr lang="en-IN" sz="2200" dirty="0"/>
          </a:p>
          <a:p>
            <a:r>
              <a:rPr lang="en-US" sz="2200" dirty="0"/>
              <a:t>Improve overall solar panel efficiency.</a:t>
            </a:r>
          </a:p>
          <a:p>
            <a:pPr marL="82296" indent="0">
              <a:buNone/>
            </a:pPr>
            <a:endParaRPr lang="en-US" sz="2200" dirty="0"/>
          </a:p>
          <a:p>
            <a:pPr marL="82296" indent="0">
              <a:buNone/>
            </a:pPr>
            <a:r>
              <a:rPr lang="en-US" sz="2200" dirty="0"/>
              <a:t>   Features: </a:t>
            </a:r>
          </a:p>
          <a:p>
            <a:pPr marL="82296" indent="0">
              <a:buNone/>
            </a:pPr>
            <a:endParaRPr lang="en-IN" sz="2200" dirty="0"/>
          </a:p>
          <a:p>
            <a:r>
              <a:rPr lang="en-US" sz="2200" dirty="0"/>
              <a:t>One-time installation.</a:t>
            </a:r>
            <a:endParaRPr lang="en-IN" sz="2200" dirty="0"/>
          </a:p>
          <a:p>
            <a:r>
              <a:rPr lang="en-US" sz="2200" dirty="0"/>
              <a:t>Effective wiping system.</a:t>
            </a:r>
            <a:endParaRPr lang="en-IN" sz="2200" dirty="0"/>
          </a:p>
          <a:p>
            <a:r>
              <a:rPr lang="en-US" sz="2200" dirty="0"/>
              <a:t>Easily replaceable wipers.          </a:t>
            </a:r>
            <a:endParaRPr lang="en-IN" sz="2200" dirty="0"/>
          </a:p>
          <a:p>
            <a:pPr marL="82296" indent="0">
              <a:buNone/>
            </a:pPr>
            <a:r>
              <a:rPr lang="en-US" sz="2200" dirty="0"/>
              <a:t> </a:t>
            </a:r>
            <a:endParaRPr lang="en-IN" sz="2200" dirty="0"/>
          </a:p>
          <a:p>
            <a:pPr marL="82296" indent="0">
              <a:buNone/>
            </a:pPr>
            <a:r>
              <a:rPr lang="en-US" sz="2200" dirty="0"/>
              <a:t> </a:t>
            </a:r>
            <a:endParaRPr lang="en-IN" sz="2200" dirty="0"/>
          </a:p>
          <a:p>
            <a:pPr marL="82296" indent="0">
              <a:buNone/>
            </a:pPr>
            <a:r>
              <a:rPr lang="en-US" sz="2200" dirty="0"/>
              <a:t> </a:t>
            </a:r>
            <a:endParaRPr lang="en-IN" sz="2200" dirty="0"/>
          </a:p>
          <a:p>
            <a:pPr marL="82296" indent="0">
              <a:buNone/>
            </a:pPr>
            <a:r>
              <a:rPr lang="en-US" sz="2200" dirty="0"/>
              <a:t> </a:t>
            </a:r>
            <a:endParaRPr lang="en-IN" sz="2200" dirty="0"/>
          </a:p>
          <a:p>
            <a:pPr marL="82296" indent="0">
              <a:buNone/>
            </a:pPr>
            <a:r>
              <a:rPr lang="en-US" sz="2200" dirty="0"/>
              <a:t> </a:t>
            </a:r>
            <a:endParaRPr lang="en-IN" sz="2200" dirty="0"/>
          </a:p>
          <a:p>
            <a:pPr marL="82296" indent="0">
              <a:buNone/>
            </a:pPr>
            <a:r>
              <a:rPr lang="en-US" sz="2200" dirty="0"/>
              <a:t> </a:t>
            </a:r>
            <a:endParaRPr lang="en-IN" sz="2200" dirty="0"/>
          </a:p>
          <a:p>
            <a:pPr marL="82296" indent="0">
              <a:buNone/>
            </a:pPr>
            <a:r>
              <a:rPr lang="en-US" sz="2200" dirty="0"/>
              <a:t> </a:t>
            </a:r>
            <a:endParaRPr lang="en-IN" sz="2200" dirty="0"/>
          </a:p>
          <a:p>
            <a:r>
              <a:rPr lang="en-US" sz="2200" dirty="0"/>
              <a:t> </a:t>
            </a:r>
            <a:endParaRPr lang="en-IN" sz="2200" dirty="0"/>
          </a:p>
          <a:p>
            <a:r>
              <a:rPr lang="en-US" sz="2200" dirty="0"/>
              <a:t> </a:t>
            </a:r>
            <a:endParaRPr lang="en-IN" sz="2200" dirty="0"/>
          </a:p>
          <a:p>
            <a:pPr marL="82296" indent="0">
              <a:buNone/>
            </a:pPr>
            <a:endParaRPr lang="en-IN" sz="2200" dirty="0"/>
          </a:p>
        </p:txBody>
      </p:sp>
    </p:spTree>
    <p:extLst>
      <p:ext uri="{BB962C8B-B14F-4D97-AF65-F5344CB8AC3E}">
        <p14:creationId xmlns:p14="http://schemas.microsoft.com/office/powerpoint/2010/main" val="3249749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94122"/>
          </a:xfrm>
        </p:spPr>
        <p:txBody>
          <a:bodyPr/>
          <a:lstStyle/>
          <a:p>
            <a:r>
              <a:rPr lang="en-IN" dirty="0"/>
              <a:t>NEED OF PROJECT</a:t>
            </a:r>
          </a:p>
        </p:txBody>
      </p:sp>
      <p:sp>
        <p:nvSpPr>
          <p:cNvPr id="3" name="Content Placeholder 2"/>
          <p:cNvSpPr>
            <a:spLocks noGrp="1"/>
          </p:cNvSpPr>
          <p:nvPr>
            <p:ph idx="1"/>
          </p:nvPr>
        </p:nvSpPr>
        <p:spPr>
          <a:xfrm>
            <a:off x="1259632" y="980728"/>
            <a:ext cx="7498080" cy="5160640"/>
          </a:xfrm>
        </p:spPr>
        <p:txBody>
          <a:bodyPr>
            <a:noAutofit/>
          </a:bodyPr>
          <a:lstStyle/>
          <a:p>
            <a:pPr marL="82296" indent="0">
              <a:buNone/>
            </a:pPr>
            <a:endParaRPr lang="en-US" sz="2000" dirty="0"/>
          </a:p>
          <a:p>
            <a:pPr marL="82296" indent="0">
              <a:buNone/>
            </a:pPr>
            <a:r>
              <a:rPr lang="en-US" sz="2000" dirty="0"/>
              <a:t>Loss  of  efficiency  of  clean  c-Si  PV  cells  is  attributed  to  two  factors:  an  initial degradation in the first few days of exposure to sun light, a long-term degradation due to aging. The former is estimated at 2.6% ± 1.3% and it is manufacturer -related while the latter is due to degradation of silicon or solder joints and water ingress and ranges between 0.3–0.8% per year.</a:t>
            </a:r>
          </a:p>
          <a:p>
            <a:pPr marL="82296" indent="0">
              <a:buNone/>
            </a:pPr>
            <a:endParaRPr lang="en-IN" sz="2000" dirty="0"/>
          </a:p>
          <a:p>
            <a:pPr marL="82296" indent="0">
              <a:buNone/>
            </a:pPr>
            <a:r>
              <a:rPr lang="en-US" sz="2000" dirty="0"/>
              <a:t>A  number  of  environmental  factors  such  as  wind  speed,  humidity,  ambient temperature,  solar  radiation,  atmospheric  dust  and  direction  influence  the  power generation process using installed solar photovoltaic modules. Dust build-up on solar module  surface  is  an  issue  of  great  worry,  particularly  in  desert  provinces  where infrequent to regular dust storms do occur. The  glass cover transmittance decreases because of accretion of dust on the surface of PV module, which ultimately decreases the amount of solar irradiation reaching the cells.</a:t>
            </a:r>
            <a:endParaRPr lang="en-IN" sz="2000" dirty="0"/>
          </a:p>
          <a:p>
            <a:pPr marL="82296" indent="0">
              <a:buNone/>
            </a:pPr>
            <a:r>
              <a:rPr lang="en-US" sz="2000" dirty="0"/>
              <a:t> </a:t>
            </a:r>
            <a:endParaRPr lang="en-IN" sz="2000" dirty="0"/>
          </a:p>
          <a:p>
            <a:pPr marL="82296" indent="0">
              <a:buNone/>
            </a:pPr>
            <a:r>
              <a:rPr lang="en-US" sz="2000" dirty="0"/>
              <a:t>    </a:t>
            </a:r>
            <a:endParaRPr lang="en-IN" sz="2000" dirty="0"/>
          </a:p>
          <a:p>
            <a:pPr marL="82296" indent="0">
              <a:buNone/>
            </a:pPr>
            <a:endParaRPr lang="en-IN" sz="2000" dirty="0"/>
          </a:p>
        </p:txBody>
      </p:sp>
    </p:spTree>
    <p:extLst>
      <p:ext uri="{BB962C8B-B14F-4D97-AF65-F5344CB8AC3E}">
        <p14:creationId xmlns:p14="http://schemas.microsoft.com/office/powerpoint/2010/main" val="119512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7"/>
            <a:ext cx="7498080" cy="634082"/>
          </a:xfrm>
        </p:spPr>
        <p:txBody>
          <a:bodyPr>
            <a:normAutofit fontScale="90000"/>
          </a:bodyPr>
          <a:lstStyle/>
          <a:p>
            <a:r>
              <a:rPr lang="en-IN" dirty="0" smtClean="0"/>
              <a:t>SCHEMATIC </a:t>
            </a:r>
            <a:r>
              <a:rPr lang="en-IN" dirty="0"/>
              <a:t>DIAGRAM</a:t>
            </a:r>
          </a:p>
        </p:txBody>
      </p:sp>
      <p:sp>
        <p:nvSpPr>
          <p:cNvPr id="3" name="Content Placeholder 2"/>
          <p:cNvSpPr>
            <a:spLocks noGrp="1"/>
          </p:cNvSpPr>
          <p:nvPr>
            <p:ph idx="1"/>
          </p:nvPr>
        </p:nvSpPr>
        <p:spPr>
          <a:xfrm>
            <a:off x="971600" y="1052736"/>
            <a:ext cx="7819434" cy="4728592"/>
          </a:xfrm>
        </p:spPr>
        <p:txBody>
          <a:bodyPr>
            <a:normAutofit/>
          </a:bodyPr>
          <a:lstStyle/>
          <a:p>
            <a:pPr marL="82296" indent="0">
              <a:buNone/>
            </a:pPr>
            <a:endParaRPr lang="en-US" sz="2000" dirty="0"/>
          </a:p>
          <a:p>
            <a:pPr marL="82296" indent="0">
              <a:buNone/>
            </a:pPr>
            <a:endParaRPr lang="en-IN" sz="2000" dirty="0"/>
          </a:p>
          <a:p>
            <a:pPr marL="82296" lvl="0" indent="0">
              <a:buNone/>
            </a:pPr>
            <a:endParaRPr lang="en-IN" sz="1800" dirty="0"/>
          </a:p>
          <a:p>
            <a:pPr marL="82296" indent="0">
              <a:buNone/>
            </a:pPr>
            <a:r>
              <a:rPr lang="en-IN" sz="1800" dirty="0"/>
              <a:t>   </a:t>
            </a:r>
          </a:p>
        </p:txBody>
      </p:sp>
      <p:pic>
        <p:nvPicPr>
          <p:cNvPr id="2050" name="Picture 2" descr="C:\Users\HP\Downloads\WhatsApp Image 2019-10-11 at 10.31.28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7725749" cy="465959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rot="5400000">
            <a:off x="6400800" y="3276600"/>
            <a:ext cx="76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6400800" y="3352800"/>
            <a:ext cx="152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763000" y="4343400"/>
            <a:ext cx="152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8763000" y="4419600"/>
            <a:ext cx="76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91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7"/>
            <a:ext cx="7498080" cy="634082"/>
          </a:xfrm>
        </p:spPr>
        <p:txBody>
          <a:bodyPr>
            <a:normAutofit fontScale="90000"/>
          </a:bodyPr>
          <a:lstStyle/>
          <a:p>
            <a:r>
              <a:rPr lang="en-IN"/>
              <a:t>BlOCK DIAGRAM</a:t>
            </a:r>
            <a:endParaRPr lang="en-IN" dirty="0"/>
          </a:p>
        </p:txBody>
      </p:sp>
      <p:sp>
        <p:nvSpPr>
          <p:cNvPr id="3" name="Content Placeholder 2"/>
          <p:cNvSpPr>
            <a:spLocks noGrp="1"/>
          </p:cNvSpPr>
          <p:nvPr>
            <p:ph idx="1"/>
          </p:nvPr>
        </p:nvSpPr>
        <p:spPr>
          <a:xfrm>
            <a:off x="1331640" y="1412776"/>
            <a:ext cx="7819434" cy="4728592"/>
          </a:xfrm>
        </p:spPr>
        <p:txBody>
          <a:bodyPr>
            <a:normAutofit/>
          </a:bodyPr>
          <a:lstStyle/>
          <a:p>
            <a:pPr marL="82296" indent="0">
              <a:buNone/>
            </a:pPr>
            <a:endParaRPr lang="en-US" sz="2000" dirty="0"/>
          </a:p>
          <a:p>
            <a:pPr marL="82296" indent="0">
              <a:buNone/>
            </a:pPr>
            <a:endParaRPr lang="en-IN" sz="2000" dirty="0"/>
          </a:p>
          <a:p>
            <a:pPr marL="82296" lvl="0" indent="0">
              <a:buNone/>
            </a:pPr>
            <a:endParaRPr lang="en-IN" sz="1800" dirty="0"/>
          </a:p>
          <a:p>
            <a:pPr marL="82296" indent="0">
              <a:buNone/>
            </a:pPr>
            <a:r>
              <a:rPr lang="en-IN" sz="1800"/>
              <a:t>   </a:t>
            </a:r>
            <a:endParaRPr lang="en-IN" sz="1800" dirty="0"/>
          </a:p>
        </p:txBody>
      </p:sp>
      <p:pic>
        <p:nvPicPr>
          <p:cNvPr id="4" name="Picture 2" descr="C:\Users\Student.admin-PC\Pictures\BLOCK DIAGRAM.png"/>
          <p:cNvPicPr>
            <a:picLocks noChangeAspect="1" noChangeArrowheads="1"/>
          </p:cNvPicPr>
          <p:nvPr/>
        </p:nvPicPr>
        <p:blipFill>
          <a:blip r:embed="rId2"/>
          <a:srcRect/>
          <a:stretch>
            <a:fillRect/>
          </a:stretch>
        </p:blipFill>
        <p:spPr bwMode="auto">
          <a:xfrm>
            <a:off x="855663" y="914400"/>
            <a:ext cx="8059737" cy="5943600"/>
          </a:xfrm>
          <a:prstGeom prst="rect">
            <a:avLst/>
          </a:prstGeom>
          <a:noFill/>
        </p:spPr>
      </p:pic>
    </p:spTree>
    <p:extLst>
      <p:ext uri="{BB962C8B-B14F-4D97-AF65-F5344CB8AC3E}">
        <p14:creationId xmlns:p14="http://schemas.microsoft.com/office/powerpoint/2010/main" val="2564505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Data storage and transfer flow</a:t>
            </a:r>
            <a:endParaRPr lang="en-IN" sz="3600" dirty="0"/>
          </a:p>
        </p:txBody>
      </p:sp>
      <p:pic>
        <p:nvPicPr>
          <p:cNvPr id="4" name="Content Placeholder 3"/>
          <p:cNvPicPr>
            <a:picLocks noGrp="1" noChangeAspect="1"/>
          </p:cNvPicPr>
          <p:nvPr>
            <p:ph idx="1"/>
          </p:nvPr>
        </p:nvPicPr>
        <p:blipFill>
          <a:blip r:embed="rId2"/>
          <a:stretch>
            <a:fillRect/>
          </a:stretch>
        </p:blipFill>
        <p:spPr>
          <a:xfrm>
            <a:off x="2492420" y="1447800"/>
            <a:ext cx="5384710" cy="4800600"/>
          </a:xfrm>
          <a:prstGeom prst="rect">
            <a:avLst/>
          </a:prstGeom>
        </p:spPr>
      </p:pic>
    </p:spTree>
    <p:extLst>
      <p:ext uri="{BB962C8B-B14F-4D97-AF65-F5344CB8AC3E}">
        <p14:creationId xmlns:p14="http://schemas.microsoft.com/office/powerpoint/2010/main" val="61883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Backend programming Interface</a:t>
            </a:r>
            <a:endParaRPr lang="en-IN" sz="3600" dirty="0"/>
          </a:p>
        </p:txBody>
      </p:sp>
      <p:pic>
        <p:nvPicPr>
          <p:cNvPr id="4" name="Content Placeholder 3"/>
          <p:cNvPicPr>
            <a:picLocks noGrp="1" noChangeAspect="1"/>
          </p:cNvPicPr>
          <p:nvPr>
            <p:ph idx="1"/>
          </p:nvPr>
        </p:nvPicPr>
        <p:blipFill>
          <a:blip r:embed="rId2"/>
          <a:stretch>
            <a:fillRect/>
          </a:stretch>
        </p:blipFill>
        <p:spPr>
          <a:xfrm>
            <a:off x="2176225" y="1447800"/>
            <a:ext cx="6017099" cy="4800600"/>
          </a:xfrm>
          <a:prstGeom prst="rect">
            <a:avLst/>
          </a:prstGeom>
        </p:spPr>
      </p:pic>
    </p:spTree>
    <p:extLst>
      <p:ext uri="{BB962C8B-B14F-4D97-AF65-F5344CB8AC3E}">
        <p14:creationId xmlns:p14="http://schemas.microsoft.com/office/powerpoint/2010/main" val="3231247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117</TotalTime>
  <Words>704</Words>
  <Application>Microsoft Office PowerPoint</Application>
  <PresentationFormat>On-screen Show (4:3)</PresentationFormat>
  <Paragraphs>78</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Verdana</vt:lpstr>
      <vt:lpstr>Wingdings 2</vt:lpstr>
      <vt:lpstr>Solstice</vt:lpstr>
      <vt:lpstr>                       PROJECT REPORT                                     on                         “CLEAN-Fi  TOOL” </vt:lpstr>
      <vt:lpstr>ABSTRACT</vt:lpstr>
      <vt:lpstr>PowerPoint Presentation</vt:lpstr>
      <vt:lpstr>OBJECTIVES</vt:lpstr>
      <vt:lpstr>NEED OF PROJECT</vt:lpstr>
      <vt:lpstr>SCHEMATIC DIAGRAM</vt:lpstr>
      <vt:lpstr>BlOCK DIAGRAM</vt:lpstr>
      <vt:lpstr>Data storage and transfer flow</vt:lpstr>
      <vt:lpstr>Backend programming Interface</vt:lpstr>
      <vt:lpstr>Prototype Result</vt:lpstr>
      <vt:lpstr>Prototype</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“CLEAN-Fi  TOOL”</dc:title>
  <dc:creator>Windows User</dc:creator>
  <cp:lastModifiedBy>A-STAR</cp:lastModifiedBy>
  <cp:revision>17</cp:revision>
  <dcterms:created xsi:type="dcterms:W3CDTF">2019-10-11T05:56:26Z</dcterms:created>
  <dcterms:modified xsi:type="dcterms:W3CDTF">2021-01-05T17:32:09Z</dcterms:modified>
</cp:coreProperties>
</file>