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267" r:id="rId3"/>
    <p:sldId id="257" r:id="rId4"/>
    <p:sldId id="280" r:id="rId5"/>
    <p:sldId id="281" r:id="rId6"/>
    <p:sldId id="282" r:id="rId7"/>
    <p:sldId id="283" r:id="rId8"/>
    <p:sldId id="275" r:id="rId9"/>
    <p:sldId id="258" r:id="rId10"/>
    <p:sldId id="271" r:id="rId11"/>
    <p:sldId id="272" r:id="rId12"/>
    <p:sldId id="273" r:id="rId13"/>
    <p:sldId id="274" r:id="rId14"/>
    <p:sldId id="284" r:id="rId15"/>
    <p:sldId id="276" r:id="rId16"/>
    <p:sldId id="277" r:id="rId17"/>
    <p:sldId id="279" r:id="rId18"/>
    <p:sldId id="270" r:id="rId19"/>
    <p:sldId id="278" r:id="rId20"/>
    <p:sldId id="266"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snapToGrid="0">
      <p:cViewPr>
        <p:scale>
          <a:sx n="70" d="100"/>
          <a:sy n="70" d="100"/>
        </p:scale>
        <p:origin x="720"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71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60CE44-3A1B-4E4E-9BF3-CEE5DDBA90E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AFA66F1-59B0-432D-AAD3-756A204333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428F54-214F-4C81-AE3C-8F7B22604CDC}" type="datetimeFigureOut">
              <a:rPr lang="en-IN" smtClean="0"/>
              <a:t>20-05-2021</a:t>
            </a:fld>
            <a:endParaRPr lang="en-IN"/>
          </a:p>
        </p:txBody>
      </p:sp>
      <p:sp>
        <p:nvSpPr>
          <p:cNvPr id="4" name="Footer Placeholder 3">
            <a:extLst>
              <a:ext uri="{FF2B5EF4-FFF2-40B4-BE49-F238E27FC236}">
                <a16:creationId xmlns:a16="http://schemas.microsoft.com/office/drawing/2014/main" id="{11F9A63F-E81C-4EEF-8720-DB17AF13494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E924B48-1837-4F7D-A01A-56ECDADCF8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071563-D77C-424E-9742-BF34CF372595}" type="slidenum">
              <a:rPr lang="en-IN" smtClean="0"/>
              <a:t>‹#›</a:t>
            </a:fld>
            <a:endParaRPr lang="en-IN"/>
          </a:p>
        </p:txBody>
      </p:sp>
    </p:spTree>
    <p:extLst>
      <p:ext uri="{BB962C8B-B14F-4D97-AF65-F5344CB8AC3E}">
        <p14:creationId xmlns:p14="http://schemas.microsoft.com/office/powerpoint/2010/main" val="4267149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AAAD54-93E4-4A9E-A44C-C0E9C114B6F1}" type="datetimeFigureOut">
              <a:rPr lang="en-IN" smtClean="0"/>
              <a:t>20-05-2021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D92DF-20A2-4A68-BCF1-07175436E41A}" type="slidenum">
              <a:rPr lang="en-IN" smtClean="0"/>
              <a:t>‹#›</a:t>
            </a:fld>
            <a:endParaRPr lang="en-IN"/>
          </a:p>
        </p:txBody>
      </p:sp>
    </p:spTree>
    <p:extLst>
      <p:ext uri="{BB962C8B-B14F-4D97-AF65-F5344CB8AC3E}">
        <p14:creationId xmlns:p14="http://schemas.microsoft.com/office/powerpoint/2010/main" val="11504665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A8D92DF-20A2-4A68-BCF1-07175436E41A}" type="slidenum">
              <a:rPr lang="en-IN" smtClean="0"/>
              <a:t>2</a:t>
            </a:fld>
            <a:endParaRPr lang="en-IN"/>
          </a:p>
        </p:txBody>
      </p:sp>
    </p:spTree>
    <p:extLst>
      <p:ext uri="{BB962C8B-B14F-4D97-AF65-F5344CB8AC3E}">
        <p14:creationId xmlns:p14="http://schemas.microsoft.com/office/powerpoint/2010/main" val="464732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FFAF5AC-E902-4BB1-BAA0-FEED78F89FCE}" type="datetime1">
              <a:rPr lang="en-IN" smtClean="0"/>
              <a:t>20-05-2021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1767D7EF-EE38-489B-91C2-06416F0D4B94}" type="slidenum">
              <a:rPr lang="en-IN" smtClean="0"/>
              <a:t>‹#›</a:t>
            </a:fld>
            <a:endParaRPr lang="en-IN"/>
          </a:p>
        </p:txBody>
      </p:sp>
    </p:spTree>
    <p:extLst>
      <p:ext uri="{BB962C8B-B14F-4D97-AF65-F5344CB8AC3E}">
        <p14:creationId xmlns:p14="http://schemas.microsoft.com/office/powerpoint/2010/main" val="1335061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B1AE91-88EA-467D-AB78-D29E582477F0}" type="datetime1">
              <a:rPr lang="en-IN" smtClean="0"/>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7D7EF-EE38-489B-91C2-06416F0D4B94}" type="slidenum">
              <a:rPr lang="en-IN" smtClean="0"/>
              <a:t>‹#›</a:t>
            </a:fld>
            <a:endParaRPr lang="en-IN"/>
          </a:p>
        </p:txBody>
      </p:sp>
    </p:spTree>
    <p:extLst>
      <p:ext uri="{BB962C8B-B14F-4D97-AF65-F5344CB8AC3E}">
        <p14:creationId xmlns:p14="http://schemas.microsoft.com/office/powerpoint/2010/main" val="977394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2B1888-F3A2-48FE-BF59-14C70D6650B0}" type="datetime1">
              <a:rPr lang="en-IN" smtClean="0"/>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7D7EF-EE38-489B-91C2-06416F0D4B94}" type="slidenum">
              <a:rPr lang="en-IN" smtClean="0"/>
              <a:t>‹#›</a:t>
            </a:fld>
            <a:endParaRPr lang="en-IN"/>
          </a:p>
        </p:txBody>
      </p:sp>
    </p:spTree>
    <p:extLst>
      <p:ext uri="{BB962C8B-B14F-4D97-AF65-F5344CB8AC3E}">
        <p14:creationId xmlns:p14="http://schemas.microsoft.com/office/powerpoint/2010/main" val="2425566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537582-788E-4BA0-B22E-62E39EC447E7}" type="datetime1">
              <a:rPr lang="en-IN" smtClean="0"/>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7D7EF-EE38-489B-91C2-06416F0D4B9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90803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80B7F7-31E3-464B-A3D0-BB0E800B31AA}" type="datetime1">
              <a:rPr lang="en-IN" smtClean="0"/>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7D7EF-EE38-489B-91C2-06416F0D4B94}" type="slidenum">
              <a:rPr lang="en-IN" smtClean="0"/>
              <a:t>‹#›</a:t>
            </a:fld>
            <a:endParaRPr lang="en-IN"/>
          </a:p>
        </p:txBody>
      </p:sp>
    </p:spTree>
    <p:extLst>
      <p:ext uri="{BB962C8B-B14F-4D97-AF65-F5344CB8AC3E}">
        <p14:creationId xmlns:p14="http://schemas.microsoft.com/office/powerpoint/2010/main" val="855586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C42877A-85D3-48B7-B79A-24FB83DA8198}" type="datetime1">
              <a:rPr lang="en-IN" smtClean="0"/>
              <a:t>20-05-2021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67D7EF-EE38-489B-91C2-06416F0D4B94}" type="slidenum">
              <a:rPr lang="en-IN" smtClean="0"/>
              <a:t>‹#›</a:t>
            </a:fld>
            <a:endParaRPr lang="en-IN"/>
          </a:p>
        </p:txBody>
      </p:sp>
    </p:spTree>
    <p:extLst>
      <p:ext uri="{BB962C8B-B14F-4D97-AF65-F5344CB8AC3E}">
        <p14:creationId xmlns:p14="http://schemas.microsoft.com/office/powerpoint/2010/main" val="2030258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7B0A660-4564-440A-8151-052DE220EB98}" type="datetime1">
              <a:rPr lang="en-IN" smtClean="0"/>
              <a:t>20-05-2021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67D7EF-EE38-489B-91C2-06416F0D4B94}" type="slidenum">
              <a:rPr lang="en-IN" smtClean="0"/>
              <a:t>‹#›</a:t>
            </a:fld>
            <a:endParaRPr lang="en-IN"/>
          </a:p>
        </p:txBody>
      </p:sp>
    </p:spTree>
    <p:extLst>
      <p:ext uri="{BB962C8B-B14F-4D97-AF65-F5344CB8AC3E}">
        <p14:creationId xmlns:p14="http://schemas.microsoft.com/office/powerpoint/2010/main" val="602247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5F2746-190E-4070-96F3-854DC3ABC8D4}" type="datetime1">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7D7EF-EE38-489B-91C2-06416F0D4B94}" type="slidenum">
              <a:rPr lang="en-IN" smtClean="0"/>
              <a:t>‹#›</a:t>
            </a:fld>
            <a:endParaRPr lang="en-IN"/>
          </a:p>
        </p:txBody>
      </p:sp>
    </p:spTree>
    <p:extLst>
      <p:ext uri="{BB962C8B-B14F-4D97-AF65-F5344CB8AC3E}">
        <p14:creationId xmlns:p14="http://schemas.microsoft.com/office/powerpoint/2010/main" val="2324234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EB678E-E18C-4DA8-825C-F530BCD7DF0E}" type="datetime1">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7D7EF-EE38-489B-91C2-06416F0D4B94}" type="slidenum">
              <a:rPr lang="en-IN" smtClean="0"/>
              <a:t>‹#›</a:t>
            </a:fld>
            <a:endParaRPr lang="en-IN"/>
          </a:p>
        </p:txBody>
      </p:sp>
    </p:spTree>
    <p:extLst>
      <p:ext uri="{BB962C8B-B14F-4D97-AF65-F5344CB8AC3E}">
        <p14:creationId xmlns:p14="http://schemas.microsoft.com/office/powerpoint/2010/main" val="3926985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367F-B16D-4082-8B2D-A12ECE9CA49C}" type="datetime1">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7D7EF-EE38-489B-91C2-06416F0D4B94}" type="slidenum">
              <a:rPr lang="en-IN" smtClean="0"/>
              <a:t>‹#›</a:t>
            </a:fld>
            <a:endParaRPr lang="en-IN"/>
          </a:p>
        </p:txBody>
      </p:sp>
    </p:spTree>
    <p:extLst>
      <p:ext uri="{BB962C8B-B14F-4D97-AF65-F5344CB8AC3E}">
        <p14:creationId xmlns:p14="http://schemas.microsoft.com/office/powerpoint/2010/main" val="405328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B02C8-DFF2-4CDF-B930-8B92A7B8B4F2}" type="datetime1">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7D7EF-EE38-489B-91C2-06416F0D4B94}" type="slidenum">
              <a:rPr lang="en-IN" smtClean="0"/>
              <a:t>‹#›</a:t>
            </a:fld>
            <a:endParaRPr lang="en-IN"/>
          </a:p>
        </p:txBody>
      </p:sp>
    </p:spTree>
    <p:extLst>
      <p:ext uri="{BB962C8B-B14F-4D97-AF65-F5344CB8AC3E}">
        <p14:creationId xmlns:p14="http://schemas.microsoft.com/office/powerpoint/2010/main" val="413318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08C133-A53A-44F2-B866-17A8C88235A4}" type="datetime1">
              <a:rPr lang="en-IN" smtClean="0"/>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7D7EF-EE38-489B-91C2-06416F0D4B94}" type="slidenum">
              <a:rPr lang="en-IN" smtClean="0"/>
              <a:t>‹#›</a:t>
            </a:fld>
            <a:endParaRPr lang="en-IN"/>
          </a:p>
        </p:txBody>
      </p:sp>
    </p:spTree>
    <p:extLst>
      <p:ext uri="{BB962C8B-B14F-4D97-AF65-F5344CB8AC3E}">
        <p14:creationId xmlns:p14="http://schemas.microsoft.com/office/powerpoint/2010/main" val="181621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F4CCBA-AE8E-48A2-AF0A-5741EAC3C139}" type="datetime1">
              <a:rPr lang="en-IN" smtClean="0"/>
              <a:t>20-05-2021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67D7EF-EE38-489B-91C2-06416F0D4B94}" type="slidenum">
              <a:rPr lang="en-IN" smtClean="0"/>
              <a:t>‹#›</a:t>
            </a:fld>
            <a:endParaRPr lang="en-IN"/>
          </a:p>
        </p:txBody>
      </p:sp>
    </p:spTree>
    <p:extLst>
      <p:ext uri="{BB962C8B-B14F-4D97-AF65-F5344CB8AC3E}">
        <p14:creationId xmlns:p14="http://schemas.microsoft.com/office/powerpoint/2010/main" val="2927224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BFC439-8347-40E5-B80B-CF2DF4D6A581}" type="datetime1">
              <a:rPr lang="en-IN" smtClean="0"/>
              <a:t>20-05-2021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67D7EF-EE38-489B-91C2-06416F0D4B94}" type="slidenum">
              <a:rPr lang="en-IN" smtClean="0"/>
              <a:t>‹#›</a:t>
            </a:fld>
            <a:endParaRPr lang="en-IN"/>
          </a:p>
        </p:txBody>
      </p:sp>
    </p:spTree>
    <p:extLst>
      <p:ext uri="{BB962C8B-B14F-4D97-AF65-F5344CB8AC3E}">
        <p14:creationId xmlns:p14="http://schemas.microsoft.com/office/powerpoint/2010/main" val="449144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1E42B3-F25D-4DF9-AF6D-1F6C82A5F7FD}" type="datetime1">
              <a:rPr lang="en-IN" smtClean="0"/>
              <a:t>20-05-2021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67D7EF-EE38-489B-91C2-06416F0D4B94}" type="slidenum">
              <a:rPr lang="en-IN" smtClean="0"/>
              <a:t>‹#›</a:t>
            </a:fld>
            <a:endParaRPr lang="en-IN"/>
          </a:p>
        </p:txBody>
      </p:sp>
    </p:spTree>
    <p:extLst>
      <p:ext uri="{BB962C8B-B14F-4D97-AF65-F5344CB8AC3E}">
        <p14:creationId xmlns:p14="http://schemas.microsoft.com/office/powerpoint/2010/main" val="2053755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D39D44-0BAF-42E0-8027-3F1D36A870A7}" type="datetime1">
              <a:rPr lang="en-IN" smtClean="0"/>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7D7EF-EE38-489B-91C2-06416F0D4B94}" type="slidenum">
              <a:rPr lang="en-IN" smtClean="0"/>
              <a:t>‹#›</a:t>
            </a:fld>
            <a:endParaRPr lang="en-IN"/>
          </a:p>
        </p:txBody>
      </p:sp>
    </p:spTree>
    <p:extLst>
      <p:ext uri="{BB962C8B-B14F-4D97-AF65-F5344CB8AC3E}">
        <p14:creationId xmlns:p14="http://schemas.microsoft.com/office/powerpoint/2010/main" val="146097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A5E20D-CEE4-4C93-9644-052EF82A7BA3}" type="datetime1">
              <a:rPr lang="en-IN" smtClean="0"/>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7D7EF-EE38-489B-91C2-06416F0D4B94}" type="slidenum">
              <a:rPr lang="en-IN" smtClean="0"/>
              <a:t>‹#›</a:t>
            </a:fld>
            <a:endParaRPr lang="en-IN"/>
          </a:p>
        </p:txBody>
      </p:sp>
    </p:spTree>
    <p:extLst>
      <p:ext uri="{BB962C8B-B14F-4D97-AF65-F5344CB8AC3E}">
        <p14:creationId xmlns:p14="http://schemas.microsoft.com/office/powerpoint/2010/main" val="132060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a14="http://schemas.microsoft.com/office/drawing/2010/main">
                  <a14:imgLayer r:embed="rId20">
                    <a14:imgEffect>
                      <a14:brightnessContrast contrast="-40000"/>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29FC97-A22A-4AA1-8E13-FEEDE50B64A1}" type="datetime1">
              <a:rPr lang="en-IN" smtClean="0"/>
              <a:t>20-05-2021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67D7EF-EE38-489B-91C2-06416F0D4B94}" type="slidenum">
              <a:rPr lang="en-IN" smtClean="0"/>
              <a:t>‹#›</a:t>
            </a:fld>
            <a:endParaRPr lang="en-IN"/>
          </a:p>
        </p:txBody>
      </p:sp>
    </p:spTree>
    <p:extLst>
      <p:ext uri="{BB962C8B-B14F-4D97-AF65-F5344CB8AC3E}">
        <p14:creationId xmlns:p14="http://schemas.microsoft.com/office/powerpoint/2010/main" val="3301742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s://circuitdigest.com/article/servo-motor-working-and-basics" TargetMode="External"/><Relationship Id="rId3" Type="http://schemas.openxmlformats.org/officeDocument/2006/relationships/hyperlink" Target="https://www.abr.com/barcode-scanner/" TargetMode="External"/><Relationship Id="rId7" Type="http://schemas.openxmlformats.org/officeDocument/2006/relationships/hyperlink" Target="https://en.wikipedia.org/wiki/DC_connector#:~:text=A%20DC%20connector%20(or%20DC,types%20that%20are%20not%20interchangeable" TargetMode="External"/><Relationship Id="rId2" Type="http://schemas.openxmlformats.org/officeDocument/2006/relationships/hyperlink" Target="https://www.exploreembedded.com/wiki/Overview_of_ESP32_features._What_do_they_practically_mean%3F" TargetMode="External"/><Relationship Id="rId1" Type="http://schemas.openxmlformats.org/officeDocument/2006/relationships/slideLayout" Target="../slideLayouts/slideLayout2.xml"/><Relationship Id="rId6" Type="http://schemas.openxmlformats.org/officeDocument/2006/relationships/hyperlink" Target="https://circuitdigest.com/article/16x2-lcd-display-module-pinout-datasheet" TargetMode="External"/><Relationship Id="rId5" Type="http://schemas.openxmlformats.org/officeDocument/2006/relationships/hyperlink" Target="https://en.m.wikipedia.org/wiki/78xx" TargetMode="External"/><Relationship Id="rId4" Type="http://schemas.openxmlformats.org/officeDocument/2006/relationships/hyperlink" Target="http://www.alselectro.com/barcode-scanner-usb-host.html" TargetMode="External"/><Relationship Id="rId9" Type="http://schemas.openxmlformats.org/officeDocument/2006/relationships/hyperlink" Target="https://bisouv.com/uncategorized/4073229/recent-news-stories-shows-how-the-smart-shopping-carts-market-products-are-surviving-in-the-global-industry-to-2026/"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846C5-78AB-4FBB-B64F-2F99956F4741}"/>
              </a:ext>
            </a:extLst>
          </p:cNvPr>
          <p:cNvSpPr>
            <a:spLocks noGrp="1"/>
          </p:cNvSpPr>
          <p:nvPr>
            <p:ph type="title"/>
          </p:nvPr>
        </p:nvSpPr>
        <p:spPr>
          <a:xfrm>
            <a:off x="1143001" y="1903751"/>
            <a:ext cx="10129602" cy="1947186"/>
          </a:xfrm>
        </p:spPr>
        <p:txBody>
          <a:bodyPr>
            <a:normAutofit/>
          </a:bodyPr>
          <a:lstStyle/>
          <a:p>
            <a:r>
              <a:rPr lang="en-US" sz="4800" b="1" dirty="0">
                <a:effectLst/>
                <a:latin typeface="Cambria" panose="02040503050406030204" pitchFamily="18" charset="0"/>
                <a:ea typeface="Cambria" panose="02040503050406030204" pitchFamily="18" charset="0"/>
              </a:rPr>
              <a:t>         </a:t>
            </a:r>
            <a:r>
              <a:rPr lang="en-US" sz="4800" b="1" dirty="0">
                <a:solidFill>
                  <a:srgbClr val="002060"/>
                </a:solidFill>
                <a:effectLst/>
                <a:latin typeface="Cambria" panose="02040503050406030204" pitchFamily="18" charset="0"/>
                <a:ea typeface="Cambria" panose="02040503050406030204" pitchFamily="18" charset="0"/>
              </a:rPr>
              <a:t>Project presentation</a:t>
            </a:r>
            <a:br>
              <a:rPr lang="en-US" sz="4800" b="1" dirty="0">
                <a:solidFill>
                  <a:srgbClr val="002060"/>
                </a:solidFill>
                <a:effectLst/>
                <a:latin typeface="Cambria" panose="02040503050406030204" pitchFamily="18" charset="0"/>
                <a:ea typeface="Cambria" panose="02040503050406030204" pitchFamily="18" charset="0"/>
              </a:rPr>
            </a:br>
            <a:r>
              <a:rPr lang="en-US" sz="4800" b="1" dirty="0">
                <a:solidFill>
                  <a:srgbClr val="002060"/>
                </a:solidFill>
                <a:effectLst/>
                <a:latin typeface="Cambria" panose="02040503050406030204" pitchFamily="18" charset="0"/>
                <a:ea typeface="Cambria" panose="02040503050406030204" pitchFamily="18" charset="0"/>
              </a:rPr>
              <a:t>                         2020-2021</a:t>
            </a:r>
            <a:br>
              <a:rPr lang="en-US" sz="4800" b="1" dirty="0">
                <a:effectLst/>
                <a:latin typeface="Cambria" panose="02040503050406030204" pitchFamily="18" charset="0"/>
                <a:ea typeface="Cambria" panose="02040503050406030204" pitchFamily="18" charset="0"/>
              </a:rPr>
            </a:br>
            <a:endParaRPr lang="en-IN" dirty="0"/>
          </a:p>
        </p:txBody>
      </p:sp>
      <p:sp>
        <p:nvSpPr>
          <p:cNvPr id="3" name="Slide Number Placeholder 2">
            <a:extLst>
              <a:ext uri="{FF2B5EF4-FFF2-40B4-BE49-F238E27FC236}">
                <a16:creationId xmlns:a16="http://schemas.microsoft.com/office/drawing/2014/main" id="{C936C1CC-CC72-4746-9F20-57F22550AF91}"/>
              </a:ext>
            </a:extLst>
          </p:cNvPr>
          <p:cNvSpPr>
            <a:spLocks noGrp="1"/>
          </p:cNvSpPr>
          <p:nvPr>
            <p:ph type="sldNum" sz="quarter" idx="12"/>
          </p:nvPr>
        </p:nvSpPr>
        <p:spPr/>
        <p:txBody>
          <a:bodyPr/>
          <a:lstStyle/>
          <a:p>
            <a:fld id="{1767D7EF-EE38-489B-91C2-06416F0D4B94}" type="slidenum">
              <a:rPr lang="en-IN" smtClean="0"/>
              <a:t>1</a:t>
            </a:fld>
            <a:endParaRPr lang="en-IN"/>
          </a:p>
        </p:txBody>
      </p:sp>
    </p:spTree>
    <p:extLst>
      <p:ext uri="{BB962C8B-B14F-4D97-AF65-F5344CB8AC3E}">
        <p14:creationId xmlns:p14="http://schemas.microsoft.com/office/powerpoint/2010/main" val="593798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9EE9-FAB7-46D9-BA8F-0211D22400BB}"/>
              </a:ext>
            </a:extLst>
          </p:cNvPr>
          <p:cNvSpPr>
            <a:spLocks noGrp="1"/>
          </p:cNvSpPr>
          <p:nvPr>
            <p:ph type="title"/>
          </p:nvPr>
        </p:nvSpPr>
        <p:spPr>
          <a:xfrm>
            <a:off x="1141413" y="618518"/>
            <a:ext cx="9905998" cy="583981"/>
          </a:xfrm>
        </p:spPr>
        <p:txBody>
          <a:bodyPr>
            <a:normAutofit/>
          </a:bodyPr>
          <a:lstStyle/>
          <a:p>
            <a:r>
              <a:rPr lang="en-US" sz="2400" b="1" dirty="0">
                <a:latin typeface="Times New Roman" panose="02020603050405020304" pitchFamily="18" charset="0"/>
                <a:cs typeface="Times New Roman" panose="02020603050405020304" pitchFamily="18" charset="0"/>
              </a:rPr>
              <a:t>Block diagram</a:t>
            </a:r>
            <a:endParaRPr lang="en-IN" sz="24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DC8CB7BC-6FFD-44D2-A040-8265919A96A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7761" y="1290638"/>
            <a:ext cx="8633303" cy="5084762"/>
          </a:xfrm>
          <a:prstGeom prst="rect">
            <a:avLst/>
          </a:prstGeom>
          <a:noFill/>
          <a:ln>
            <a:noFill/>
          </a:ln>
        </p:spPr>
      </p:pic>
      <p:sp>
        <p:nvSpPr>
          <p:cNvPr id="3" name="Slide Number Placeholder 2">
            <a:extLst>
              <a:ext uri="{FF2B5EF4-FFF2-40B4-BE49-F238E27FC236}">
                <a16:creationId xmlns:a16="http://schemas.microsoft.com/office/drawing/2014/main" id="{64F24156-2CDA-4608-99F5-350A9C28B145}"/>
              </a:ext>
            </a:extLst>
          </p:cNvPr>
          <p:cNvSpPr>
            <a:spLocks noGrp="1"/>
          </p:cNvSpPr>
          <p:nvPr>
            <p:ph type="sldNum" sz="quarter" idx="12"/>
          </p:nvPr>
        </p:nvSpPr>
        <p:spPr/>
        <p:txBody>
          <a:bodyPr/>
          <a:lstStyle/>
          <a:p>
            <a:fld id="{1767D7EF-EE38-489B-91C2-06416F0D4B94}" type="slidenum">
              <a:rPr lang="en-IN" smtClean="0"/>
              <a:t>10</a:t>
            </a:fld>
            <a:endParaRPr lang="en-IN"/>
          </a:p>
        </p:txBody>
      </p:sp>
    </p:spTree>
    <p:extLst>
      <p:ext uri="{BB962C8B-B14F-4D97-AF65-F5344CB8AC3E}">
        <p14:creationId xmlns:p14="http://schemas.microsoft.com/office/powerpoint/2010/main" val="13171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C53A5-8B16-4158-A1FA-6914CF33268B}"/>
              </a:ext>
            </a:extLst>
          </p:cNvPr>
          <p:cNvSpPr>
            <a:spLocks noGrp="1"/>
          </p:cNvSpPr>
          <p:nvPr>
            <p:ph type="title"/>
          </p:nvPr>
        </p:nvSpPr>
        <p:spPr>
          <a:xfrm>
            <a:off x="1141413" y="219206"/>
            <a:ext cx="9905998" cy="507304"/>
          </a:xfrm>
        </p:spPr>
        <p:txBody>
          <a:bodyPr>
            <a:noAutofit/>
          </a:bodyPr>
          <a:lstStyle/>
          <a:p>
            <a:r>
              <a:rPr lang="en-US" sz="2400" b="1" dirty="0">
                <a:latin typeface="Times New Roman" panose="02020603050405020304" pitchFamily="18" charset="0"/>
                <a:cs typeface="Times New Roman" panose="02020603050405020304" pitchFamily="18" charset="0"/>
              </a:rPr>
              <a:t>Flow diagram</a:t>
            </a:r>
            <a:endParaRPr lang="en-IN" sz="24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C94B54B6-8125-4F04-9021-F99F60EDEB44}"/>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38130" y="814388"/>
            <a:ext cx="4512566" cy="5824537"/>
          </a:xfrm>
          <a:prstGeom prst="rect">
            <a:avLst/>
          </a:prstGeom>
          <a:noFill/>
          <a:ln>
            <a:noFill/>
          </a:ln>
        </p:spPr>
      </p:pic>
      <p:sp>
        <p:nvSpPr>
          <p:cNvPr id="3" name="Slide Number Placeholder 2">
            <a:extLst>
              <a:ext uri="{FF2B5EF4-FFF2-40B4-BE49-F238E27FC236}">
                <a16:creationId xmlns:a16="http://schemas.microsoft.com/office/drawing/2014/main" id="{F3ABB9DB-BDE3-4051-B798-9557BC78C2D9}"/>
              </a:ext>
            </a:extLst>
          </p:cNvPr>
          <p:cNvSpPr>
            <a:spLocks noGrp="1"/>
          </p:cNvSpPr>
          <p:nvPr>
            <p:ph type="sldNum" sz="quarter" idx="12"/>
          </p:nvPr>
        </p:nvSpPr>
        <p:spPr/>
        <p:txBody>
          <a:bodyPr/>
          <a:lstStyle/>
          <a:p>
            <a:fld id="{1767D7EF-EE38-489B-91C2-06416F0D4B94}" type="slidenum">
              <a:rPr lang="en-IN" smtClean="0"/>
              <a:t>11</a:t>
            </a:fld>
            <a:endParaRPr lang="en-IN"/>
          </a:p>
        </p:txBody>
      </p:sp>
    </p:spTree>
    <p:extLst>
      <p:ext uri="{BB962C8B-B14F-4D97-AF65-F5344CB8AC3E}">
        <p14:creationId xmlns:p14="http://schemas.microsoft.com/office/powerpoint/2010/main" val="324864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835E-1EFE-4672-9BB5-272DB78FB5C1}"/>
              </a:ext>
            </a:extLst>
          </p:cNvPr>
          <p:cNvSpPr>
            <a:spLocks noGrp="1"/>
          </p:cNvSpPr>
          <p:nvPr>
            <p:ph type="title"/>
          </p:nvPr>
        </p:nvSpPr>
        <p:spPr>
          <a:xfrm>
            <a:off x="1141413" y="618518"/>
            <a:ext cx="9905998" cy="448281"/>
          </a:xfrm>
        </p:spPr>
        <p:txBody>
          <a:bodyPr>
            <a:noAutofit/>
          </a:bodyPr>
          <a:lstStyle/>
          <a:p>
            <a:r>
              <a:rPr lang="en-US" sz="2400" b="1" dirty="0">
                <a:latin typeface="Times New Roman" panose="02020603050405020304" pitchFamily="18" charset="0"/>
                <a:cs typeface="Times New Roman" panose="02020603050405020304" pitchFamily="18" charset="0"/>
              </a:rPr>
              <a:t>Hardware </a:t>
            </a:r>
            <a:r>
              <a:rPr lang="en-US" sz="2400" b="1" dirty="0" err="1">
                <a:latin typeface="Times New Roman" panose="02020603050405020304" pitchFamily="18" charset="0"/>
                <a:cs typeface="Times New Roman" panose="02020603050405020304" pitchFamily="18" charset="0"/>
              </a:rPr>
              <a:t>discription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63622B-BDF5-4285-BB02-E5B3D9C389B0}"/>
              </a:ext>
            </a:extLst>
          </p:cNvPr>
          <p:cNvSpPr>
            <a:spLocks noGrp="1"/>
          </p:cNvSpPr>
          <p:nvPr>
            <p:ph idx="1"/>
          </p:nvPr>
        </p:nvSpPr>
        <p:spPr>
          <a:xfrm>
            <a:off x="1141412" y="1215024"/>
            <a:ext cx="9905999" cy="5024457"/>
          </a:xfrm>
        </p:spPr>
        <p:txBody>
          <a:bodyPr/>
          <a:lstStyle/>
          <a:p>
            <a:r>
              <a:rPr lang="en-IN"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ESP-32 Board</a:t>
            </a:r>
          </a:p>
          <a:p>
            <a:r>
              <a:rPr lang="en-IN"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Barcode Scanner</a:t>
            </a:r>
            <a:endParaRPr lang="en-IN"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r>
              <a:rPr lang="en-IN"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Barcode scanner-USB Host</a:t>
            </a:r>
          </a:p>
          <a:p>
            <a:r>
              <a:rPr lang="en-IN"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IR Sensor</a:t>
            </a:r>
            <a:endParaRPr lang="en-IN"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r>
              <a:rPr lang="en-IN"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Voltage Regulator </a:t>
            </a:r>
          </a:p>
          <a:p>
            <a:r>
              <a:rPr lang="en-IN"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Servo Motor </a:t>
            </a:r>
            <a:endParaRPr lang="en-IN"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r>
              <a:rPr lang="en-IN" dirty="0">
                <a:solidFill>
                  <a:srgbClr val="002060"/>
                </a:solidFill>
                <a:latin typeface="Calibri" panose="020F0502020204030204" pitchFamily="34" charset="0"/>
                <a:cs typeface="Calibri" panose="020F0502020204030204" pitchFamily="34" charset="0"/>
              </a:rPr>
              <a:t>LCD display</a:t>
            </a:r>
          </a:p>
          <a:p>
            <a:r>
              <a:rPr lang="en-IN" dirty="0">
                <a:solidFill>
                  <a:srgbClr val="002060"/>
                </a:solidFill>
                <a:latin typeface="Calibri" panose="020F0502020204030204" pitchFamily="34" charset="0"/>
                <a:cs typeface="Calibri" panose="020F0502020204030204" pitchFamily="34" charset="0"/>
              </a:rPr>
              <a:t>Battery</a:t>
            </a:r>
          </a:p>
          <a:p>
            <a:pPr marL="0" indent="0">
              <a:buNone/>
            </a:pPr>
            <a:endParaRPr lang="en-IN" sz="2000" dirty="0">
              <a:solidFill>
                <a:srgbClr val="002060"/>
              </a:solidFill>
              <a:latin typeface="Calibri" panose="020F0502020204030204" pitchFamily="34" charset="0"/>
              <a:cs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A979CC90-B2B3-4EA4-873B-39A207FDD80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9363" y="1425923"/>
            <a:ext cx="6274995" cy="4217053"/>
          </a:xfrm>
          <a:prstGeom prst="rect">
            <a:avLst/>
          </a:prstGeom>
          <a:noFill/>
          <a:ln>
            <a:noFill/>
          </a:ln>
        </p:spPr>
      </p:pic>
      <p:sp>
        <p:nvSpPr>
          <p:cNvPr id="5" name="Slide Number Placeholder 4">
            <a:extLst>
              <a:ext uri="{FF2B5EF4-FFF2-40B4-BE49-F238E27FC236}">
                <a16:creationId xmlns:a16="http://schemas.microsoft.com/office/drawing/2014/main" id="{B5B3E80D-5754-464F-9A14-1E3620555578}"/>
              </a:ext>
            </a:extLst>
          </p:cNvPr>
          <p:cNvSpPr>
            <a:spLocks noGrp="1"/>
          </p:cNvSpPr>
          <p:nvPr>
            <p:ph type="sldNum" sz="quarter" idx="12"/>
          </p:nvPr>
        </p:nvSpPr>
        <p:spPr/>
        <p:txBody>
          <a:bodyPr/>
          <a:lstStyle/>
          <a:p>
            <a:fld id="{1767D7EF-EE38-489B-91C2-06416F0D4B94}" type="slidenum">
              <a:rPr lang="en-IN" smtClean="0"/>
              <a:t>12</a:t>
            </a:fld>
            <a:endParaRPr lang="en-IN"/>
          </a:p>
        </p:txBody>
      </p:sp>
    </p:spTree>
    <p:extLst>
      <p:ext uri="{BB962C8B-B14F-4D97-AF65-F5344CB8AC3E}">
        <p14:creationId xmlns:p14="http://schemas.microsoft.com/office/powerpoint/2010/main" val="893148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1834-06F1-49C8-8D3A-2016B34643F5}"/>
              </a:ext>
            </a:extLst>
          </p:cNvPr>
          <p:cNvSpPr>
            <a:spLocks noGrp="1"/>
          </p:cNvSpPr>
          <p:nvPr>
            <p:ph type="title"/>
          </p:nvPr>
        </p:nvSpPr>
        <p:spPr>
          <a:xfrm>
            <a:off x="1141413" y="618518"/>
            <a:ext cx="9905998" cy="448281"/>
          </a:xfrm>
        </p:spPr>
        <p:txBody>
          <a:bodyPr>
            <a:normAutofit/>
          </a:bodyPr>
          <a:lstStyle/>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working</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CA4072-B0F1-4038-A8ED-4880B44E29C1}"/>
              </a:ext>
            </a:extLst>
          </p:cNvPr>
          <p:cNvSpPr>
            <a:spLocks noGrp="1"/>
          </p:cNvSpPr>
          <p:nvPr>
            <p:ph idx="1"/>
          </p:nvPr>
        </p:nvSpPr>
        <p:spPr>
          <a:xfrm>
            <a:off x="1141412" y="1350335"/>
            <a:ext cx="9905999" cy="5388668"/>
          </a:xfrm>
        </p:spPr>
        <p:txBody>
          <a:bodyPr>
            <a:normAutofit fontScale="25000" lnSpcReduction="20000"/>
          </a:bodyPr>
          <a:lstStyle/>
          <a:p>
            <a:r>
              <a:rPr lang="en-IN" sz="96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The project is basically used for the Shopping purpose. Customer only needs to scan QR code present on cart by his mobile application then the cart will be activate. </a:t>
            </a:r>
          </a:p>
          <a:p>
            <a:r>
              <a:rPr lang="en-IN" sz="96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Initially the lid of the cart will be closed, with the help of Barcode scanner present on the cart whenever customer scans every product the lid of cart will be open and after dropping product the lid will close. </a:t>
            </a:r>
          </a:p>
          <a:p>
            <a:r>
              <a:rPr lang="en-IN" sz="96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Without scanning the lid won’t open. The amount and product drop notification will be seen on LCD screen present on cart. </a:t>
            </a:r>
            <a:endParaRPr lang="en-IN" sz="96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96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After Scanning of every product the lid will open and product will be dropped inside the cart. The operation of opening and closing of Lid of cart will be done with the Servo Motors present on both the sides. </a:t>
            </a:r>
          </a:p>
          <a:p>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pPr marL="0" indent="0">
              <a:buNone/>
            </a:pPr>
            <a:endParaRPr lang="en-IN" dirty="0"/>
          </a:p>
          <a:p>
            <a:pPr marL="0" indent="0">
              <a:buNone/>
            </a:pPr>
            <a:r>
              <a:rPr lang="en-IN" sz="1800" b="1" dirty="0">
                <a:effectLst/>
                <a:latin typeface="Calibri" panose="020F0502020204030204" pitchFamily="34" charset="0"/>
                <a:ea typeface="Calibri" panose="020F0502020204030204" pitchFamily="34" charset="0"/>
              </a:rPr>
              <a:t>                   </a:t>
            </a:r>
            <a:endParaRPr lang="en-IN" dirty="0"/>
          </a:p>
        </p:txBody>
      </p:sp>
      <p:sp>
        <p:nvSpPr>
          <p:cNvPr id="4" name="Slide Number Placeholder 3">
            <a:extLst>
              <a:ext uri="{FF2B5EF4-FFF2-40B4-BE49-F238E27FC236}">
                <a16:creationId xmlns:a16="http://schemas.microsoft.com/office/drawing/2014/main" id="{8F577D7C-1F5A-457C-8462-E68BEEF508F1}"/>
              </a:ext>
            </a:extLst>
          </p:cNvPr>
          <p:cNvSpPr>
            <a:spLocks noGrp="1"/>
          </p:cNvSpPr>
          <p:nvPr>
            <p:ph type="sldNum" sz="quarter" idx="12"/>
          </p:nvPr>
        </p:nvSpPr>
        <p:spPr/>
        <p:txBody>
          <a:bodyPr/>
          <a:lstStyle/>
          <a:p>
            <a:fld id="{1767D7EF-EE38-489B-91C2-06416F0D4B94}" type="slidenum">
              <a:rPr lang="en-IN" smtClean="0"/>
              <a:t>13</a:t>
            </a:fld>
            <a:endParaRPr lang="en-IN"/>
          </a:p>
        </p:txBody>
      </p:sp>
    </p:spTree>
    <p:extLst>
      <p:ext uri="{BB962C8B-B14F-4D97-AF65-F5344CB8AC3E}">
        <p14:creationId xmlns:p14="http://schemas.microsoft.com/office/powerpoint/2010/main" val="2985762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E869-6B89-4730-999D-BFD4AB612C76}"/>
              </a:ext>
            </a:extLst>
          </p:cNvPr>
          <p:cNvSpPr>
            <a:spLocks noGrp="1"/>
          </p:cNvSpPr>
          <p:nvPr>
            <p:ph type="title"/>
          </p:nvPr>
        </p:nvSpPr>
        <p:spPr>
          <a:xfrm>
            <a:off x="1141413" y="618518"/>
            <a:ext cx="9905998" cy="610207"/>
          </a:xfrm>
        </p:spPr>
        <p:txBody>
          <a:bodyPr/>
          <a:lstStyle/>
          <a:p>
            <a:endParaRPr lang="en-IN" dirty="0"/>
          </a:p>
        </p:txBody>
      </p:sp>
      <p:sp>
        <p:nvSpPr>
          <p:cNvPr id="3" name="Content Placeholder 2">
            <a:extLst>
              <a:ext uri="{FF2B5EF4-FFF2-40B4-BE49-F238E27FC236}">
                <a16:creationId xmlns:a16="http://schemas.microsoft.com/office/drawing/2014/main" id="{F9DA92E1-D41F-410F-A4B7-12DF9CF7F2AF}"/>
              </a:ext>
            </a:extLst>
          </p:cNvPr>
          <p:cNvSpPr>
            <a:spLocks noGrp="1"/>
          </p:cNvSpPr>
          <p:nvPr>
            <p:ph idx="1"/>
          </p:nvPr>
        </p:nvSpPr>
        <p:spPr>
          <a:xfrm>
            <a:off x="1141412" y="1400175"/>
            <a:ext cx="9905999" cy="4391026"/>
          </a:xfrm>
        </p:spPr>
        <p:txBody>
          <a:bodyPr/>
          <a:lstStyle/>
          <a:p>
            <a:r>
              <a:rPr lang="en-IN" sz="24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With the help of IR sensor present inside it will be sensed that the product is dropped with the dropping movement the lid will be close. </a:t>
            </a:r>
          </a:p>
          <a:p>
            <a:r>
              <a:rPr lang="en-IN" sz="24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The dropped product will be added to the bill which is simultaneously generating for every product after scanning on mobile application of Customer. This operation will be done with the help IOT.</a:t>
            </a:r>
            <a:endParaRPr lang="en-IN" sz="2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94FCF266-4160-4108-BF3B-1F837BC9D858}"/>
              </a:ext>
            </a:extLst>
          </p:cNvPr>
          <p:cNvSpPr>
            <a:spLocks noGrp="1"/>
          </p:cNvSpPr>
          <p:nvPr>
            <p:ph type="sldNum" sz="quarter" idx="12"/>
          </p:nvPr>
        </p:nvSpPr>
        <p:spPr/>
        <p:txBody>
          <a:bodyPr/>
          <a:lstStyle/>
          <a:p>
            <a:fld id="{1767D7EF-EE38-489B-91C2-06416F0D4B94}" type="slidenum">
              <a:rPr lang="en-IN" smtClean="0"/>
              <a:t>14</a:t>
            </a:fld>
            <a:endParaRPr lang="en-IN"/>
          </a:p>
        </p:txBody>
      </p:sp>
    </p:spTree>
    <p:extLst>
      <p:ext uri="{BB962C8B-B14F-4D97-AF65-F5344CB8AC3E}">
        <p14:creationId xmlns:p14="http://schemas.microsoft.com/office/powerpoint/2010/main" val="4164972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7A61-AC97-4D5A-9332-515190FA24AD}"/>
              </a:ext>
            </a:extLst>
          </p:cNvPr>
          <p:cNvSpPr>
            <a:spLocks noGrp="1"/>
          </p:cNvSpPr>
          <p:nvPr>
            <p:ph type="title"/>
          </p:nvPr>
        </p:nvSpPr>
        <p:spPr>
          <a:xfrm>
            <a:off x="1141413" y="338203"/>
            <a:ext cx="9905998" cy="463463"/>
          </a:xfrm>
        </p:spPr>
        <p:txBody>
          <a:bodyPr>
            <a:normAutofit fontScale="90000"/>
          </a:bodyPr>
          <a:lstStyle/>
          <a:p>
            <a:endParaRPr lang="en-IN" dirty="0"/>
          </a:p>
        </p:txBody>
      </p:sp>
      <p:pic>
        <p:nvPicPr>
          <p:cNvPr id="4" name="Content Placeholder 3">
            <a:extLst>
              <a:ext uri="{FF2B5EF4-FFF2-40B4-BE49-F238E27FC236}">
                <a16:creationId xmlns:a16="http://schemas.microsoft.com/office/drawing/2014/main" id="{B0E9EC96-BB6E-4201-A6EF-54F5A833CF2C}"/>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5040" b="2459"/>
          <a:stretch/>
        </p:blipFill>
        <p:spPr bwMode="auto">
          <a:xfrm>
            <a:off x="688931" y="1676349"/>
            <a:ext cx="2617939" cy="3937635"/>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BCE5FD12-9B0D-470D-A324-8AAADCDE129E}"/>
              </a:ext>
            </a:extLst>
          </p:cNvPr>
          <p:cNvPicPr/>
          <p:nvPr/>
        </p:nvPicPr>
        <p:blipFill rotWithShape="1">
          <a:blip r:embed="rId3" cstate="print">
            <a:extLst>
              <a:ext uri="{28A0092B-C50C-407E-A947-70E740481C1C}">
                <a14:useLocalDpi xmlns:a14="http://schemas.microsoft.com/office/drawing/2010/main" val="0"/>
              </a:ext>
            </a:extLst>
          </a:blip>
          <a:srcRect l="3766" r="11607"/>
          <a:stretch/>
        </p:blipFill>
        <p:spPr bwMode="auto">
          <a:xfrm>
            <a:off x="3580260" y="2511603"/>
            <a:ext cx="4811395" cy="2521585"/>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D15CF4D9-2640-46A7-BCAD-E6B5D61B25BE}"/>
              </a:ext>
            </a:extLst>
          </p:cNvPr>
          <p:cNvSpPr txBox="1"/>
          <p:nvPr/>
        </p:nvSpPr>
        <p:spPr>
          <a:xfrm>
            <a:off x="4575645" y="5033188"/>
            <a:ext cx="6100174"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rPr>
              <a:t>After Scanning the Product</a:t>
            </a:r>
            <a:endParaRPr lang="en-IN" dirty="0"/>
          </a:p>
        </p:txBody>
      </p:sp>
      <p:sp>
        <p:nvSpPr>
          <p:cNvPr id="10" name="TextBox 9">
            <a:extLst>
              <a:ext uri="{FF2B5EF4-FFF2-40B4-BE49-F238E27FC236}">
                <a16:creationId xmlns:a16="http://schemas.microsoft.com/office/drawing/2014/main" id="{7B2744C7-705E-4CA6-BF01-769841775107}"/>
              </a:ext>
            </a:extLst>
          </p:cNvPr>
          <p:cNvSpPr txBox="1"/>
          <p:nvPr/>
        </p:nvSpPr>
        <p:spPr>
          <a:xfrm>
            <a:off x="688931" y="5681994"/>
            <a:ext cx="6407062"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rPr>
              <a:t>Before Scanning the Product</a:t>
            </a:r>
            <a:endParaRPr lang="en-IN" dirty="0"/>
          </a:p>
        </p:txBody>
      </p:sp>
      <p:pic>
        <p:nvPicPr>
          <p:cNvPr id="11" name="Picture 10">
            <a:extLst>
              <a:ext uri="{FF2B5EF4-FFF2-40B4-BE49-F238E27FC236}">
                <a16:creationId xmlns:a16="http://schemas.microsoft.com/office/drawing/2014/main" id="{8BC18FA2-AF19-4EAB-AA45-BAF5F383B5EA}"/>
              </a:ext>
            </a:extLst>
          </p:cNvPr>
          <p:cNvPicPr/>
          <p:nvPr/>
        </p:nvPicPr>
        <p:blipFill rotWithShape="1">
          <a:blip r:embed="rId4" cstate="print">
            <a:extLst>
              <a:ext uri="{28A0092B-C50C-407E-A947-70E740481C1C}">
                <a14:useLocalDpi xmlns:a14="http://schemas.microsoft.com/office/drawing/2010/main" val="0"/>
              </a:ext>
            </a:extLst>
          </a:blip>
          <a:srcRect l="7559" r="12790"/>
          <a:stretch/>
        </p:blipFill>
        <p:spPr bwMode="auto">
          <a:xfrm rot="5400000">
            <a:off x="8063954" y="2277440"/>
            <a:ext cx="3937635" cy="2735452"/>
          </a:xfrm>
          <a:prstGeom prst="rect">
            <a:avLst/>
          </a:prstGeom>
          <a:noFill/>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0FFBF419-1224-4A6D-80A0-29C57A5BD9C7}"/>
              </a:ext>
            </a:extLst>
          </p:cNvPr>
          <p:cNvSpPr txBox="1"/>
          <p:nvPr/>
        </p:nvSpPr>
        <p:spPr>
          <a:xfrm>
            <a:off x="8812061" y="5646030"/>
            <a:ext cx="2452839"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rPr>
              <a:t>After Dropping Product </a:t>
            </a:r>
            <a:endParaRPr lang="en-IN" dirty="0"/>
          </a:p>
        </p:txBody>
      </p:sp>
      <p:sp>
        <p:nvSpPr>
          <p:cNvPr id="3" name="Slide Number Placeholder 2">
            <a:extLst>
              <a:ext uri="{FF2B5EF4-FFF2-40B4-BE49-F238E27FC236}">
                <a16:creationId xmlns:a16="http://schemas.microsoft.com/office/drawing/2014/main" id="{E2250532-91D1-4C8A-9E22-2F72F172BB08}"/>
              </a:ext>
            </a:extLst>
          </p:cNvPr>
          <p:cNvSpPr>
            <a:spLocks noGrp="1"/>
          </p:cNvSpPr>
          <p:nvPr>
            <p:ph type="sldNum" sz="quarter" idx="12"/>
          </p:nvPr>
        </p:nvSpPr>
        <p:spPr/>
        <p:txBody>
          <a:bodyPr/>
          <a:lstStyle/>
          <a:p>
            <a:fld id="{1767D7EF-EE38-489B-91C2-06416F0D4B94}" type="slidenum">
              <a:rPr lang="en-IN" smtClean="0"/>
              <a:t>15</a:t>
            </a:fld>
            <a:endParaRPr lang="en-IN"/>
          </a:p>
        </p:txBody>
      </p:sp>
    </p:spTree>
    <p:extLst>
      <p:ext uri="{BB962C8B-B14F-4D97-AF65-F5344CB8AC3E}">
        <p14:creationId xmlns:p14="http://schemas.microsoft.com/office/powerpoint/2010/main" val="380034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A4443-ABAF-4BDD-A9C1-771C3FAF9C56}"/>
              </a:ext>
            </a:extLst>
          </p:cNvPr>
          <p:cNvSpPr>
            <a:spLocks noGrp="1"/>
          </p:cNvSpPr>
          <p:nvPr>
            <p:ph type="title"/>
          </p:nvPr>
        </p:nvSpPr>
        <p:spPr>
          <a:xfrm>
            <a:off x="1141413" y="519831"/>
            <a:ext cx="9905998" cy="269310"/>
          </a:xfrm>
        </p:spPr>
        <p:txBody>
          <a:bodyPr>
            <a:normAutofit fontScale="90000"/>
          </a:bodyPr>
          <a:lstStyle/>
          <a:p>
            <a:endParaRPr lang="en-IN" dirty="0"/>
          </a:p>
        </p:txBody>
      </p:sp>
      <p:pic>
        <p:nvPicPr>
          <p:cNvPr id="4" name="Content Placeholder 3">
            <a:extLst>
              <a:ext uri="{FF2B5EF4-FFF2-40B4-BE49-F238E27FC236}">
                <a16:creationId xmlns:a16="http://schemas.microsoft.com/office/drawing/2014/main" id="{98790A47-A791-4136-B6F2-5D66FC2D34BC}"/>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1033" b="6571"/>
          <a:stretch/>
        </p:blipFill>
        <p:spPr bwMode="auto">
          <a:xfrm>
            <a:off x="1891430" y="889349"/>
            <a:ext cx="3244241" cy="5210827"/>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485720FB-1920-4F63-985E-13E525A170AA}"/>
              </a:ext>
            </a:extLst>
          </p:cNvPr>
          <p:cNvPicPr/>
          <p:nvPr/>
        </p:nvPicPr>
        <p:blipFill rotWithShape="1">
          <a:blip r:embed="rId3" cstate="print">
            <a:extLst>
              <a:ext uri="{28A0092B-C50C-407E-A947-70E740481C1C}">
                <a14:useLocalDpi xmlns:a14="http://schemas.microsoft.com/office/drawing/2010/main" val="0"/>
              </a:ext>
            </a:extLst>
          </a:blip>
          <a:srcRect t="-1065" b="6738"/>
          <a:stretch/>
        </p:blipFill>
        <p:spPr bwMode="auto">
          <a:xfrm>
            <a:off x="6701425" y="889349"/>
            <a:ext cx="3244241" cy="5210827"/>
          </a:xfrm>
          <a:prstGeom prst="rect">
            <a:avLst/>
          </a:prstGeom>
          <a:noFill/>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AE0ED9A1-5BBA-4918-BB66-57D0F732E8E5}"/>
              </a:ext>
            </a:extLst>
          </p:cNvPr>
          <p:cNvSpPr txBox="1"/>
          <p:nvPr/>
        </p:nvSpPr>
        <p:spPr>
          <a:xfrm>
            <a:off x="407434" y="6178556"/>
            <a:ext cx="6100174" cy="375552"/>
          </a:xfrm>
          <a:prstGeom prst="rect">
            <a:avLst/>
          </a:prstGeom>
          <a:noFill/>
        </p:spPr>
        <p:txBody>
          <a:bodyPr wrap="square">
            <a:spAutoFit/>
          </a:bodyPr>
          <a:lstStyle/>
          <a:p>
            <a:pPr algn="ctr">
              <a:lnSpc>
                <a:spcPct val="107000"/>
              </a:lnSpc>
              <a:spcAft>
                <a:spcPts val="800"/>
              </a:spcAft>
            </a:pPr>
            <a:r>
              <a:rPr lang="en-IN" sz="1800" b="1" dirty="0">
                <a:effectLst/>
                <a:latin typeface="Calibri" panose="020F0502020204030204" pitchFamily="34" charset="0"/>
                <a:ea typeface="Calibri" panose="020F0502020204030204" pitchFamily="34" charset="0"/>
                <a:cs typeface="Calibri" panose="020F0502020204030204" pitchFamily="34" charset="0"/>
              </a:rPr>
              <a:t>Before Shopping Generated Bill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18C0328-B297-45FE-8D89-B96079C928BC}"/>
              </a:ext>
            </a:extLst>
          </p:cNvPr>
          <p:cNvSpPr txBox="1"/>
          <p:nvPr/>
        </p:nvSpPr>
        <p:spPr>
          <a:xfrm>
            <a:off x="6895579" y="6200384"/>
            <a:ext cx="3050087"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rPr>
              <a:t>After Shopping Generated Bill</a:t>
            </a:r>
            <a:endParaRPr lang="en-IN" dirty="0"/>
          </a:p>
        </p:txBody>
      </p:sp>
      <p:sp>
        <p:nvSpPr>
          <p:cNvPr id="3" name="Slide Number Placeholder 2">
            <a:extLst>
              <a:ext uri="{FF2B5EF4-FFF2-40B4-BE49-F238E27FC236}">
                <a16:creationId xmlns:a16="http://schemas.microsoft.com/office/drawing/2014/main" id="{4B3F25EB-4E72-4751-A18E-B391A3D49399}"/>
              </a:ext>
            </a:extLst>
          </p:cNvPr>
          <p:cNvSpPr>
            <a:spLocks noGrp="1"/>
          </p:cNvSpPr>
          <p:nvPr>
            <p:ph type="sldNum" sz="quarter" idx="12"/>
          </p:nvPr>
        </p:nvSpPr>
        <p:spPr/>
        <p:txBody>
          <a:bodyPr/>
          <a:lstStyle/>
          <a:p>
            <a:fld id="{1767D7EF-EE38-489B-91C2-06416F0D4B94}" type="slidenum">
              <a:rPr lang="en-IN" smtClean="0"/>
              <a:t>16</a:t>
            </a:fld>
            <a:endParaRPr lang="en-IN"/>
          </a:p>
        </p:txBody>
      </p:sp>
    </p:spTree>
    <p:extLst>
      <p:ext uri="{BB962C8B-B14F-4D97-AF65-F5344CB8AC3E}">
        <p14:creationId xmlns:p14="http://schemas.microsoft.com/office/powerpoint/2010/main" val="1950485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E7112-2CFE-46C7-B1D1-0998B66FD6AD}"/>
              </a:ext>
            </a:extLst>
          </p:cNvPr>
          <p:cNvSpPr>
            <a:spLocks noGrp="1"/>
          </p:cNvSpPr>
          <p:nvPr>
            <p:ph type="title"/>
          </p:nvPr>
        </p:nvSpPr>
        <p:spPr>
          <a:xfrm>
            <a:off x="1141413" y="338203"/>
            <a:ext cx="9905998" cy="538619"/>
          </a:xfrm>
        </p:spPr>
        <p:txBody>
          <a:bodyPr>
            <a:normAutofit/>
          </a:bodyPr>
          <a:lstStyle/>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APPLICATIONS</a:t>
            </a:r>
            <a:endParaRPr lang="en-IN" dirty="0"/>
          </a:p>
        </p:txBody>
      </p:sp>
      <p:sp>
        <p:nvSpPr>
          <p:cNvPr id="3" name="Content Placeholder 2">
            <a:extLst>
              <a:ext uri="{FF2B5EF4-FFF2-40B4-BE49-F238E27FC236}">
                <a16:creationId xmlns:a16="http://schemas.microsoft.com/office/drawing/2014/main" id="{35C7F02C-E2FE-49DC-B4E0-338E541586BD}"/>
              </a:ext>
            </a:extLst>
          </p:cNvPr>
          <p:cNvSpPr>
            <a:spLocks noGrp="1"/>
          </p:cNvSpPr>
          <p:nvPr>
            <p:ph idx="1"/>
          </p:nvPr>
        </p:nvSpPr>
        <p:spPr>
          <a:xfrm>
            <a:off x="1141412" y="764088"/>
            <a:ext cx="9905999" cy="5473874"/>
          </a:xfrm>
        </p:spPr>
        <p:txBody>
          <a:bodyPr>
            <a:noAutofit/>
          </a:bodyPr>
          <a:lstStyle/>
          <a:p>
            <a:pPr marL="0" indent="0" algn="just">
              <a:lnSpc>
                <a:spcPct val="107000"/>
              </a:lnSpc>
              <a:spcAft>
                <a:spcPts val="800"/>
              </a:spcAft>
              <a:buNone/>
            </a:pPr>
            <a:r>
              <a:rPr lang="en-IN" sz="22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In Smart shopping cart System, now there is no need for the customer to wait in the queue and wait for his/her turn for the scanning of the product items. Especially during weekends or festivals season, there is not time wastage in waiting in the queue. The customer has to do only billing at the billing counter.</a:t>
            </a:r>
            <a:endParaRPr lang="en-IN" sz="22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US" sz="22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With the help of this invention we will improve system for shopper object selection and checkout in a store. </a:t>
            </a:r>
            <a:endParaRPr lang="en-IN" sz="22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US" sz="22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It will improve system for shopper guidance and direction while shopping in a store</a:t>
            </a:r>
            <a:endParaRPr lang="en-IN" sz="22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US" sz="22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It will improve system for providing a running total of a bill during object selection in a Store.</a:t>
            </a:r>
            <a:endParaRPr lang="en-IN" sz="22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US" sz="22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It will also improve the system for eliminating checkout facilities and object handling in stores.</a:t>
            </a:r>
            <a:endParaRPr lang="en-IN" sz="22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1000"/>
              </a:spcAft>
              <a:tabLst>
                <a:tab pos="457200" algn="l"/>
              </a:tabLst>
            </a:pPr>
            <a:r>
              <a:rPr lang="en-US" sz="22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the Manpower expense can also be reduce with the help of this system.</a:t>
            </a:r>
            <a:endParaRPr lang="en-IN" sz="22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B2186B9-E9E5-41DB-B07C-E8D41DDB0FE1}"/>
              </a:ext>
            </a:extLst>
          </p:cNvPr>
          <p:cNvSpPr>
            <a:spLocks noGrp="1"/>
          </p:cNvSpPr>
          <p:nvPr>
            <p:ph type="sldNum" sz="quarter" idx="12"/>
          </p:nvPr>
        </p:nvSpPr>
        <p:spPr/>
        <p:txBody>
          <a:bodyPr/>
          <a:lstStyle/>
          <a:p>
            <a:fld id="{1767D7EF-EE38-489B-91C2-06416F0D4B94}" type="slidenum">
              <a:rPr lang="en-IN" smtClean="0"/>
              <a:t>17</a:t>
            </a:fld>
            <a:endParaRPr lang="en-IN"/>
          </a:p>
        </p:txBody>
      </p:sp>
    </p:spTree>
    <p:extLst>
      <p:ext uri="{BB962C8B-B14F-4D97-AF65-F5344CB8AC3E}">
        <p14:creationId xmlns:p14="http://schemas.microsoft.com/office/powerpoint/2010/main" val="3978564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46388-86A1-4037-A533-C8FCB9EE65A4}"/>
              </a:ext>
            </a:extLst>
          </p:cNvPr>
          <p:cNvSpPr>
            <a:spLocks noGrp="1"/>
          </p:cNvSpPr>
          <p:nvPr>
            <p:ph type="title"/>
          </p:nvPr>
        </p:nvSpPr>
        <p:spPr>
          <a:xfrm>
            <a:off x="1141413" y="337626"/>
            <a:ext cx="9905998" cy="618977"/>
          </a:xfrm>
        </p:spPr>
        <p:txBody>
          <a:bodyPr>
            <a:normAutofit/>
          </a:bodyPr>
          <a:lstStyle/>
          <a:p>
            <a:r>
              <a:rPr lang="en-US" sz="2400" b="1" dirty="0">
                <a:latin typeface="Times New Roman" panose="02020603050405020304" pitchFamily="18" charset="0"/>
                <a:cs typeface="Times New Roman" panose="02020603050405020304" pitchFamily="18" charset="0"/>
              </a:rPr>
              <a:t>Result and 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F64827-B804-4162-B35A-606C4C4E6B37}"/>
              </a:ext>
            </a:extLst>
          </p:cNvPr>
          <p:cNvSpPr>
            <a:spLocks noGrp="1"/>
          </p:cNvSpPr>
          <p:nvPr>
            <p:ph idx="1"/>
          </p:nvPr>
        </p:nvSpPr>
        <p:spPr>
          <a:xfrm>
            <a:off x="1141412" y="956602"/>
            <a:ext cx="9905999" cy="5331655"/>
          </a:xfrm>
        </p:spPr>
        <p:txBody>
          <a:bodyPr>
            <a:normAutofit lnSpcReduction="10000"/>
          </a:bodyPr>
          <a:lstStyle/>
          <a:p>
            <a:r>
              <a:rPr lang="en-IN"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We validated the effectiveness and advantages of our proposed methodology by doing software testing. Each module of the program was verified with various test cases. The device was programmed through ESP-32 efficiently. </a:t>
            </a:r>
          </a:p>
          <a:p>
            <a:r>
              <a:rPr lang="en-IN"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The goal of this project was to make Smart Shopping System, now there is no need for the customers to wait in the queue and wait for his/her turn for the scanning of the product items. </a:t>
            </a:r>
          </a:p>
          <a:p>
            <a:r>
              <a:rPr lang="en-IN"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The customer has to scan barcode of product before dropping it in the cart and the bill can be generate on his mobile through mobile application. </a:t>
            </a:r>
          </a:p>
          <a:p>
            <a:r>
              <a:rPr lang="en-IN"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So, supermarkets or hypermarkets use this concept as their business strategy to attract more number of customers. The future scope is wide as per its use as it stands to be the greatest issue for time being. </a:t>
            </a:r>
            <a:endParaRPr lang="en-IN"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solidFill>
                <a:schemeClr val="tx2">
                  <a:lumMod val="60000"/>
                  <a:lumOff val="40000"/>
                </a:schemeClr>
              </a:solidFill>
            </a:endParaRPr>
          </a:p>
        </p:txBody>
      </p:sp>
      <p:sp>
        <p:nvSpPr>
          <p:cNvPr id="4" name="Slide Number Placeholder 3">
            <a:extLst>
              <a:ext uri="{FF2B5EF4-FFF2-40B4-BE49-F238E27FC236}">
                <a16:creationId xmlns:a16="http://schemas.microsoft.com/office/drawing/2014/main" id="{EBC896AD-EAF3-4664-8838-D3376AAF8A67}"/>
              </a:ext>
            </a:extLst>
          </p:cNvPr>
          <p:cNvSpPr>
            <a:spLocks noGrp="1"/>
          </p:cNvSpPr>
          <p:nvPr>
            <p:ph type="sldNum" sz="quarter" idx="12"/>
          </p:nvPr>
        </p:nvSpPr>
        <p:spPr/>
        <p:txBody>
          <a:bodyPr/>
          <a:lstStyle/>
          <a:p>
            <a:fld id="{1767D7EF-EE38-489B-91C2-06416F0D4B94}" type="slidenum">
              <a:rPr lang="en-IN" smtClean="0"/>
              <a:t>18</a:t>
            </a:fld>
            <a:endParaRPr lang="en-IN"/>
          </a:p>
        </p:txBody>
      </p:sp>
    </p:spTree>
    <p:extLst>
      <p:ext uri="{BB962C8B-B14F-4D97-AF65-F5344CB8AC3E}">
        <p14:creationId xmlns:p14="http://schemas.microsoft.com/office/powerpoint/2010/main" val="1203024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E3AC-B366-4D87-BEDD-17C7991D1E95}"/>
              </a:ext>
            </a:extLst>
          </p:cNvPr>
          <p:cNvSpPr>
            <a:spLocks noGrp="1"/>
          </p:cNvSpPr>
          <p:nvPr>
            <p:ph type="title"/>
          </p:nvPr>
        </p:nvSpPr>
        <p:spPr>
          <a:xfrm>
            <a:off x="1143001" y="288100"/>
            <a:ext cx="9905998" cy="778700"/>
          </a:xfrm>
        </p:spPr>
        <p:txBody>
          <a:bodyPr>
            <a:normAutofit fontScale="90000"/>
          </a:bodyPr>
          <a:lstStyle/>
          <a:p>
            <a:r>
              <a:rPr lang="en-US" sz="2700" b="1" dirty="0">
                <a:latin typeface="Times New Roman" panose="02020603050405020304" pitchFamily="18" charset="0"/>
                <a:cs typeface="Times New Roman" panose="02020603050405020304" pitchFamily="18" charset="0"/>
              </a:rPr>
              <a:t>FUTURE scope</a:t>
            </a:r>
            <a:br>
              <a:rPr lang="en-US" sz="3600" dirty="0"/>
            </a:br>
            <a:endParaRPr lang="en-IN" dirty="0"/>
          </a:p>
        </p:txBody>
      </p:sp>
      <p:sp>
        <p:nvSpPr>
          <p:cNvPr id="3" name="Content Placeholder 2">
            <a:extLst>
              <a:ext uri="{FF2B5EF4-FFF2-40B4-BE49-F238E27FC236}">
                <a16:creationId xmlns:a16="http://schemas.microsoft.com/office/drawing/2014/main" id="{5A3DAC94-8208-4C39-8A8A-2410F798EE51}"/>
              </a:ext>
            </a:extLst>
          </p:cNvPr>
          <p:cNvSpPr>
            <a:spLocks noGrp="1"/>
          </p:cNvSpPr>
          <p:nvPr>
            <p:ph idx="1"/>
          </p:nvPr>
        </p:nvSpPr>
        <p:spPr>
          <a:xfrm>
            <a:off x="1141412" y="964504"/>
            <a:ext cx="9905999" cy="5274978"/>
          </a:xfrm>
        </p:spPr>
        <p:txBody>
          <a:bodyPr>
            <a:normAutofit lnSpcReduction="10000"/>
          </a:bodyPr>
          <a:lstStyle/>
          <a:p>
            <a:r>
              <a:rPr lang="en-IN"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We have to update the details of the product items in the memory unit of trolley time to time. We take the help of Internet of Things and some software with the help of which all information will be updated regularly. </a:t>
            </a:r>
          </a:p>
          <a:p>
            <a:r>
              <a:rPr lang="en-IN"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Also, with the help of optical sensor, motors, and motor drivers, we will make trolley in such a way that it will follow the customer which purchasing items. </a:t>
            </a:r>
          </a:p>
          <a:p>
            <a:r>
              <a:rPr lang="en-IN"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Later in future this intelligence system will advice the customer which products can be removed from the basket if the budget exceeds. </a:t>
            </a:r>
          </a:p>
          <a:p>
            <a:r>
              <a:rPr lang="en-IN"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We have to find the mechanism to deselect the removed products from billing. So some other technique can be incorporated to increase its efficiency.</a:t>
            </a:r>
            <a:endParaRPr lang="en-IN"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FC80E77D-40EF-48FD-8EAF-4761E3D5A9B3}"/>
              </a:ext>
            </a:extLst>
          </p:cNvPr>
          <p:cNvSpPr>
            <a:spLocks noGrp="1"/>
          </p:cNvSpPr>
          <p:nvPr>
            <p:ph type="sldNum" sz="quarter" idx="12"/>
          </p:nvPr>
        </p:nvSpPr>
        <p:spPr/>
        <p:txBody>
          <a:bodyPr/>
          <a:lstStyle/>
          <a:p>
            <a:fld id="{1767D7EF-EE38-489B-91C2-06416F0D4B94}" type="slidenum">
              <a:rPr lang="en-IN" smtClean="0"/>
              <a:t>19</a:t>
            </a:fld>
            <a:endParaRPr lang="en-IN"/>
          </a:p>
        </p:txBody>
      </p:sp>
    </p:spTree>
    <p:extLst>
      <p:ext uri="{BB962C8B-B14F-4D97-AF65-F5344CB8AC3E}">
        <p14:creationId xmlns:p14="http://schemas.microsoft.com/office/powerpoint/2010/main" val="532878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2B1A85-BAFF-4F60-BC04-A13767DFC796}"/>
              </a:ext>
            </a:extLst>
          </p:cNvPr>
          <p:cNvSpPr txBox="1"/>
          <p:nvPr/>
        </p:nvSpPr>
        <p:spPr>
          <a:xfrm>
            <a:off x="359762" y="179883"/>
            <a:ext cx="11647359" cy="6555641"/>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002060"/>
              </a:solidFill>
              <a:effectLst/>
              <a:latin typeface="Cambria" panose="02040503050406030204" pitchFamily="18"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2060"/>
                </a:solidFill>
                <a:effectLst/>
                <a:latin typeface="Cambria" panose="02040503050406030204" pitchFamily="18" charset="0"/>
                <a:ea typeface="Times New Roman" panose="02020603050405020304" pitchFamily="18" charset="0"/>
              </a:rPr>
              <a:t>YESHWANTRAO  CHAVAN  COLLEGE  OF ENGINEERING, NAGPUR</a:t>
            </a:r>
            <a:endParaRPr kumimoji="0" lang="en-US" sz="1800" b="0" i="0" u="none" strike="noStrike" cap="none" normalizeH="0" baseline="0" dirty="0">
              <a:ln>
                <a:noFill/>
              </a:ln>
              <a:solidFill>
                <a:srgbClr val="002060"/>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2060"/>
                </a:solidFill>
                <a:effectLst/>
                <a:latin typeface="Arial" panose="020B0604020202020204" pitchFamily="34" charset="0"/>
                <a:ea typeface="Times New Roman" panose="02020603050405020304" pitchFamily="18" charset="0"/>
              </a:rPr>
              <a:t>(</a:t>
            </a:r>
            <a:r>
              <a:rPr kumimoji="0" lang="en-US" sz="1600" b="1" i="0" u="none" strike="noStrike" cap="none" normalizeH="0" baseline="0" dirty="0">
                <a:ln>
                  <a:noFill/>
                </a:ln>
                <a:solidFill>
                  <a:srgbClr val="002060"/>
                </a:solidFill>
                <a:effectLst/>
                <a:latin typeface="Arial" panose="020B0604020202020204" pitchFamily="34" charset="0"/>
                <a:ea typeface="Times New Roman" panose="02020603050405020304" pitchFamily="18" charset="0"/>
              </a:rPr>
              <a:t>An autonomous institution affiliated to </a:t>
            </a:r>
            <a:r>
              <a:rPr kumimoji="0" lang="en-US" sz="1600" b="1" i="0" u="none" strike="noStrike" cap="none" normalizeH="0" baseline="0" dirty="0" err="1">
                <a:ln>
                  <a:noFill/>
                </a:ln>
                <a:solidFill>
                  <a:srgbClr val="002060"/>
                </a:solidFill>
                <a:effectLst/>
                <a:latin typeface="Arial" panose="020B0604020202020204" pitchFamily="34" charset="0"/>
                <a:ea typeface="Times New Roman" panose="02020603050405020304" pitchFamily="18" charset="0"/>
              </a:rPr>
              <a:t>Rashtrasant</a:t>
            </a:r>
            <a:r>
              <a:rPr kumimoji="0" lang="en-US" sz="1600" b="1" i="0" u="none" strike="noStrike" cap="none" normalizeH="0" baseline="0" dirty="0">
                <a:ln>
                  <a:noFill/>
                </a:ln>
                <a:solidFill>
                  <a:srgbClr val="002060"/>
                </a:solidFill>
                <a:effectLst/>
                <a:latin typeface="Arial" panose="020B0604020202020204" pitchFamily="34" charset="0"/>
                <a:ea typeface="Times New Roman" panose="02020603050405020304" pitchFamily="18" charset="0"/>
              </a:rPr>
              <a:t> </a:t>
            </a:r>
            <a:r>
              <a:rPr kumimoji="0" lang="en-US" sz="1600" b="1" i="0" u="none" strike="noStrike" cap="none" normalizeH="0" baseline="0" dirty="0" err="1">
                <a:ln>
                  <a:noFill/>
                </a:ln>
                <a:solidFill>
                  <a:srgbClr val="002060"/>
                </a:solidFill>
                <a:effectLst/>
                <a:latin typeface="Arial" panose="020B0604020202020204" pitchFamily="34" charset="0"/>
                <a:ea typeface="Times New Roman" panose="02020603050405020304" pitchFamily="18" charset="0"/>
              </a:rPr>
              <a:t>Tukadoji</a:t>
            </a:r>
            <a:r>
              <a:rPr kumimoji="0" lang="en-US" sz="1600" b="1" i="0" u="none" strike="noStrike" cap="none" normalizeH="0" baseline="0" dirty="0">
                <a:ln>
                  <a:noFill/>
                </a:ln>
                <a:solidFill>
                  <a:srgbClr val="002060"/>
                </a:solidFill>
                <a:effectLst/>
                <a:latin typeface="Arial" panose="020B0604020202020204" pitchFamily="34" charset="0"/>
                <a:ea typeface="Times New Roman" panose="02020603050405020304" pitchFamily="18" charset="0"/>
              </a:rPr>
              <a:t> Maharaj Nagpur University, Nagpur)</a:t>
            </a:r>
          </a:p>
          <a:p>
            <a:pPr algn="ctr"/>
            <a:r>
              <a:rPr lang="en-US" sz="1600" b="1" dirty="0">
                <a:solidFill>
                  <a:srgbClr val="002060"/>
                </a:solidFill>
              </a:rPr>
              <a:t>DEPARTMENT OF ELECTRONICS ENGINEERING</a:t>
            </a:r>
          </a:p>
          <a:p>
            <a:pPr algn="ctr"/>
            <a:endParaRPr lang="en-US" sz="1600" dirty="0">
              <a:solidFill>
                <a:srgbClr val="002060"/>
              </a:solidFill>
            </a:endParaRPr>
          </a:p>
          <a:p>
            <a:pPr algn="ctr"/>
            <a:r>
              <a:rPr lang="en-US" sz="1800" b="1" dirty="0">
                <a:solidFill>
                  <a:srgbClr val="002060"/>
                </a:solidFill>
              </a:rPr>
              <a:t> </a:t>
            </a:r>
          </a:p>
          <a:p>
            <a:pPr algn="ctr"/>
            <a:endParaRPr lang="en-US" sz="1800" b="1" dirty="0">
              <a:solidFill>
                <a:srgbClr val="002060"/>
              </a:solidFill>
            </a:endParaRPr>
          </a:p>
          <a:p>
            <a:pPr algn="ctr"/>
            <a:endParaRPr lang="en-US" sz="1800" b="1" dirty="0">
              <a:solidFill>
                <a:srgbClr val="002060"/>
              </a:solidFill>
            </a:endParaRPr>
          </a:p>
          <a:p>
            <a:pPr algn="ctr"/>
            <a:endParaRPr lang="en-US" sz="1800" b="1" dirty="0">
              <a:solidFill>
                <a:srgbClr val="002060"/>
              </a:solidFill>
            </a:endParaRPr>
          </a:p>
          <a:p>
            <a:pPr algn="ctr"/>
            <a:endParaRPr lang="en-US" b="1" dirty="0">
              <a:solidFill>
                <a:srgbClr val="002060"/>
              </a:solidFill>
            </a:endParaRPr>
          </a:p>
          <a:p>
            <a:pPr algn="ctr"/>
            <a:r>
              <a:rPr lang="en-US" sz="2400" b="1" dirty="0"/>
              <a:t>“SMART SHOPPING CART”</a:t>
            </a:r>
          </a:p>
          <a:p>
            <a:pPr algn="ctr"/>
            <a:endParaRPr lang="en-US" sz="1800" b="1" dirty="0">
              <a:solidFill>
                <a:srgbClr val="002060"/>
              </a:solidFill>
            </a:endParaRPr>
          </a:p>
          <a:p>
            <a:pPr algn="ctr"/>
            <a:r>
              <a:rPr lang="en-US" sz="1800" b="1" dirty="0">
                <a:solidFill>
                  <a:srgbClr val="002060"/>
                </a:solidFill>
              </a:rPr>
              <a:t>Presented By </a:t>
            </a:r>
          </a:p>
          <a:p>
            <a:pPr algn="ctr"/>
            <a:r>
              <a:rPr lang="en-US" sz="1800" b="1" dirty="0">
                <a:solidFill>
                  <a:srgbClr val="002060"/>
                </a:solidFill>
              </a:rPr>
              <a:t> </a:t>
            </a:r>
            <a:r>
              <a:rPr lang="en-US" b="1" dirty="0">
                <a:solidFill>
                  <a:srgbClr val="002060"/>
                </a:solidFill>
                <a:latin typeface="Cambria" panose="02040503050406030204" pitchFamily="18" charset="0"/>
                <a:ea typeface="Cambria" panose="02040503050406030204" pitchFamily="18" charset="0"/>
              </a:rPr>
              <a:t>ROHIT PATIL</a:t>
            </a:r>
          </a:p>
          <a:p>
            <a:pPr algn="ctr"/>
            <a:r>
              <a:rPr lang="en-US" sz="1800" b="1" dirty="0">
                <a:solidFill>
                  <a:srgbClr val="002060"/>
                </a:solidFill>
                <a:latin typeface="Cambria" panose="02040503050406030204" pitchFamily="18" charset="0"/>
                <a:ea typeface="Cambria" panose="02040503050406030204" pitchFamily="18" charset="0"/>
              </a:rPr>
              <a:t>ANIKET BELOKAR</a:t>
            </a:r>
          </a:p>
          <a:p>
            <a:pPr algn="ctr"/>
            <a:r>
              <a:rPr lang="en-US" b="1" dirty="0">
                <a:solidFill>
                  <a:srgbClr val="002060"/>
                </a:solidFill>
                <a:latin typeface="Cambria" panose="02040503050406030204" pitchFamily="18" charset="0"/>
                <a:ea typeface="Cambria" panose="02040503050406030204" pitchFamily="18" charset="0"/>
              </a:rPr>
              <a:t>MANISHA ZAMPALKAR</a:t>
            </a:r>
          </a:p>
          <a:p>
            <a:pPr algn="ctr"/>
            <a:r>
              <a:rPr lang="en-US" sz="1800" b="1" dirty="0">
                <a:solidFill>
                  <a:srgbClr val="002060"/>
                </a:solidFill>
                <a:latin typeface="Cambria" panose="02040503050406030204" pitchFamily="18" charset="0"/>
                <a:ea typeface="Cambria" panose="02040503050406030204" pitchFamily="18" charset="0"/>
              </a:rPr>
              <a:t>TUSHAR ZILPE</a:t>
            </a:r>
          </a:p>
          <a:p>
            <a:pPr algn="ctr"/>
            <a:r>
              <a:rPr lang="en-US" b="1" dirty="0">
                <a:solidFill>
                  <a:srgbClr val="002060"/>
                </a:solidFill>
                <a:latin typeface="Cambria" panose="02040503050406030204" pitchFamily="18" charset="0"/>
                <a:ea typeface="Cambria" panose="02040503050406030204" pitchFamily="18" charset="0"/>
              </a:rPr>
              <a:t>RAUNAK WALDE</a:t>
            </a:r>
            <a:endParaRPr lang="en-US" sz="1800" b="1" dirty="0">
              <a:solidFill>
                <a:srgbClr val="002060"/>
              </a:solidFill>
              <a:latin typeface="Cambria" panose="02040503050406030204" pitchFamily="18" charset="0"/>
              <a:ea typeface="Cambria" panose="02040503050406030204" pitchFamily="18" charset="0"/>
            </a:endParaRPr>
          </a:p>
          <a:p>
            <a:pPr algn="ctr"/>
            <a:r>
              <a:rPr lang="en-US" sz="1800" b="1" dirty="0">
                <a:solidFill>
                  <a:srgbClr val="002060"/>
                </a:solidFill>
              </a:rPr>
              <a:t> </a:t>
            </a:r>
            <a:endParaRPr lang="en-US" sz="1800" dirty="0">
              <a:solidFill>
                <a:srgbClr val="002060"/>
              </a:solidFill>
            </a:endParaRPr>
          </a:p>
          <a:p>
            <a:pPr algn="ctr"/>
            <a:r>
              <a:rPr lang="en-US" sz="1800" b="1" dirty="0">
                <a:solidFill>
                  <a:srgbClr val="002060"/>
                </a:solidFill>
              </a:rPr>
              <a:t>Under the guidance of</a:t>
            </a:r>
            <a:endParaRPr lang="en-US" sz="1800" dirty="0">
              <a:solidFill>
                <a:srgbClr val="002060"/>
              </a:solidFill>
            </a:endParaRPr>
          </a:p>
          <a:p>
            <a:pPr algn="ctr"/>
            <a:r>
              <a:rPr lang="en-US" sz="1800" b="1" dirty="0">
                <a:solidFill>
                  <a:srgbClr val="002060"/>
                </a:solidFill>
              </a:rPr>
              <a:t>DR. PRADNYA ZODE</a:t>
            </a:r>
            <a:endParaRPr lang="en-US" sz="1800" dirty="0">
              <a:solidFill>
                <a:srgbClr val="002060"/>
              </a:solidFill>
            </a:endParaRPr>
          </a:p>
          <a:p>
            <a:pPr algn="ctr"/>
            <a:r>
              <a:rPr lang="en-US" sz="1600" b="1" dirty="0">
                <a:solidFill>
                  <a:srgbClr val="002060"/>
                </a:solidFill>
              </a:rPr>
              <a:t> </a:t>
            </a:r>
          </a:p>
          <a:p>
            <a:pPr algn="ctr"/>
            <a:r>
              <a:rPr lang="en-US" sz="2400" b="1" dirty="0">
                <a:solidFill>
                  <a:srgbClr val="002060"/>
                </a:solidFill>
              </a:rPr>
              <a:t>2020-2021</a:t>
            </a:r>
          </a:p>
        </p:txBody>
      </p:sp>
      <p:pic>
        <p:nvPicPr>
          <p:cNvPr id="6" name="image1.jpeg">
            <a:extLst>
              <a:ext uri="{FF2B5EF4-FFF2-40B4-BE49-F238E27FC236}">
                <a16:creationId xmlns:a16="http://schemas.microsoft.com/office/drawing/2014/main" id="{21C3280C-0BC1-4CE3-B5FC-33D139360299}"/>
              </a:ext>
            </a:extLst>
          </p:cNvPr>
          <p:cNvPicPr/>
          <p:nvPr/>
        </p:nvPicPr>
        <p:blipFill>
          <a:blip r:embed="rId3" cstate="print"/>
          <a:stretch>
            <a:fillRect/>
          </a:stretch>
        </p:blipFill>
        <p:spPr>
          <a:xfrm>
            <a:off x="5323183" y="1424190"/>
            <a:ext cx="1720515" cy="1415263"/>
          </a:xfrm>
          <a:prstGeom prst="rect">
            <a:avLst/>
          </a:prstGeom>
        </p:spPr>
      </p:pic>
      <p:sp>
        <p:nvSpPr>
          <p:cNvPr id="2" name="Slide Number Placeholder 1">
            <a:extLst>
              <a:ext uri="{FF2B5EF4-FFF2-40B4-BE49-F238E27FC236}">
                <a16:creationId xmlns:a16="http://schemas.microsoft.com/office/drawing/2014/main" id="{EB72EC75-68E9-4445-83DA-32AF6733C388}"/>
              </a:ext>
            </a:extLst>
          </p:cNvPr>
          <p:cNvSpPr>
            <a:spLocks noGrp="1"/>
          </p:cNvSpPr>
          <p:nvPr>
            <p:ph type="sldNum" sz="quarter" idx="12"/>
          </p:nvPr>
        </p:nvSpPr>
        <p:spPr/>
        <p:txBody>
          <a:bodyPr/>
          <a:lstStyle/>
          <a:p>
            <a:fld id="{1767D7EF-EE38-489B-91C2-06416F0D4B94}" type="slidenum">
              <a:rPr lang="en-IN" smtClean="0"/>
              <a:t>2</a:t>
            </a:fld>
            <a:endParaRPr lang="en-IN"/>
          </a:p>
        </p:txBody>
      </p:sp>
    </p:spTree>
    <p:extLst>
      <p:ext uri="{BB962C8B-B14F-4D97-AF65-F5344CB8AC3E}">
        <p14:creationId xmlns:p14="http://schemas.microsoft.com/office/powerpoint/2010/main" val="3745500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8F5D-5236-4231-A2CB-2AA2BBCEF753}"/>
              </a:ext>
            </a:extLst>
          </p:cNvPr>
          <p:cNvSpPr>
            <a:spLocks noGrp="1"/>
          </p:cNvSpPr>
          <p:nvPr>
            <p:ph type="title"/>
          </p:nvPr>
        </p:nvSpPr>
        <p:spPr>
          <a:xfrm>
            <a:off x="1141413" y="314794"/>
            <a:ext cx="9905998" cy="752005"/>
          </a:xfrm>
        </p:spPr>
        <p:txBody>
          <a:bodyPr>
            <a:normAutofit fontScale="90000"/>
          </a:bodyPr>
          <a:lstStyle/>
          <a:p>
            <a:r>
              <a:rPr lang="en-US" sz="2700" b="1" dirty="0">
                <a:effectLst/>
                <a:latin typeface="Times New Roman" panose="02020603050405020304" pitchFamily="18" charset="0"/>
                <a:ea typeface="Times New Roman" panose="02020603050405020304" pitchFamily="18" charset="0"/>
              </a:rPr>
              <a:t>references</a:t>
            </a:r>
            <a:br>
              <a:rPr lang="en-IN" sz="1800" dirty="0">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6522F0EB-6908-499B-B8E2-8293073F2FE2}"/>
              </a:ext>
            </a:extLst>
          </p:cNvPr>
          <p:cNvSpPr>
            <a:spLocks noGrp="1"/>
          </p:cNvSpPr>
          <p:nvPr>
            <p:ph idx="1"/>
          </p:nvPr>
        </p:nvSpPr>
        <p:spPr>
          <a:xfrm>
            <a:off x="1141412" y="839448"/>
            <a:ext cx="9905999" cy="5703757"/>
          </a:xfrm>
        </p:spPr>
        <p:txBody>
          <a:bodyPr>
            <a:normAutofit fontScale="25000" lnSpcReduction="20000"/>
          </a:bodyPr>
          <a:lstStyle/>
          <a:p>
            <a:pPr marL="342900" lvl="0" indent="-342900" algn="just">
              <a:lnSpc>
                <a:spcPct val="107000"/>
              </a:lnSpc>
              <a:buFont typeface="+mj-lt"/>
              <a:buAutoNum type="arabicPeriod"/>
            </a:pPr>
            <a:r>
              <a:rPr lang="en-IN" sz="64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News paper articles</a:t>
            </a:r>
            <a:endParaRPr lang="en-IN" sz="6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64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Mario </a:t>
            </a:r>
            <a:r>
              <a:rPr lang="en-IN" sz="6400" dirty="0" err="1">
                <a:solidFill>
                  <a:srgbClr val="002060"/>
                </a:solidFill>
                <a:effectLst/>
                <a:latin typeface="Calibri" panose="020F0502020204030204" pitchFamily="34" charset="0"/>
                <a:ea typeface="Calibri" panose="020F0502020204030204" pitchFamily="34" charset="0"/>
                <a:cs typeface="Calibri" panose="020F0502020204030204" pitchFamily="34" charset="0"/>
              </a:rPr>
              <a:t>Schkolnick</a:t>
            </a:r>
            <a:r>
              <a:rPr lang="en-IN" sz="64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San Jose, Calif and Robert Jacob von </a:t>
            </a:r>
            <a:r>
              <a:rPr lang="en-IN" sz="6400" dirty="0" err="1">
                <a:solidFill>
                  <a:srgbClr val="002060"/>
                </a:solidFill>
                <a:effectLst/>
                <a:latin typeface="Calibri" panose="020F0502020204030204" pitchFamily="34" charset="0"/>
                <a:ea typeface="Calibri" panose="020F0502020204030204" pitchFamily="34" charset="0"/>
                <a:cs typeface="Calibri" panose="020F0502020204030204" pitchFamily="34" charset="0"/>
              </a:rPr>
              <a:t>Gutfeld</a:t>
            </a:r>
            <a:r>
              <a:rPr lang="en-IN" sz="64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New York, ”INTELLIGENT SHOPPING CART” United States, Patent </a:t>
            </a:r>
            <a:r>
              <a:rPr lang="en-IN" sz="6400" dirty="0" err="1">
                <a:solidFill>
                  <a:srgbClr val="002060"/>
                </a:solidFill>
                <a:effectLst/>
                <a:latin typeface="Calibri" panose="020F0502020204030204" pitchFamily="34" charset="0"/>
                <a:ea typeface="Calibri" panose="020F0502020204030204" pitchFamily="34" charset="0"/>
                <a:cs typeface="Calibri" panose="020F0502020204030204" pitchFamily="34" charset="0"/>
              </a:rPr>
              <a:t>Patent</a:t>
            </a:r>
            <a:r>
              <a:rPr lang="en-IN" sz="64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Number: 5,729,697, DATE OF FILING Mar. 17, 1998</a:t>
            </a:r>
            <a:endParaRPr lang="en-IN" sz="6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64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Jimmie R. Clark and (US), Richard Andrew White Pineville MO (US) and Christopher Soames Johnson, Pea Ridge, AR (US) ” SMART SHOPPING CART AND METHOD OF USE”, United States  Patent Application Publication, Pub. No.: US 2017/0186072 A1, Pub. Date: Jun. 29, 2017</a:t>
            </a:r>
            <a:endParaRPr lang="en-IN" sz="6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IN" sz="6400" dirty="0">
                <a:solidFill>
                  <a:srgbClr val="002060"/>
                </a:solidFill>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https://www.exploreembedded.com/wiki/Overview_of_ESP32_features._What_do_they_practically_mean%3F</a:t>
            </a:r>
            <a:r>
              <a:rPr lang="en-IN" sz="64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 ESP-32</a:t>
            </a:r>
            <a:endParaRPr lang="en-IN" sz="6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6400" dirty="0">
                <a:solidFill>
                  <a:srgbClr val="002060"/>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https://www.abr.com/barcode-scanner/</a:t>
            </a:r>
            <a:r>
              <a:rPr lang="en-IN" sz="64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 Bar code scanner</a:t>
            </a:r>
            <a:endParaRPr lang="en-IN" sz="6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6400" dirty="0">
                <a:solidFill>
                  <a:srgbClr val="002060"/>
                </a:solidFill>
                <a:effectLs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http://www.alselectro.com/barcode-scanner-usb-host.html</a:t>
            </a:r>
            <a:r>
              <a:rPr lang="en-IN" sz="64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 USB host</a:t>
            </a:r>
            <a:endParaRPr lang="en-IN" sz="6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64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Research design labs, https://researchdesignlab.com, https://researchdesignlab.com/sensors/irobstacle-sensor.html - IR Sensor</a:t>
            </a:r>
            <a:endParaRPr lang="en-IN" sz="6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64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78XX </a:t>
            </a:r>
            <a:r>
              <a:rPr lang="en-IN" sz="6400" dirty="0">
                <a:solidFill>
                  <a:srgbClr val="002060"/>
                </a:solidFill>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https://en.m.wikipedia.org/wiki/78xx</a:t>
            </a:r>
            <a:r>
              <a:rPr lang="en-IN" sz="64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 Voltage Regulator</a:t>
            </a:r>
            <a:endParaRPr lang="en-IN" sz="6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64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a:t>
            </a:r>
            <a:r>
              <a:rPr lang="en-IN" sz="6400" dirty="0">
                <a:solidFill>
                  <a:srgbClr val="002060"/>
                </a:solidFill>
                <a:effectLst/>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https://circuitdigest.com/article/16x2-lcd-display-module-pinout-datasheet</a:t>
            </a:r>
            <a:r>
              <a:rPr lang="en-IN" sz="64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 LCD display</a:t>
            </a:r>
            <a:endParaRPr lang="en-IN" sz="6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6400" dirty="0">
                <a:solidFill>
                  <a:srgbClr val="002060"/>
                </a:solidFill>
                <a:effectLst/>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https://en.wikipedia.org/wiki/DC_connector#:~:text=A%20DC%20connector%20(or%20DC,types%20that%20are%20not%20interchangeable</a:t>
            </a:r>
            <a:r>
              <a:rPr lang="en-IN" sz="64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.-DC connector</a:t>
            </a:r>
            <a:endParaRPr lang="en-IN" sz="6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6400" dirty="0">
                <a:solidFill>
                  <a:srgbClr val="002060"/>
                </a:solidFill>
                <a:effectLst/>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https://circuitdigest.com/article/servo-motor-working-and-basics</a:t>
            </a:r>
            <a:r>
              <a:rPr lang="en-IN" sz="64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-Servo motor </a:t>
            </a:r>
            <a:endParaRPr lang="en-IN" sz="6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IN" sz="6400" dirty="0">
                <a:solidFill>
                  <a:srgbClr val="002060"/>
                </a:solidFill>
                <a:effectLst/>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https://bisouv.com/uncategorized/4073229/recent-news-stories-shows-how-the-smart-shopping-carts-market-products-are-surviving-in-the-global-industry-to-2026/</a:t>
            </a:r>
            <a:r>
              <a:rPr lang="en-IN" sz="6400" i="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a:t>
            </a:r>
            <a:endParaRPr lang="en-IN" sz="6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dirty="0"/>
          </a:p>
        </p:txBody>
      </p:sp>
      <p:sp>
        <p:nvSpPr>
          <p:cNvPr id="4" name="Slide Number Placeholder 3">
            <a:extLst>
              <a:ext uri="{FF2B5EF4-FFF2-40B4-BE49-F238E27FC236}">
                <a16:creationId xmlns:a16="http://schemas.microsoft.com/office/drawing/2014/main" id="{304514FE-7468-4B3A-8D99-0150D6A2D424}"/>
              </a:ext>
            </a:extLst>
          </p:cNvPr>
          <p:cNvSpPr>
            <a:spLocks noGrp="1"/>
          </p:cNvSpPr>
          <p:nvPr>
            <p:ph type="sldNum" sz="quarter" idx="12"/>
          </p:nvPr>
        </p:nvSpPr>
        <p:spPr/>
        <p:txBody>
          <a:bodyPr/>
          <a:lstStyle/>
          <a:p>
            <a:fld id="{1767D7EF-EE38-489B-91C2-06416F0D4B94}" type="slidenum">
              <a:rPr lang="en-IN" smtClean="0"/>
              <a:t>20</a:t>
            </a:fld>
            <a:endParaRPr lang="en-IN"/>
          </a:p>
        </p:txBody>
      </p:sp>
    </p:spTree>
    <p:extLst>
      <p:ext uri="{BB962C8B-B14F-4D97-AF65-F5344CB8AC3E}">
        <p14:creationId xmlns:p14="http://schemas.microsoft.com/office/powerpoint/2010/main" val="206335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C63C4-15E4-4816-89C9-D33E90D3405C}"/>
              </a:ext>
            </a:extLst>
          </p:cNvPr>
          <p:cNvSpPr>
            <a:spLocks noGrp="1"/>
          </p:cNvSpPr>
          <p:nvPr>
            <p:ph type="title"/>
          </p:nvPr>
        </p:nvSpPr>
        <p:spPr>
          <a:xfrm>
            <a:off x="946541" y="1950430"/>
            <a:ext cx="9905998" cy="1478570"/>
          </a:xfrm>
        </p:spPr>
        <p:txBody>
          <a:bodyPr/>
          <a:lstStyle/>
          <a:p>
            <a:r>
              <a:rPr lang="en-US" dirty="0"/>
              <a:t>                        </a:t>
            </a:r>
            <a:r>
              <a:rPr lang="en-US" sz="6000" dirty="0"/>
              <a:t>THANK YOU</a:t>
            </a:r>
            <a:endParaRPr lang="en-IN" dirty="0"/>
          </a:p>
        </p:txBody>
      </p:sp>
      <p:sp>
        <p:nvSpPr>
          <p:cNvPr id="3" name="Slide Number Placeholder 2">
            <a:extLst>
              <a:ext uri="{FF2B5EF4-FFF2-40B4-BE49-F238E27FC236}">
                <a16:creationId xmlns:a16="http://schemas.microsoft.com/office/drawing/2014/main" id="{0C47BA72-A507-4570-84AC-C6C119EDCCAA}"/>
              </a:ext>
            </a:extLst>
          </p:cNvPr>
          <p:cNvSpPr>
            <a:spLocks noGrp="1"/>
          </p:cNvSpPr>
          <p:nvPr>
            <p:ph type="sldNum" sz="quarter" idx="12"/>
          </p:nvPr>
        </p:nvSpPr>
        <p:spPr/>
        <p:txBody>
          <a:bodyPr/>
          <a:lstStyle/>
          <a:p>
            <a:fld id="{1767D7EF-EE38-489B-91C2-06416F0D4B94}" type="slidenum">
              <a:rPr lang="en-IN" smtClean="0"/>
              <a:t>21</a:t>
            </a:fld>
            <a:endParaRPr lang="en-IN"/>
          </a:p>
        </p:txBody>
      </p:sp>
    </p:spTree>
    <p:extLst>
      <p:ext uri="{BB962C8B-B14F-4D97-AF65-F5344CB8AC3E}">
        <p14:creationId xmlns:p14="http://schemas.microsoft.com/office/powerpoint/2010/main" val="2333442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D2C76-C2E9-497A-929A-EE0DA09ABADF}"/>
              </a:ext>
            </a:extLst>
          </p:cNvPr>
          <p:cNvSpPr>
            <a:spLocks noGrp="1"/>
          </p:cNvSpPr>
          <p:nvPr>
            <p:ph type="title"/>
          </p:nvPr>
        </p:nvSpPr>
        <p:spPr>
          <a:xfrm>
            <a:off x="1141413" y="263047"/>
            <a:ext cx="9905998" cy="862367"/>
          </a:xfrm>
        </p:spPr>
        <p:txBody>
          <a:bodyPr>
            <a:normAutofit/>
          </a:bodyPr>
          <a:lstStyle/>
          <a:p>
            <a:r>
              <a:rPr lang="en-US" sz="2400" dirty="0">
                <a:solidFill>
                  <a:schemeClr val="bg1"/>
                </a:solidFill>
              </a:rPr>
              <a:t>  contents:</a:t>
            </a:r>
            <a:endParaRPr lang="en-IN" sz="2400" dirty="0">
              <a:solidFill>
                <a:schemeClr val="bg1"/>
              </a:solidFill>
            </a:endParaRPr>
          </a:p>
        </p:txBody>
      </p:sp>
      <p:sp>
        <p:nvSpPr>
          <p:cNvPr id="3" name="Content Placeholder 2">
            <a:extLst>
              <a:ext uri="{FF2B5EF4-FFF2-40B4-BE49-F238E27FC236}">
                <a16:creationId xmlns:a16="http://schemas.microsoft.com/office/drawing/2014/main" id="{70570695-EBBB-43CA-A66A-0873403EA42D}"/>
              </a:ext>
            </a:extLst>
          </p:cNvPr>
          <p:cNvSpPr>
            <a:spLocks noGrp="1"/>
          </p:cNvSpPr>
          <p:nvPr>
            <p:ph idx="1"/>
          </p:nvPr>
        </p:nvSpPr>
        <p:spPr>
          <a:xfrm>
            <a:off x="1268021" y="425884"/>
            <a:ext cx="9905999" cy="6075123"/>
          </a:xfrm>
        </p:spPr>
        <p:txBody>
          <a:bodyPr>
            <a:normAutofit fontScale="85000" lnSpcReduction="20000"/>
          </a:bodyPr>
          <a:lstStyle/>
          <a:p>
            <a:pPr marL="0" indent="0">
              <a:buNone/>
            </a:pPr>
            <a:r>
              <a:rPr lang="en-US" sz="3100" b="1" dirty="0">
                <a:latin typeface="Times New Roman" panose="02020603050405020304" pitchFamily="18" charset="0"/>
                <a:ea typeface="Times New Roman" panose="02020603050405020304" pitchFamily="18" charset="0"/>
                <a:cs typeface="Times New Roman" panose="02020603050405020304" pitchFamily="18" charset="0"/>
              </a:rPr>
              <a:t>CONTENTS</a:t>
            </a:r>
            <a:endParaRPr lang="en-US" sz="31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600" b="1" dirty="0">
                <a:solidFill>
                  <a:srgbClr val="002060"/>
                </a:solidFill>
                <a:effectLst/>
                <a:latin typeface="Times New Roman" panose="02020603050405020304" pitchFamily="18" charset="0"/>
                <a:ea typeface="Times New Roman" panose="02020603050405020304" pitchFamily="18" charset="0"/>
              </a:rPr>
              <a:t>Overview </a:t>
            </a:r>
          </a:p>
          <a:p>
            <a:r>
              <a:rPr lang="en-US" sz="2600" b="1" dirty="0">
                <a:solidFill>
                  <a:srgbClr val="002060"/>
                </a:solidFill>
                <a:latin typeface="Times New Roman" panose="02020603050405020304" pitchFamily="18" charset="0"/>
                <a:ea typeface="Times New Roman" panose="02020603050405020304" pitchFamily="18" charset="0"/>
              </a:rPr>
              <a:t>Literature review</a:t>
            </a:r>
          </a:p>
          <a:p>
            <a:r>
              <a:rPr lang="en-US" sz="2600" b="1" dirty="0">
                <a:solidFill>
                  <a:srgbClr val="002060"/>
                </a:solidFill>
                <a:latin typeface="Times New Roman" panose="02020603050405020304" pitchFamily="18" charset="0"/>
                <a:ea typeface="Times New Roman" panose="02020603050405020304" pitchFamily="18" charset="0"/>
              </a:rPr>
              <a:t>Proposed solution </a:t>
            </a:r>
          </a:p>
          <a:p>
            <a:r>
              <a:rPr lang="en-US" sz="2600" b="1" dirty="0">
                <a:solidFill>
                  <a:srgbClr val="002060"/>
                </a:solidFill>
                <a:latin typeface="Times New Roman" panose="02020603050405020304" pitchFamily="18" charset="0"/>
                <a:ea typeface="Times New Roman" panose="02020603050405020304" pitchFamily="18" charset="0"/>
              </a:rPr>
              <a:t>Objectives </a:t>
            </a:r>
          </a:p>
          <a:p>
            <a:r>
              <a:rPr lang="en-US" sz="2600" b="1" dirty="0">
                <a:solidFill>
                  <a:srgbClr val="002060"/>
                </a:solidFill>
                <a:latin typeface="Times New Roman" panose="02020603050405020304" pitchFamily="18" charset="0"/>
                <a:ea typeface="Times New Roman" panose="02020603050405020304" pitchFamily="18" charset="0"/>
              </a:rPr>
              <a:t>Block diagram</a:t>
            </a:r>
          </a:p>
          <a:p>
            <a:r>
              <a:rPr lang="en-US" sz="2600" b="1" dirty="0">
                <a:solidFill>
                  <a:srgbClr val="002060"/>
                </a:solidFill>
                <a:effectLst/>
                <a:latin typeface="Times New Roman" panose="02020603050405020304" pitchFamily="18" charset="0"/>
                <a:ea typeface="Times New Roman" panose="02020603050405020304" pitchFamily="18" charset="0"/>
              </a:rPr>
              <a:t>Flow diagram</a:t>
            </a:r>
          </a:p>
          <a:p>
            <a:r>
              <a:rPr lang="en-US" sz="2600" b="1" dirty="0">
                <a:solidFill>
                  <a:srgbClr val="002060"/>
                </a:solidFill>
                <a:effectLst/>
                <a:latin typeface="Times New Roman" panose="02020603050405020304" pitchFamily="18" charset="0"/>
                <a:ea typeface="Times New Roman" panose="02020603050405020304" pitchFamily="18" charset="0"/>
              </a:rPr>
              <a:t>Hardware description</a:t>
            </a:r>
          </a:p>
          <a:p>
            <a:r>
              <a:rPr lang="en-US" sz="2600" b="1" dirty="0">
                <a:solidFill>
                  <a:srgbClr val="002060"/>
                </a:solidFill>
                <a:effectLst/>
                <a:latin typeface="Times New Roman" panose="02020603050405020304" pitchFamily="18" charset="0"/>
                <a:ea typeface="Times New Roman" panose="02020603050405020304" pitchFamily="18" charset="0"/>
              </a:rPr>
              <a:t>Working </a:t>
            </a:r>
          </a:p>
          <a:p>
            <a:r>
              <a:rPr lang="en-US" sz="2600" b="1" dirty="0">
                <a:solidFill>
                  <a:srgbClr val="002060"/>
                </a:solidFill>
                <a:effectLst/>
                <a:latin typeface="Times New Roman" panose="02020603050405020304" pitchFamily="18" charset="0"/>
                <a:ea typeface="Times New Roman" panose="02020603050405020304" pitchFamily="18" charset="0"/>
              </a:rPr>
              <a:t>Applications</a:t>
            </a:r>
          </a:p>
          <a:p>
            <a:r>
              <a:rPr lang="en-US" sz="2600" b="1" dirty="0">
                <a:solidFill>
                  <a:srgbClr val="002060"/>
                </a:solidFill>
                <a:latin typeface="Times New Roman" panose="02020603050405020304" pitchFamily="18" charset="0"/>
                <a:ea typeface="Calibri" panose="020F0502020204030204" pitchFamily="34" charset="0"/>
              </a:rPr>
              <a:t>Result and conclusion</a:t>
            </a:r>
          </a:p>
          <a:p>
            <a:r>
              <a:rPr lang="en-US" sz="2600" b="1" dirty="0">
                <a:solidFill>
                  <a:srgbClr val="002060"/>
                </a:solidFill>
                <a:effectLst/>
                <a:latin typeface="Times New Roman" panose="02020603050405020304" pitchFamily="18" charset="0"/>
                <a:ea typeface="Calibri" panose="020F0502020204030204" pitchFamily="34" charset="0"/>
              </a:rPr>
              <a:t>Future </a:t>
            </a:r>
            <a:r>
              <a:rPr lang="en-US" sz="2600" b="1" dirty="0">
                <a:solidFill>
                  <a:srgbClr val="002060"/>
                </a:solidFill>
                <a:latin typeface="Times New Roman" panose="02020603050405020304" pitchFamily="18" charset="0"/>
                <a:ea typeface="Calibri" panose="020F0502020204030204" pitchFamily="34" charset="0"/>
              </a:rPr>
              <a:t>scope</a:t>
            </a:r>
            <a:r>
              <a:rPr lang="en-US" sz="2600" b="1" dirty="0">
                <a:solidFill>
                  <a:srgbClr val="002060"/>
                </a:solidFill>
                <a:effectLst/>
                <a:latin typeface="Times New Roman" panose="02020603050405020304" pitchFamily="18" charset="0"/>
                <a:ea typeface="Calibri" panose="020F0502020204030204" pitchFamily="34" charset="0"/>
              </a:rPr>
              <a:t> </a:t>
            </a:r>
          </a:p>
          <a:p>
            <a:r>
              <a:rPr lang="en-US" sz="2600" b="1" dirty="0">
                <a:solidFill>
                  <a:srgbClr val="002060"/>
                </a:solidFill>
                <a:latin typeface="Times New Roman" panose="02020603050405020304" pitchFamily="18" charset="0"/>
                <a:ea typeface="Calibri" panose="020F0502020204030204" pitchFamily="34" charset="0"/>
              </a:rPr>
              <a:t>References</a:t>
            </a:r>
          </a:p>
          <a:p>
            <a:pPr marL="0" indent="0">
              <a:buNone/>
            </a:pPr>
            <a:endParaRPr lang="en-IN" sz="2600" dirty="0">
              <a:solidFill>
                <a:schemeClr val="bg1"/>
              </a:solidFill>
              <a:effectLst/>
              <a:latin typeface="Calibri" panose="020F0502020204030204" pitchFamily="34" charset="0"/>
              <a:ea typeface="Calibri" panose="020F0502020204030204" pitchFamily="34" charset="0"/>
            </a:endParaRPr>
          </a:p>
          <a:p>
            <a:endParaRPr lang="en-IN" dirty="0">
              <a:solidFill>
                <a:schemeClr val="bg1"/>
              </a:solidFill>
            </a:endParaRPr>
          </a:p>
        </p:txBody>
      </p:sp>
      <p:sp>
        <p:nvSpPr>
          <p:cNvPr id="4" name="Slide Number Placeholder 3">
            <a:extLst>
              <a:ext uri="{FF2B5EF4-FFF2-40B4-BE49-F238E27FC236}">
                <a16:creationId xmlns:a16="http://schemas.microsoft.com/office/drawing/2014/main" id="{F4877F7C-C90C-46B6-950D-29A0AC14F9D6}"/>
              </a:ext>
            </a:extLst>
          </p:cNvPr>
          <p:cNvSpPr>
            <a:spLocks noGrp="1"/>
          </p:cNvSpPr>
          <p:nvPr>
            <p:ph type="sldNum" sz="quarter" idx="12"/>
          </p:nvPr>
        </p:nvSpPr>
        <p:spPr/>
        <p:txBody>
          <a:bodyPr/>
          <a:lstStyle/>
          <a:p>
            <a:fld id="{1767D7EF-EE38-489B-91C2-06416F0D4B94}" type="slidenum">
              <a:rPr lang="en-IN" smtClean="0"/>
              <a:t>3</a:t>
            </a:fld>
            <a:endParaRPr lang="en-IN"/>
          </a:p>
        </p:txBody>
      </p:sp>
    </p:spTree>
    <p:extLst>
      <p:ext uri="{BB962C8B-B14F-4D97-AF65-F5344CB8AC3E}">
        <p14:creationId xmlns:p14="http://schemas.microsoft.com/office/powerpoint/2010/main" val="827680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CD88-DDC0-4989-B10F-61B2DC3E77C6}"/>
              </a:ext>
            </a:extLst>
          </p:cNvPr>
          <p:cNvSpPr>
            <a:spLocks noGrp="1"/>
          </p:cNvSpPr>
          <p:nvPr>
            <p:ph type="title"/>
          </p:nvPr>
        </p:nvSpPr>
        <p:spPr>
          <a:xfrm>
            <a:off x="1141413" y="513568"/>
            <a:ext cx="9905998" cy="375780"/>
          </a:xfrm>
        </p:spPr>
        <p:txBody>
          <a:bodyPr>
            <a:noAutofit/>
          </a:bodyPr>
          <a:lstStyle/>
          <a:p>
            <a:r>
              <a:rPr lang="en-US" sz="2800" b="1" dirty="0">
                <a:latin typeface="Times New Roman" panose="02020603050405020304" pitchFamily="18" charset="0"/>
                <a:cs typeface="Times New Roman" panose="02020603050405020304" pitchFamily="18" charset="0"/>
              </a:rPr>
              <a:t>Overview</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9C4CE6-1495-40F0-9698-70ED5389ADA5}"/>
              </a:ext>
            </a:extLst>
          </p:cNvPr>
          <p:cNvSpPr>
            <a:spLocks noGrp="1"/>
          </p:cNvSpPr>
          <p:nvPr>
            <p:ph idx="1"/>
          </p:nvPr>
        </p:nvSpPr>
        <p:spPr>
          <a:xfrm>
            <a:off x="1141412" y="889348"/>
            <a:ext cx="9905999" cy="4901853"/>
          </a:xfrm>
        </p:spPr>
        <p:txBody>
          <a:bodyPr>
            <a:normAutofit fontScale="47500" lnSpcReduction="20000"/>
          </a:bodyPr>
          <a:lstStyle/>
          <a:p>
            <a:pPr algn="just"/>
            <a:endParaRPr lang="en-US" sz="3500" dirty="0">
              <a:solidFill>
                <a:srgbClr val="002060"/>
              </a:solidFill>
              <a:effectLst/>
              <a:latin typeface="Calibri" panose="020F0502020204030204" pitchFamily="34" charset="0"/>
              <a:ea typeface="Calibri" panose="020F0502020204030204" pitchFamily="34" charset="0"/>
            </a:endParaRPr>
          </a:p>
          <a:p>
            <a:pPr algn="just"/>
            <a:r>
              <a:rPr lang="en-US" sz="4600" dirty="0">
                <a:solidFill>
                  <a:srgbClr val="002060"/>
                </a:solidFill>
                <a:effectLst/>
                <a:latin typeface="Calibri" panose="020F0502020204030204" pitchFamily="34" charset="0"/>
                <a:ea typeface="Calibri" panose="020F0502020204030204" pitchFamily="34" charset="0"/>
              </a:rPr>
              <a:t>A supermarket or a hypermarket is a form where wide variety of product items </a:t>
            </a:r>
            <a:r>
              <a:rPr lang="en-US" sz="4600" dirty="0">
                <a:solidFill>
                  <a:srgbClr val="002060"/>
                </a:solidFill>
                <a:latin typeface="Calibri" panose="020F0502020204030204" pitchFamily="34" charset="0"/>
                <a:ea typeface="Calibri" panose="020F0502020204030204" pitchFamily="34" charset="0"/>
              </a:rPr>
              <a:t>are</a:t>
            </a:r>
            <a:r>
              <a:rPr lang="en-US" sz="4600" dirty="0">
                <a:solidFill>
                  <a:srgbClr val="002060"/>
                </a:solidFill>
                <a:effectLst/>
                <a:latin typeface="Calibri" panose="020F0502020204030204" pitchFamily="34" charset="0"/>
                <a:ea typeface="Calibri" panose="020F0502020204030204" pitchFamily="34" charset="0"/>
              </a:rPr>
              <a:t> available. The main purpose of supermarkets is to provide availability of all the products and save the time of the customers but sometimes customer gets frustrated while waiting in the queue at billing counter and sometimes they get confused while comparing the total price of all the products with the budget in the pocket before billing. </a:t>
            </a:r>
          </a:p>
          <a:p>
            <a:pPr marL="0" indent="0" algn="just">
              <a:buNone/>
            </a:pPr>
            <a:r>
              <a:rPr lang="en-US" sz="4600" dirty="0">
                <a:solidFill>
                  <a:srgbClr val="002060"/>
                </a:solidFill>
                <a:effectLst/>
                <a:latin typeface="Calibri" panose="020F0502020204030204" pitchFamily="34" charset="0"/>
                <a:ea typeface="Calibri" panose="020F0502020204030204" pitchFamily="34" charset="0"/>
              </a:rPr>
              <a:t>   In Shopping markets</a:t>
            </a:r>
            <a:endParaRPr lang="en-IN" sz="4600" dirty="0">
              <a:solidFill>
                <a:srgbClr val="002060"/>
              </a:solidFill>
              <a:effectLst/>
              <a:latin typeface="Calibri" panose="020F0502020204030204" pitchFamily="34" charset="0"/>
              <a:ea typeface="Calibri" panose="020F0502020204030204" pitchFamily="34" charset="0"/>
            </a:endParaRPr>
          </a:p>
          <a:p>
            <a:pPr marL="342900" lvl="0" indent="-342900" algn="l">
              <a:buFont typeface="+mj-lt"/>
              <a:buAutoNum type="arabicPeriod"/>
            </a:pPr>
            <a:r>
              <a:rPr lang="en-US" sz="4600" dirty="0">
                <a:solidFill>
                  <a:srgbClr val="002060"/>
                </a:solidFill>
                <a:effectLst/>
                <a:latin typeface="Calibri" panose="020F0502020204030204" pitchFamily="34" charset="0"/>
                <a:ea typeface="Calibri" panose="020F0502020204030204" pitchFamily="34" charset="0"/>
              </a:rPr>
              <a:t>The checkout procedure is time consuming because it usually requires a wait in line. Further, the objects often have to be rehandled by the shopper and/or the cashier and the bill total can be error prone.</a:t>
            </a:r>
            <a:endParaRPr lang="en-IN" sz="4600" dirty="0">
              <a:solidFill>
                <a:srgbClr val="002060"/>
              </a:solidFill>
              <a:effectLst/>
              <a:latin typeface="Calibri" panose="020F0502020204030204" pitchFamily="34" charset="0"/>
              <a:ea typeface="Calibri" panose="020F0502020204030204" pitchFamily="34" charset="0"/>
            </a:endParaRPr>
          </a:p>
          <a:p>
            <a:pPr marL="342900" lvl="0" indent="-342900" algn="l">
              <a:buFont typeface="+mj-lt"/>
              <a:buAutoNum type="arabicPeriod"/>
            </a:pPr>
            <a:r>
              <a:rPr lang="en-US" sz="4600" dirty="0">
                <a:solidFill>
                  <a:srgbClr val="002060"/>
                </a:solidFill>
                <a:effectLst/>
                <a:latin typeface="Calibri" panose="020F0502020204030204" pitchFamily="34" charset="0"/>
                <a:ea typeface="Calibri" panose="020F0502020204030204" pitchFamily="34" charset="0"/>
              </a:rPr>
              <a:t>There are limitations on instructing the shopper of the store layout and the specific locations of items in the store, including objects on sale.</a:t>
            </a:r>
            <a:endParaRPr lang="en-IN" sz="4600" dirty="0">
              <a:solidFill>
                <a:srgbClr val="002060"/>
              </a:solidFill>
              <a:effectLst/>
              <a:latin typeface="Calibri" panose="020F0502020204030204" pitchFamily="34" charset="0"/>
              <a:ea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3BA63687-F2F5-4D53-9EDC-2B37E00B14F2}"/>
              </a:ext>
            </a:extLst>
          </p:cNvPr>
          <p:cNvSpPr>
            <a:spLocks noGrp="1"/>
          </p:cNvSpPr>
          <p:nvPr>
            <p:ph type="sldNum" sz="quarter" idx="12"/>
          </p:nvPr>
        </p:nvSpPr>
        <p:spPr/>
        <p:txBody>
          <a:bodyPr/>
          <a:lstStyle/>
          <a:p>
            <a:fld id="{1767D7EF-EE38-489B-91C2-06416F0D4B94}" type="slidenum">
              <a:rPr lang="en-IN" smtClean="0"/>
              <a:t>4</a:t>
            </a:fld>
            <a:endParaRPr lang="en-IN"/>
          </a:p>
        </p:txBody>
      </p:sp>
    </p:spTree>
    <p:extLst>
      <p:ext uri="{BB962C8B-B14F-4D97-AF65-F5344CB8AC3E}">
        <p14:creationId xmlns:p14="http://schemas.microsoft.com/office/powerpoint/2010/main" val="1919208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D3D5-9723-4D14-BED9-323DF907CCA1}"/>
              </a:ext>
            </a:extLst>
          </p:cNvPr>
          <p:cNvSpPr>
            <a:spLocks noGrp="1"/>
          </p:cNvSpPr>
          <p:nvPr>
            <p:ph type="title"/>
          </p:nvPr>
        </p:nvSpPr>
        <p:spPr>
          <a:xfrm>
            <a:off x="1141413" y="400833"/>
            <a:ext cx="9905998" cy="21768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FBC1AFF-D3C9-4785-864F-9FAF38794AC6}"/>
              </a:ext>
            </a:extLst>
          </p:cNvPr>
          <p:cNvSpPr>
            <a:spLocks noGrp="1"/>
          </p:cNvSpPr>
          <p:nvPr>
            <p:ph idx="1"/>
          </p:nvPr>
        </p:nvSpPr>
        <p:spPr>
          <a:xfrm>
            <a:off x="1141412" y="814192"/>
            <a:ext cx="9905999" cy="5425290"/>
          </a:xfrm>
        </p:spPr>
        <p:txBody>
          <a:bodyPr>
            <a:normAutofit/>
          </a:bodyPr>
          <a:lstStyle/>
          <a:p>
            <a:pPr marL="0" lvl="0" indent="0" algn="l">
              <a:buNone/>
            </a:pPr>
            <a:r>
              <a:rPr lang="en-US" sz="2000" dirty="0">
                <a:solidFill>
                  <a:srgbClr val="002060"/>
                </a:solidFill>
                <a:latin typeface="Calibri" panose="020F0502020204030204" pitchFamily="34" charset="0"/>
                <a:ea typeface="Calibri" panose="020F0502020204030204" pitchFamily="34" charset="0"/>
              </a:rPr>
              <a:t>3</a:t>
            </a:r>
            <a:r>
              <a:rPr lang="en-US" sz="2200" dirty="0">
                <a:solidFill>
                  <a:srgbClr val="002060"/>
                </a:solidFill>
                <a:latin typeface="Calibri" panose="020F0502020204030204" pitchFamily="34" charset="0"/>
                <a:ea typeface="Calibri" panose="020F0502020204030204" pitchFamily="34" charset="0"/>
              </a:rPr>
              <a:t>. </a:t>
            </a:r>
            <a:r>
              <a:rPr lang="en-US" sz="2200" dirty="0">
                <a:solidFill>
                  <a:srgbClr val="002060"/>
                </a:solidFill>
                <a:effectLst/>
                <a:latin typeface="Calibri" panose="020F0502020204030204" pitchFamily="34" charset="0"/>
                <a:ea typeface="Calibri" panose="020F0502020204030204" pitchFamily="34" charset="0"/>
              </a:rPr>
              <a:t>It involves a number of steps such as getting in line for a checkout register, presenting the objects to the cashier, totaling the amount of the bill for all the objects, paying the bill, and taking the objects out of the store. </a:t>
            </a:r>
            <a:endParaRPr lang="en-IN" sz="2200" dirty="0">
              <a:solidFill>
                <a:srgbClr val="002060"/>
              </a:solidFill>
              <a:latin typeface="Calibri" panose="020F0502020204030204" pitchFamily="34" charset="0"/>
              <a:ea typeface="Calibri" panose="020F0502020204030204" pitchFamily="34" charset="0"/>
            </a:endParaRPr>
          </a:p>
          <a:p>
            <a:pPr marL="0" lvl="0" indent="0" algn="l">
              <a:buNone/>
            </a:pPr>
            <a:r>
              <a:rPr lang="en-IN" sz="2200" dirty="0">
                <a:solidFill>
                  <a:srgbClr val="002060"/>
                </a:solidFill>
                <a:effectLst/>
                <a:latin typeface="Calibri" panose="020F0502020204030204" pitchFamily="34" charset="0"/>
                <a:ea typeface="Calibri" panose="020F0502020204030204" pitchFamily="34" charset="0"/>
              </a:rPr>
              <a:t>4. </a:t>
            </a:r>
            <a:r>
              <a:rPr lang="en-US" sz="2200" dirty="0">
                <a:solidFill>
                  <a:srgbClr val="002060"/>
                </a:solidFill>
                <a:effectLst/>
                <a:latin typeface="Calibri" panose="020F0502020204030204" pitchFamily="34" charset="0"/>
                <a:ea typeface="Calibri" panose="020F0502020204030204" pitchFamily="34" charset="0"/>
              </a:rPr>
              <a:t>The store also has to provide a check out station which requires space for counters and registers that could be used for merchandise.</a:t>
            </a:r>
            <a:endParaRPr lang="en-IN" sz="2200" dirty="0">
              <a:solidFill>
                <a:srgbClr val="002060"/>
              </a:solidFill>
              <a:effectLst/>
              <a:latin typeface="Calibri" panose="020F0502020204030204" pitchFamily="34" charset="0"/>
              <a:ea typeface="Calibri" panose="020F0502020204030204" pitchFamily="34" charset="0"/>
            </a:endParaRPr>
          </a:p>
          <a:p>
            <a:pPr marL="0" lvl="0" indent="0" algn="l">
              <a:buNone/>
            </a:pPr>
            <a:r>
              <a:rPr lang="en-US" sz="2200" dirty="0">
                <a:solidFill>
                  <a:srgbClr val="002060"/>
                </a:solidFill>
                <a:effectLst/>
                <a:latin typeface="Calibri" panose="020F0502020204030204" pitchFamily="34" charset="0"/>
                <a:ea typeface="Calibri" panose="020F0502020204030204" pitchFamily="34" charset="0"/>
              </a:rPr>
              <a:t>5. In addition, there is the expense and management of cashiers.</a:t>
            </a:r>
            <a:endParaRPr lang="en-IN" sz="2200" dirty="0">
              <a:solidFill>
                <a:srgbClr val="002060"/>
              </a:solidFill>
              <a:effectLst/>
              <a:latin typeface="Calibri" panose="020F050202020403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41F13511-B928-4E9E-AC21-516491B6920B}"/>
              </a:ext>
            </a:extLst>
          </p:cNvPr>
          <p:cNvSpPr>
            <a:spLocks noGrp="1"/>
          </p:cNvSpPr>
          <p:nvPr>
            <p:ph type="sldNum" sz="quarter" idx="12"/>
          </p:nvPr>
        </p:nvSpPr>
        <p:spPr/>
        <p:txBody>
          <a:bodyPr/>
          <a:lstStyle/>
          <a:p>
            <a:fld id="{1767D7EF-EE38-489B-91C2-06416F0D4B94}" type="slidenum">
              <a:rPr lang="en-IN" smtClean="0"/>
              <a:t>5</a:t>
            </a:fld>
            <a:endParaRPr lang="en-IN"/>
          </a:p>
        </p:txBody>
      </p:sp>
    </p:spTree>
    <p:extLst>
      <p:ext uri="{BB962C8B-B14F-4D97-AF65-F5344CB8AC3E}">
        <p14:creationId xmlns:p14="http://schemas.microsoft.com/office/powerpoint/2010/main" val="271456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585D0-3E5C-4A62-ACFB-72624AF62578}"/>
              </a:ext>
            </a:extLst>
          </p:cNvPr>
          <p:cNvSpPr>
            <a:spLocks noGrp="1"/>
          </p:cNvSpPr>
          <p:nvPr>
            <p:ph type="title"/>
          </p:nvPr>
        </p:nvSpPr>
        <p:spPr>
          <a:xfrm>
            <a:off x="1141413" y="618518"/>
            <a:ext cx="9905998" cy="448281"/>
          </a:xfrm>
        </p:spPr>
        <p:txBody>
          <a:bodyPr>
            <a:noAutofit/>
          </a:bodyPr>
          <a:lstStyle/>
          <a:p>
            <a:r>
              <a:rPr lang="en-US" sz="2800" b="1" dirty="0" err="1">
                <a:latin typeface="Times New Roman" panose="02020603050405020304" pitchFamily="18" charset="0"/>
                <a:cs typeface="Times New Roman" panose="02020603050405020304" pitchFamily="18" charset="0"/>
              </a:rPr>
              <a:t>Litrature</a:t>
            </a:r>
            <a:r>
              <a:rPr lang="en-US" sz="2800" b="1" dirty="0">
                <a:latin typeface="Times New Roman" panose="02020603050405020304" pitchFamily="18" charset="0"/>
                <a:cs typeface="Times New Roman" panose="02020603050405020304" pitchFamily="18" charset="0"/>
              </a:rPr>
              <a:t> review</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567E97-85E0-4036-99A5-F7437AC77390}"/>
              </a:ext>
            </a:extLst>
          </p:cNvPr>
          <p:cNvSpPr>
            <a:spLocks noGrp="1"/>
          </p:cNvSpPr>
          <p:nvPr>
            <p:ph idx="1"/>
          </p:nvPr>
        </p:nvSpPr>
        <p:spPr>
          <a:xfrm>
            <a:off x="1141413" y="1164920"/>
            <a:ext cx="10131638" cy="5467892"/>
          </a:xfrm>
        </p:spPr>
        <p:txBody>
          <a:bodyPr>
            <a:normAutofit/>
          </a:bodyPr>
          <a:lstStyle/>
          <a:p>
            <a:pPr algn="just">
              <a:lnSpc>
                <a:spcPct val="107000"/>
              </a:lnSpc>
              <a:spcAft>
                <a:spcPts val="800"/>
              </a:spcAft>
              <a:buFont typeface="Wingdings" panose="05000000000000000000" pitchFamily="2" charset="2"/>
              <a:buChar char="v"/>
            </a:pPr>
            <a:r>
              <a:rPr lang="en-IN" sz="22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a:t>
            </a:r>
          </a:p>
          <a:p>
            <a:pPr marL="0" indent="0" algn="just">
              <a:lnSpc>
                <a:spcPct val="107000"/>
              </a:lnSpc>
              <a:spcAft>
                <a:spcPts val="800"/>
              </a:spcAft>
              <a:buNone/>
            </a:pPr>
            <a:r>
              <a:rPr lang="en-IN" sz="2200"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IN" sz="22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APPLICATION NUMBER    5,729,697</a:t>
            </a:r>
            <a:endParaRPr lang="en-IN" sz="22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22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DATE OF FILING                  Mar. 17, 1998</a:t>
            </a:r>
            <a:endParaRPr lang="en-IN" sz="22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22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TITLE OF INVENTION         INTELLIGENT SHOPPING CART </a:t>
            </a:r>
            <a:endParaRPr lang="en-IN" sz="22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2200" dirty="0">
                <a:solidFill>
                  <a:srgbClr val="002060"/>
                </a:solidFill>
                <a:effectLst/>
                <a:latin typeface="Calibri" panose="020F0502020204030204" pitchFamily="34" charset="0"/>
                <a:ea typeface="Calibri" panose="020F0502020204030204" pitchFamily="34" charset="0"/>
              </a:rPr>
              <a:t>The present apparatus is a mobile shopping cart that can automatically keep track of objects selected and carried in the cart and provide a customer using the cart information like the total price of the items carried.</a:t>
            </a:r>
          </a:p>
          <a:p>
            <a:r>
              <a:rPr lang="en-IN" sz="2200" dirty="0">
                <a:solidFill>
                  <a:srgbClr val="002060"/>
                </a:solidFill>
                <a:effectLst/>
                <a:latin typeface="Calibri" panose="020F0502020204030204" pitchFamily="34" charset="0"/>
                <a:ea typeface="Calibri" panose="020F0502020204030204" pitchFamily="34" charset="0"/>
              </a:rPr>
              <a:t> The cart has a radio frequency cart base station with a cart antenna connected to a radio frequency cart transceiver. </a:t>
            </a:r>
            <a:endParaRPr lang="en-IN" sz="2200" dirty="0"/>
          </a:p>
        </p:txBody>
      </p:sp>
      <p:sp>
        <p:nvSpPr>
          <p:cNvPr id="7" name="Slide Number Placeholder 6">
            <a:extLst>
              <a:ext uri="{FF2B5EF4-FFF2-40B4-BE49-F238E27FC236}">
                <a16:creationId xmlns:a16="http://schemas.microsoft.com/office/drawing/2014/main" id="{7578B1D8-5CFF-405D-B8F1-5B8595F19D7C}"/>
              </a:ext>
            </a:extLst>
          </p:cNvPr>
          <p:cNvSpPr>
            <a:spLocks noGrp="1"/>
          </p:cNvSpPr>
          <p:nvPr>
            <p:ph type="sldNum" sz="quarter" idx="12"/>
          </p:nvPr>
        </p:nvSpPr>
        <p:spPr/>
        <p:txBody>
          <a:bodyPr/>
          <a:lstStyle/>
          <a:p>
            <a:fld id="{1767D7EF-EE38-489B-91C2-06416F0D4B94}" type="slidenum">
              <a:rPr lang="en-IN" smtClean="0"/>
              <a:t>6</a:t>
            </a:fld>
            <a:endParaRPr lang="en-IN"/>
          </a:p>
        </p:txBody>
      </p:sp>
    </p:spTree>
    <p:extLst>
      <p:ext uri="{BB962C8B-B14F-4D97-AF65-F5344CB8AC3E}">
        <p14:creationId xmlns:p14="http://schemas.microsoft.com/office/powerpoint/2010/main" val="1414956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BAEB-4919-414E-A2A3-ABC7FF1A8846}"/>
              </a:ext>
            </a:extLst>
          </p:cNvPr>
          <p:cNvSpPr>
            <a:spLocks noGrp="1"/>
          </p:cNvSpPr>
          <p:nvPr>
            <p:ph type="title"/>
          </p:nvPr>
        </p:nvSpPr>
        <p:spPr>
          <a:xfrm>
            <a:off x="1141413" y="618518"/>
            <a:ext cx="9905998" cy="34598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D70D136-208B-4206-B9C1-074A7F09195A}"/>
              </a:ext>
            </a:extLst>
          </p:cNvPr>
          <p:cNvSpPr>
            <a:spLocks noGrp="1"/>
          </p:cNvSpPr>
          <p:nvPr>
            <p:ph idx="1"/>
          </p:nvPr>
        </p:nvSpPr>
        <p:spPr>
          <a:xfrm>
            <a:off x="1141412" y="1152394"/>
            <a:ext cx="9905999" cy="5221110"/>
          </a:xfrm>
        </p:spPr>
        <p:txBody>
          <a:bodyPr>
            <a:normAutofit fontScale="70000" lnSpcReduction="20000"/>
          </a:bodyPr>
          <a:lstStyle/>
          <a:p>
            <a:pPr algn="just">
              <a:lnSpc>
                <a:spcPct val="107000"/>
              </a:lnSpc>
              <a:spcAft>
                <a:spcPts val="800"/>
              </a:spcAft>
              <a:buFont typeface="Wingdings" panose="05000000000000000000" pitchFamily="2" charset="2"/>
              <a:buChar char="v"/>
            </a:pPr>
            <a:r>
              <a:rPr lang="en-IN" sz="26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a:t>
            </a:r>
            <a:r>
              <a:rPr lang="en-IN" sz="35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a:t>
            </a:r>
          </a:p>
          <a:p>
            <a:pPr marL="0" indent="0" algn="just">
              <a:lnSpc>
                <a:spcPct val="107000"/>
              </a:lnSpc>
              <a:spcAft>
                <a:spcPts val="800"/>
              </a:spcAft>
              <a:buNone/>
            </a:pPr>
            <a:r>
              <a:rPr lang="en-IN" sz="3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APPLICATION NUMBER    US 2017/0186072 A1</a:t>
            </a:r>
            <a:endParaRPr lang="en-IN" sz="3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3100"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IN" sz="3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DATE OF FILING                 Jun. 29, 2017</a:t>
            </a:r>
            <a:endParaRPr lang="en-IN" sz="3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3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TITLE OF INVENTION         SMART SHOPPING CART AND METHOD OF USE </a:t>
            </a:r>
            <a:endParaRPr lang="en-IN" sz="3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3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The Smart shopping cart may hold a set of containers that the customer can place their items in as they are shopping. The customer will associate their mobile device with the physical cart as an electronic shopping cart.</a:t>
            </a:r>
            <a:endParaRPr lang="en-IN" sz="3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3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Disclosed is a Smart shopping cart comprising a mobile device holder; a removable container; an RFID reader, wherein the RFID reader detects items being added or removed from the Smart shopping cart; and a link to an electronic cart on a customer mobile device, wherein the electronic cart is updated as the items are being added or removed from the Smart shopping cart.</a:t>
            </a:r>
            <a:endParaRPr lang="en-IN" sz="3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04947350-9999-4B34-A5A2-987957DA7726}"/>
              </a:ext>
            </a:extLst>
          </p:cNvPr>
          <p:cNvSpPr>
            <a:spLocks noGrp="1"/>
          </p:cNvSpPr>
          <p:nvPr>
            <p:ph type="sldNum" sz="quarter" idx="12"/>
          </p:nvPr>
        </p:nvSpPr>
        <p:spPr/>
        <p:txBody>
          <a:bodyPr/>
          <a:lstStyle/>
          <a:p>
            <a:fld id="{1767D7EF-EE38-489B-91C2-06416F0D4B94}" type="slidenum">
              <a:rPr lang="en-IN" smtClean="0"/>
              <a:t>7</a:t>
            </a:fld>
            <a:endParaRPr lang="en-IN"/>
          </a:p>
        </p:txBody>
      </p:sp>
    </p:spTree>
    <p:extLst>
      <p:ext uri="{BB962C8B-B14F-4D97-AF65-F5344CB8AC3E}">
        <p14:creationId xmlns:p14="http://schemas.microsoft.com/office/powerpoint/2010/main" val="256793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F8051-F437-4D4E-BB36-3CF895CDBB99}"/>
              </a:ext>
            </a:extLst>
          </p:cNvPr>
          <p:cNvSpPr>
            <a:spLocks noGrp="1"/>
          </p:cNvSpPr>
          <p:nvPr>
            <p:ph type="title"/>
          </p:nvPr>
        </p:nvSpPr>
        <p:spPr>
          <a:xfrm>
            <a:off x="1141413" y="295422"/>
            <a:ext cx="9905998" cy="720609"/>
          </a:xfrm>
        </p:spPr>
        <p:txBody>
          <a:bodyPr>
            <a:noAutofit/>
          </a:bodyPr>
          <a:lstStyle/>
          <a:p>
            <a:r>
              <a:rPr lang="en-US" sz="2400" b="1" dirty="0">
                <a:latin typeface="Times New Roman" panose="02020603050405020304" pitchFamily="18" charset="0"/>
                <a:cs typeface="Times New Roman" panose="02020603050405020304" pitchFamily="18" charset="0"/>
              </a:rPr>
              <a:t>Proposed solution</a:t>
            </a:r>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3649878-DBF7-4350-A3E2-D0B2D69AA229}"/>
              </a:ext>
            </a:extLst>
          </p:cNvPr>
          <p:cNvSpPr txBox="1"/>
          <p:nvPr/>
        </p:nvSpPr>
        <p:spPr>
          <a:xfrm>
            <a:off x="1030861" y="735955"/>
            <a:ext cx="7089557" cy="5878532"/>
          </a:xfrm>
          <a:prstGeom prst="rect">
            <a:avLst/>
          </a:prstGeom>
          <a:noFill/>
        </p:spPr>
        <p:txBody>
          <a:bodyPr wrap="square">
            <a:spAutoFit/>
          </a:bodyPr>
          <a:lstStyle/>
          <a:p>
            <a:endParaRPr lang="en-IN" sz="2400" dirty="0">
              <a:solidFill>
                <a:srgbClr val="002060"/>
              </a:solidFill>
              <a:effectLst/>
              <a:latin typeface="MinionPro-Regular"/>
              <a:ea typeface="Calibri" panose="020F0502020204030204" pitchFamily="34" charset="0"/>
              <a:cs typeface="MinionPro-Regular"/>
            </a:endParaRPr>
          </a:p>
          <a:p>
            <a:pPr marL="342900" indent="-342900">
              <a:buFont typeface="Arial" panose="020B0604020202020204" pitchFamily="34" charset="0"/>
              <a:buChar char="•"/>
            </a:pPr>
            <a:r>
              <a:rPr lang="en-IN" sz="2200" dirty="0">
                <a:solidFill>
                  <a:srgbClr val="002060"/>
                </a:solidFill>
                <a:latin typeface="Calibri" panose="020F0502020204030204" pitchFamily="34" charset="0"/>
                <a:ea typeface="Calibri" panose="020F0502020204030204" pitchFamily="34" charset="0"/>
              </a:rPr>
              <a:t>W</a:t>
            </a:r>
            <a:r>
              <a:rPr lang="en-IN" sz="2200" dirty="0">
                <a:solidFill>
                  <a:srgbClr val="002060"/>
                </a:solidFill>
                <a:effectLst/>
                <a:latin typeface="Calibri" panose="020F0502020204030204" pitchFamily="34" charset="0"/>
                <a:ea typeface="Calibri" panose="020F0502020204030204" pitchFamily="34" charset="0"/>
              </a:rPr>
              <a:t>e need to develop a smart shopping cart with bar-code scanner which will scan every product after dropping it in cart then it will display on screen present on cart and after shopping done with the help of IOT the total bill can be generate on the Mobile application of Customer. </a:t>
            </a:r>
            <a:endParaRPr lang="en-IN" sz="2200" dirty="0">
              <a:solidFill>
                <a:srgbClr val="002060"/>
              </a:solidFill>
              <a:latin typeface="MinionPro-Regular"/>
              <a:ea typeface="Calibri" panose="020F0502020204030204" pitchFamily="34" charset="0"/>
            </a:endParaRPr>
          </a:p>
          <a:p>
            <a:pPr marL="342900" indent="-342900">
              <a:buFont typeface="Arial" panose="020B0604020202020204" pitchFamily="34" charset="0"/>
              <a:buChar char="•"/>
            </a:pPr>
            <a:r>
              <a:rPr lang="en-IN" sz="2200" dirty="0">
                <a:solidFill>
                  <a:srgbClr val="002060"/>
                </a:solidFill>
                <a:effectLst/>
                <a:latin typeface="MinionPro-Regular"/>
                <a:ea typeface="Calibri" panose="020F0502020204030204" pitchFamily="34" charset="0"/>
                <a:cs typeface="MinionPro-Regular"/>
              </a:rPr>
              <a:t>In Smart shopping cart System, now there is no need for the customer  to wait in the queue and wait for his/her turn for the scanning of the product items. </a:t>
            </a:r>
          </a:p>
          <a:p>
            <a:pPr marL="342900" indent="-342900">
              <a:buFont typeface="Arial" panose="020B0604020202020204" pitchFamily="34" charset="0"/>
              <a:buChar char="•"/>
            </a:pPr>
            <a:r>
              <a:rPr lang="en-US" sz="2200" u="none" strike="noStrike" dirty="0">
                <a:solidFill>
                  <a:srgbClr val="002060"/>
                </a:solidFill>
                <a:effectLst/>
                <a:latin typeface="Calibri" panose="020F0502020204030204" pitchFamily="34" charset="0"/>
                <a:ea typeface="Calibri" panose="020F0502020204030204" pitchFamily="34" charset="0"/>
              </a:rPr>
              <a:t>It will improve system for shopper object selection and checkout in a store.</a:t>
            </a:r>
            <a:r>
              <a:rPr lang="en-US" sz="2200" dirty="0">
                <a:solidFill>
                  <a:srgbClr val="002060"/>
                </a:solidFill>
                <a:effectLst/>
                <a:latin typeface="Calibri" panose="020F0502020204030204" pitchFamily="34" charset="0"/>
                <a:ea typeface="Calibri" panose="020F0502020204030204" pitchFamily="34" charset="0"/>
              </a:rPr>
              <a:t> </a:t>
            </a:r>
            <a:endParaRPr lang="en-IN" sz="2200" dirty="0">
              <a:solidFill>
                <a:srgbClr val="002060"/>
              </a:solidFill>
              <a:effectLst/>
              <a:latin typeface="Calibri" panose="020F0502020204030204" pitchFamily="34" charset="0"/>
              <a:ea typeface="Calibri" panose="020F0502020204030204" pitchFamily="34" charset="0"/>
            </a:endParaRPr>
          </a:p>
          <a:p>
            <a:pPr marL="342900" lvl="0" indent="-342900" algn="l">
              <a:buFont typeface="Arial" panose="020B0604020202020204" pitchFamily="34" charset="0"/>
              <a:buChar char="•"/>
            </a:pPr>
            <a:r>
              <a:rPr lang="en-US" sz="2200" u="none" strike="noStrike" dirty="0">
                <a:solidFill>
                  <a:srgbClr val="002060"/>
                </a:solidFill>
                <a:effectLst/>
                <a:latin typeface="Calibri" panose="020F0502020204030204" pitchFamily="34" charset="0"/>
                <a:ea typeface="Calibri" panose="020F0502020204030204" pitchFamily="34" charset="0"/>
              </a:rPr>
              <a:t>It will improve system for shopper guidance and direction while shopping in a store.</a:t>
            </a:r>
            <a:endParaRPr lang="en-IN" sz="2200" dirty="0">
              <a:solidFill>
                <a:srgbClr val="002060"/>
              </a:solidFill>
              <a:effectLst/>
              <a:latin typeface="Calibri" panose="020F0502020204030204" pitchFamily="34" charset="0"/>
              <a:ea typeface="Calibri" panose="020F0502020204030204" pitchFamily="34" charset="0"/>
            </a:endParaRPr>
          </a:p>
          <a:p>
            <a:pPr marL="342900" lvl="0" indent="-342900" algn="l">
              <a:buFont typeface="Arial" panose="020B0604020202020204" pitchFamily="34" charset="0"/>
              <a:buChar char="•"/>
            </a:pPr>
            <a:r>
              <a:rPr lang="en-US" sz="2200" u="none" strike="noStrike" dirty="0">
                <a:solidFill>
                  <a:srgbClr val="002060"/>
                </a:solidFill>
                <a:effectLst/>
                <a:latin typeface="Calibri" panose="020F0502020204030204" pitchFamily="34" charset="0"/>
                <a:ea typeface="Calibri" panose="020F0502020204030204" pitchFamily="34" charset="0"/>
              </a:rPr>
              <a:t>It will improve system for providing a running total of a bill during object selection in a Store.</a:t>
            </a:r>
            <a:endParaRPr lang="en-IN" sz="2200" dirty="0">
              <a:solidFill>
                <a:srgbClr val="002060"/>
              </a:solidFill>
              <a:effectLst/>
              <a:latin typeface="Calibri" panose="020F0502020204030204" pitchFamily="34" charset="0"/>
              <a:ea typeface="Calibri" panose="020F0502020204030204" pitchFamily="34" charset="0"/>
            </a:endParaRPr>
          </a:p>
          <a:p>
            <a:pPr marL="342900" lvl="0" indent="-342900" algn="l">
              <a:buFont typeface="Arial" panose="020B0604020202020204" pitchFamily="34" charset="0"/>
              <a:buChar char="•"/>
            </a:pPr>
            <a:r>
              <a:rPr lang="en-US" sz="2200" u="none" strike="noStrike" dirty="0">
                <a:solidFill>
                  <a:srgbClr val="002060"/>
                </a:solidFill>
                <a:effectLst/>
                <a:latin typeface="Calibri" panose="020F0502020204030204" pitchFamily="34" charset="0"/>
                <a:ea typeface="Calibri" panose="020F0502020204030204" pitchFamily="34" charset="0"/>
              </a:rPr>
              <a:t>It will also improve the system for eliminating checkout facilities and object handling in stores.</a:t>
            </a:r>
            <a:endParaRPr lang="en-IN" sz="2200" u="none" strike="noStrike" dirty="0">
              <a:solidFill>
                <a:srgbClr val="002060"/>
              </a:solidFill>
              <a:effectLst/>
              <a:latin typeface="Calibri" panose="020F0502020204030204" pitchFamily="34" charset="0"/>
              <a:ea typeface="Calibri" panose="020F0502020204030204" pitchFamily="34" charset="0"/>
            </a:endParaRPr>
          </a:p>
        </p:txBody>
      </p:sp>
      <p:pic>
        <p:nvPicPr>
          <p:cNvPr id="9" name="Content Placeholder 3">
            <a:extLst>
              <a:ext uri="{FF2B5EF4-FFF2-40B4-BE49-F238E27FC236}">
                <a16:creationId xmlns:a16="http://schemas.microsoft.com/office/drawing/2014/main" id="{F5B792EE-0F60-4B74-8153-A54211D96976}"/>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tretch/>
        </p:blipFill>
        <p:spPr bwMode="auto">
          <a:xfrm>
            <a:off x="8461612" y="1228180"/>
            <a:ext cx="2825088" cy="4217277"/>
          </a:xfrm>
          <a:prstGeom prst="rect">
            <a:avLst/>
          </a:prstGeom>
          <a:noFill/>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161734E0-705E-4299-961D-613E62CFFE48}"/>
              </a:ext>
            </a:extLst>
          </p:cNvPr>
          <p:cNvSpPr txBox="1"/>
          <p:nvPr/>
        </p:nvSpPr>
        <p:spPr>
          <a:xfrm>
            <a:off x="6919604" y="5589366"/>
            <a:ext cx="6100174" cy="461665"/>
          </a:xfrm>
          <a:prstGeom prst="rect">
            <a:avLst/>
          </a:prstGeom>
          <a:noFill/>
        </p:spPr>
        <p:txBody>
          <a:bodyPr wrap="square">
            <a:spAutoFit/>
          </a:bodyPr>
          <a:lstStyle/>
          <a:p>
            <a:pPr algn="ctr"/>
            <a:r>
              <a:rPr lang="en-US" sz="2000" b="1" dirty="0">
                <a:solidFill>
                  <a:srgbClr val="002060"/>
                </a:solidFill>
              </a:rPr>
              <a:t>“SMART SHOPPING CART”</a:t>
            </a:r>
          </a:p>
        </p:txBody>
      </p:sp>
      <p:sp>
        <p:nvSpPr>
          <p:cNvPr id="11" name="Slide Number Placeholder 10">
            <a:extLst>
              <a:ext uri="{FF2B5EF4-FFF2-40B4-BE49-F238E27FC236}">
                <a16:creationId xmlns:a16="http://schemas.microsoft.com/office/drawing/2014/main" id="{5E4D0ED1-C5BA-4CEA-B502-A0E507C23C49}"/>
              </a:ext>
            </a:extLst>
          </p:cNvPr>
          <p:cNvSpPr>
            <a:spLocks noGrp="1"/>
          </p:cNvSpPr>
          <p:nvPr>
            <p:ph type="sldNum" sz="quarter" idx="12"/>
          </p:nvPr>
        </p:nvSpPr>
        <p:spPr/>
        <p:txBody>
          <a:bodyPr/>
          <a:lstStyle/>
          <a:p>
            <a:fld id="{1767D7EF-EE38-489B-91C2-06416F0D4B94}" type="slidenum">
              <a:rPr lang="en-IN" smtClean="0"/>
              <a:t>8</a:t>
            </a:fld>
            <a:endParaRPr lang="en-IN"/>
          </a:p>
        </p:txBody>
      </p:sp>
    </p:spTree>
    <p:extLst>
      <p:ext uri="{BB962C8B-B14F-4D97-AF65-F5344CB8AC3E}">
        <p14:creationId xmlns:p14="http://schemas.microsoft.com/office/powerpoint/2010/main" val="1112617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D99A-019E-4EAC-B5EE-5051FA73A47B}"/>
              </a:ext>
            </a:extLst>
          </p:cNvPr>
          <p:cNvSpPr>
            <a:spLocks noGrp="1"/>
          </p:cNvSpPr>
          <p:nvPr>
            <p:ph type="title"/>
          </p:nvPr>
        </p:nvSpPr>
        <p:spPr>
          <a:xfrm>
            <a:off x="1141413" y="112542"/>
            <a:ext cx="9905998" cy="1069144"/>
          </a:xfrm>
        </p:spPr>
        <p:txBody>
          <a:bodyPr>
            <a:normAutofit/>
          </a:bodyPr>
          <a:lstStyle/>
          <a:p>
            <a:r>
              <a:rPr lang="en-US" sz="2400" b="1" dirty="0">
                <a:effectLst/>
                <a:latin typeface="Times New Roman" panose="02020603050405020304" pitchFamily="18" charset="0"/>
                <a:ea typeface="Times New Roman" panose="02020603050405020304" pitchFamily="18" charset="0"/>
              </a:rPr>
              <a:t>Objective</a:t>
            </a:r>
            <a:endParaRPr lang="en-IN" sz="4400" dirty="0"/>
          </a:p>
        </p:txBody>
      </p:sp>
      <p:sp>
        <p:nvSpPr>
          <p:cNvPr id="3" name="Content Placeholder 2">
            <a:extLst>
              <a:ext uri="{FF2B5EF4-FFF2-40B4-BE49-F238E27FC236}">
                <a16:creationId xmlns:a16="http://schemas.microsoft.com/office/drawing/2014/main" id="{771AF8F9-4008-418C-BBDF-90B0D8BC0CC9}"/>
              </a:ext>
            </a:extLst>
          </p:cNvPr>
          <p:cNvSpPr>
            <a:spLocks noGrp="1"/>
          </p:cNvSpPr>
          <p:nvPr>
            <p:ph idx="1"/>
          </p:nvPr>
        </p:nvSpPr>
        <p:spPr>
          <a:xfrm>
            <a:off x="1141412" y="1069144"/>
            <a:ext cx="9905999" cy="5676313"/>
          </a:xfrm>
        </p:spPr>
        <p:txBody>
          <a:bodyPr>
            <a:normAutofit/>
          </a:bodyPr>
          <a:lstStyle/>
          <a:p>
            <a:pPr algn="just">
              <a:lnSpc>
                <a:spcPct val="107000"/>
              </a:lnSpc>
              <a:spcAft>
                <a:spcPts val="800"/>
              </a:spcAft>
            </a:pPr>
            <a:r>
              <a:rPr lang="en-IN" dirty="0">
                <a:solidFill>
                  <a:srgbClr val="002060"/>
                </a:solidFill>
                <a:latin typeface="Calibri" panose="020F0502020204030204" pitchFamily="34" charset="0"/>
                <a:ea typeface="Calibri" panose="020F0502020204030204" pitchFamily="34" charset="0"/>
                <a:cs typeface="Calibri" panose="020F0502020204030204" pitchFamily="34" charset="0"/>
              </a:rPr>
              <a:t>T</a:t>
            </a:r>
            <a:r>
              <a:rPr lang="en-IN"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o reduce the time of customer waiting in the queue. </a:t>
            </a:r>
          </a:p>
          <a:p>
            <a:pPr algn="just">
              <a:lnSpc>
                <a:spcPct val="107000"/>
              </a:lnSpc>
              <a:spcAft>
                <a:spcPts val="800"/>
              </a:spcAft>
            </a:pPr>
            <a:r>
              <a:rPr lang="en-IN" dirty="0">
                <a:solidFill>
                  <a:srgbClr val="002060"/>
                </a:solidFill>
                <a:latin typeface="Calibri" panose="020F0502020204030204" pitchFamily="34" charset="0"/>
                <a:ea typeface="Calibri" panose="020F0502020204030204" pitchFamily="34" charset="0"/>
                <a:cs typeface="Calibri" panose="020F0502020204030204" pitchFamily="34" charset="0"/>
              </a:rPr>
              <a:t>To add self product scanning facility with the help of barcode scanner.</a:t>
            </a:r>
          </a:p>
          <a:p>
            <a:pPr algn="just">
              <a:lnSpc>
                <a:spcPct val="107000"/>
              </a:lnSpc>
              <a:spcAft>
                <a:spcPts val="800"/>
              </a:spcAft>
            </a:pPr>
            <a:r>
              <a:rPr lang="en-IN" dirty="0">
                <a:solidFill>
                  <a:srgbClr val="002060"/>
                </a:solidFill>
                <a:latin typeface="Calibri" panose="020F0502020204030204" pitchFamily="34" charset="0"/>
                <a:ea typeface="Calibri" panose="020F0502020204030204" pitchFamily="34" charset="0"/>
                <a:cs typeface="Calibri" panose="020F0502020204030204" pitchFamily="34" charset="0"/>
              </a:rPr>
              <a:t>To replace the manpower requirement with technology.</a:t>
            </a:r>
          </a:p>
          <a:p>
            <a:pPr algn="just">
              <a:lnSpc>
                <a:spcPct val="107000"/>
              </a:lnSpc>
              <a:spcAft>
                <a:spcPts val="800"/>
              </a:spcAft>
            </a:pPr>
            <a:r>
              <a:rPr lang="en-IN" dirty="0">
                <a:solidFill>
                  <a:srgbClr val="002060"/>
                </a:solidFill>
                <a:latin typeface="Calibri" panose="020F0502020204030204" pitchFamily="34" charset="0"/>
                <a:ea typeface="Calibri" panose="020F0502020204030204" pitchFamily="34" charset="0"/>
                <a:cs typeface="Calibri" panose="020F0502020204030204" pitchFamily="34" charset="0"/>
              </a:rPr>
              <a:t>To make payment directly with the help of android app.</a:t>
            </a:r>
          </a:p>
          <a:p>
            <a:pPr algn="just">
              <a:lnSpc>
                <a:spcPct val="107000"/>
              </a:lnSpc>
              <a:spcAft>
                <a:spcPts val="800"/>
              </a:spcAft>
            </a:pPr>
            <a:r>
              <a:rPr lang="en-IN" dirty="0">
                <a:solidFill>
                  <a:srgbClr val="002060"/>
                </a:solidFill>
                <a:latin typeface="Calibri" panose="020F0502020204030204" pitchFamily="34" charset="0"/>
                <a:ea typeface="Calibri" panose="020F0502020204030204" pitchFamily="34" charset="0"/>
                <a:cs typeface="Calibri" panose="020F0502020204030204" pitchFamily="34" charset="0"/>
              </a:rPr>
              <a:t>To make cart with full of IOT support which will generate bill on customers mobile application.</a:t>
            </a:r>
          </a:p>
          <a:p>
            <a:pPr algn="just">
              <a:lnSpc>
                <a:spcPct val="107000"/>
              </a:lnSpc>
              <a:spcAft>
                <a:spcPts val="800"/>
              </a:spcAft>
            </a:pPr>
            <a:r>
              <a:rPr lang="en-IN" dirty="0">
                <a:solidFill>
                  <a:srgbClr val="002060"/>
                </a:solidFill>
                <a:latin typeface="Calibri" panose="020F0502020204030204" pitchFamily="34" charset="0"/>
                <a:ea typeface="Calibri" panose="020F0502020204030204" pitchFamily="34" charset="0"/>
                <a:cs typeface="Calibri" panose="020F0502020204030204" pitchFamily="34" charset="0"/>
              </a:rPr>
              <a:t>To make shopping system smart, efficient and fast.</a:t>
            </a:r>
          </a:p>
          <a:p>
            <a:pPr algn="just">
              <a:lnSpc>
                <a:spcPct val="107000"/>
              </a:lnSpc>
              <a:spcAft>
                <a:spcPts val="800"/>
              </a:spcAft>
            </a:pPr>
            <a:endParaRPr lang="en-IN" sz="8700" dirty="0"/>
          </a:p>
        </p:txBody>
      </p:sp>
      <p:sp>
        <p:nvSpPr>
          <p:cNvPr id="4" name="Slide Number Placeholder 3">
            <a:extLst>
              <a:ext uri="{FF2B5EF4-FFF2-40B4-BE49-F238E27FC236}">
                <a16:creationId xmlns:a16="http://schemas.microsoft.com/office/drawing/2014/main" id="{F48CD2A0-61D8-49C2-A1D5-BF88AE8C294A}"/>
              </a:ext>
            </a:extLst>
          </p:cNvPr>
          <p:cNvSpPr>
            <a:spLocks noGrp="1"/>
          </p:cNvSpPr>
          <p:nvPr>
            <p:ph type="sldNum" sz="quarter" idx="12"/>
          </p:nvPr>
        </p:nvSpPr>
        <p:spPr/>
        <p:txBody>
          <a:bodyPr/>
          <a:lstStyle/>
          <a:p>
            <a:fld id="{1767D7EF-EE38-489B-91C2-06416F0D4B94}" type="slidenum">
              <a:rPr lang="en-IN" smtClean="0"/>
              <a:t>9</a:t>
            </a:fld>
            <a:endParaRPr lang="en-IN"/>
          </a:p>
        </p:txBody>
      </p:sp>
    </p:spTree>
    <p:extLst>
      <p:ext uri="{BB962C8B-B14F-4D97-AF65-F5344CB8AC3E}">
        <p14:creationId xmlns:p14="http://schemas.microsoft.com/office/powerpoint/2010/main" val="1051449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679</TotalTime>
  <Words>1734</Words>
  <Application>Microsoft Office PowerPoint</Application>
  <PresentationFormat>Widescreen</PresentationFormat>
  <Paragraphs>163</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Cambria</vt:lpstr>
      <vt:lpstr>MinionPro-Regular</vt:lpstr>
      <vt:lpstr>Times New Roman</vt:lpstr>
      <vt:lpstr>Tw Cen MT</vt:lpstr>
      <vt:lpstr>Wingdings</vt:lpstr>
      <vt:lpstr>Circuit</vt:lpstr>
      <vt:lpstr>         Project presentation                          2020-2021 </vt:lpstr>
      <vt:lpstr>PowerPoint Presentation</vt:lpstr>
      <vt:lpstr>  contents:</vt:lpstr>
      <vt:lpstr>Overview</vt:lpstr>
      <vt:lpstr>PowerPoint Presentation</vt:lpstr>
      <vt:lpstr>Litrature review</vt:lpstr>
      <vt:lpstr>PowerPoint Presentation</vt:lpstr>
      <vt:lpstr>Proposed solution</vt:lpstr>
      <vt:lpstr>Objective</vt:lpstr>
      <vt:lpstr>Block diagram</vt:lpstr>
      <vt:lpstr>Flow diagram</vt:lpstr>
      <vt:lpstr>Hardware discription</vt:lpstr>
      <vt:lpstr> working</vt:lpstr>
      <vt:lpstr>PowerPoint Presentation</vt:lpstr>
      <vt:lpstr>PowerPoint Presentation</vt:lpstr>
      <vt:lpstr>PowerPoint Presentation</vt:lpstr>
      <vt:lpstr>APPLICATIONS</vt:lpstr>
      <vt:lpstr>Result and conclusion</vt:lpstr>
      <vt:lpstr>FUTURE scope </vt:lpstr>
      <vt:lpstr>references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Phase I report                   2020-2021 </dc:title>
  <dc:creator>ROHIT</dc:creator>
  <cp:lastModifiedBy>ROHIT</cp:lastModifiedBy>
  <cp:revision>63</cp:revision>
  <dcterms:created xsi:type="dcterms:W3CDTF">2021-01-10T03:46:36Z</dcterms:created>
  <dcterms:modified xsi:type="dcterms:W3CDTF">2021-05-20T16:30:00Z</dcterms:modified>
</cp:coreProperties>
</file>