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16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%20Analytics%20Coding%20Ninjas\Projects\Sales%20Analytics%20HackStudio%20Hackath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%20Analytics%20Coding%20Ninjas\Projects\Sales%20Analytics%20HackStudio%20Hackath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%20Analytics%20Coding%20Ninjas\Projects\Sales%20Analytics%20HackStudio%20Hackath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%20Analytics%20Coding%20Ninjas\Projects\Sales%20Analytics%20HackStudio%20Hackath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'Total Sales per City'!$C$2</c:f>
              <c:strCache>
                <c:ptCount val="1"/>
                <c:pt idx="0">
                  <c:v>TotalSales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01-D3D9-4EA7-892C-BF12C7D894C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03-D3D9-4EA7-892C-BF12C7D894C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05-D3D9-4EA7-892C-BF12C7D894C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07-D3D9-4EA7-892C-BF12C7D894C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09-D3D9-4EA7-892C-BF12C7D894C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'Total Sales per City'!$B$3:$B$7</c:f>
              <c:strCache>
                <c:ptCount val="5"/>
                <c:pt idx="0">
                  <c:v>Mumbai</c:v>
                </c:pt>
                <c:pt idx="1">
                  <c:v>Kolkata</c:v>
                </c:pt>
                <c:pt idx="2">
                  <c:v>Delhi</c:v>
                </c:pt>
                <c:pt idx="3">
                  <c:v>Chennai</c:v>
                </c:pt>
                <c:pt idx="4">
                  <c:v>Bangalore</c:v>
                </c:pt>
              </c:strCache>
            </c:strRef>
          </c:cat>
          <c:val>
            <c:numRef>
              <c:f>'Total Sales per City'!$C$3:$C$7</c:f>
              <c:numCache>
                <c:formatCode>General</c:formatCode>
                <c:ptCount val="5"/>
                <c:pt idx="0">
                  <c:v>3650</c:v>
                </c:pt>
                <c:pt idx="1">
                  <c:v>950</c:v>
                </c:pt>
                <c:pt idx="2">
                  <c:v>2150</c:v>
                </c:pt>
                <c:pt idx="3">
                  <c:v>400</c:v>
                </c:pt>
                <c:pt idx="4">
                  <c:v>1700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3D9-4EA7-892C-BF12C7D894C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Analytics HackStudio Hackathon.xlsx]Pivot-Total Sales per Product!PivotTable1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 5 Products by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tint val="98000"/>
                  <a:lumMod val="100000"/>
                </a:schemeClr>
              </a:gs>
              <a:gs pos="100000">
                <a:schemeClr val="accent6">
                  <a:shade val="88000"/>
                  <a:lumMod val="88000"/>
                </a:scheme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6">
                    <a:tint val="98000"/>
                    <a:lumMod val="100000"/>
                  </a:schemeClr>
                </a:gs>
                <a:gs pos="100000">
                  <a:schemeClr val="accent6">
                    <a:shade val="88000"/>
                    <a:lumMod val="88000"/>
                  </a:schemeClr>
                </a:gs>
              </a:gsLst>
              <a:lin ang="5400000" scaled="1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tint val="98000"/>
                  <a:lumMod val="100000"/>
                </a:schemeClr>
              </a:gs>
              <a:gs pos="100000">
                <a:schemeClr val="accent6">
                  <a:shade val="88000"/>
                  <a:lumMod val="88000"/>
                </a:scheme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tint val="98000"/>
                  <a:lumMod val="100000"/>
                </a:schemeClr>
              </a:gs>
              <a:gs pos="100000">
                <a:schemeClr val="accent6">
                  <a:shade val="88000"/>
                  <a:lumMod val="88000"/>
                </a:scheme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'Pivot-Total Sales per Product'!$B$3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00000"/>
                  </a:schemeClr>
                </a:gs>
                <a:gs pos="100000">
                  <a:schemeClr val="accent6">
                    <a:shade val="88000"/>
                    <a:lumMod val="88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'Pivot-Total Sales per Product'!$A$4:$A$10</c:f>
              <c:strCache>
                <c:ptCount val="6"/>
                <c:pt idx="0">
                  <c:v>Jeans</c:v>
                </c:pt>
                <c:pt idx="1">
                  <c:v>Watch</c:v>
                </c:pt>
                <c:pt idx="2">
                  <c:v>T-Shirt</c:v>
                </c:pt>
                <c:pt idx="3">
                  <c:v>Shoes</c:v>
                </c:pt>
                <c:pt idx="4">
                  <c:v>Bag</c:v>
                </c:pt>
                <c:pt idx="5">
                  <c:v>Cap</c:v>
                </c:pt>
              </c:strCache>
            </c:strRef>
          </c:cat>
          <c:val>
            <c:numRef>
              <c:f>'Pivot-Total Sales per Product'!$B$4:$B$10</c:f>
              <c:numCache>
                <c:formatCode>General</c:formatCode>
                <c:ptCount val="6"/>
                <c:pt idx="0">
                  <c:v>3150</c:v>
                </c:pt>
                <c:pt idx="1">
                  <c:v>1800</c:v>
                </c:pt>
                <c:pt idx="2">
                  <c:v>1350</c:v>
                </c:pt>
                <c:pt idx="3">
                  <c:v>1200</c:v>
                </c:pt>
                <c:pt idx="4">
                  <c:v>950</c:v>
                </c:pt>
                <c:pt idx="5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4F-4CB5-B9FC-38FFB84090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502741775"/>
        <c:axId val="502744655"/>
      </c:barChart>
      <c:catAx>
        <c:axId val="502741775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Product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744655"/>
        <c:crosses val="autoZero"/>
        <c:auto val="1"/>
        <c:lblAlgn val="ctr"/>
        <c:lblOffset val="100"/>
        <c:noMultiLvlLbl val="0"/>
      </c:catAx>
      <c:valAx>
        <c:axId val="5027446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</a:t>
                </a:r>
                <a:r>
                  <a:rPr lang="en-IN" baseline="0"/>
                  <a:t>  sales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741775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Analytics HackStudio Hackathon.xlsx]Average Sale Per Customer!PivotTable5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Sales</a:t>
            </a:r>
            <a:r>
              <a:rPr lang="en-US" baseline="0"/>
              <a:t> per Customer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8000"/>
                  <a:lumMod val="100000"/>
                </a:schemeClr>
              </a:gs>
              <a:gs pos="100000">
                <a:schemeClr val="accent1">
                  <a:shade val="88000"/>
                  <a:lumMod val="88000"/>
                </a:scheme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8000"/>
                    <a:lumMod val="100000"/>
                  </a:schemeClr>
                </a:gs>
                <a:gs pos="100000">
                  <a:schemeClr val="accent1">
                    <a:shade val="88000"/>
                    <a:lumMod val="88000"/>
                  </a:schemeClr>
                </a:gs>
              </a:gsLst>
              <a:lin ang="5400000" scaled="1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8000"/>
                  <a:lumMod val="100000"/>
                </a:schemeClr>
              </a:gs>
              <a:gs pos="100000">
                <a:schemeClr val="accent1">
                  <a:shade val="88000"/>
                  <a:lumMod val="88000"/>
                </a:scheme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8000"/>
                  <a:lumMod val="100000"/>
                </a:schemeClr>
              </a:gs>
              <a:gs pos="100000">
                <a:schemeClr val="accent1">
                  <a:shade val="88000"/>
                  <a:lumMod val="88000"/>
                </a:scheme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8000"/>
                  <a:lumMod val="100000"/>
                </a:schemeClr>
              </a:gs>
              <a:gs pos="100000">
                <a:schemeClr val="accent1">
                  <a:shade val="88000"/>
                  <a:lumMod val="88000"/>
                </a:scheme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8000"/>
                  <a:lumMod val="100000"/>
                </a:schemeClr>
              </a:gs>
              <a:gs pos="100000">
                <a:schemeClr val="accent1">
                  <a:shade val="88000"/>
                  <a:lumMod val="88000"/>
                </a:scheme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8000"/>
                  <a:lumMod val="100000"/>
                </a:schemeClr>
              </a:gs>
              <a:gs pos="100000">
                <a:schemeClr val="accent1">
                  <a:shade val="88000"/>
                  <a:lumMod val="88000"/>
                </a:scheme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8000"/>
                  <a:lumMod val="100000"/>
                </a:schemeClr>
              </a:gs>
              <a:gs pos="100000">
                <a:schemeClr val="accent1">
                  <a:shade val="88000"/>
                  <a:lumMod val="88000"/>
                </a:scheme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'Average Sale Per Customer'!$C$17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00000"/>
                  </a:schemeClr>
                </a:gs>
                <a:gs pos="100000">
                  <a:schemeClr val="accent1">
                    <a:shade val="88000"/>
                    <a:lumMod val="88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'Average Sale Per Customer'!$B$18:$B$24</c:f>
              <c:strCache>
                <c:ptCount val="6"/>
                <c:pt idx="0">
                  <c:v>Alice</c:v>
                </c:pt>
                <c:pt idx="1">
                  <c:v>Bob</c:v>
                </c:pt>
                <c:pt idx="2">
                  <c:v>Carol</c:v>
                </c:pt>
                <c:pt idx="3">
                  <c:v>David</c:v>
                </c:pt>
                <c:pt idx="4">
                  <c:v>Emma</c:v>
                </c:pt>
                <c:pt idx="5">
                  <c:v>Frank</c:v>
                </c:pt>
              </c:strCache>
            </c:strRef>
          </c:cat>
          <c:val>
            <c:numRef>
              <c:f>'Average Sale Per Customer'!$C$18:$C$24</c:f>
              <c:numCache>
                <c:formatCode>General</c:formatCode>
                <c:ptCount val="6"/>
                <c:pt idx="0">
                  <c:v>925</c:v>
                </c:pt>
                <c:pt idx="1">
                  <c:v>1075</c:v>
                </c:pt>
                <c:pt idx="2">
                  <c:v>400</c:v>
                </c:pt>
                <c:pt idx="3">
                  <c:v>1700</c:v>
                </c:pt>
                <c:pt idx="4">
                  <c:v>950</c:v>
                </c:pt>
                <c:pt idx="5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37-4669-B70C-35493EA816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42120639"/>
        <c:axId val="442121599"/>
      </c:barChart>
      <c:catAx>
        <c:axId val="4421206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customer</a:t>
                </a:r>
                <a:r>
                  <a:rPr lang="en-IN" baseline="0"/>
                  <a:t> name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121599"/>
        <c:crosses val="autoZero"/>
        <c:auto val="1"/>
        <c:lblAlgn val="ctr"/>
        <c:lblOffset val="100"/>
        <c:noMultiLvlLbl val="0"/>
      </c:catAx>
      <c:valAx>
        <c:axId val="442121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120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Analytics HackStudio Hackathon.xlsx]Monthly Sales!PivotTable2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Monthly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tint val="98000"/>
                  <a:lumMod val="100000"/>
                </a:schemeClr>
              </a:gs>
              <a:gs pos="100000">
                <a:schemeClr val="accent6">
                  <a:shade val="88000"/>
                  <a:lumMod val="88000"/>
                </a:scheme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98000"/>
                    <a:lumMod val="100000"/>
                  </a:schemeClr>
                </a:gs>
                <a:gs pos="100000">
                  <a:schemeClr val="accent6">
                    <a:shade val="88000"/>
                    <a:lumMod val="88000"/>
                  </a:schemeClr>
                </a:gs>
              </a:gsLst>
              <a:lin ang="5400000" scaled="1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tint val="98000"/>
                  <a:lumMod val="100000"/>
                </a:schemeClr>
              </a:gs>
              <a:gs pos="100000">
                <a:schemeClr val="accent6">
                  <a:shade val="88000"/>
                  <a:lumMod val="88000"/>
                </a:scheme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98000"/>
                    <a:lumMod val="100000"/>
                  </a:schemeClr>
                </a:gs>
                <a:gs pos="100000">
                  <a:schemeClr val="accent6">
                    <a:shade val="88000"/>
                    <a:lumMod val="88000"/>
                  </a:schemeClr>
                </a:gs>
              </a:gsLst>
              <a:lin ang="5400000" scaled="1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tint val="98000"/>
                  <a:lumMod val="100000"/>
                </a:schemeClr>
              </a:gs>
              <a:gs pos="100000">
                <a:schemeClr val="accent6">
                  <a:shade val="88000"/>
                  <a:lumMod val="88000"/>
                </a:scheme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98000"/>
                    <a:lumMod val="100000"/>
                  </a:schemeClr>
                </a:gs>
                <a:gs pos="100000">
                  <a:schemeClr val="accent6">
                    <a:shade val="88000"/>
                    <a:lumMod val="88000"/>
                  </a:schemeClr>
                </a:gs>
              </a:gsLst>
              <a:lin ang="5400000" scaled="1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tint val="98000"/>
                  <a:lumMod val="100000"/>
                </a:schemeClr>
              </a:gs>
              <a:gs pos="100000">
                <a:schemeClr val="accent6">
                  <a:shade val="88000"/>
                  <a:lumMod val="88000"/>
                </a:scheme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98000"/>
                    <a:lumMod val="100000"/>
                  </a:schemeClr>
                </a:gs>
                <a:gs pos="100000">
                  <a:schemeClr val="accent6">
                    <a:shade val="88000"/>
                    <a:lumMod val="88000"/>
                  </a:schemeClr>
                </a:gs>
              </a:gsLst>
              <a:lin ang="5400000" scaled="1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tint val="98000"/>
                  <a:lumMod val="100000"/>
                </a:schemeClr>
              </a:gs>
              <a:gs pos="100000">
                <a:schemeClr val="accent6">
                  <a:shade val="88000"/>
                  <a:lumMod val="88000"/>
                </a:scheme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98000"/>
                    <a:lumMod val="100000"/>
                  </a:schemeClr>
                </a:gs>
                <a:gs pos="100000">
                  <a:schemeClr val="accent6">
                    <a:shade val="88000"/>
                    <a:lumMod val="88000"/>
                  </a:schemeClr>
                </a:gs>
              </a:gsLst>
              <a:lin ang="5400000" scaled="1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6">
                  <a:tint val="98000"/>
                  <a:lumMod val="100000"/>
                </a:schemeClr>
              </a:gs>
              <a:gs pos="100000">
                <a:schemeClr val="accent6">
                  <a:shade val="88000"/>
                  <a:lumMod val="88000"/>
                </a:scheme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98000"/>
                    <a:lumMod val="100000"/>
                  </a:schemeClr>
                </a:gs>
                <a:gs pos="100000">
                  <a:schemeClr val="accent6">
                    <a:shade val="88000"/>
                    <a:lumMod val="88000"/>
                  </a:schemeClr>
                </a:gs>
              </a:gsLst>
              <a:lin ang="5400000" scaled="1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tint val="98000"/>
                  <a:lumMod val="100000"/>
                </a:schemeClr>
              </a:gs>
              <a:gs pos="100000">
                <a:schemeClr val="accent6">
                  <a:shade val="88000"/>
                  <a:lumMod val="88000"/>
                </a:scheme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98000"/>
                    <a:lumMod val="100000"/>
                  </a:schemeClr>
                </a:gs>
                <a:gs pos="100000">
                  <a:schemeClr val="accent6">
                    <a:shade val="88000"/>
                    <a:lumMod val="88000"/>
                  </a:schemeClr>
                </a:gs>
              </a:gsLst>
              <a:lin ang="5400000" scaled="1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'Monthly Sales'!$K$3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tint val="98000"/>
                      <a:lumMod val="100000"/>
                    </a:schemeClr>
                  </a:gs>
                  <a:gs pos="100000">
                    <a:schemeClr val="accent6">
                      <a:shade val="88000"/>
                      <a:lumMod val="88000"/>
                    </a:schemeClr>
                  </a:gs>
                </a:gsLst>
                <a:lin ang="5400000" scaled="1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'Monthly Sales'!$J$4:$J$7</c:f>
              <c:strCache>
                <c:ptCount val="3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</c:strCache>
            </c:strRef>
          </c:cat>
          <c:val>
            <c:numRef>
              <c:f>'Monthly Sales'!$K$4:$K$7</c:f>
              <c:numCache>
                <c:formatCode>General</c:formatCode>
                <c:ptCount val="3"/>
                <c:pt idx="0">
                  <c:v>2850</c:v>
                </c:pt>
                <c:pt idx="1">
                  <c:v>3900</c:v>
                </c:pt>
                <c:pt idx="2">
                  <c:v>2100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F7-4935-A0DE-FB2EAEF50E3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6295423"/>
        <c:axId val="2076295903"/>
      </c:lineChart>
      <c:catAx>
        <c:axId val="20762954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6295903"/>
        <c:crosses val="autoZero"/>
        <c:auto val="1"/>
        <c:lblAlgn val="ctr"/>
        <c:lblOffset val="100"/>
        <c:noMultiLvlLbl val="0"/>
      </c:catAx>
      <c:valAx>
        <c:axId val="207629590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6295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9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1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47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34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89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57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37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14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9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1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6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9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8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2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89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Sales Analytics</a:t>
            </a:r>
            <a:r>
              <a:rPr lang="en-IN" dirty="0"/>
              <a:t> SPRINT report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Hack</a:t>
            </a:r>
            <a:r>
              <a:rPr lang="en-IN" dirty="0"/>
              <a:t> </a:t>
            </a:r>
            <a:r>
              <a:rPr dirty="0"/>
              <a:t>Studio Hackathon </a:t>
            </a:r>
            <a:r>
              <a:rPr lang="en-IN" dirty="0"/>
              <a:t>May </a:t>
            </a:r>
            <a:r>
              <a:rPr dirty="0"/>
              <a:t>2025</a:t>
            </a:r>
            <a:endParaRPr lang="en-IN" dirty="0"/>
          </a:p>
          <a:p>
            <a:r>
              <a:rPr lang="en-IN" dirty="0"/>
              <a:t>By- Aniket Gite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7554"/>
            <a:ext cx="7772400" cy="3843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• Objective: Analyze sales data to derive key business insights.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</a:p>
          <a:p>
            <a:r>
              <a:rPr lang="en-US" sz="2000" dirty="0"/>
              <a:t> - Mumbai leads in sales with ₹3,650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- Jeans and Watches are top products.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sz="2000" dirty="0"/>
              <a:t>- High-value customers show average purchases up to ₹1,</a:t>
            </a:r>
            <a:r>
              <a:rPr lang="en-IN" sz="2000" dirty="0"/>
              <a:t>80</a:t>
            </a:r>
            <a:r>
              <a:rPr sz="2000" dirty="0"/>
              <a:t>0.</a:t>
            </a:r>
            <a:endParaRPr lang="en-IN" sz="2000" dirty="0"/>
          </a:p>
          <a:p>
            <a:endParaRPr sz="2000" dirty="0"/>
          </a:p>
          <a:p>
            <a:r>
              <a:rPr sz="2000" dirty="0"/>
              <a:t>- September shows peak sales activity.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BAB1-3D16-5167-B2D6-C9CE06FA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Revenue and Unique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8F03-A613-7DEE-3E85-AFD32E8D1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45C015-0EFB-4A47-D3FF-58356429DE29}"/>
              </a:ext>
            </a:extLst>
          </p:cNvPr>
          <p:cNvSpPr/>
          <p:nvPr/>
        </p:nvSpPr>
        <p:spPr>
          <a:xfrm>
            <a:off x="5153891" y="3070046"/>
            <a:ext cx="3075709" cy="1579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 </a:t>
            </a:r>
            <a:r>
              <a:rPr lang="en-IN" sz="2800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IN" sz="2800" dirty="0">
                <a:solidFill>
                  <a:schemeClr val="tx1"/>
                </a:solidFill>
              </a:rPr>
              <a:t>No. of Unique Customers</a:t>
            </a:r>
            <a:endParaRPr lang="en-IN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8F9860-A911-F250-0E02-84DA4D138194}"/>
              </a:ext>
            </a:extLst>
          </p:cNvPr>
          <p:cNvSpPr/>
          <p:nvPr/>
        </p:nvSpPr>
        <p:spPr>
          <a:xfrm>
            <a:off x="1386442" y="3070047"/>
            <a:ext cx="2956958" cy="1579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8.85K</a:t>
            </a:r>
          </a:p>
          <a:p>
            <a:pPr algn="ctr"/>
            <a:r>
              <a:rPr lang="en-IN" sz="2800" dirty="0"/>
              <a:t>TOTAL REVENUE</a:t>
            </a:r>
          </a:p>
        </p:txBody>
      </p:sp>
    </p:spTree>
    <p:extLst>
      <p:ext uri="{BB962C8B-B14F-4D97-AF65-F5344CB8AC3E}">
        <p14:creationId xmlns:p14="http://schemas.microsoft.com/office/powerpoint/2010/main" val="305255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Distribution by City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1F60885-2583-8009-161B-10BDA868FF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829542"/>
              </p:ext>
            </p:extLst>
          </p:nvPr>
        </p:nvGraphicFramePr>
        <p:xfrm>
          <a:off x="3610099" y="1888177"/>
          <a:ext cx="5296395" cy="4037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CB96EE-B484-3039-B289-06670C2E91AB}"/>
              </a:ext>
            </a:extLst>
          </p:cNvPr>
          <p:cNvSpPr txBox="1"/>
          <p:nvPr/>
        </p:nvSpPr>
        <p:spPr>
          <a:xfrm>
            <a:off x="142504" y="3247303"/>
            <a:ext cx="36219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800" dirty="0"/>
              <a:t>Mumbai leads in sales with ₹3,650.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Product-wise Sales Insights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2A33C2D-8489-DAE6-E0F0-A05BEAF709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655804"/>
              </p:ext>
            </p:extLst>
          </p:nvPr>
        </p:nvGraphicFramePr>
        <p:xfrm>
          <a:off x="3550722" y="1852551"/>
          <a:ext cx="5076701" cy="4001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D6619D-0C4C-79CA-4D2F-2F78F2578170}"/>
              </a:ext>
            </a:extLst>
          </p:cNvPr>
          <p:cNvSpPr txBox="1"/>
          <p:nvPr/>
        </p:nvSpPr>
        <p:spPr>
          <a:xfrm>
            <a:off x="0" y="3277590"/>
            <a:ext cx="37407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Jeans and Watches are top products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A00D621-8F92-4482-A816-27309231A0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9249171"/>
              </p:ext>
            </p:extLst>
          </p:nvPr>
        </p:nvGraphicFramePr>
        <p:xfrm>
          <a:off x="3420094" y="1733797"/>
          <a:ext cx="5557652" cy="3918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FF9AE0-03E6-C073-E54F-C5AF7DCB2FEA}"/>
              </a:ext>
            </a:extLst>
          </p:cNvPr>
          <p:cNvSpPr txBox="1"/>
          <p:nvPr/>
        </p:nvSpPr>
        <p:spPr>
          <a:xfrm>
            <a:off x="166254" y="2981596"/>
            <a:ext cx="34794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High-value customers show average purchases up to ₹1,800.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Trends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9EE92CB-5BE4-4286-8CA0-DCACFD25D0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597066"/>
              </p:ext>
            </p:extLst>
          </p:nvPr>
        </p:nvGraphicFramePr>
        <p:xfrm>
          <a:off x="3752604" y="1733798"/>
          <a:ext cx="5296396" cy="4120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0A94500-07C8-62B4-6292-E212DCEC99D5}"/>
              </a:ext>
            </a:extLst>
          </p:cNvPr>
          <p:cNvSpPr txBox="1"/>
          <p:nvPr/>
        </p:nvSpPr>
        <p:spPr>
          <a:xfrm>
            <a:off x="145474" y="3317113"/>
            <a:ext cx="39188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September shows peak sales activity.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Insights &amp;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- Focus marketing efforts in Mumbai.</a:t>
            </a:r>
          </a:p>
          <a:p>
            <a:r>
              <a:rPr sz="2800" dirty="0"/>
              <a:t>- Promote best-sellers: Jeans, Watches.</a:t>
            </a:r>
          </a:p>
          <a:p>
            <a:r>
              <a:rPr sz="2800" dirty="0"/>
              <a:t>- Encourage repeat purchases from high-value customers.</a:t>
            </a:r>
          </a:p>
          <a:p>
            <a:r>
              <a:rPr sz="2800" dirty="0"/>
              <a:t>- Capitalize on seasonal peaks like September.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 </a:t>
            </a:r>
            <a:r>
              <a:rPr sz="2800" dirty="0"/>
              <a:t>welcome your questions!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76</TotalTime>
  <Words>187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Sales Analytics SPRINT report</vt:lpstr>
      <vt:lpstr>Executive Summary</vt:lpstr>
      <vt:lpstr>Total Revenue and Unique Customers</vt:lpstr>
      <vt:lpstr>Sales Distribution by City</vt:lpstr>
      <vt:lpstr>Product-wise Sales Insights</vt:lpstr>
      <vt:lpstr>Customer Analysis</vt:lpstr>
      <vt:lpstr>Monthly Sales Trends</vt:lpstr>
      <vt:lpstr>Key Insights &amp; Strategy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Aniket Gite</dc:creator>
  <cp:keywords/>
  <dc:description>generated using python-pptx</dc:description>
  <cp:lastModifiedBy>Aniket Gite</cp:lastModifiedBy>
  <cp:revision>4</cp:revision>
  <dcterms:created xsi:type="dcterms:W3CDTF">2013-01-27T09:14:16Z</dcterms:created>
  <dcterms:modified xsi:type="dcterms:W3CDTF">2025-06-08T13:15:18Z</dcterms:modified>
  <cp:category/>
</cp:coreProperties>
</file>