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63" r:id="rId23"/>
    <p:sldId id="278" r:id="rId24"/>
    <p:sldId id="279" r:id="rId25"/>
    <p:sldId id="281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8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708" autoAdjust="0"/>
  </p:normalViewPr>
  <p:slideViewPr>
    <p:cSldViewPr snapToGrid="0">
      <p:cViewPr varScale="1">
        <p:scale>
          <a:sx n="103" d="100"/>
          <a:sy n="103" d="100"/>
        </p:scale>
        <p:origin x="8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A149A-767C-45F6-96F8-8A5ED7254604}" type="datetimeFigureOut">
              <a:rPr lang="en-IN" smtClean="0"/>
              <a:t>08-03-2019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0FF49-AF3D-46B8-94EB-C37AFFF66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46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These are installed with windows 10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F0FF49-AF3D-46B8-94EB-C37AFFF6656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17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Exception handling should be handled by the user </a:t>
            </a:r>
          </a:p>
          <a:p>
            <a:r>
              <a:rPr lang="en-IN" dirty="0"/>
              <a:t>Log the exception is a better practice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F0FF49-AF3D-46B8-94EB-C37AFFF66564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177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As there are two threads invoked and the reminder object is accessed from two thread thereby it will cause synchronization issues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F0FF49-AF3D-46B8-94EB-C37AFFF66564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44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Namespace is a logical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F0FF49-AF3D-46B8-94EB-C37AFFF66564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472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This is present on the Microsoft website and can be freely installed </a:t>
            </a:r>
          </a:p>
          <a:p>
            <a:r>
              <a:rPr lang="en-IN" dirty="0" err="1"/>
              <a:t>Clr</a:t>
            </a:r>
            <a:r>
              <a:rPr lang="en-IN" dirty="0"/>
              <a:t> and </a:t>
            </a:r>
            <a:r>
              <a:rPr lang="en-IN" dirty="0" err="1"/>
              <a:t>fcl</a:t>
            </a:r>
            <a:r>
              <a:rPr lang="en-IN" dirty="0"/>
              <a:t> can be installed with this dotnettx.exe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Clr</a:t>
            </a:r>
            <a:r>
              <a:rPr lang="en-IN" dirty="0"/>
              <a:t> and </a:t>
            </a:r>
            <a:r>
              <a:rPr lang="en-IN" dirty="0" err="1"/>
              <a:t>fcl</a:t>
            </a:r>
            <a:r>
              <a:rPr lang="en-IN" dirty="0"/>
              <a:t> are required during the execution time</a:t>
            </a:r>
          </a:p>
          <a:p>
            <a:endParaRPr lang="en-IN" dirty="0"/>
          </a:p>
          <a:p>
            <a:r>
              <a:rPr lang="en-IN" dirty="0" err="1"/>
              <a:t>Csc</a:t>
            </a:r>
            <a:r>
              <a:rPr lang="en-IN" dirty="0"/>
              <a:t> is required during the compilation time -&gt; converts the code into binary , once done not required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F0FF49-AF3D-46B8-94EB-C37AFFF6656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648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Processor – instruction should be understood by processor which is machine language </a:t>
            </a:r>
          </a:p>
          <a:p>
            <a:r>
              <a:rPr lang="en-IN" dirty="0"/>
              <a:t>Example: Intel processor, armed processor, apple processor</a:t>
            </a:r>
          </a:p>
          <a:p>
            <a:endParaRPr lang="en-IN" dirty="0"/>
          </a:p>
          <a:p>
            <a:r>
              <a:rPr lang="en-IN" dirty="0"/>
              <a:t>RAM:- </a:t>
            </a:r>
          </a:p>
          <a:p>
            <a:r>
              <a:rPr lang="en-IN" dirty="0"/>
              <a:t> Holds the instruction </a:t>
            </a:r>
          </a:p>
          <a:p>
            <a:r>
              <a:rPr lang="en-IN" dirty="0"/>
              <a:t>Also used to allocate memory  </a:t>
            </a:r>
          </a:p>
          <a:p>
            <a:endParaRPr lang="en-IN" dirty="0"/>
          </a:p>
          <a:p>
            <a:r>
              <a:rPr lang="en-IN" dirty="0"/>
              <a:t>Hard disk </a:t>
            </a:r>
          </a:p>
          <a:p>
            <a:r>
              <a:rPr lang="en-IN" dirty="0"/>
              <a:t>Persist data on the drive </a:t>
            </a:r>
          </a:p>
          <a:p>
            <a:endParaRPr lang="en-IN" dirty="0"/>
          </a:p>
          <a:p>
            <a:r>
              <a:rPr lang="en-IN" dirty="0"/>
              <a:t>Mouse: </a:t>
            </a:r>
          </a:p>
          <a:p>
            <a:r>
              <a:rPr lang="en-IN" dirty="0"/>
              <a:t>To provide input </a:t>
            </a:r>
          </a:p>
          <a:p>
            <a:endParaRPr lang="en-IN" dirty="0"/>
          </a:p>
          <a:p>
            <a:r>
              <a:rPr lang="en-IN" dirty="0"/>
              <a:t>Monitor </a:t>
            </a:r>
          </a:p>
          <a:p>
            <a:r>
              <a:rPr lang="en-IN" dirty="0"/>
              <a:t>See the output 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F0FF49-AF3D-46B8-94EB-C37AFFF6656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336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API – application programming interface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F0FF49-AF3D-46B8-94EB-C37AFFF6656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439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Array object is always created on heap in dot net </a:t>
            </a:r>
          </a:p>
          <a:p>
            <a:endParaRPr lang="en-IN" dirty="0"/>
          </a:p>
          <a:p>
            <a:r>
              <a:rPr lang="en-IN" dirty="0"/>
              <a:t>Any variable defined inside in the function is always created on stack </a:t>
            </a:r>
          </a:p>
          <a:p>
            <a:endParaRPr lang="en-IN" dirty="0"/>
          </a:p>
          <a:p>
            <a:r>
              <a:rPr lang="en-IN" dirty="0"/>
              <a:t>Stack is always related to thread &amp; Heap is related to process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F0FF49-AF3D-46B8-94EB-C37AFFF6656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827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Exe – self executable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Dll</a:t>
            </a:r>
            <a:r>
              <a:rPr lang="en-IN" dirty="0"/>
              <a:t> – not self executable </a:t>
            </a:r>
          </a:p>
          <a:p>
            <a:r>
              <a:rPr lang="en-IN" dirty="0" err="1"/>
              <a:t>Librarries</a:t>
            </a:r>
            <a:r>
              <a:rPr lang="en-IN" dirty="0"/>
              <a:t> are kept in </a:t>
            </a:r>
            <a:r>
              <a:rPr lang="en-IN" dirty="0" err="1"/>
              <a:t>dlls</a:t>
            </a:r>
            <a:r>
              <a:rPr lang="en-IN" dirty="0"/>
              <a:t> </a:t>
            </a:r>
          </a:p>
          <a:p>
            <a:r>
              <a:rPr lang="en-IN" dirty="0" err="1"/>
              <a:t>Dlls</a:t>
            </a:r>
            <a:r>
              <a:rPr lang="en-IN" dirty="0"/>
              <a:t> are used to keep sharable code </a:t>
            </a:r>
          </a:p>
          <a:p>
            <a:endParaRPr lang="en-IN" dirty="0"/>
          </a:p>
          <a:p>
            <a:r>
              <a:rPr lang="en-IN" dirty="0"/>
              <a:t>Windows application – GUI exe </a:t>
            </a:r>
          </a:p>
          <a:p>
            <a:r>
              <a:rPr lang="en-IN" dirty="0"/>
              <a:t>Console application – CUI exe </a:t>
            </a:r>
          </a:p>
          <a:p>
            <a:r>
              <a:rPr lang="en-IN" dirty="0"/>
              <a:t>Class library – DLL </a:t>
            </a:r>
          </a:p>
          <a:p>
            <a:endParaRPr lang="en-IN" dirty="0"/>
          </a:p>
          <a:p>
            <a:r>
              <a:rPr lang="en-IN" dirty="0"/>
              <a:t>Heap – dynamic memory (long lived)</a:t>
            </a:r>
          </a:p>
          <a:p>
            <a:r>
              <a:rPr lang="en-IN" dirty="0"/>
              <a:t>Stack – static memory (short lived) </a:t>
            </a:r>
          </a:p>
          <a:p>
            <a:endParaRPr lang="en-IN" dirty="0"/>
          </a:p>
          <a:p>
            <a:r>
              <a:rPr lang="en-IN" dirty="0"/>
              <a:t>Memory leak happens only on the heap </a:t>
            </a:r>
          </a:p>
          <a:p>
            <a:endParaRPr lang="en-IN" dirty="0"/>
          </a:p>
          <a:p>
            <a:r>
              <a:rPr lang="en-IN" dirty="0"/>
              <a:t>When process ends -&gt; Heap and Stack will be cleared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F0FF49-AF3D-46B8-94EB-C37AFFF66564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88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If an object of value type is created on the object then it is created on the heap or wherever the object is created </a:t>
            </a:r>
          </a:p>
          <a:p>
            <a:endParaRPr lang="en-IN" dirty="0"/>
          </a:p>
          <a:p>
            <a:r>
              <a:rPr lang="en-IN" dirty="0"/>
              <a:t>If an object of value type is created on the function then it is created on stack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F0FF49-AF3D-46B8-94EB-C37AFFF66564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958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 dot net fragmentation does not happen this is seen in </a:t>
            </a:r>
            <a:r>
              <a:rPr lang="en-IN" dirty="0" err="1"/>
              <a:t>c++</a:t>
            </a:r>
            <a:endParaRPr lang="en-IN" dirty="0"/>
          </a:p>
          <a:p>
            <a:endParaRPr lang="en-IN" dirty="0"/>
          </a:p>
          <a:p>
            <a:r>
              <a:rPr lang="en-IN" dirty="0"/>
              <a:t>In dot net defragmentation happens </a:t>
            </a:r>
          </a:p>
          <a:p>
            <a:r>
              <a:rPr lang="en-IN" dirty="0"/>
              <a:t>This is done while de allocating the object </a:t>
            </a:r>
          </a:p>
          <a:p>
            <a:r>
              <a:rPr lang="en-IN" dirty="0"/>
              <a:t>This is done by </a:t>
            </a:r>
            <a:r>
              <a:rPr lang="en-IN" b="1" dirty="0"/>
              <a:t>garbage collection </a:t>
            </a:r>
          </a:p>
          <a:p>
            <a:r>
              <a:rPr lang="en-IN" dirty="0"/>
              <a:t>Deallocation starts only after the threshold is reached </a:t>
            </a:r>
          </a:p>
          <a:p>
            <a:r>
              <a:rPr lang="en-IN" dirty="0"/>
              <a:t>The logic used here is generation logic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Generation 1 – 64K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Generation 2 – 2MB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Generation 3 – unlimited i.e. up to the total memory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F0FF49-AF3D-46B8-94EB-C37AFFF66564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348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As there are two threads invoked and the reminder object is accessed from two thread thereby it will cause synchronization issues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F0FF49-AF3D-46B8-94EB-C37AFFF66564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978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842F-7E6F-4B31-A66E-769343C51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1B384-B9D8-4AA5-A279-26889154A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7C14-141A-4E87-A7F5-A8D0A077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F18B-712C-4789-90DB-6CB977E04FFB}" type="datetimeFigureOut">
              <a:rPr lang="en-IN" smtClean="0"/>
              <a:t>08-03-2019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60EF9-841D-4E35-A3E4-41195920F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0CDDD-23B3-4E24-A58C-B96671D1D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1E42-6618-4716-9001-BBBCFEDDF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1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61FD6-EB03-4184-8447-4C5E6535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8739A-4F6D-4906-8C0A-9650D39B2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D49EC-8D89-415B-A7D9-64E8B63FB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F18B-712C-4789-90DB-6CB977E04FFB}" type="datetimeFigureOut">
              <a:rPr lang="en-IN" smtClean="0"/>
              <a:t>08-03-2019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78BEF-27B4-4901-AB42-E7572246E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7582D-9FAD-44E9-8DCA-D69617BD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1E42-6618-4716-9001-BBBCFEDDF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57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2EF03-2E11-4FED-809E-D8E54257E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62F4D-6576-4EA7-B63B-1989ADF29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237CD-0F8A-4745-B275-3074F019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F18B-712C-4789-90DB-6CB977E04FFB}" type="datetimeFigureOut">
              <a:rPr lang="en-IN" smtClean="0"/>
              <a:t>08-03-2019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263E3-E0A5-4B5F-8330-633A3DD7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5EB6F-CE2E-40CF-A0D3-C77931202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1E42-6618-4716-9001-BBBCFEDDF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86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37C5A-A962-4A90-AEAF-F2ECF03F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917EA-C019-43EC-AA64-A117E7D29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472DF-FF8B-48B1-9CA2-1244B0713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F18B-712C-4789-90DB-6CB977E04FFB}" type="datetimeFigureOut">
              <a:rPr lang="en-IN" smtClean="0"/>
              <a:t>08-03-2019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651CF-657C-4D42-8356-E772FB141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547A3-7C3C-4358-ACEE-DD79A6912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1E42-6618-4716-9001-BBBCFEDDF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57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AAE65-308C-467B-9D16-FEF282E9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BED4E-8D8D-46A2-B9AD-E2AB32F7D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C1AE5-4499-4ED1-9DD0-32DBD91AC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F18B-712C-4789-90DB-6CB977E04FFB}" type="datetimeFigureOut">
              <a:rPr lang="en-IN" smtClean="0"/>
              <a:t>08-03-2019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01F77-1F37-4C51-908A-5A369E9E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9C255-F7E3-4B7E-931E-A8376C30B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1E42-6618-4716-9001-BBBCFEDDF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6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A001C-05A9-4B18-AE38-8DBE7C663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40B8C-00DE-465F-96E4-6DF6AF9DA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9E1E2-DDC9-4C62-9273-846AE41B5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A9807-93FB-4CE6-B30E-1EC17F885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F18B-712C-4789-90DB-6CB977E04FFB}" type="datetimeFigureOut">
              <a:rPr lang="en-IN" smtClean="0"/>
              <a:t>08-03-2019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0E019-0F74-4505-8E9A-43413C78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C6B07-8C5E-4BBE-B6EC-1D36ECFF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1E42-6618-4716-9001-BBBCFEDDF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09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E91B2-885E-4471-8FDF-C6A3F003A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26512-F531-487F-A5B4-DB68D05F5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0341F-9007-4D0B-8DB6-A36287F55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99127-2DDD-4A02-9536-B575D4B75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BE2C2D-E044-495B-B8B8-AE469530C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0991A0-BA04-415D-89C3-67A40DEE8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F18B-712C-4789-90DB-6CB977E04FFB}" type="datetimeFigureOut">
              <a:rPr lang="en-IN" smtClean="0"/>
              <a:t>08-03-2019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6826B3-628D-4DDB-97ED-398B8118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A0BE6-86F6-44EE-95F6-478B06F68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1E42-6618-4716-9001-BBBCFEDDF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130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65966-359F-45B5-AAF2-CDFFCD726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969B9B-86BE-470D-A2CF-555F1122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F18B-712C-4789-90DB-6CB977E04FFB}" type="datetimeFigureOut">
              <a:rPr lang="en-IN" smtClean="0"/>
              <a:t>08-03-2019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8514B3-770B-4409-AE0C-178975B8B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DC139-BDB2-45F6-917F-83D3036C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1E42-6618-4716-9001-BBBCFEDDF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35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75D392-BDC3-4E44-847D-0440BB877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F18B-712C-4789-90DB-6CB977E04FFB}" type="datetimeFigureOut">
              <a:rPr lang="en-IN" smtClean="0"/>
              <a:t>08-03-2019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273F23-8089-483C-9F75-5B50E1D62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2EE5B-4C48-492F-9001-C4220AF1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1E42-6618-4716-9001-BBBCFEDDF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95302-64D2-401A-AE20-3F8C4B6A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FC7FC-CBB0-413E-8D6C-FDF8D35A0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4BB1F-2F4F-414D-A33A-B7435EB75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3A2A1-6698-4E0A-ADF5-7E3065F1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F18B-712C-4789-90DB-6CB977E04FFB}" type="datetimeFigureOut">
              <a:rPr lang="en-IN" smtClean="0"/>
              <a:t>08-03-2019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C693E-0B01-4D10-9B92-31667483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B1E51-977E-4909-B4F1-851C9BBF5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1E42-6618-4716-9001-BBBCFEDDF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78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BA7A-A1DF-47ED-86DE-5237948AA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A0E8C3-0781-4542-B635-BA1080037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A04FA-B7FF-4728-B4DF-655883932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77098-42B8-4F0B-82D3-5699F55B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F18B-712C-4789-90DB-6CB977E04FFB}" type="datetimeFigureOut">
              <a:rPr lang="en-IN" smtClean="0"/>
              <a:t>08-03-2019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4218B-8753-4728-A633-F56B6A3E5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D4A19-A930-4E44-80E4-6683CE69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1E42-6618-4716-9001-BBBCFEDDF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5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508E5-80D7-4237-96CA-C4082023F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A6103-1838-4DC3-9C96-99BA6DCC6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83B08-2C5B-460E-BE90-EBA7B19BEA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4F18B-712C-4789-90DB-6CB977E04FFB}" type="datetimeFigureOut">
              <a:rPr lang="en-IN" smtClean="0"/>
              <a:t>08-03-2019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0654B-6820-4671-9690-8AFE500C3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4007D-FE94-433A-A040-37822BCA2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C1E42-6618-4716-9001-BBBCFEDDF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02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183B-F741-4CA1-962C-B1750B0AD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Day 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16ADC-D57C-4A84-AB36-571F98217E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14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9D45940-FB97-47DC-8423-B98819199C19}"/>
              </a:ext>
            </a:extLst>
          </p:cNvPr>
          <p:cNvSpPr/>
          <p:nvPr/>
        </p:nvSpPr>
        <p:spPr>
          <a:xfrm>
            <a:off x="1441450" y="3109953"/>
            <a:ext cx="8839200" cy="219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IN" dirty="0"/>
              <a:t>All of these methods are just created once in memory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30E292-8B9C-444D-B68A-4FE1956E1602}"/>
              </a:ext>
            </a:extLst>
          </p:cNvPr>
          <p:cNvSpPr/>
          <p:nvPr/>
        </p:nvSpPr>
        <p:spPr>
          <a:xfrm>
            <a:off x="762000" y="1092200"/>
            <a:ext cx="1917700" cy="67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#1000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907B53-8D87-464E-BEC8-20759AB0ECBD}"/>
              </a:ext>
            </a:extLst>
          </p:cNvPr>
          <p:cNvSpPr txBox="1"/>
          <p:nvPr/>
        </p:nvSpPr>
        <p:spPr>
          <a:xfrm>
            <a:off x="1384300" y="1765300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dga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520F85-9B85-465B-8E39-B71454467888}"/>
              </a:ext>
            </a:extLst>
          </p:cNvPr>
          <p:cNvSpPr/>
          <p:nvPr/>
        </p:nvSpPr>
        <p:spPr>
          <a:xfrm>
            <a:off x="3860800" y="762000"/>
            <a:ext cx="3848100" cy="1372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IN" dirty="0"/>
          </a:p>
          <a:p>
            <a:pPr algn="ctr"/>
            <a:r>
              <a:rPr lang="en-IN" dirty="0"/>
              <a:t>numbers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1DD1FF-A02B-4E9A-9D67-0C48576A9F08}"/>
              </a:ext>
            </a:extLst>
          </p:cNvPr>
          <p:cNvSpPr/>
          <p:nvPr/>
        </p:nvSpPr>
        <p:spPr>
          <a:xfrm>
            <a:off x="4826000" y="1092200"/>
            <a:ext cx="1917700" cy="6731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#2000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1F1F0A-1493-4A0E-B3B1-F615F5820DE1}"/>
              </a:ext>
            </a:extLst>
          </p:cNvPr>
          <p:cNvSpPr/>
          <p:nvPr/>
        </p:nvSpPr>
        <p:spPr>
          <a:xfrm>
            <a:off x="9080500" y="1213366"/>
            <a:ext cx="1917700" cy="6731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Length = 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C70053-39F1-4113-B599-0946BE736F38}"/>
              </a:ext>
            </a:extLst>
          </p:cNvPr>
          <p:cNvSpPr/>
          <p:nvPr/>
        </p:nvSpPr>
        <p:spPr>
          <a:xfrm>
            <a:off x="9080500" y="1892816"/>
            <a:ext cx="1917700" cy="6731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Ref = null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B5DF8D-9C14-4E4F-878C-DF2FC76DD59E}"/>
              </a:ext>
            </a:extLst>
          </p:cNvPr>
          <p:cNvSpPr txBox="1"/>
          <p:nvPr/>
        </p:nvSpPr>
        <p:spPr>
          <a:xfrm>
            <a:off x="762000" y="577334"/>
            <a:ext cx="19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Reference variable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C03C36-48EB-439E-A3A5-D75796F2B0E0}"/>
              </a:ext>
            </a:extLst>
          </p:cNvPr>
          <p:cNvSpPr txBox="1"/>
          <p:nvPr/>
        </p:nvSpPr>
        <p:spPr>
          <a:xfrm>
            <a:off x="4902200" y="2280166"/>
            <a:ext cx="19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Dynamically Array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E2CF7D-2688-48C6-8838-CCBD0C9FE8C2}"/>
              </a:ext>
            </a:extLst>
          </p:cNvPr>
          <p:cNvSpPr txBox="1"/>
          <p:nvPr/>
        </p:nvSpPr>
        <p:spPr>
          <a:xfrm>
            <a:off x="9080500" y="736600"/>
            <a:ext cx="19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Array Object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BF7636-5779-436A-96F3-E987364128F9}"/>
              </a:ext>
            </a:extLst>
          </p:cNvPr>
          <p:cNvSpPr txBox="1"/>
          <p:nvPr/>
        </p:nvSpPr>
        <p:spPr>
          <a:xfrm>
            <a:off x="2679700" y="3429000"/>
            <a:ext cx="2679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Void Add(this, number) </a:t>
            </a:r>
          </a:p>
          <a:p>
            <a:r>
              <a:rPr lang="en-IN" dirty="0"/>
              <a:t>{</a:t>
            </a:r>
          </a:p>
          <a:p>
            <a:endParaRPr lang="en-IN" dirty="0"/>
          </a:p>
          <a:p>
            <a:r>
              <a:rPr lang="en-IN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6A1F06-B6F8-46ED-87C9-50E9EE6EBFE6}"/>
              </a:ext>
            </a:extLst>
          </p:cNvPr>
          <p:cNvSpPr txBox="1"/>
          <p:nvPr/>
        </p:nvSpPr>
        <p:spPr>
          <a:xfrm>
            <a:off x="5403850" y="3429000"/>
            <a:ext cx="2679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Get_Length</a:t>
            </a:r>
            <a:r>
              <a:rPr lang="en-IN" dirty="0"/>
              <a:t>(this) </a:t>
            </a:r>
          </a:p>
          <a:p>
            <a:r>
              <a:rPr lang="en-IN" dirty="0"/>
              <a:t>{</a:t>
            </a:r>
          </a:p>
          <a:p>
            <a:endParaRPr lang="en-IN" dirty="0"/>
          </a:p>
          <a:p>
            <a:r>
              <a:rPr lang="en-IN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0C501D-4B8F-400E-97EB-F33063182AE0}"/>
              </a:ext>
            </a:extLst>
          </p:cNvPr>
          <p:cNvSpPr txBox="1"/>
          <p:nvPr/>
        </p:nvSpPr>
        <p:spPr>
          <a:xfrm>
            <a:off x="3860800" y="361434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#1000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A8E371-9320-41DA-920C-56B7186ACA12}"/>
              </a:ext>
            </a:extLst>
          </p:cNvPr>
          <p:cNvSpPr txBox="1"/>
          <p:nvPr/>
        </p:nvSpPr>
        <p:spPr>
          <a:xfrm>
            <a:off x="8178800" y="764917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#2000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E4DD61-A91D-4955-972E-2396CF9C94DD}"/>
              </a:ext>
            </a:extLst>
          </p:cNvPr>
          <p:cNvSpPr txBox="1"/>
          <p:nvPr/>
        </p:nvSpPr>
        <p:spPr>
          <a:xfrm>
            <a:off x="7708900" y="3429000"/>
            <a:ext cx="2679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Get_[](this, index) </a:t>
            </a:r>
          </a:p>
          <a:p>
            <a:r>
              <a:rPr lang="en-IN" dirty="0"/>
              <a:t>{</a:t>
            </a:r>
          </a:p>
          <a:p>
            <a:endParaRPr lang="en-IN" dirty="0"/>
          </a:p>
          <a:p>
            <a:r>
              <a:rPr lang="en-IN" dirty="0"/>
              <a:t>}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1D03A36-0B1F-4C22-9FC4-33E3E67CF70C}"/>
              </a:ext>
            </a:extLst>
          </p:cNvPr>
          <p:cNvSpPr/>
          <p:nvPr/>
        </p:nvSpPr>
        <p:spPr>
          <a:xfrm>
            <a:off x="2527300" y="1140936"/>
            <a:ext cx="1333500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CC3E0A5-576F-40A1-B113-7A7A50B79548}"/>
              </a:ext>
            </a:extLst>
          </p:cNvPr>
          <p:cNvSpPr/>
          <p:nvPr/>
        </p:nvSpPr>
        <p:spPr>
          <a:xfrm>
            <a:off x="6464300" y="1384300"/>
            <a:ext cx="2819400" cy="254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919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53D6B-7606-4D21-A85A-4EC10AFA3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A0D7B-1A4D-44BC-AACD-BF9304E4C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Develop console app name app2 </a:t>
            </a:r>
          </a:p>
          <a:p>
            <a:r>
              <a:rPr lang="en-IN" dirty="0"/>
              <a:t>Display menu to the user </a:t>
            </a:r>
          </a:p>
          <a:p>
            <a:pPr lvl="1"/>
            <a:r>
              <a:rPr lang="en-IN" dirty="0"/>
              <a:t>1 Add book </a:t>
            </a:r>
          </a:p>
          <a:p>
            <a:pPr lvl="1"/>
            <a:r>
              <a:rPr lang="en-IN" dirty="0"/>
              <a:t>2 list book </a:t>
            </a:r>
          </a:p>
          <a:p>
            <a:r>
              <a:rPr lang="en-IN" dirty="0"/>
              <a:t>If user select add book ,</a:t>
            </a:r>
          </a:p>
          <a:p>
            <a:pPr lvl="1"/>
            <a:r>
              <a:rPr lang="en-IN" dirty="0"/>
              <a:t>Title </a:t>
            </a:r>
          </a:p>
          <a:p>
            <a:pPr lvl="1"/>
            <a:r>
              <a:rPr lang="en-IN" dirty="0"/>
              <a:t>Author </a:t>
            </a:r>
          </a:p>
          <a:p>
            <a:pPr lvl="1"/>
            <a:r>
              <a:rPr lang="en-IN" dirty="0"/>
              <a:t>Price </a:t>
            </a:r>
          </a:p>
          <a:p>
            <a:r>
              <a:rPr lang="en-IN" dirty="0"/>
              <a:t>Store this info and let the user add more books or list already added books</a:t>
            </a:r>
          </a:p>
          <a:p>
            <a:r>
              <a:rPr lang="en-IN" dirty="0"/>
              <a:t>The third option 0 should be quit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2710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53D6B-7606-4D21-A85A-4EC10AFA3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A0D7B-1A4D-44BC-AACD-BF9304E4C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Develop console app name app3</a:t>
            </a:r>
          </a:p>
          <a:p>
            <a:r>
              <a:rPr lang="en-IN" dirty="0"/>
              <a:t>Display should display one question at a time to the user</a:t>
            </a:r>
          </a:p>
          <a:p>
            <a:r>
              <a:rPr lang="en-IN" dirty="0"/>
              <a:t>The question contains one statement , 4 options and 1 option correct answer </a:t>
            </a:r>
          </a:p>
          <a:p>
            <a:r>
              <a:rPr lang="en-IN" dirty="0"/>
              <a:t>Ask the user to select an option after question is displayed </a:t>
            </a:r>
          </a:p>
          <a:p>
            <a:r>
              <a:rPr lang="en-IN" dirty="0"/>
              <a:t>When all the questions are answered by the user. Display the marks obtained by the user out of total marks. Each question carries one mark</a:t>
            </a:r>
          </a:p>
        </p:txBody>
      </p:sp>
    </p:spTree>
    <p:extLst>
      <p:ext uri="{BB962C8B-B14F-4D97-AF65-F5344CB8AC3E}">
        <p14:creationId xmlns:p14="http://schemas.microsoft.com/office/powerpoint/2010/main" val="2576730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8EECCE0-616D-41C1-B5EA-D5AC83D834C1}"/>
              </a:ext>
            </a:extLst>
          </p:cNvPr>
          <p:cNvSpPr/>
          <p:nvPr/>
        </p:nvSpPr>
        <p:spPr>
          <a:xfrm>
            <a:off x="329171" y="3669770"/>
            <a:ext cx="1971150" cy="189298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IN" sz="2800" b="1" dirty="0"/>
              <a:t>Stack</a:t>
            </a:r>
            <a:endParaRPr lang="en-IN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13D082-4C77-4117-89AC-FB186849310A}"/>
              </a:ext>
            </a:extLst>
          </p:cNvPr>
          <p:cNvSpPr/>
          <p:nvPr/>
        </p:nvSpPr>
        <p:spPr>
          <a:xfrm>
            <a:off x="2415654" y="3217039"/>
            <a:ext cx="14343797" cy="62817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IN" sz="3200" b="1" dirty="0"/>
              <a:t>Heap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7DA031-2056-4025-9FE3-3A41AE9A556C}"/>
              </a:ext>
            </a:extLst>
          </p:cNvPr>
          <p:cNvSpPr/>
          <p:nvPr/>
        </p:nvSpPr>
        <p:spPr>
          <a:xfrm>
            <a:off x="0" y="724049"/>
            <a:ext cx="1279289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HardCodedQuestions</a:t>
            </a:r>
            <a:endParaRPr lang="en-I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List&lt;Question&gt;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GetQuestions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List&lt;Question&gt; questions =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List&lt;Question&gt;();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questions.Add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Question() { Statement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"AAA"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Option1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"A1"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Option2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"A2"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Option3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"A3"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Option4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"A4"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Correct = 1 });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questions.Add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Question() { Statement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"BBB"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Option1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"B1"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Option2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"B2"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Option3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"B3"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Option4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"B4"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Correct = 2 });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questions.Add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Question() { Statement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"CCC"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Option1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"C1"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Option2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"C2"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Option3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"C3"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Option4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"C4"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Correct = 3 });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questions.Add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Question() { Statement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"DDD"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Option1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"D1"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Option2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"D2"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Option3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"D3"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Option4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"D4"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Correct = 4 });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questions.Add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Question() { Statement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"EEE"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Option1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"E1"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Option2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"E2"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Option3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"E3"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Option4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"E4"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Correct = 1 });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questions; // returning value of the questions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A121AC-CC40-4DE2-8F16-80DD45A34A09}"/>
              </a:ext>
            </a:extLst>
          </p:cNvPr>
          <p:cNvSpPr txBox="1"/>
          <p:nvPr/>
        </p:nvSpPr>
        <p:spPr>
          <a:xfrm>
            <a:off x="620484" y="3735977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ECD05-A1EC-4ACB-A1A9-5C5D08C0CA48}"/>
              </a:ext>
            </a:extLst>
          </p:cNvPr>
          <p:cNvSpPr txBox="1"/>
          <p:nvPr/>
        </p:nvSpPr>
        <p:spPr>
          <a:xfrm>
            <a:off x="583473" y="4105309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#1000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B3E008-3F43-4967-A748-73A6076537A4}"/>
              </a:ext>
            </a:extLst>
          </p:cNvPr>
          <p:cNvSpPr txBox="1"/>
          <p:nvPr/>
        </p:nvSpPr>
        <p:spPr>
          <a:xfrm>
            <a:off x="2852057" y="3669770"/>
            <a:ext cx="273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List&lt;Question&gt; Object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4E95F2A-E157-4D99-9DF3-BCF053267448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185850" y="4289975"/>
            <a:ext cx="997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682D15C-0B71-4CED-9030-7665DAA17F2E}"/>
              </a:ext>
            </a:extLst>
          </p:cNvPr>
          <p:cNvSpPr txBox="1"/>
          <p:nvPr/>
        </p:nvSpPr>
        <p:spPr>
          <a:xfrm>
            <a:off x="3182983" y="4105309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Count =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518622-95B9-4C47-B7C9-E021F341F501}"/>
              </a:ext>
            </a:extLst>
          </p:cNvPr>
          <p:cNvSpPr txBox="1"/>
          <p:nvPr/>
        </p:nvSpPr>
        <p:spPr>
          <a:xfrm>
            <a:off x="3182983" y="4488707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RV = #2000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B7B51E-6EAA-4427-8737-38100AFB115D}"/>
              </a:ext>
            </a:extLst>
          </p:cNvPr>
          <p:cNvCxnSpPr>
            <a:cxnSpLocks/>
          </p:cNvCxnSpPr>
          <p:nvPr/>
        </p:nvCxnSpPr>
        <p:spPr>
          <a:xfrm>
            <a:off x="4785360" y="4673373"/>
            <a:ext cx="997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A15969F-ACDB-445E-BDA0-DC03AB1A5E0B}"/>
              </a:ext>
            </a:extLst>
          </p:cNvPr>
          <p:cNvSpPr txBox="1"/>
          <p:nvPr/>
        </p:nvSpPr>
        <p:spPr>
          <a:xfrm>
            <a:off x="5955936" y="3679240"/>
            <a:ext cx="273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Array Object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426426-E439-430F-802E-3B0F81A28618}"/>
              </a:ext>
            </a:extLst>
          </p:cNvPr>
          <p:cNvSpPr txBox="1"/>
          <p:nvPr/>
        </p:nvSpPr>
        <p:spPr>
          <a:xfrm>
            <a:off x="5955936" y="4143590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length = 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7F63EF-D3AC-4B27-8F77-FD45A9ECF67B}"/>
              </a:ext>
            </a:extLst>
          </p:cNvPr>
          <p:cNvSpPr txBox="1"/>
          <p:nvPr/>
        </p:nvSpPr>
        <p:spPr>
          <a:xfrm>
            <a:off x="5955936" y="4526988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RV =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76484D-8064-45DD-A781-735766613865}"/>
              </a:ext>
            </a:extLst>
          </p:cNvPr>
          <p:cNvCxnSpPr>
            <a:cxnSpLocks/>
          </p:cNvCxnSpPr>
          <p:nvPr/>
        </p:nvCxnSpPr>
        <p:spPr>
          <a:xfrm>
            <a:off x="7537633" y="4658759"/>
            <a:ext cx="997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C9DB326-6997-4B66-AA54-04D48B664832}"/>
              </a:ext>
            </a:extLst>
          </p:cNvPr>
          <p:cNvSpPr txBox="1"/>
          <p:nvPr/>
        </p:nvSpPr>
        <p:spPr>
          <a:xfrm>
            <a:off x="8534766" y="4454656"/>
            <a:ext cx="160237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#5000</a:t>
            </a:r>
          </a:p>
          <a:p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069500-FDEE-4E65-97A8-83EF9C3ED2A9}"/>
              </a:ext>
            </a:extLst>
          </p:cNvPr>
          <p:cNvSpPr txBox="1"/>
          <p:nvPr/>
        </p:nvSpPr>
        <p:spPr>
          <a:xfrm>
            <a:off x="8403773" y="3958924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RV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1814E1-C146-4F4E-A9CE-B103F5670AD5}"/>
              </a:ext>
            </a:extLst>
          </p:cNvPr>
          <p:cNvSpPr txBox="1"/>
          <p:nvPr/>
        </p:nvSpPr>
        <p:spPr>
          <a:xfrm>
            <a:off x="2852057" y="6376933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Statement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078C47-BBDC-49CF-89E5-D41A415BEEF8}"/>
              </a:ext>
            </a:extLst>
          </p:cNvPr>
          <p:cNvSpPr txBox="1"/>
          <p:nvPr/>
        </p:nvSpPr>
        <p:spPr>
          <a:xfrm>
            <a:off x="2852057" y="6760331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278BB00-20AA-4EF4-BE28-CA1134BACF23}"/>
              </a:ext>
            </a:extLst>
          </p:cNvPr>
          <p:cNvCxnSpPr>
            <a:cxnSpLocks/>
          </p:cNvCxnSpPr>
          <p:nvPr/>
        </p:nvCxnSpPr>
        <p:spPr>
          <a:xfrm flipH="1">
            <a:off x="3597368" y="5111832"/>
            <a:ext cx="5696497" cy="1251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AFE67E2-AD19-4424-936E-3CF3843A76FF}"/>
              </a:ext>
            </a:extLst>
          </p:cNvPr>
          <p:cNvSpPr txBox="1"/>
          <p:nvPr/>
        </p:nvSpPr>
        <p:spPr>
          <a:xfrm>
            <a:off x="2807293" y="5961904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#5000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1A1349-5E2B-4BE8-BE31-2681DF7D5746}"/>
              </a:ext>
            </a:extLst>
          </p:cNvPr>
          <p:cNvSpPr txBox="1"/>
          <p:nvPr/>
        </p:nvSpPr>
        <p:spPr>
          <a:xfrm>
            <a:off x="2852056" y="7118818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615FC8-7169-452C-A86E-D378EF235765}"/>
              </a:ext>
            </a:extLst>
          </p:cNvPr>
          <p:cNvSpPr txBox="1"/>
          <p:nvPr/>
        </p:nvSpPr>
        <p:spPr>
          <a:xfrm>
            <a:off x="2852055" y="7477305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DBFA75-8A6D-4A53-8657-A67F6D9C2BE9}"/>
              </a:ext>
            </a:extLst>
          </p:cNvPr>
          <p:cNvSpPr txBox="1"/>
          <p:nvPr/>
        </p:nvSpPr>
        <p:spPr>
          <a:xfrm>
            <a:off x="2852053" y="8182808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Correct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FEE941-2953-486A-9AC3-9C6B2A0B813E}"/>
              </a:ext>
            </a:extLst>
          </p:cNvPr>
          <p:cNvSpPr txBox="1"/>
          <p:nvPr/>
        </p:nvSpPr>
        <p:spPr>
          <a:xfrm>
            <a:off x="2852054" y="7846637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76E3CA-8360-4292-94C4-37B294503E33}"/>
              </a:ext>
            </a:extLst>
          </p:cNvPr>
          <p:cNvSpPr txBox="1"/>
          <p:nvPr/>
        </p:nvSpPr>
        <p:spPr>
          <a:xfrm>
            <a:off x="2883989" y="3419378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#1000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9B919C-8CA7-4B1B-82C3-C8523711A423}"/>
              </a:ext>
            </a:extLst>
          </p:cNvPr>
          <p:cNvSpPr txBox="1"/>
          <p:nvPr/>
        </p:nvSpPr>
        <p:spPr>
          <a:xfrm>
            <a:off x="5911672" y="3429000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#2000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FD26EA-F4F8-4123-A998-33FE3EFD64B8}"/>
              </a:ext>
            </a:extLst>
          </p:cNvPr>
          <p:cNvSpPr txBox="1"/>
          <p:nvPr/>
        </p:nvSpPr>
        <p:spPr>
          <a:xfrm>
            <a:off x="5229498" y="6314373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Statement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AE3614-AD0C-4427-9FBE-1A00A1A0E33C}"/>
              </a:ext>
            </a:extLst>
          </p:cNvPr>
          <p:cNvSpPr txBox="1"/>
          <p:nvPr/>
        </p:nvSpPr>
        <p:spPr>
          <a:xfrm>
            <a:off x="5229498" y="6697771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8DA1AD-02A4-4171-B40F-ED2ECEA0E3CC}"/>
              </a:ext>
            </a:extLst>
          </p:cNvPr>
          <p:cNvSpPr txBox="1"/>
          <p:nvPr/>
        </p:nvSpPr>
        <p:spPr>
          <a:xfrm>
            <a:off x="5172751" y="5946277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#6000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77C798-D640-4431-892D-76E59EA7CB04}"/>
              </a:ext>
            </a:extLst>
          </p:cNvPr>
          <p:cNvSpPr txBox="1"/>
          <p:nvPr/>
        </p:nvSpPr>
        <p:spPr>
          <a:xfrm>
            <a:off x="5229497" y="7056258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1152CC-76F5-4862-B5D0-DD94EDF77D77}"/>
              </a:ext>
            </a:extLst>
          </p:cNvPr>
          <p:cNvSpPr txBox="1"/>
          <p:nvPr/>
        </p:nvSpPr>
        <p:spPr>
          <a:xfrm>
            <a:off x="5229496" y="7414745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C2391C-93B8-4887-A736-B09F6C689B5E}"/>
              </a:ext>
            </a:extLst>
          </p:cNvPr>
          <p:cNvSpPr txBox="1"/>
          <p:nvPr/>
        </p:nvSpPr>
        <p:spPr>
          <a:xfrm>
            <a:off x="5229494" y="8120248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Correct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3255C3-3DC0-43F0-9625-88456CB35038}"/>
              </a:ext>
            </a:extLst>
          </p:cNvPr>
          <p:cNvSpPr txBox="1"/>
          <p:nvPr/>
        </p:nvSpPr>
        <p:spPr>
          <a:xfrm>
            <a:off x="5229495" y="7784077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44EC89-FD27-444D-AAD1-B324D879519C}"/>
              </a:ext>
            </a:extLst>
          </p:cNvPr>
          <p:cNvSpPr txBox="1"/>
          <p:nvPr/>
        </p:nvSpPr>
        <p:spPr>
          <a:xfrm>
            <a:off x="7550333" y="6376933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Statement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621548-252A-4036-8B19-2B9FB9D61CBF}"/>
              </a:ext>
            </a:extLst>
          </p:cNvPr>
          <p:cNvSpPr txBox="1"/>
          <p:nvPr/>
        </p:nvSpPr>
        <p:spPr>
          <a:xfrm>
            <a:off x="7550333" y="6760331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397787-95DA-4D71-8D08-6A04C06D0E0E}"/>
              </a:ext>
            </a:extLst>
          </p:cNvPr>
          <p:cNvSpPr txBox="1"/>
          <p:nvPr/>
        </p:nvSpPr>
        <p:spPr>
          <a:xfrm>
            <a:off x="7462345" y="5938878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#7000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DAE2BC-7D2B-41FC-A5FF-D770BCAEB0A9}"/>
              </a:ext>
            </a:extLst>
          </p:cNvPr>
          <p:cNvSpPr txBox="1"/>
          <p:nvPr/>
        </p:nvSpPr>
        <p:spPr>
          <a:xfrm>
            <a:off x="7550332" y="7118818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3E2FD1D-F60E-4993-89CC-1046ACA838C3}"/>
              </a:ext>
            </a:extLst>
          </p:cNvPr>
          <p:cNvSpPr txBox="1"/>
          <p:nvPr/>
        </p:nvSpPr>
        <p:spPr>
          <a:xfrm>
            <a:off x="7550331" y="7477305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3132F58-A374-49B8-A98F-A97197D7B24A}"/>
              </a:ext>
            </a:extLst>
          </p:cNvPr>
          <p:cNvSpPr txBox="1"/>
          <p:nvPr/>
        </p:nvSpPr>
        <p:spPr>
          <a:xfrm>
            <a:off x="7550329" y="8182808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Correct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4548F6-8F5B-44E1-86B5-142B759A8E7A}"/>
              </a:ext>
            </a:extLst>
          </p:cNvPr>
          <p:cNvSpPr txBox="1"/>
          <p:nvPr/>
        </p:nvSpPr>
        <p:spPr>
          <a:xfrm>
            <a:off x="7550330" y="7846637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379EE5B-4994-4A46-B665-E3043CA7E343}"/>
              </a:ext>
            </a:extLst>
          </p:cNvPr>
          <p:cNvSpPr txBox="1"/>
          <p:nvPr/>
        </p:nvSpPr>
        <p:spPr>
          <a:xfrm>
            <a:off x="9752150" y="6304725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Statement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3A78A3-908D-476D-B514-E5C8CD64DC08}"/>
              </a:ext>
            </a:extLst>
          </p:cNvPr>
          <p:cNvSpPr txBox="1"/>
          <p:nvPr/>
        </p:nvSpPr>
        <p:spPr>
          <a:xfrm>
            <a:off x="9752150" y="6688123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9B146EE-06FF-47EE-B8C9-DD8B60B1E3F7}"/>
              </a:ext>
            </a:extLst>
          </p:cNvPr>
          <p:cNvSpPr txBox="1"/>
          <p:nvPr/>
        </p:nvSpPr>
        <p:spPr>
          <a:xfrm>
            <a:off x="9694459" y="5937004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#8000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73FB71D-3EDB-460C-AB5C-B9447203FE3F}"/>
              </a:ext>
            </a:extLst>
          </p:cNvPr>
          <p:cNvSpPr txBox="1"/>
          <p:nvPr/>
        </p:nvSpPr>
        <p:spPr>
          <a:xfrm>
            <a:off x="9752149" y="7046610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6993446-6CA5-4A14-895D-0A7AE73AC7D1}"/>
              </a:ext>
            </a:extLst>
          </p:cNvPr>
          <p:cNvSpPr txBox="1"/>
          <p:nvPr/>
        </p:nvSpPr>
        <p:spPr>
          <a:xfrm>
            <a:off x="9752148" y="7405097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1FC95C8-2D4E-4971-A372-740773F80F7C}"/>
              </a:ext>
            </a:extLst>
          </p:cNvPr>
          <p:cNvSpPr txBox="1"/>
          <p:nvPr/>
        </p:nvSpPr>
        <p:spPr>
          <a:xfrm>
            <a:off x="9752146" y="8110600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Correct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75BDBAC-6830-4338-AEC1-986C153D886D}"/>
              </a:ext>
            </a:extLst>
          </p:cNvPr>
          <p:cNvSpPr txBox="1"/>
          <p:nvPr/>
        </p:nvSpPr>
        <p:spPr>
          <a:xfrm>
            <a:off x="9752147" y="7774429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AC219FB-A5C7-4625-B142-8B1646CC75E2}"/>
              </a:ext>
            </a:extLst>
          </p:cNvPr>
          <p:cNvSpPr txBox="1"/>
          <p:nvPr/>
        </p:nvSpPr>
        <p:spPr>
          <a:xfrm>
            <a:off x="12072985" y="6304725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Statement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6A7045-44B2-4152-86D6-019032445804}"/>
              </a:ext>
            </a:extLst>
          </p:cNvPr>
          <p:cNvSpPr txBox="1"/>
          <p:nvPr/>
        </p:nvSpPr>
        <p:spPr>
          <a:xfrm>
            <a:off x="12072985" y="6688123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9675068-6055-44C3-B008-6EAED3EACA36}"/>
              </a:ext>
            </a:extLst>
          </p:cNvPr>
          <p:cNvSpPr txBox="1"/>
          <p:nvPr/>
        </p:nvSpPr>
        <p:spPr>
          <a:xfrm>
            <a:off x="12002411" y="5924258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#9000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A4D0A5-E418-40AA-B292-589C3C247B16}"/>
              </a:ext>
            </a:extLst>
          </p:cNvPr>
          <p:cNvSpPr txBox="1"/>
          <p:nvPr/>
        </p:nvSpPr>
        <p:spPr>
          <a:xfrm>
            <a:off x="12072984" y="7046610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AFB785-7AE9-4A96-B98E-468BB4651250}"/>
              </a:ext>
            </a:extLst>
          </p:cNvPr>
          <p:cNvSpPr txBox="1"/>
          <p:nvPr/>
        </p:nvSpPr>
        <p:spPr>
          <a:xfrm>
            <a:off x="12072983" y="7405097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73D336F-50E3-4523-98D1-728A2635F39B}"/>
              </a:ext>
            </a:extLst>
          </p:cNvPr>
          <p:cNvSpPr txBox="1"/>
          <p:nvPr/>
        </p:nvSpPr>
        <p:spPr>
          <a:xfrm>
            <a:off x="12072981" y="8110600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Correct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9A4EE64-9590-478B-BBE7-C6E58C5682FF}"/>
              </a:ext>
            </a:extLst>
          </p:cNvPr>
          <p:cNvSpPr txBox="1"/>
          <p:nvPr/>
        </p:nvSpPr>
        <p:spPr>
          <a:xfrm>
            <a:off x="12072982" y="7774429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33885DE-3734-441F-810E-649156D84017}"/>
              </a:ext>
            </a:extLst>
          </p:cNvPr>
          <p:cNvCxnSpPr>
            <a:cxnSpLocks/>
            <a:stCxn id="72" idx="2"/>
            <a:endCxn id="34" idx="0"/>
          </p:cNvCxnSpPr>
          <p:nvPr/>
        </p:nvCxnSpPr>
        <p:spPr>
          <a:xfrm flipH="1">
            <a:off x="6030687" y="5100987"/>
            <a:ext cx="4923247" cy="121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366B82-ACF4-4381-A7D4-D8F359B48707}"/>
              </a:ext>
            </a:extLst>
          </p:cNvPr>
          <p:cNvCxnSpPr>
            <a:cxnSpLocks/>
            <a:stCxn id="73" idx="2"/>
            <a:endCxn id="41" idx="0"/>
          </p:cNvCxnSpPr>
          <p:nvPr/>
        </p:nvCxnSpPr>
        <p:spPr>
          <a:xfrm flipH="1">
            <a:off x="8351522" y="5100987"/>
            <a:ext cx="4214043" cy="127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AD83531-7A25-4CAE-8353-E8D73210300B}"/>
              </a:ext>
            </a:extLst>
          </p:cNvPr>
          <p:cNvCxnSpPr>
            <a:cxnSpLocks/>
            <a:stCxn id="74" idx="2"/>
            <a:endCxn id="48" idx="0"/>
          </p:cNvCxnSpPr>
          <p:nvPr/>
        </p:nvCxnSpPr>
        <p:spPr>
          <a:xfrm flipH="1">
            <a:off x="10553339" y="5100986"/>
            <a:ext cx="3608255" cy="120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4A77CC1-329C-456C-8F4D-3B8DCAB2CFEC}"/>
              </a:ext>
            </a:extLst>
          </p:cNvPr>
          <p:cNvCxnSpPr>
            <a:cxnSpLocks/>
            <a:stCxn id="75" idx="2"/>
            <a:endCxn id="55" idx="0"/>
          </p:cNvCxnSpPr>
          <p:nvPr/>
        </p:nvCxnSpPr>
        <p:spPr>
          <a:xfrm flipH="1">
            <a:off x="12874174" y="5088043"/>
            <a:ext cx="2905399" cy="121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8EB70B5-B3B8-4F0E-B9BB-81C3C5244291}"/>
              </a:ext>
            </a:extLst>
          </p:cNvPr>
          <p:cNvSpPr txBox="1"/>
          <p:nvPr/>
        </p:nvSpPr>
        <p:spPr>
          <a:xfrm>
            <a:off x="10152745" y="4454656"/>
            <a:ext cx="160237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#6000</a:t>
            </a:r>
          </a:p>
          <a:p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1F37F2D-FD17-44FD-A0B6-0EC38DBC866E}"/>
              </a:ext>
            </a:extLst>
          </p:cNvPr>
          <p:cNvSpPr txBox="1"/>
          <p:nvPr/>
        </p:nvSpPr>
        <p:spPr>
          <a:xfrm>
            <a:off x="11764376" y="4454656"/>
            <a:ext cx="160237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#7000</a:t>
            </a:r>
          </a:p>
          <a:p>
            <a:endParaRPr lang="en-IN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60DC435-0066-499D-AE63-228A75F49BE6}"/>
              </a:ext>
            </a:extLst>
          </p:cNvPr>
          <p:cNvSpPr txBox="1"/>
          <p:nvPr/>
        </p:nvSpPr>
        <p:spPr>
          <a:xfrm>
            <a:off x="13360405" y="4454655"/>
            <a:ext cx="160237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#8000</a:t>
            </a:r>
          </a:p>
          <a:p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A602D31-E4B0-48C2-98BB-23C82FBED879}"/>
              </a:ext>
            </a:extLst>
          </p:cNvPr>
          <p:cNvSpPr txBox="1"/>
          <p:nvPr/>
        </p:nvSpPr>
        <p:spPr>
          <a:xfrm>
            <a:off x="14978384" y="4441712"/>
            <a:ext cx="160237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#9000</a:t>
            </a:r>
          </a:p>
          <a:p>
            <a:endParaRPr lang="en-IN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254F7BE-3865-4191-B35F-689BD5B53E72}"/>
              </a:ext>
            </a:extLst>
          </p:cNvPr>
          <p:cNvSpPr txBox="1"/>
          <p:nvPr/>
        </p:nvSpPr>
        <p:spPr>
          <a:xfrm>
            <a:off x="10137143" y="3946825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RV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56E3978-3762-46BF-8406-60A27864ECC8}"/>
              </a:ext>
            </a:extLst>
          </p:cNvPr>
          <p:cNvSpPr txBox="1"/>
          <p:nvPr/>
        </p:nvSpPr>
        <p:spPr>
          <a:xfrm>
            <a:off x="11870513" y="3946825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RV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EC61085-EFC3-4A15-8242-0FE0FBB48786}"/>
              </a:ext>
            </a:extLst>
          </p:cNvPr>
          <p:cNvSpPr txBox="1"/>
          <p:nvPr/>
        </p:nvSpPr>
        <p:spPr>
          <a:xfrm>
            <a:off x="13366753" y="3933819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RV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627505B-CEDE-47E0-A5C7-C286B9BD6204}"/>
              </a:ext>
            </a:extLst>
          </p:cNvPr>
          <p:cNvSpPr txBox="1"/>
          <p:nvPr/>
        </p:nvSpPr>
        <p:spPr>
          <a:xfrm>
            <a:off x="14866985" y="3920643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RV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B57D322-6C9A-4F4B-9B07-FB7D4506A6E3}"/>
              </a:ext>
            </a:extLst>
          </p:cNvPr>
          <p:cNvSpPr txBox="1"/>
          <p:nvPr/>
        </p:nvSpPr>
        <p:spPr>
          <a:xfrm>
            <a:off x="2838998" y="8604522"/>
            <a:ext cx="273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Object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0D87677-78F1-4501-B5B9-74E663DB886B}"/>
              </a:ext>
            </a:extLst>
          </p:cNvPr>
          <p:cNvSpPr txBox="1"/>
          <p:nvPr/>
        </p:nvSpPr>
        <p:spPr>
          <a:xfrm>
            <a:off x="5172888" y="8546201"/>
            <a:ext cx="273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Object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88098EC-2E08-47D4-90ED-0AAB714B6668}"/>
              </a:ext>
            </a:extLst>
          </p:cNvPr>
          <p:cNvSpPr txBox="1"/>
          <p:nvPr/>
        </p:nvSpPr>
        <p:spPr>
          <a:xfrm>
            <a:off x="7480480" y="8602697"/>
            <a:ext cx="273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Object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8682FA5-786F-41B0-AA01-CCF5D48D1C97}"/>
              </a:ext>
            </a:extLst>
          </p:cNvPr>
          <p:cNvSpPr txBox="1"/>
          <p:nvPr/>
        </p:nvSpPr>
        <p:spPr>
          <a:xfrm>
            <a:off x="9633855" y="8527159"/>
            <a:ext cx="273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Object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454214F-93AB-40C1-99E9-5149FDE6C222}"/>
              </a:ext>
            </a:extLst>
          </p:cNvPr>
          <p:cNvSpPr txBox="1"/>
          <p:nvPr/>
        </p:nvSpPr>
        <p:spPr>
          <a:xfrm>
            <a:off x="12049509" y="8527159"/>
            <a:ext cx="273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Object</a:t>
            </a:r>
          </a:p>
        </p:txBody>
      </p:sp>
    </p:spTree>
    <p:extLst>
      <p:ext uri="{BB962C8B-B14F-4D97-AF65-F5344CB8AC3E}">
        <p14:creationId xmlns:p14="http://schemas.microsoft.com/office/powerpoint/2010/main" val="3730650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183B-F741-4CA1-962C-B1750B0AD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Day 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16ADC-D57C-4A84-AB36-571F98217E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80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B1CF9E-A8F6-4AAA-8D36-5A29BD66B523}"/>
              </a:ext>
            </a:extLst>
          </p:cNvPr>
          <p:cNvSpPr txBox="1"/>
          <p:nvPr/>
        </p:nvSpPr>
        <p:spPr>
          <a:xfrm>
            <a:off x="1105988" y="700258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C# Code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74211-0C22-4439-9FA4-9DB18700A491}"/>
              </a:ext>
            </a:extLst>
          </p:cNvPr>
          <p:cNvSpPr txBox="1"/>
          <p:nvPr/>
        </p:nvSpPr>
        <p:spPr>
          <a:xfrm>
            <a:off x="962295" y="2464526"/>
            <a:ext cx="1950719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Compiled Code </a:t>
            </a:r>
          </a:p>
          <a:p>
            <a:pPr algn="ctr"/>
            <a:r>
              <a:rPr lang="en-IN" dirty="0"/>
              <a:t>(CUI exe or GUI exe or DLL) 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In EXE or DLL header </a:t>
            </a:r>
          </a:p>
          <a:p>
            <a:pPr algn="ctr"/>
            <a:r>
              <a:rPr lang="en-IN" dirty="0"/>
              <a:t>mscoree.dll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MSIL Code 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3688F07F-0E33-4FEA-8CB7-9CD3DB628810}"/>
              </a:ext>
            </a:extLst>
          </p:cNvPr>
          <p:cNvSpPr/>
          <p:nvPr/>
        </p:nvSpPr>
        <p:spPr>
          <a:xfrm>
            <a:off x="962295" y="1069590"/>
            <a:ext cx="1889759" cy="13949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Csc.exe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EEBFA3F-242F-4694-AABF-7E3AD8825414}"/>
              </a:ext>
            </a:extLst>
          </p:cNvPr>
          <p:cNvSpPr/>
          <p:nvPr/>
        </p:nvSpPr>
        <p:spPr>
          <a:xfrm>
            <a:off x="-1252399" y="2833858"/>
            <a:ext cx="2214694" cy="981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double clicks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FB78D71-E2B1-4DF8-982D-A6D16A8E780E}"/>
              </a:ext>
            </a:extLst>
          </p:cNvPr>
          <p:cNvSpPr/>
          <p:nvPr/>
        </p:nvSpPr>
        <p:spPr>
          <a:xfrm>
            <a:off x="2913014" y="2833858"/>
            <a:ext cx="2214694" cy="981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Windows 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6B5A21-90B8-4975-BFFC-1AC00FC5F496}"/>
              </a:ext>
            </a:extLst>
          </p:cNvPr>
          <p:cNvSpPr txBox="1"/>
          <p:nvPr/>
        </p:nvSpPr>
        <p:spPr>
          <a:xfrm>
            <a:off x="5127708" y="700258"/>
            <a:ext cx="6520210" cy="590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Windows Process (running instance of exe)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41C1E0-12D2-4A45-9716-E738B51C1BC3}"/>
              </a:ext>
            </a:extLst>
          </p:cNvPr>
          <p:cNvSpPr/>
          <p:nvPr/>
        </p:nvSpPr>
        <p:spPr>
          <a:xfrm>
            <a:off x="8097396" y="4227557"/>
            <a:ext cx="1606609" cy="550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CLR.dll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0192BE-0C76-4C7A-A802-31681DB2EEB5}"/>
              </a:ext>
            </a:extLst>
          </p:cNvPr>
          <p:cNvSpPr/>
          <p:nvPr/>
        </p:nvSpPr>
        <p:spPr>
          <a:xfrm>
            <a:off x="8097396" y="3398120"/>
            <a:ext cx="1606609" cy="550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mscoree.dll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ED3229A-C010-4E47-B746-FD7A8CDB3ECF}"/>
              </a:ext>
            </a:extLst>
          </p:cNvPr>
          <p:cNvSpPr/>
          <p:nvPr/>
        </p:nvSpPr>
        <p:spPr>
          <a:xfrm>
            <a:off x="9325143" y="3892028"/>
            <a:ext cx="378862" cy="48711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46C845F-9114-4DE3-B7B7-7DA761EBFDBD}"/>
              </a:ext>
            </a:extLst>
          </p:cNvPr>
          <p:cNvSpPr/>
          <p:nvPr/>
        </p:nvSpPr>
        <p:spPr>
          <a:xfrm>
            <a:off x="5332357" y="2642468"/>
            <a:ext cx="2363388" cy="3798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Main Thread</a:t>
            </a:r>
          </a:p>
          <a:p>
            <a:pPr algn="ctr"/>
            <a:r>
              <a:rPr lang="en-IN" dirty="0"/>
              <a:t>(unit of execution)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7A62B7-AABD-42AB-965F-42FF5CC29B6D}"/>
              </a:ext>
            </a:extLst>
          </p:cNvPr>
          <p:cNvSpPr/>
          <p:nvPr/>
        </p:nvSpPr>
        <p:spPr>
          <a:xfrm>
            <a:off x="7114631" y="2642469"/>
            <a:ext cx="2589374" cy="369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MTs Stack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42602D-6FBD-41FC-BD1B-4DD11A2A2580}"/>
              </a:ext>
            </a:extLst>
          </p:cNvPr>
          <p:cNvSpPr/>
          <p:nvPr/>
        </p:nvSpPr>
        <p:spPr>
          <a:xfrm>
            <a:off x="7114631" y="1528446"/>
            <a:ext cx="2589374" cy="369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Process Heap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5474E6-5B0E-4CA6-8F4C-FC29E59F2087}"/>
              </a:ext>
            </a:extLst>
          </p:cNvPr>
          <p:cNvSpPr/>
          <p:nvPr/>
        </p:nvSpPr>
        <p:spPr>
          <a:xfrm>
            <a:off x="8097396" y="5056994"/>
            <a:ext cx="1606609" cy="673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Our Code</a:t>
            </a:r>
          </a:p>
          <a:p>
            <a:pPr algn="ctr"/>
            <a:r>
              <a:rPr lang="en-IN" dirty="0"/>
              <a:t>Main()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767FB93B-C414-44E2-B796-7E768A3F77F6}"/>
              </a:ext>
            </a:extLst>
          </p:cNvPr>
          <p:cNvSpPr/>
          <p:nvPr/>
        </p:nvSpPr>
        <p:spPr>
          <a:xfrm>
            <a:off x="9325143" y="4721465"/>
            <a:ext cx="378862" cy="48711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29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5811-0869-423A-A2B2-A530AE171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C# Ways to create Data Type- Multi Instance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467A2-9DCB-4B9F-8479-E0532A101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Struct</a:t>
            </a:r>
          </a:p>
          <a:p>
            <a:r>
              <a:rPr lang="en-IN" dirty="0"/>
              <a:t>Class </a:t>
            </a:r>
          </a:p>
          <a:p>
            <a:r>
              <a:rPr lang="en-IN" dirty="0"/>
              <a:t>Interface </a:t>
            </a:r>
          </a:p>
          <a:p>
            <a:r>
              <a:rPr lang="en-IN" dirty="0"/>
              <a:t>Delegate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1086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A0FDA-67D6-47C1-ABB4-6E423BF53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short vs long lived data 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71B11-3490-4FA5-B145-8A32905473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Short lived data type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855E2-E61E-4D31-8131-E3CA574D56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Created on stack </a:t>
            </a:r>
          </a:p>
          <a:p>
            <a:r>
              <a:rPr lang="en-IN" dirty="0"/>
              <a:t>These are passed by value </a:t>
            </a:r>
          </a:p>
          <a:p>
            <a:r>
              <a:rPr lang="en-IN" dirty="0"/>
              <a:t>Ex: </a:t>
            </a:r>
          </a:p>
          <a:p>
            <a:pPr lvl="1"/>
            <a:r>
              <a:rPr lang="en-IN" dirty="0"/>
              <a:t>Int, double,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80E9C5-A841-43BD-9CD2-2CA2CBB1C3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Long lived data type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F27235-9E80-49EC-91AA-D6DF627158F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Created on heap </a:t>
            </a:r>
          </a:p>
          <a:p>
            <a:r>
              <a:rPr lang="en-IN" dirty="0"/>
              <a:t>These are passed by reference</a:t>
            </a:r>
          </a:p>
          <a:p>
            <a:r>
              <a:rPr lang="en-IN" dirty="0"/>
              <a:t>Ex: </a:t>
            </a:r>
          </a:p>
          <a:p>
            <a:pPr lvl="1"/>
            <a:r>
              <a:rPr lang="en-IN" dirty="0"/>
              <a:t>String -&gt; internally array of char </a:t>
            </a:r>
          </a:p>
          <a:p>
            <a:pPr lvl="1"/>
            <a:r>
              <a:rPr lang="en-IN" dirty="0"/>
              <a:t>Array </a:t>
            </a:r>
          </a:p>
        </p:txBody>
      </p:sp>
    </p:spTree>
    <p:extLst>
      <p:ext uri="{BB962C8B-B14F-4D97-AF65-F5344CB8AC3E}">
        <p14:creationId xmlns:p14="http://schemas.microsoft.com/office/powerpoint/2010/main" val="104626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A0FDA-67D6-47C1-ABB4-6E423BF53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stack vs heap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71B11-3490-4FA5-B145-8A32905473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Stack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855E2-E61E-4D31-8131-E3CA574D56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Stack allocation and deallocation is very fast </a:t>
            </a:r>
          </a:p>
          <a:p>
            <a:r>
              <a:rPr lang="en-IN" dirty="0"/>
              <a:t>Ex: </a:t>
            </a:r>
          </a:p>
          <a:p>
            <a:pPr lvl="1"/>
            <a:r>
              <a:rPr lang="en-IN" dirty="0"/>
              <a:t>Int, double,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80E9C5-A841-43BD-9CD2-2CA2CBB1C3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Heap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F27235-9E80-49EC-91AA-D6DF627158F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Allocation Is fast but de allocation takes time</a:t>
            </a:r>
          </a:p>
          <a:p>
            <a:r>
              <a:rPr lang="en-IN" dirty="0"/>
              <a:t>Ex: </a:t>
            </a:r>
          </a:p>
          <a:p>
            <a:pPr lvl="1"/>
            <a:r>
              <a:rPr lang="en-IN" dirty="0"/>
              <a:t>String -&gt; internally array of char </a:t>
            </a:r>
          </a:p>
          <a:p>
            <a:pPr lvl="1"/>
            <a:r>
              <a:rPr lang="en-IN" dirty="0"/>
              <a:t>Array </a:t>
            </a:r>
          </a:p>
        </p:txBody>
      </p:sp>
    </p:spTree>
    <p:extLst>
      <p:ext uri="{BB962C8B-B14F-4D97-AF65-F5344CB8AC3E}">
        <p14:creationId xmlns:p14="http://schemas.microsoft.com/office/powerpoint/2010/main" val="174724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14ED9-2F19-4107-8E7C-3D1EEDF0D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 Vs Class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148CB-4427-4346-B4D2-A650DB9548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struct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11D0C-8541-4CBF-ACAE-8BC9CBA2D3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dirty="0"/>
              <a:t>They are on stack </a:t>
            </a:r>
          </a:p>
          <a:p>
            <a:r>
              <a:rPr lang="en-IN" dirty="0"/>
              <a:t>Value type</a:t>
            </a:r>
          </a:p>
          <a:p>
            <a:r>
              <a:rPr lang="en-IN" dirty="0"/>
              <a:t>Ex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94DF5-EDE3-4AB2-9203-2610845F1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class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72F5D7-DFAA-45E6-8C89-8D92EF1B45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6362700" cy="4873625"/>
          </a:xfrm>
        </p:spPr>
        <p:txBody>
          <a:bodyPr>
            <a:normAutofit/>
          </a:bodyPr>
          <a:lstStyle/>
          <a:p>
            <a:r>
              <a:rPr lang="en-IN" dirty="0"/>
              <a:t>They are on heap </a:t>
            </a:r>
          </a:p>
          <a:p>
            <a:r>
              <a:rPr lang="en-IN" dirty="0"/>
              <a:t>Reference type </a:t>
            </a:r>
          </a:p>
          <a:p>
            <a:r>
              <a:rPr lang="en-IN" dirty="0"/>
              <a:t>Ex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B0C7CF-761D-4CEA-A3CC-34AA36B13174}"/>
              </a:ext>
            </a:extLst>
          </p:cNvPr>
          <p:cNvSpPr/>
          <p:nvPr/>
        </p:nvSpPr>
        <p:spPr>
          <a:xfrm>
            <a:off x="7410450" y="4147740"/>
            <a:ext cx="760095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2B91AF"/>
                </a:solidFill>
                <a:latin typeface="Consolas" panose="020B0609020204030204" pitchFamily="49" charset="0"/>
              </a:rPr>
              <a:t>SampleClass</a:t>
            </a:r>
            <a:r>
              <a:rPr lang="en-IN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</a:rPr>
              <a:t>// reference type 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x, y; </a:t>
            </a: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</a:rPr>
              <a:t>// reference type 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2B91AF"/>
                </a:solidFill>
                <a:latin typeface="Consolas" panose="020B0609020204030204" pitchFamily="49" charset="0"/>
              </a:rPr>
              <a:t>Program1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SampleClass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sampleClass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SampleClass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// new creates an object on the heap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E61CFC-6226-4B48-BA06-28637EA2D841}"/>
              </a:ext>
            </a:extLst>
          </p:cNvPr>
          <p:cNvSpPr/>
          <p:nvPr/>
        </p:nvSpPr>
        <p:spPr>
          <a:xfrm>
            <a:off x="0" y="4147740"/>
            <a:ext cx="760095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2B91AF"/>
                </a:solidFill>
                <a:latin typeface="Consolas" panose="020B0609020204030204" pitchFamily="49" charset="0"/>
              </a:rPr>
              <a:t>SampleStruct</a:t>
            </a:r>
            <a:r>
              <a:rPr lang="en-IN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</a:rPr>
              <a:t>// value type 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x, y; </a:t>
            </a: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</a:rPr>
              <a:t>// instance data members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2B91AF"/>
                </a:solidFill>
                <a:latin typeface="Consolas" panose="020B0609020204030204" pitchFamily="49" charset="0"/>
              </a:rPr>
              <a:t>Program1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SampleStruct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sampleClass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2B91AF"/>
                </a:solidFill>
                <a:latin typeface="Consolas" panose="020B0609020204030204" pitchFamily="49" charset="0"/>
              </a:rPr>
              <a:t>SampleStruct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// is an object on the stack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364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EA319-DE21-48D9-8A91-7B8543ED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.NET and </a:t>
            </a:r>
            <a:r>
              <a:rPr lang="en-IN" dirty="0" err="1"/>
              <a:t>c#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88F57-EF5A-481B-9499-8D4E3F75C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.NET? </a:t>
            </a:r>
          </a:p>
          <a:p>
            <a:pPr lvl="1"/>
            <a:r>
              <a:rPr lang="en-IN" dirty="0"/>
              <a:t>.NET is a framework that helps us in developing 3 different types of applications </a:t>
            </a:r>
          </a:p>
          <a:p>
            <a:pPr lvl="2"/>
            <a:r>
              <a:rPr lang="en-IN" dirty="0"/>
              <a:t>Desktop </a:t>
            </a:r>
          </a:p>
          <a:p>
            <a:pPr lvl="3"/>
            <a:r>
              <a:rPr lang="en-IN" dirty="0"/>
              <a:t>Console </a:t>
            </a:r>
          </a:p>
          <a:p>
            <a:pPr lvl="3"/>
            <a:r>
              <a:rPr lang="en-IN" dirty="0"/>
              <a:t>GUI </a:t>
            </a:r>
          </a:p>
          <a:p>
            <a:pPr lvl="2"/>
            <a:r>
              <a:rPr lang="en-IN" dirty="0"/>
              <a:t>Web – server side(.NET) and client side code (</a:t>
            </a:r>
            <a:r>
              <a:rPr lang="en-IN" dirty="0" err="1"/>
              <a:t>javaScript</a:t>
            </a:r>
            <a:r>
              <a:rPr lang="en-IN" dirty="0"/>
              <a:t>) </a:t>
            </a:r>
          </a:p>
          <a:p>
            <a:pPr lvl="3"/>
            <a:r>
              <a:rPr lang="en-IN" dirty="0"/>
              <a:t>Non Ajax </a:t>
            </a:r>
          </a:p>
          <a:p>
            <a:pPr lvl="3"/>
            <a:r>
              <a:rPr lang="en-IN" dirty="0"/>
              <a:t>Ajax </a:t>
            </a:r>
          </a:p>
          <a:p>
            <a:pPr lvl="2"/>
            <a:r>
              <a:rPr lang="en-IN" dirty="0"/>
              <a:t>Distributed </a:t>
            </a:r>
          </a:p>
        </p:txBody>
      </p:sp>
    </p:spTree>
    <p:extLst>
      <p:ext uri="{BB962C8B-B14F-4D97-AF65-F5344CB8AC3E}">
        <p14:creationId xmlns:p14="http://schemas.microsoft.com/office/powerpoint/2010/main" val="1153398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AAAEB-8C65-47F2-AA4E-020010FD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 or DLL – physical container of class, hence called as assemblies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97565-C03C-4E1B-8E15-CDB11BE4F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Contains the class </a:t>
            </a:r>
          </a:p>
          <a:p>
            <a:r>
              <a:rPr lang="en-IN" dirty="0"/>
              <a:t>Class </a:t>
            </a:r>
            <a:r>
              <a:rPr lang="en-IN" dirty="0" err="1"/>
              <a:t>nameSpace.ClassName</a:t>
            </a:r>
            <a:r>
              <a:rPr lang="en-IN" dirty="0"/>
              <a:t> </a:t>
            </a:r>
            <a:r>
              <a:rPr lang="en-IN" dirty="0">
                <a:sym typeface="Wingdings" panose="05000000000000000000" pitchFamily="2" charset="2"/>
              </a:rPr>
              <a:t> Full qualified name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6166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79BB-F735-4A30-B00B-CD479C21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Two forms of 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BD31E-50E2-4878-B061-223D0067D9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68178-66C4-4A02-B218-F27B128F7F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Any class object can be created</a:t>
            </a:r>
          </a:p>
          <a:p>
            <a:r>
              <a:rPr lang="en-IN" dirty="0"/>
              <a:t>On which operations are performed</a:t>
            </a:r>
          </a:p>
          <a:p>
            <a:r>
              <a:rPr lang="en-IN" dirty="0"/>
              <a:t>Is a data type  whose object we create to hold the data and perform some operation</a:t>
            </a:r>
          </a:p>
          <a:p>
            <a:r>
              <a:rPr lang="en-IN" dirty="0"/>
              <a:t>If reference decided during the compilation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/>
              <a:t> early-binding</a:t>
            </a:r>
          </a:p>
          <a:p>
            <a:r>
              <a:rPr lang="en-IN" dirty="0"/>
              <a:t>Ex: </a:t>
            </a: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003DBB-9639-4493-B03F-3DA08C98E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Abstraction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A2F2B9-2326-4F17-AE4F-6D275D33B8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Only reference can be created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Whose object we never created only reference variable is created so that we can use that to call function </a:t>
            </a:r>
          </a:p>
          <a:p>
            <a:r>
              <a:rPr lang="en-IN" dirty="0"/>
              <a:t>If reference decided when the control reaches the call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 late-binding</a:t>
            </a:r>
          </a:p>
          <a:p>
            <a:r>
              <a:rPr lang="en-IN" dirty="0"/>
              <a:t>Ex: interface</a:t>
            </a:r>
          </a:p>
        </p:txBody>
      </p:sp>
    </p:spTree>
    <p:extLst>
      <p:ext uri="{BB962C8B-B14F-4D97-AF65-F5344CB8AC3E}">
        <p14:creationId xmlns:p14="http://schemas.microsoft.com/office/powerpoint/2010/main" val="3040369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4D6DE-53CA-44C2-9BD2-88E13D575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758D1-E6FB-4EFA-86AE-FE2C07082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Develop reminder application, in which user supplies day, month, year, hour, minute and message </a:t>
            </a:r>
          </a:p>
          <a:p>
            <a:r>
              <a:rPr lang="en-IN" dirty="0"/>
              <a:t>Application should monitor current date and time </a:t>
            </a:r>
          </a:p>
          <a:p>
            <a:r>
              <a:rPr lang="en-IN" dirty="0"/>
              <a:t>Compare the current date and time with the user supplied date and time </a:t>
            </a:r>
          </a:p>
          <a:p>
            <a:pPr lvl="1"/>
            <a:r>
              <a:rPr lang="en-IN" dirty="0"/>
              <a:t>If found same display the message. </a:t>
            </a:r>
          </a:p>
          <a:p>
            <a:r>
              <a:rPr lang="en-IN" dirty="0"/>
              <a:t>Allow the user to supply date, time and message any number of times. Date and time can be same for multiple messages </a:t>
            </a:r>
          </a:p>
        </p:txBody>
      </p:sp>
    </p:spTree>
    <p:extLst>
      <p:ext uri="{BB962C8B-B14F-4D97-AF65-F5344CB8AC3E}">
        <p14:creationId xmlns:p14="http://schemas.microsoft.com/office/powerpoint/2010/main" val="3233840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183B-F741-4CA1-962C-B1750B0AD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Day 3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16ADC-D57C-4A84-AB36-571F98217E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467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4F849C0-0292-4E63-BAEE-7873C69BCA2A}"/>
              </a:ext>
            </a:extLst>
          </p:cNvPr>
          <p:cNvSpPr/>
          <p:nvPr/>
        </p:nvSpPr>
        <p:spPr>
          <a:xfrm>
            <a:off x="296192" y="2088859"/>
            <a:ext cx="11781367" cy="54989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IN" dirty="0"/>
              <a:t>HEAP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623B26-0794-4477-92CF-B86211C6CD4C}"/>
              </a:ext>
            </a:extLst>
          </p:cNvPr>
          <p:cNvSpPr/>
          <p:nvPr/>
        </p:nvSpPr>
        <p:spPr>
          <a:xfrm>
            <a:off x="444617" y="914400"/>
            <a:ext cx="6912528" cy="4446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A1AA1669-100D-40A4-A570-3BB2653FF849}"/>
              </a:ext>
            </a:extLst>
          </p:cNvPr>
          <p:cNvSpPr/>
          <p:nvPr/>
        </p:nvSpPr>
        <p:spPr>
          <a:xfrm>
            <a:off x="-58723" y="184558"/>
            <a:ext cx="1006679" cy="7298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4430F0-8B79-4A07-BEB3-4CA1A7DAF2E0}"/>
              </a:ext>
            </a:extLst>
          </p:cNvPr>
          <p:cNvSpPr/>
          <p:nvPr/>
        </p:nvSpPr>
        <p:spPr>
          <a:xfrm>
            <a:off x="444616" y="914400"/>
            <a:ext cx="704676" cy="444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4424E1-B3F9-4EBD-A557-CF1294B56CC1}"/>
              </a:ext>
            </a:extLst>
          </p:cNvPr>
          <p:cNvSpPr/>
          <p:nvPr/>
        </p:nvSpPr>
        <p:spPr>
          <a:xfrm>
            <a:off x="1166070" y="914400"/>
            <a:ext cx="1392572" cy="444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P1[x and y]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0EB178-E82F-4501-A359-E25DA506DDE2}"/>
              </a:ext>
            </a:extLst>
          </p:cNvPr>
          <p:cNvSpPr/>
          <p:nvPr/>
        </p:nvSpPr>
        <p:spPr>
          <a:xfrm>
            <a:off x="444617" y="3206691"/>
            <a:ext cx="6912528" cy="4446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28A67D9-E0E9-42A6-8E34-85B42A453E9B}"/>
              </a:ext>
            </a:extLst>
          </p:cNvPr>
          <p:cNvSpPr/>
          <p:nvPr/>
        </p:nvSpPr>
        <p:spPr>
          <a:xfrm>
            <a:off x="3456268" y="2476849"/>
            <a:ext cx="1006679" cy="7298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D2E148-CC00-41F2-B9F4-60C68A4EFF23}"/>
              </a:ext>
            </a:extLst>
          </p:cNvPr>
          <p:cNvSpPr/>
          <p:nvPr/>
        </p:nvSpPr>
        <p:spPr>
          <a:xfrm>
            <a:off x="444616" y="3206691"/>
            <a:ext cx="1166070" cy="444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Object1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034CE-4B96-4CB5-8F09-084BA2D63E48}"/>
              </a:ext>
            </a:extLst>
          </p:cNvPr>
          <p:cNvSpPr/>
          <p:nvPr/>
        </p:nvSpPr>
        <p:spPr>
          <a:xfrm>
            <a:off x="2793533" y="3206689"/>
            <a:ext cx="1166070" cy="444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Object3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744352-1F77-4651-8034-2E766735900D}"/>
              </a:ext>
            </a:extLst>
          </p:cNvPr>
          <p:cNvSpPr txBox="1"/>
          <p:nvPr/>
        </p:nvSpPr>
        <p:spPr>
          <a:xfrm>
            <a:off x="8019874" y="813542"/>
            <a:ext cx="3271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Deallocation happens based on last in first out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D10396-86FD-435D-A24C-F36FC9E32C36}"/>
              </a:ext>
            </a:extLst>
          </p:cNvPr>
          <p:cNvSpPr txBox="1"/>
          <p:nvPr/>
        </p:nvSpPr>
        <p:spPr>
          <a:xfrm>
            <a:off x="8019874" y="2478942"/>
            <a:ext cx="32717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Deallocation happens randomly</a:t>
            </a:r>
          </a:p>
          <a:p>
            <a:endParaRPr lang="en-IN" dirty="0"/>
          </a:p>
          <a:p>
            <a:r>
              <a:rPr lang="en-IN" dirty="0"/>
              <a:t>Lot of fragmentation happens in the heap</a:t>
            </a:r>
          </a:p>
          <a:p>
            <a:endParaRPr lang="en-IN" dirty="0"/>
          </a:p>
          <a:p>
            <a:r>
              <a:rPr lang="en-IN" dirty="0"/>
              <a:t>You would need multiple pointers </a:t>
            </a:r>
          </a:p>
          <a:p>
            <a:endParaRPr lang="en-IN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E73EF773-3EB0-414D-A39D-9D3FC488F274}"/>
              </a:ext>
            </a:extLst>
          </p:cNvPr>
          <p:cNvSpPr/>
          <p:nvPr/>
        </p:nvSpPr>
        <p:spPr>
          <a:xfrm>
            <a:off x="1107346" y="2476847"/>
            <a:ext cx="1006679" cy="7298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HP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4E3359F4-46F0-4495-864C-DD386EACE869}"/>
              </a:ext>
            </a:extLst>
          </p:cNvPr>
          <p:cNvSpPr/>
          <p:nvPr/>
        </p:nvSpPr>
        <p:spPr>
          <a:xfrm>
            <a:off x="6849611" y="2476847"/>
            <a:ext cx="1006679" cy="7298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C4E9EA-CD01-402B-9365-9DAEF79AEF0B}"/>
              </a:ext>
            </a:extLst>
          </p:cNvPr>
          <p:cNvSpPr/>
          <p:nvPr/>
        </p:nvSpPr>
        <p:spPr>
          <a:xfrm>
            <a:off x="6186876" y="3206687"/>
            <a:ext cx="1166070" cy="444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Object6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C55AAE-38BD-49F1-983D-36A45976CFCF}"/>
              </a:ext>
            </a:extLst>
          </p:cNvPr>
          <p:cNvSpPr/>
          <p:nvPr/>
        </p:nvSpPr>
        <p:spPr>
          <a:xfrm>
            <a:off x="503339" y="5943600"/>
            <a:ext cx="6912528" cy="4446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654B4CD6-2931-4EFB-B709-A204894F779F}"/>
              </a:ext>
            </a:extLst>
          </p:cNvPr>
          <p:cNvSpPr/>
          <p:nvPr/>
        </p:nvSpPr>
        <p:spPr>
          <a:xfrm>
            <a:off x="3514990" y="5213758"/>
            <a:ext cx="1006679" cy="7298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C5299B-2CCB-4121-8991-B80C66956B7B}"/>
              </a:ext>
            </a:extLst>
          </p:cNvPr>
          <p:cNvSpPr/>
          <p:nvPr/>
        </p:nvSpPr>
        <p:spPr>
          <a:xfrm>
            <a:off x="503338" y="5943600"/>
            <a:ext cx="1166070" cy="444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Object1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5E4306-E469-4E55-A9A1-0D258E4B38A9}"/>
              </a:ext>
            </a:extLst>
          </p:cNvPr>
          <p:cNvSpPr/>
          <p:nvPr/>
        </p:nvSpPr>
        <p:spPr>
          <a:xfrm>
            <a:off x="1677798" y="5943596"/>
            <a:ext cx="1166070" cy="444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Object3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DF30AD-B1C2-4B32-8AE4-A9B7DE1CEF9F}"/>
              </a:ext>
            </a:extLst>
          </p:cNvPr>
          <p:cNvSpPr/>
          <p:nvPr/>
        </p:nvSpPr>
        <p:spPr>
          <a:xfrm>
            <a:off x="2852258" y="5943596"/>
            <a:ext cx="1166070" cy="444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Object6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05E62F-B2A8-4BF6-A08C-B3C482F57F11}"/>
              </a:ext>
            </a:extLst>
          </p:cNvPr>
          <p:cNvSpPr txBox="1"/>
          <p:nvPr/>
        </p:nvSpPr>
        <p:spPr>
          <a:xfrm>
            <a:off x="7856290" y="5806335"/>
            <a:ext cx="3271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Garbage collection takes time while defragmentation so that allocation can happen very fast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0743E5-CACA-4969-B319-CFBDC5EADC7A}"/>
              </a:ext>
            </a:extLst>
          </p:cNvPr>
          <p:cNvSpPr txBox="1"/>
          <p:nvPr/>
        </p:nvSpPr>
        <p:spPr>
          <a:xfrm>
            <a:off x="-771269" y="975947"/>
            <a:ext cx="110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9718A4-E269-4DC4-B914-7486893215A8}"/>
              </a:ext>
            </a:extLst>
          </p:cNvPr>
          <p:cNvSpPr txBox="1"/>
          <p:nvPr/>
        </p:nvSpPr>
        <p:spPr>
          <a:xfrm>
            <a:off x="-680571" y="3206687"/>
            <a:ext cx="110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C++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D79354-D6D9-4B53-8E92-0FE3F44D8088}"/>
              </a:ext>
            </a:extLst>
          </p:cNvPr>
          <p:cNvSpPr txBox="1"/>
          <p:nvPr/>
        </p:nvSpPr>
        <p:spPr>
          <a:xfrm>
            <a:off x="-545281" y="5981238"/>
            <a:ext cx="110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2292267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B87F4-8EFE-468D-95B2-D222B0627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1BC33-B980-4905-8CAB-6EB952040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we want to pass the reference of the object and reference of the function to a method. This can be done by using the delegate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C1DD6D-3856-42D5-B8D4-8CE516444B08}"/>
              </a:ext>
            </a:extLst>
          </p:cNvPr>
          <p:cNvSpPr/>
          <p:nvPr/>
        </p:nvSpPr>
        <p:spPr>
          <a:xfrm>
            <a:off x="304800" y="2840841"/>
            <a:ext cx="155321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Start(</a:t>
            </a: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</a:rPr>
              <a:t>/*this = ref of timer object*/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Task.Run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Action(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.SecondaryThreadFunction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</a:rPr>
              <a:t>//gets the thread from CLRs thread pool which is per process</a:t>
            </a:r>
          </a:p>
          <a:p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</a:rPr>
              <a:t>			//Action is delegate object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SecondaryThreadFunction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</a:rPr>
              <a:t>/*this = ref of timer object*/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4924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7126FB-B3D4-44D0-A141-C071319B9BBC}"/>
              </a:ext>
            </a:extLst>
          </p:cNvPr>
          <p:cNvSpPr/>
          <p:nvPr/>
        </p:nvSpPr>
        <p:spPr>
          <a:xfrm>
            <a:off x="637563" y="696286"/>
            <a:ext cx="1862356" cy="3800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ConsoleUI</a:t>
            </a:r>
            <a:endParaRPr lang="en-IN" dirty="0"/>
          </a:p>
          <a:p>
            <a:pPr algn="ctr"/>
            <a:r>
              <a:rPr lang="en-IN" dirty="0"/>
              <a:t>Object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1C9946F-B994-4B94-964C-49CF156AF834}"/>
              </a:ext>
            </a:extLst>
          </p:cNvPr>
          <p:cNvSpPr/>
          <p:nvPr/>
        </p:nvSpPr>
        <p:spPr>
          <a:xfrm>
            <a:off x="2499919" y="696286"/>
            <a:ext cx="1359017" cy="79695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Call</a:t>
            </a:r>
          </a:p>
          <a:p>
            <a:pPr algn="ctr"/>
            <a:r>
              <a:rPr lang="en-IN" sz="1400" dirty="0"/>
              <a:t>Add()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F68467-5204-4346-B221-1BF878DAFC77}"/>
              </a:ext>
            </a:extLst>
          </p:cNvPr>
          <p:cNvSpPr/>
          <p:nvPr/>
        </p:nvSpPr>
        <p:spPr>
          <a:xfrm>
            <a:off x="3858936" y="696286"/>
            <a:ext cx="1862356" cy="3800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ReminderLogic</a:t>
            </a:r>
            <a:endParaRPr lang="en-IN" dirty="0"/>
          </a:p>
          <a:p>
            <a:pPr algn="ctr"/>
            <a:r>
              <a:rPr lang="en-IN" dirty="0"/>
              <a:t>Object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6CB524-7488-431D-A736-0AB05EB68BF0}"/>
              </a:ext>
            </a:extLst>
          </p:cNvPr>
          <p:cNvSpPr/>
          <p:nvPr/>
        </p:nvSpPr>
        <p:spPr>
          <a:xfrm>
            <a:off x="7080309" y="654340"/>
            <a:ext cx="1862356" cy="3842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Timer</a:t>
            </a:r>
          </a:p>
          <a:p>
            <a:pPr algn="ctr"/>
            <a:r>
              <a:rPr lang="en-IN" dirty="0"/>
              <a:t>Object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A52B008-02BC-49FF-82A6-80DBD7BE79E3}"/>
              </a:ext>
            </a:extLst>
          </p:cNvPr>
          <p:cNvSpPr/>
          <p:nvPr/>
        </p:nvSpPr>
        <p:spPr>
          <a:xfrm>
            <a:off x="5721292" y="654340"/>
            <a:ext cx="1359017" cy="79695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Call</a:t>
            </a:r>
          </a:p>
          <a:p>
            <a:pPr algn="ctr"/>
            <a:r>
              <a:rPr lang="en-IN" sz="1400" dirty="0"/>
              <a:t>Start()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8298EE88-26DB-4FAC-9723-13BFAE72F5FD}"/>
              </a:ext>
            </a:extLst>
          </p:cNvPr>
          <p:cNvSpPr/>
          <p:nvPr/>
        </p:nvSpPr>
        <p:spPr>
          <a:xfrm>
            <a:off x="2499919" y="1929468"/>
            <a:ext cx="1300294" cy="504738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return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7D02296F-517B-43BB-A328-D0F4B7CFA192}"/>
              </a:ext>
            </a:extLst>
          </p:cNvPr>
          <p:cNvSpPr/>
          <p:nvPr/>
        </p:nvSpPr>
        <p:spPr>
          <a:xfrm>
            <a:off x="5721292" y="1929468"/>
            <a:ext cx="1300294" cy="527807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return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D6A4A8A3-327B-41CA-B73C-05E2EB39B7A1}"/>
              </a:ext>
            </a:extLst>
          </p:cNvPr>
          <p:cNvSpPr/>
          <p:nvPr/>
        </p:nvSpPr>
        <p:spPr>
          <a:xfrm>
            <a:off x="2529280" y="3818390"/>
            <a:ext cx="1300294" cy="504738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B2F42CFD-412E-43C0-85C2-C1BFDF82FF2F}"/>
              </a:ext>
            </a:extLst>
          </p:cNvPr>
          <p:cNvSpPr/>
          <p:nvPr/>
        </p:nvSpPr>
        <p:spPr>
          <a:xfrm>
            <a:off x="5750653" y="3818390"/>
            <a:ext cx="1300294" cy="504738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EF42C0-3584-438D-85E3-35135C553813}"/>
              </a:ext>
            </a:extLst>
          </p:cNvPr>
          <p:cNvSpPr txBox="1"/>
          <p:nvPr/>
        </p:nvSpPr>
        <p:spPr>
          <a:xfrm>
            <a:off x="2395057" y="326954"/>
            <a:ext cx="207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Main Thread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C22364-86A6-4126-AEAE-AD9848DEDF49}"/>
              </a:ext>
            </a:extLst>
          </p:cNvPr>
          <p:cNvSpPr txBox="1"/>
          <p:nvPr/>
        </p:nvSpPr>
        <p:spPr>
          <a:xfrm>
            <a:off x="5721292" y="285008"/>
            <a:ext cx="207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Main Thread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C49868-F066-40E1-BE15-0C41D4A82510}"/>
              </a:ext>
            </a:extLst>
          </p:cNvPr>
          <p:cNvSpPr txBox="1"/>
          <p:nvPr/>
        </p:nvSpPr>
        <p:spPr>
          <a:xfrm>
            <a:off x="2319555" y="4496499"/>
            <a:ext cx="207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Secondary Thread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64D99B-8C44-439E-A8EA-A8EE66CB2F17}"/>
              </a:ext>
            </a:extLst>
          </p:cNvPr>
          <p:cNvSpPr txBox="1"/>
          <p:nvPr/>
        </p:nvSpPr>
        <p:spPr>
          <a:xfrm>
            <a:off x="5518560" y="4455039"/>
            <a:ext cx="207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Secondary Thread</a:t>
            </a:r>
          </a:p>
        </p:txBody>
      </p:sp>
    </p:spTree>
    <p:extLst>
      <p:ext uri="{BB962C8B-B14F-4D97-AF65-F5344CB8AC3E}">
        <p14:creationId xmlns:p14="http://schemas.microsoft.com/office/powerpoint/2010/main" val="1047714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183B-F741-4CA1-962C-B1750B0AD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Day 4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16ADC-D57C-4A84-AB36-571F98217E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5196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A3CEBF-15A0-4995-97AD-ED50EE0FF5F0}"/>
              </a:ext>
            </a:extLst>
          </p:cNvPr>
          <p:cNvSpPr/>
          <p:nvPr/>
        </p:nvSpPr>
        <p:spPr>
          <a:xfrm>
            <a:off x="1087405" y="1600783"/>
            <a:ext cx="26289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9969DA-3FE9-46F4-8B9B-09053F9B0601}"/>
              </a:ext>
            </a:extLst>
          </p:cNvPr>
          <p:cNvSpPr/>
          <p:nvPr/>
        </p:nvSpPr>
        <p:spPr>
          <a:xfrm>
            <a:off x="1087405" y="3453888"/>
            <a:ext cx="26289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8BB9E5-BD49-4403-AC7B-DF2C17385CC4}"/>
              </a:ext>
            </a:extLst>
          </p:cNvPr>
          <p:cNvSpPr/>
          <p:nvPr/>
        </p:nvSpPr>
        <p:spPr>
          <a:xfrm>
            <a:off x="1087405" y="5382208"/>
            <a:ext cx="26289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42C6DC-36FE-4005-B75F-101A315DEF4C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2401855" y="2258008"/>
            <a:ext cx="0" cy="1195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174897-F034-493B-B9B5-6763E2DFB424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2401855" y="4111113"/>
            <a:ext cx="0" cy="1271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C5D6CF-49ED-406B-823E-02B914746898}"/>
              </a:ext>
            </a:extLst>
          </p:cNvPr>
          <p:cNvSpPr txBox="1"/>
          <p:nvPr/>
        </p:nvSpPr>
        <p:spPr>
          <a:xfrm>
            <a:off x="4292403" y="5382208"/>
            <a:ext cx="2312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Based on the caller we need to handle the exception.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FE41B4-D718-4D0B-8DD1-C4B2FF47F03D}"/>
              </a:ext>
            </a:extLst>
          </p:cNvPr>
          <p:cNvSpPr txBox="1"/>
          <p:nvPr/>
        </p:nvSpPr>
        <p:spPr>
          <a:xfrm>
            <a:off x="911610" y="291732"/>
            <a:ext cx="5184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38693567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0CEA3-14C9-496E-BDD9-03AD87264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Technical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122D0-2155-428A-A23C-D28C0D314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 exceptions must be handled at least in presentation layer(based on the expectations) </a:t>
            </a:r>
          </a:p>
          <a:p>
            <a:r>
              <a:rPr lang="en-IN" dirty="0"/>
              <a:t>Log the exception in a log file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8065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B310F-AE04-4E0F-8588-224F8F58B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Framework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8DD73-0D00-4534-B9FB-ADFB9F2A5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Common type system (CTS) Rules </a:t>
            </a:r>
          </a:p>
          <a:p>
            <a:endParaRPr lang="en-IN" dirty="0"/>
          </a:p>
          <a:p>
            <a:r>
              <a:rPr lang="en-IN" dirty="0"/>
              <a:t>CLR – common language runtime</a:t>
            </a:r>
          </a:p>
          <a:p>
            <a:pPr lvl="1"/>
            <a:r>
              <a:rPr lang="en-IN" dirty="0"/>
              <a:t>C:\windows\Microsoft.net\framework64\v4::::::\clr.dll</a:t>
            </a:r>
          </a:p>
          <a:p>
            <a:pPr lvl="1"/>
            <a:endParaRPr lang="en-IN" dirty="0"/>
          </a:p>
          <a:p>
            <a:r>
              <a:rPr lang="en-IN" dirty="0"/>
              <a:t>FCL – framework class library </a:t>
            </a:r>
          </a:p>
          <a:p>
            <a:pPr lvl="1"/>
            <a:r>
              <a:rPr lang="en-IN" dirty="0"/>
              <a:t>C:\windows\Microsoft.net\assembly::::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3FAA7F-9445-41CC-831D-1CF2512DD22B}"/>
              </a:ext>
            </a:extLst>
          </p:cNvPr>
          <p:cNvSpPr/>
          <p:nvPr/>
        </p:nvSpPr>
        <p:spPr>
          <a:xfrm>
            <a:off x="755010" y="2374083"/>
            <a:ext cx="7835317" cy="3022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FE98DAC-FDC5-4717-B92A-D233C1A3C219}"/>
              </a:ext>
            </a:extLst>
          </p:cNvPr>
          <p:cNvSpPr/>
          <p:nvPr/>
        </p:nvSpPr>
        <p:spPr>
          <a:xfrm>
            <a:off x="8590327" y="2950115"/>
            <a:ext cx="1451295" cy="679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9CE65-C5FB-4691-8780-09CDB1D7A0D6}"/>
              </a:ext>
            </a:extLst>
          </p:cNvPr>
          <p:cNvSpPr txBox="1"/>
          <p:nvPr/>
        </p:nvSpPr>
        <p:spPr>
          <a:xfrm>
            <a:off x="10041622" y="2860646"/>
            <a:ext cx="1711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Physically present on the machine</a:t>
            </a:r>
          </a:p>
        </p:txBody>
      </p:sp>
    </p:spTree>
    <p:extLst>
      <p:ext uri="{BB962C8B-B14F-4D97-AF65-F5344CB8AC3E}">
        <p14:creationId xmlns:p14="http://schemas.microsoft.com/office/powerpoint/2010/main" val="2645782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7126FB-B3D4-44D0-A141-C071319B9BBC}"/>
              </a:ext>
            </a:extLst>
          </p:cNvPr>
          <p:cNvSpPr/>
          <p:nvPr/>
        </p:nvSpPr>
        <p:spPr>
          <a:xfrm>
            <a:off x="637563" y="696286"/>
            <a:ext cx="1862356" cy="3800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ConsoleUI</a:t>
            </a:r>
            <a:endParaRPr lang="en-IN" dirty="0"/>
          </a:p>
          <a:p>
            <a:pPr algn="ctr"/>
            <a:r>
              <a:rPr lang="en-IN" dirty="0"/>
              <a:t>Object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1C9946F-B994-4B94-964C-49CF156AF834}"/>
              </a:ext>
            </a:extLst>
          </p:cNvPr>
          <p:cNvSpPr/>
          <p:nvPr/>
        </p:nvSpPr>
        <p:spPr>
          <a:xfrm>
            <a:off x="2499919" y="696286"/>
            <a:ext cx="1359017" cy="79695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Call</a:t>
            </a:r>
          </a:p>
          <a:p>
            <a:pPr algn="ctr"/>
            <a:r>
              <a:rPr lang="en-IN" sz="1400" dirty="0"/>
              <a:t>Add()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F68467-5204-4346-B221-1BF878DAFC77}"/>
              </a:ext>
            </a:extLst>
          </p:cNvPr>
          <p:cNvSpPr/>
          <p:nvPr/>
        </p:nvSpPr>
        <p:spPr>
          <a:xfrm>
            <a:off x="3858936" y="696286"/>
            <a:ext cx="1862356" cy="3800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ReminderLogic</a:t>
            </a:r>
            <a:endParaRPr lang="en-IN" dirty="0"/>
          </a:p>
          <a:p>
            <a:pPr algn="ctr"/>
            <a:r>
              <a:rPr lang="en-IN" dirty="0"/>
              <a:t>Object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6CB524-7488-431D-A736-0AB05EB68BF0}"/>
              </a:ext>
            </a:extLst>
          </p:cNvPr>
          <p:cNvSpPr/>
          <p:nvPr/>
        </p:nvSpPr>
        <p:spPr>
          <a:xfrm>
            <a:off x="7080309" y="654340"/>
            <a:ext cx="1862356" cy="3842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Timer</a:t>
            </a:r>
          </a:p>
          <a:p>
            <a:pPr algn="ctr"/>
            <a:r>
              <a:rPr lang="en-IN" dirty="0"/>
              <a:t>Object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A52B008-02BC-49FF-82A6-80DBD7BE79E3}"/>
              </a:ext>
            </a:extLst>
          </p:cNvPr>
          <p:cNvSpPr/>
          <p:nvPr/>
        </p:nvSpPr>
        <p:spPr>
          <a:xfrm>
            <a:off x="5721292" y="654340"/>
            <a:ext cx="1359017" cy="79695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Call</a:t>
            </a:r>
          </a:p>
          <a:p>
            <a:pPr algn="ctr"/>
            <a:r>
              <a:rPr lang="en-IN" sz="1400" dirty="0"/>
              <a:t>Start()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8298EE88-26DB-4FAC-9723-13BFAE72F5FD}"/>
              </a:ext>
            </a:extLst>
          </p:cNvPr>
          <p:cNvSpPr/>
          <p:nvPr/>
        </p:nvSpPr>
        <p:spPr>
          <a:xfrm>
            <a:off x="2499919" y="1929468"/>
            <a:ext cx="1300294" cy="504738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return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7D02296F-517B-43BB-A328-D0F4B7CFA192}"/>
              </a:ext>
            </a:extLst>
          </p:cNvPr>
          <p:cNvSpPr/>
          <p:nvPr/>
        </p:nvSpPr>
        <p:spPr>
          <a:xfrm>
            <a:off x="5721292" y="1929468"/>
            <a:ext cx="1300294" cy="527807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return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D6A4A8A3-327B-41CA-B73C-05E2EB39B7A1}"/>
              </a:ext>
            </a:extLst>
          </p:cNvPr>
          <p:cNvSpPr/>
          <p:nvPr/>
        </p:nvSpPr>
        <p:spPr>
          <a:xfrm>
            <a:off x="2529280" y="3818390"/>
            <a:ext cx="1300294" cy="504738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B2F42CFD-412E-43C0-85C2-C1BFDF82FF2F}"/>
              </a:ext>
            </a:extLst>
          </p:cNvPr>
          <p:cNvSpPr/>
          <p:nvPr/>
        </p:nvSpPr>
        <p:spPr>
          <a:xfrm>
            <a:off x="5750653" y="3818390"/>
            <a:ext cx="1300294" cy="504738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EF42C0-3584-438D-85E3-35135C553813}"/>
              </a:ext>
            </a:extLst>
          </p:cNvPr>
          <p:cNvSpPr txBox="1"/>
          <p:nvPr/>
        </p:nvSpPr>
        <p:spPr>
          <a:xfrm>
            <a:off x="2395057" y="326954"/>
            <a:ext cx="207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Main Thread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C22364-86A6-4126-AEAE-AD9848DEDF49}"/>
              </a:ext>
            </a:extLst>
          </p:cNvPr>
          <p:cNvSpPr txBox="1"/>
          <p:nvPr/>
        </p:nvSpPr>
        <p:spPr>
          <a:xfrm>
            <a:off x="5721292" y="285008"/>
            <a:ext cx="207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Main Thread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C49868-F066-40E1-BE15-0C41D4A82510}"/>
              </a:ext>
            </a:extLst>
          </p:cNvPr>
          <p:cNvSpPr txBox="1"/>
          <p:nvPr/>
        </p:nvSpPr>
        <p:spPr>
          <a:xfrm>
            <a:off x="2319555" y="4496499"/>
            <a:ext cx="207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Secondary Thread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64D99B-8C44-439E-A8EA-A8EE66CB2F17}"/>
              </a:ext>
            </a:extLst>
          </p:cNvPr>
          <p:cNvSpPr txBox="1"/>
          <p:nvPr/>
        </p:nvSpPr>
        <p:spPr>
          <a:xfrm>
            <a:off x="5518560" y="4455039"/>
            <a:ext cx="207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Secondary Thread</a:t>
            </a:r>
          </a:p>
        </p:txBody>
      </p:sp>
    </p:spTree>
    <p:extLst>
      <p:ext uri="{BB962C8B-B14F-4D97-AF65-F5344CB8AC3E}">
        <p14:creationId xmlns:p14="http://schemas.microsoft.com/office/powerpoint/2010/main" val="2995350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B5DA2B-93D0-4AA7-AD7E-0C34B385E63B}"/>
              </a:ext>
            </a:extLst>
          </p:cNvPr>
          <p:cNvSpPr/>
          <p:nvPr/>
        </p:nvSpPr>
        <p:spPr>
          <a:xfrm>
            <a:off x="6195524" y="1894114"/>
            <a:ext cx="5915609" cy="765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System.Exception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A9FA09-DFA9-4012-8CEE-2455EB7F88F2}"/>
              </a:ext>
            </a:extLst>
          </p:cNvPr>
          <p:cNvSpPr/>
          <p:nvPr/>
        </p:nvSpPr>
        <p:spPr>
          <a:xfrm>
            <a:off x="6195525" y="3240833"/>
            <a:ext cx="2341984" cy="765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StackFullException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C1457D-CBF7-4789-B0F2-E4CD7CCF0313}"/>
              </a:ext>
            </a:extLst>
          </p:cNvPr>
          <p:cNvSpPr/>
          <p:nvPr/>
        </p:nvSpPr>
        <p:spPr>
          <a:xfrm>
            <a:off x="9769149" y="3318588"/>
            <a:ext cx="2341984" cy="765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StackEmptyException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677DCB-429F-44B0-947D-899A05F0324B}"/>
              </a:ext>
            </a:extLst>
          </p:cNvPr>
          <p:cNvSpPr/>
          <p:nvPr/>
        </p:nvSpPr>
        <p:spPr>
          <a:xfrm>
            <a:off x="6195525" y="220824"/>
            <a:ext cx="5915609" cy="765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System.Object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24C695-840B-4A49-827F-A22C1BC25807}"/>
              </a:ext>
            </a:extLst>
          </p:cNvPr>
          <p:cNvCxnSpPr>
            <a:stCxn id="2" idx="0"/>
            <a:endCxn id="5" idx="2"/>
          </p:cNvCxnSpPr>
          <p:nvPr/>
        </p:nvCxnSpPr>
        <p:spPr>
          <a:xfrm flipV="1">
            <a:off x="9153329" y="985934"/>
            <a:ext cx="1" cy="90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1357ED-746B-4839-B179-A30A0B0E658B}"/>
              </a:ext>
            </a:extLst>
          </p:cNvPr>
          <p:cNvCxnSpPr>
            <a:stCxn id="3" idx="0"/>
          </p:cNvCxnSpPr>
          <p:nvPr/>
        </p:nvCxnSpPr>
        <p:spPr>
          <a:xfrm flipH="1" flipV="1">
            <a:off x="7361853" y="2659224"/>
            <a:ext cx="4664" cy="581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6F238F-E3D0-4860-BA5E-342BF3026CAA}"/>
              </a:ext>
            </a:extLst>
          </p:cNvPr>
          <p:cNvCxnSpPr>
            <a:stCxn id="4" idx="0"/>
          </p:cNvCxnSpPr>
          <p:nvPr/>
        </p:nvCxnSpPr>
        <p:spPr>
          <a:xfrm flipV="1">
            <a:off x="10940141" y="2659224"/>
            <a:ext cx="13998" cy="659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371F319-8C8C-4042-A1B8-AC62F8FDF77A}"/>
              </a:ext>
            </a:extLst>
          </p:cNvPr>
          <p:cNvGrpSpPr/>
          <p:nvPr/>
        </p:nvGrpSpPr>
        <p:grpSpPr>
          <a:xfrm>
            <a:off x="643812" y="2659224"/>
            <a:ext cx="2258008" cy="3079105"/>
            <a:chOff x="653143" y="2659224"/>
            <a:chExt cx="2258008" cy="307910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C2E421-15FA-41E0-A7D5-78159E5A1797}"/>
                </a:ext>
              </a:extLst>
            </p:cNvPr>
            <p:cNvSpPr/>
            <p:nvPr/>
          </p:nvSpPr>
          <p:spPr>
            <a:xfrm>
              <a:off x="653143" y="2659224"/>
              <a:ext cx="2258008" cy="6158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Stack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735985E-83C1-4D02-BCB7-EAC6C6DF2E0A}"/>
                </a:ext>
              </a:extLst>
            </p:cNvPr>
            <p:cNvSpPr/>
            <p:nvPr/>
          </p:nvSpPr>
          <p:spPr>
            <a:xfrm>
              <a:off x="653143" y="3275045"/>
              <a:ext cx="2258008" cy="6158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-items : T[]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506ED18-53F5-41C4-95BD-3B0E5DB6A145}"/>
                </a:ext>
              </a:extLst>
            </p:cNvPr>
            <p:cNvSpPr/>
            <p:nvPr/>
          </p:nvSpPr>
          <p:spPr>
            <a:xfrm>
              <a:off x="653143" y="3890866"/>
              <a:ext cx="2258008" cy="6158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- top : </a:t>
              </a:r>
              <a:r>
                <a:rPr lang="en-IN" dirty="0" err="1"/>
                <a:t>uint</a:t>
              </a:r>
              <a:r>
                <a:rPr lang="en-IN" dirty="0"/>
                <a:t> = 0 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AAB0C9F-7CEE-4D76-B4CC-0FCE34F507C2}"/>
                </a:ext>
              </a:extLst>
            </p:cNvPr>
            <p:cNvSpPr/>
            <p:nvPr/>
          </p:nvSpPr>
          <p:spPr>
            <a:xfrm>
              <a:off x="653143" y="4506687"/>
              <a:ext cx="2258008" cy="6158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+ push (item: T) : void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6C209B-E1FC-458B-969D-1C733DCDB60B}"/>
                </a:ext>
              </a:extLst>
            </p:cNvPr>
            <p:cNvSpPr/>
            <p:nvPr/>
          </p:nvSpPr>
          <p:spPr>
            <a:xfrm>
              <a:off x="653143" y="5122508"/>
              <a:ext cx="2258008" cy="6158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+ Pop () : T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8ED59F-1DBD-4B24-992C-51A38E54AE4B}"/>
              </a:ext>
            </a:extLst>
          </p:cNvPr>
          <p:cNvCxnSpPr>
            <a:stCxn id="12" idx="3"/>
            <a:endCxn id="4" idx="1"/>
          </p:cNvCxnSpPr>
          <p:nvPr/>
        </p:nvCxnSpPr>
        <p:spPr>
          <a:xfrm>
            <a:off x="2901820" y="2967135"/>
            <a:ext cx="6867329" cy="73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F53302-5588-4643-A353-345025836ACF}"/>
              </a:ext>
            </a:extLst>
          </p:cNvPr>
          <p:cNvCxnSpPr>
            <a:stCxn id="12" idx="3"/>
            <a:endCxn id="3" idx="1"/>
          </p:cNvCxnSpPr>
          <p:nvPr/>
        </p:nvCxnSpPr>
        <p:spPr>
          <a:xfrm>
            <a:off x="2901820" y="2967135"/>
            <a:ext cx="3293705" cy="65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1870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45E3CA-CFFE-4AEB-A492-2FEE3935AC05}"/>
              </a:ext>
            </a:extLst>
          </p:cNvPr>
          <p:cNvSpPr/>
          <p:nvPr/>
        </p:nvSpPr>
        <p:spPr>
          <a:xfrm>
            <a:off x="737118" y="634482"/>
            <a:ext cx="3461658" cy="255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/>
              <a:t>LoggerInterface.dll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282829-400B-4A39-A2DD-5F706E7089FA}"/>
              </a:ext>
            </a:extLst>
          </p:cNvPr>
          <p:cNvSpPr/>
          <p:nvPr/>
        </p:nvSpPr>
        <p:spPr>
          <a:xfrm>
            <a:off x="1203649" y="1483567"/>
            <a:ext cx="2379306" cy="13342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Public interface </a:t>
            </a:r>
            <a:r>
              <a:rPr lang="en-IN" dirty="0" err="1"/>
              <a:t>Ilogger</a:t>
            </a:r>
            <a:endParaRPr lang="en-IN" dirty="0"/>
          </a:p>
          <a:p>
            <a:r>
              <a:rPr lang="en-IN" dirty="0"/>
              <a:t>{</a:t>
            </a:r>
          </a:p>
          <a:p>
            <a:endParaRPr lang="en-IN" dirty="0"/>
          </a:p>
          <a:p>
            <a:r>
              <a:rPr lang="en-IN" dirty="0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7CBF8D-8144-4162-B411-0012AE842255}"/>
              </a:ext>
            </a:extLst>
          </p:cNvPr>
          <p:cNvSpPr/>
          <p:nvPr/>
        </p:nvSpPr>
        <p:spPr>
          <a:xfrm>
            <a:off x="6417388" y="-643812"/>
            <a:ext cx="3461658" cy="255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/>
              <a:t>LocalLogger.dll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DBDA36-018E-44EA-8191-6504BE62EF3F}"/>
              </a:ext>
            </a:extLst>
          </p:cNvPr>
          <p:cNvSpPr/>
          <p:nvPr/>
        </p:nvSpPr>
        <p:spPr>
          <a:xfrm>
            <a:off x="6569788" y="205273"/>
            <a:ext cx="3145712" cy="13342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Public class </a:t>
            </a:r>
            <a:r>
              <a:rPr lang="en-IN" dirty="0" err="1"/>
              <a:t>LocalFileLogger</a:t>
            </a:r>
            <a:endParaRPr lang="en-IN" dirty="0"/>
          </a:p>
          <a:p>
            <a:r>
              <a:rPr lang="en-IN" dirty="0"/>
              <a:t>{</a:t>
            </a:r>
          </a:p>
          <a:p>
            <a:endParaRPr lang="en-IN" dirty="0"/>
          </a:p>
          <a:p>
            <a:r>
              <a:rPr lang="en-IN" dirty="0"/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D0D182-FD23-4D36-AE6D-6902E7A7AF79}"/>
              </a:ext>
            </a:extLst>
          </p:cNvPr>
          <p:cNvSpPr/>
          <p:nvPr/>
        </p:nvSpPr>
        <p:spPr>
          <a:xfrm>
            <a:off x="596900" y="4463143"/>
            <a:ext cx="3601876" cy="3309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/>
              <a:t>App9.exe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A591E7-6A14-4424-BCE0-1170BE062723}"/>
              </a:ext>
            </a:extLst>
          </p:cNvPr>
          <p:cNvSpPr/>
          <p:nvPr/>
        </p:nvSpPr>
        <p:spPr>
          <a:xfrm>
            <a:off x="880186" y="4966347"/>
            <a:ext cx="3214657" cy="23101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Public class Program</a:t>
            </a:r>
          </a:p>
          <a:p>
            <a:r>
              <a:rPr lang="en-IN" dirty="0"/>
              <a:t>{</a:t>
            </a:r>
          </a:p>
          <a:p>
            <a:endParaRPr lang="en-IN" dirty="0"/>
          </a:p>
          <a:p>
            <a:r>
              <a:rPr lang="en-IN" dirty="0"/>
              <a:t>}</a:t>
            </a:r>
          </a:p>
          <a:p>
            <a:r>
              <a:rPr lang="en-IN" dirty="0"/>
              <a:t>Public class Console</a:t>
            </a:r>
          </a:p>
          <a:p>
            <a:r>
              <a:rPr lang="en-IN" dirty="0"/>
              <a:t>{</a:t>
            </a:r>
          </a:p>
          <a:p>
            <a:endParaRPr lang="en-IN" dirty="0"/>
          </a:p>
          <a:p>
            <a:r>
              <a:rPr lang="en-IN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577297-70CF-4D0F-8B2C-CA7538FB459F}"/>
              </a:ext>
            </a:extLst>
          </p:cNvPr>
          <p:cNvSpPr/>
          <p:nvPr/>
        </p:nvSpPr>
        <p:spPr>
          <a:xfrm>
            <a:off x="6342743" y="2634602"/>
            <a:ext cx="3461658" cy="255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/>
              <a:t>Factory.dll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BE6B18-D3A6-440A-90AC-038FEB83B074}"/>
              </a:ext>
            </a:extLst>
          </p:cNvPr>
          <p:cNvSpPr/>
          <p:nvPr/>
        </p:nvSpPr>
        <p:spPr>
          <a:xfrm>
            <a:off x="6680718" y="3443642"/>
            <a:ext cx="2990463" cy="13342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Public interface Factory</a:t>
            </a:r>
          </a:p>
          <a:p>
            <a:r>
              <a:rPr lang="en-IN" dirty="0"/>
              <a:t>{</a:t>
            </a:r>
          </a:p>
          <a:p>
            <a:endParaRPr lang="en-IN" dirty="0"/>
          </a:p>
          <a:p>
            <a:r>
              <a:rPr lang="en-IN" dirty="0"/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BB1EEF-456A-4B44-88D2-1B1E4913BE47}"/>
              </a:ext>
            </a:extLst>
          </p:cNvPr>
          <p:cNvSpPr/>
          <p:nvPr/>
        </p:nvSpPr>
        <p:spPr>
          <a:xfrm>
            <a:off x="6417387" y="6267060"/>
            <a:ext cx="4570963" cy="255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/>
              <a:t>StackLibrary.dll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BF99D9-9773-4FF5-9CA6-BEEE0016BD04}"/>
              </a:ext>
            </a:extLst>
          </p:cNvPr>
          <p:cNvSpPr/>
          <p:nvPr/>
        </p:nvSpPr>
        <p:spPr>
          <a:xfrm>
            <a:off x="6569788" y="6755880"/>
            <a:ext cx="4199812" cy="18420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Public class Stack</a:t>
            </a:r>
          </a:p>
          <a:p>
            <a:r>
              <a:rPr lang="en-IN" dirty="0"/>
              <a:t>{}</a:t>
            </a:r>
          </a:p>
          <a:p>
            <a:r>
              <a:rPr lang="en-IN" dirty="0"/>
              <a:t>Public class </a:t>
            </a:r>
            <a:r>
              <a:rPr lang="en-IN" dirty="0" err="1"/>
              <a:t>StackFullException</a:t>
            </a:r>
            <a:endParaRPr lang="en-IN" dirty="0"/>
          </a:p>
          <a:p>
            <a:r>
              <a:rPr lang="en-IN" dirty="0"/>
              <a:t>{}</a:t>
            </a:r>
          </a:p>
          <a:p>
            <a:r>
              <a:rPr lang="en-IN" dirty="0"/>
              <a:t>Public class </a:t>
            </a:r>
            <a:r>
              <a:rPr lang="en-IN" dirty="0" err="1"/>
              <a:t>StackEmpthException</a:t>
            </a:r>
            <a:r>
              <a:rPr lang="en-IN" dirty="0"/>
              <a:t>()</a:t>
            </a:r>
          </a:p>
          <a:p>
            <a:r>
              <a:rPr lang="en-IN" dirty="0"/>
              <a:t>{}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0F7431A-9D5D-4710-A195-91B93BEDC365}"/>
              </a:ext>
            </a:extLst>
          </p:cNvPr>
          <p:cNvSpPr/>
          <p:nvPr/>
        </p:nvSpPr>
        <p:spPr>
          <a:xfrm>
            <a:off x="4198776" y="634482"/>
            <a:ext cx="2218612" cy="849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AR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85B0E814-5361-4392-BFAD-B01ECA52AA07}"/>
              </a:ext>
            </a:extLst>
          </p:cNvPr>
          <p:cNvSpPr/>
          <p:nvPr/>
        </p:nvSpPr>
        <p:spPr>
          <a:xfrm>
            <a:off x="1941674" y="3098800"/>
            <a:ext cx="1052546" cy="13643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AR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85148478-B508-4040-B935-318209BA3953}"/>
              </a:ext>
            </a:extLst>
          </p:cNvPr>
          <p:cNvSpPr/>
          <p:nvPr/>
        </p:nvSpPr>
        <p:spPr>
          <a:xfrm>
            <a:off x="4094844" y="4728286"/>
            <a:ext cx="2218612" cy="63448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AR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BF90088F-AA0F-47F2-88FC-4979CE2FD717}"/>
              </a:ext>
            </a:extLst>
          </p:cNvPr>
          <p:cNvSpPr/>
          <p:nvPr/>
        </p:nvSpPr>
        <p:spPr>
          <a:xfrm rot="17909541">
            <a:off x="4768025" y="2449050"/>
            <a:ext cx="978382" cy="23320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AR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2586581C-8450-4CF4-BDEB-AB293F6640F8}"/>
              </a:ext>
            </a:extLst>
          </p:cNvPr>
          <p:cNvSpPr/>
          <p:nvPr/>
        </p:nvSpPr>
        <p:spPr>
          <a:xfrm>
            <a:off x="4198776" y="6121398"/>
            <a:ext cx="2218612" cy="63448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AR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3F3BAB3-20F9-4C6D-B8A4-9F3E77DF7AE3}"/>
              </a:ext>
            </a:extLst>
          </p:cNvPr>
          <p:cNvSpPr/>
          <p:nvPr/>
        </p:nvSpPr>
        <p:spPr>
          <a:xfrm>
            <a:off x="9840428" y="2674257"/>
            <a:ext cx="1147922" cy="849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853021-80E3-4CAA-9871-A463C0BB056F}"/>
              </a:ext>
            </a:extLst>
          </p:cNvPr>
          <p:cNvSpPr/>
          <p:nvPr/>
        </p:nvSpPr>
        <p:spPr>
          <a:xfrm>
            <a:off x="11024377" y="2674257"/>
            <a:ext cx="2218612" cy="255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/>
              <a:t>App9.exe.Config file </a:t>
            </a:r>
          </a:p>
        </p:txBody>
      </p:sp>
    </p:spTree>
    <p:extLst>
      <p:ext uri="{BB962C8B-B14F-4D97-AF65-F5344CB8AC3E}">
        <p14:creationId xmlns:p14="http://schemas.microsoft.com/office/powerpoint/2010/main" val="35129384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376E6A-F8AF-446C-861A-675B39337B1B}"/>
              </a:ext>
            </a:extLst>
          </p:cNvPr>
          <p:cNvSpPr/>
          <p:nvPr/>
        </p:nvSpPr>
        <p:spPr>
          <a:xfrm>
            <a:off x="8653624" y="293395"/>
            <a:ext cx="4287935" cy="612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/>
              <a:t>Database Server (EXE)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45ED8C-5C44-44EB-958B-B7154F8B9CC7}"/>
              </a:ext>
            </a:extLst>
          </p:cNvPr>
          <p:cNvSpPr/>
          <p:nvPr/>
        </p:nvSpPr>
        <p:spPr>
          <a:xfrm>
            <a:off x="9550915" y="669730"/>
            <a:ext cx="3282823" cy="11497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SQL Engine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2B41EA-EE16-48BA-B7AF-84E94CF803D0}"/>
              </a:ext>
            </a:extLst>
          </p:cNvPr>
          <p:cNvSpPr/>
          <p:nvPr/>
        </p:nvSpPr>
        <p:spPr>
          <a:xfrm>
            <a:off x="9102270" y="2296429"/>
            <a:ext cx="3643086" cy="5380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RDBMS Store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EFF2FA-346B-4601-B560-3B4DEDDBB544}"/>
              </a:ext>
            </a:extLst>
          </p:cNvPr>
          <p:cNvSpPr/>
          <p:nvPr/>
        </p:nvSpPr>
        <p:spPr>
          <a:xfrm>
            <a:off x="9102270" y="3230856"/>
            <a:ext cx="3643086" cy="5380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Store Procedure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DEEC97-1104-4DAA-BF51-9059A62BEE41}"/>
              </a:ext>
            </a:extLst>
          </p:cNvPr>
          <p:cNvSpPr/>
          <p:nvPr/>
        </p:nvSpPr>
        <p:spPr>
          <a:xfrm>
            <a:off x="9102270" y="4253077"/>
            <a:ext cx="3643086" cy="5380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Triggers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13D298-334C-4939-8177-1395A8689F66}"/>
              </a:ext>
            </a:extLst>
          </p:cNvPr>
          <p:cNvSpPr/>
          <p:nvPr/>
        </p:nvSpPr>
        <p:spPr>
          <a:xfrm>
            <a:off x="9102270" y="5343584"/>
            <a:ext cx="3643086" cy="5380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Views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F521C6-BD33-44C6-8A3B-77D23571EB61}"/>
              </a:ext>
            </a:extLst>
          </p:cNvPr>
          <p:cNvSpPr/>
          <p:nvPr/>
        </p:nvSpPr>
        <p:spPr>
          <a:xfrm>
            <a:off x="-347305" y="221860"/>
            <a:ext cx="4771048" cy="6194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/>
              <a:t>.NET Application(EXE)- Process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97B180-7564-4965-8D7A-CB023B3F0A93}"/>
              </a:ext>
            </a:extLst>
          </p:cNvPr>
          <p:cNvSpPr/>
          <p:nvPr/>
        </p:nvSpPr>
        <p:spPr>
          <a:xfrm>
            <a:off x="4413381" y="755780"/>
            <a:ext cx="1240970" cy="1063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Socket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CAE0CD-5747-4E39-9179-C324531CCC2A}"/>
              </a:ext>
            </a:extLst>
          </p:cNvPr>
          <p:cNvSpPr/>
          <p:nvPr/>
        </p:nvSpPr>
        <p:spPr>
          <a:xfrm>
            <a:off x="7412654" y="755780"/>
            <a:ext cx="1240970" cy="1063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Socket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2137F01-0E15-4490-B630-593273322DC6}"/>
              </a:ext>
            </a:extLst>
          </p:cNvPr>
          <p:cNvSpPr/>
          <p:nvPr/>
        </p:nvSpPr>
        <p:spPr>
          <a:xfrm>
            <a:off x="5659532" y="662990"/>
            <a:ext cx="1758303" cy="56916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query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DD907961-032E-4096-B5D6-C06785EDEF55}"/>
              </a:ext>
            </a:extLst>
          </p:cNvPr>
          <p:cNvSpPr/>
          <p:nvPr/>
        </p:nvSpPr>
        <p:spPr>
          <a:xfrm>
            <a:off x="5659532" y="1499117"/>
            <a:ext cx="1758303" cy="472751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3917C8-3430-44F6-803A-0DDE04D18E6D}"/>
              </a:ext>
            </a:extLst>
          </p:cNvPr>
          <p:cNvSpPr/>
          <p:nvPr/>
        </p:nvSpPr>
        <p:spPr>
          <a:xfrm>
            <a:off x="147220" y="760121"/>
            <a:ext cx="3643086" cy="10425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SQL Connection </a:t>
            </a:r>
          </a:p>
          <a:p>
            <a:pPr algn="ctr"/>
            <a:r>
              <a:rPr lang="en-IN" dirty="0"/>
              <a:t>Object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068A2F0-5F09-4284-BAB7-E1C42283AC87}"/>
              </a:ext>
            </a:extLst>
          </p:cNvPr>
          <p:cNvSpPr/>
          <p:nvPr/>
        </p:nvSpPr>
        <p:spPr>
          <a:xfrm>
            <a:off x="3802744" y="842865"/>
            <a:ext cx="605456" cy="3514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:::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23893B-555F-46F6-8283-A0F00E18F32A}"/>
              </a:ext>
            </a:extLst>
          </p:cNvPr>
          <p:cNvSpPr/>
          <p:nvPr/>
        </p:nvSpPr>
        <p:spPr>
          <a:xfrm>
            <a:off x="147220" y="2451489"/>
            <a:ext cx="1709572" cy="10425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SQL Command </a:t>
            </a:r>
          </a:p>
          <a:p>
            <a:pPr algn="ctr"/>
            <a:r>
              <a:rPr lang="en-IN" dirty="0"/>
              <a:t>Object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9F3C07-1921-4E51-A3D3-0D3F85E0BEFC}"/>
              </a:ext>
            </a:extLst>
          </p:cNvPr>
          <p:cNvSpPr/>
          <p:nvPr/>
        </p:nvSpPr>
        <p:spPr>
          <a:xfrm>
            <a:off x="1856792" y="4000827"/>
            <a:ext cx="1709572" cy="10425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SQL </a:t>
            </a:r>
            <a:r>
              <a:rPr lang="en-IN" dirty="0" err="1"/>
              <a:t>DataReader</a:t>
            </a:r>
            <a:r>
              <a:rPr lang="en-IN" dirty="0"/>
              <a:t> </a:t>
            </a:r>
          </a:p>
          <a:p>
            <a:pPr algn="ctr"/>
            <a:r>
              <a:rPr lang="en-IN" dirty="0"/>
              <a:t>Object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952339A5-39A6-46E9-AA2C-5BF4EB7D9607}"/>
              </a:ext>
            </a:extLst>
          </p:cNvPr>
          <p:cNvSpPr/>
          <p:nvPr/>
        </p:nvSpPr>
        <p:spPr>
          <a:xfrm>
            <a:off x="2508380" y="1828673"/>
            <a:ext cx="406396" cy="217215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Cursor</a:t>
            </a:r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D5806F51-6896-40A8-914F-D6942E1030EF}"/>
              </a:ext>
            </a:extLst>
          </p:cNvPr>
          <p:cNvSpPr/>
          <p:nvPr/>
        </p:nvSpPr>
        <p:spPr>
          <a:xfrm>
            <a:off x="791806" y="1802687"/>
            <a:ext cx="527694" cy="648802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</a:t>
            </a:r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863AA6DB-7F23-4B31-AF14-EB42F24B1EA8}"/>
              </a:ext>
            </a:extLst>
          </p:cNvPr>
          <p:cNvSpPr/>
          <p:nvPr/>
        </p:nvSpPr>
        <p:spPr>
          <a:xfrm>
            <a:off x="3785125" y="1399850"/>
            <a:ext cx="617894" cy="335386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:::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981DF6E5-7D0F-4EB0-A874-D3B84B5E011E}"/>
              </a:ext>
            </a:extLst>
          </p:cNvPr>
          <p:cNvSpPr/>
          <p:nvPr/>
        </p:nvSpPr>
        <p:spPr>
          <a:xfrm>
            <a:off x="8653624" y="889259"/>
            <a:ext cx="897293" cy="51059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query</a:t>
            </a: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F5988AF1-E0EE-4AD7-B960-7AD59DA36528}"/>
              </a:ext>
            </a:extLst>
          </p:cNvPr>
          <p:cNvSpPr/>
          <p:nvPr/>
        </p:nvSpPr>
        <p:spPr>
          <a:xfrm>
            <a:off x="8592982" y="1437688"/>
            <a:ext cx="897292" cy="472751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cursor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B7CD32B3-4E73-4564-BBC8-5278B873C161}"/>
              </a:ext>
            </a:extLst>
          </p:cNvPr>
          <p:cNvSpPr/>
          <p:nvPr/>
        </p:nvSpPr>
        <p:spPr>
          <a:xfrm>
            <a:off x="12269755" y="1674063"/>
            <a:ext cx="401216" cy="77742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4896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4D6DE-53CA-44C2-9BD2-88E13D575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758D1-E6FB-4EFA-86AE-FE2C07082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 question </a:t>
            </a:r>
          </a:p>
          <a:p>
            <a:r>
              <a:rPr lang="en-IN" dirty="0"/>
              <a:t>Delete question </a:t>
            </a:r>
          </a:p>
          <a:p>
            <a:r>
              <a:rPr lang="en-IN" dirty="0"/>
              <a:t>Update </a:t>
            </a:r>
          </a:p>
          <a:p>
            <a:r>
              <a:rPr lang="en-IN" dirty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3822433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F066B-0136-4891-B012-1F95F48C8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Installer – dotnetfx.exe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30EA6-6B2C-4904-8CBA-E783E0056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306689" cy="4351338"/>
          </a:xfrm>
        </p:spPr>
        <p:txBody>
          <a:bodyPr/>
          <a:lstStyle/>
          <a:p>
            <a:r>
              <a:rPr lang="en-IN" dirty="0"/>
              <a:t>1.0</a:t>
            </a:r>
          </a:p>
          <a:p>
            <a:r>
              <a:rPr lang="en-IN" dirty="0"/>
              <a:t>1.1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4.7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0E12A2-596F-4688-A25F-0DE40A34F6FC}"/>
              </a:ext>
            </a:extLst>
          </p:cNvPr>
          <p:cNvSpPr txBox="1">
            <a:spLocks/>
          </p:cNvSpPr>
          <p:nvPr/>
        </p:nvSpPr>
        <p:spPr>
          <a:xfrm>
            <a:off x="2655711" y="181116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Common type system (CTS) Rules </a:t>
            </a:r>
          </a:p>
          <a:p>
            <a:r>
              <a:rPr lang="en-IN" dirty="0"/>
              <a:t>CLR – common language runtime</a:t>
            </a:r>
          </a:p>
          <a:p>
            <a:pPr lvl="1"/>
            <a:r>
              <a:rPr lang="en-IN" dirty="0"/>
              <a:t>C:\windows\Microsoft.net\framework64\v4::::::\clr.dll</a:t>
            </a:r>
          </a:p>
          <a:p>
            <a:r>
              <a:rPr lang="en-IN" dirty="0"/>
              <a:t>FCL – framework class library </a:t>
            </a:r>
          </a:p>
          <a:p>
            <a:pPr lvl="1"/>
            <a:r>
              <a:rPr lang="en-IN" dirty="0"/>
              <a:t>C:\windows\Microsoft.net\assembly::::</a:t>
            </a:r>
          </a:p>
          <a:p>
            <a:r>
              <a:rPr lang="en-IN" dirty="0"/>
              <a:t>CSC – c # compiler </a:t>
            </a:r>
          </a:p>
          <a:p>
            <a:pPr lvl="2"/>
            <a:r>
              <a:rPr lang="en-IN" dirty="0"/>
              <a:t>C:\windows\Microsoft.net\framework64\v4::::::\clr.dll</a:t>
            </a:r>
          </a:p>
          <a:p>
            <a:pPr lvl="1"/>
            <a:endParaRPr lang="en-IN" dirty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2167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F21F4D-18A3-4A6C-B862-97E1F9F96E2D}"/>
              </a:ext>
            </a:extLst>
          </p:cNvPr>
          <p:cNvSpPr/>
          <p:nvPr/>
        </p:nvSpPr>
        <p:spPr>
          <a:xfrm>
            <a:off x="687897" y="5889072"/>
            <a:ext cx="10712742" cy="78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Hardware:  Processor, RAM, Hard Disk, Key Board, Mouse, Monitor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1ECB02-3098-4B59-A84F-051DC8450285}"/>
              </a:ext>
            </a:extLst>
          </p:cNvPr>
          <p:cNvSpPr/>
          <p:nvPr/>
        </p:nvSpPr>
        <p:spPr>
          <a:xfrm>
            <a:off x="687897" y="4782425"/>
            <a:ext cx="10712742" cy="78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Operating System: Windows, MAC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AF455C-EF8A-4A7D-8A87-D65E329CA900}"/>
              </a:ext>
            </a:extLst>
          </p:cNvPr>
          <p:cNvSpPr/>
          <p:nvPr/>
        </p:nvSpPr>
        <p:spPr>
          <a:xfrm>
            <a:off x="687897" y="3675778"/>
            <a:ext cx="10712742" cy="78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CLR- Common language runtime (clr.dll)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F85D6D-AEE0-4234-B1C7-1554F55AA12C}"/>
              </a:ext>
            </a:extLst>
          </p:cNvPr>
          <p:cNvSpPr/>
          <p:nvPr/>
        </p:nvSpPr>
        <p:spPr>
          <a:xfrm>
            <a:off x="687898" y="1823402"/>
            <a:ext cx="3498513" cy="78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FCL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2422C-C3A2-46E4-995A-5A33B41A61BE}"/>
              </a:ext>
            </a:extLst>
          </p:cNvPr>
          <p:cNvSpPr/>
          <p:nvPr/>
        </p:nvSpPr>
        <p:spPr>
          <a:xfrm>
            <a:off x="8005590" y="1823402"/>
            <a:ext cx="3498513" cy="78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</a:t>
            </a:r>
          </a:p>
          <a:p>
            <a:pPr algn="ctr"/>
            <a:r>
              <a:rPr lang="en-IN" dirty="0"/>
              <a:t>Compiled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F81CDC-070C-48DC-B517-741AEA7B82E2}"/>
              </a:ext>
            </a:extLst>
          </p:cNvPr>
          <p:cNvSpPr/>
          <p:nvPr/>
        </p:nvSpPr>
        <p:spPr>
          <a:xfrm>
            <a:off x="8005589" y="4426"/>
            <a:ext cx="3498513" cy="716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</a:t>
            </a:r>
          </a:p>
          <a:p>
            <a:pPr algn="ctr"/>
            <a:r>
              <a:rPr lang="en-IN" dirty="0"/>
              <a:t>Source Code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11F254E-1281-4504-84A5-5572025E7603}"/>
              </a:ext>
            </a:extLst>
          </p:cNvPr>
          <p:cNvSpPr/>
          <p:nvPr/>
        </p:nvSpPr>
        <p:spPr>
          <a:xfrm>
            <a:off x="8667600" y="721303"/>
            <a:ext cx="1950406" cy="110437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CSC.exe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145AC519-C5D7-46E6-AB6E-E95541A5CC78}"/>
              </a:ext>
            </a:extLst>
          </p:cNvPr>
          <p:cNvSpPr/>
          <p:nvPr/>
        </p:nvSpPr>
        <p:spPr>
          <a:xfrm>
            <a:off x="3100040" y="2611967"/>
            <a:ext cx="1282390" cy="119059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A812809-4B0E-479B-A62E-FD7B3FBD02A4}"/>
              </a:ext>
            </a:extLst>
          </p:cNvPr>
          <p:cNvSpPr/>
          <p:nvPr/>
        </p:nvSpPr>
        <p:spPr>
          <a:xfrm>
            <a:off x="7809571" y="2611967"/>
            <a:ext cx="1282390" cy="119059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92C9BDE-5759-421A-AFB0-8687F9B4F978}"/>
              </a:ext>
            </a:extLst>
          </p:cNvPr>
          <p:cNvSpPr/>
          <p:nvPr/>
        </p:nvSpPr>
        <p:spPr>
          <a:xfrm>
            <a:off x="4186411" y="2217684"/>
            <a:ext cx="3819178" cy="47048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Callback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97F39CC6-5E62-430B-B6FC-3DAD68175684}"/>
              </a:ext>
            </a:extLst>
          </p:cNvPr>
          <p:cNvSpPr/>
          <p:nvPr/>
        </p:nvSpPr>
        <p:spPr>
          <a:xfrm>
            <a:off x="10139561" y="2499715"/>
            <a:ext cx="1364541" cy="1213922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EE370418-3354-4D2F-9370-1FDA0E51032E}"/>
              </a:ext>
            </a:extLst>
          </p:cNvPr>
          <p:cNvSpPr/>
          <p:nvPr/>
        </p:nvSpPr>
        <p:spPr>
          <a:xfrm>
            <a:off x="529429" y="2536912"/>
            <a:ext cx="1364541" cy="1213922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A74F0F2D-F7C6-40E8-A00E-2E5ABF29B057}"/>
              </a:ext>
            </a:extLst>
          </p:cNvPr>
          <p:cNvSpPr/>
          <p:nvPr/>
        </p:nvSpPr>
        <p:spPr>
          <a:xfrm>
            <a:off x="4186411" y="1745344"/>
            <a:ext cx="3819178" cy="470483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6EA574C3-0EF7-445E-B7EC-F7F5B6E2C4A3}"/>
              </a:ext>
            </a:extLst>
          </p:cNvPr>
          <p:cNvSpPr/>
          <p:nvPr/>
        </p:nvSpPr>
        <p:spPr>
          <a:xfrm>
            <a:off x="5911516" y="4414886"/>
            <a:ext cx="368968" cy="52154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E9E4DB1B-08FF-4B48-8953-6A30A96574F2}"/>
              </a:ext>
            </a:extLst>
          </p:cNvPr>
          <p:cNvSpPr/>
          <p:nvPr/>
        </p:nvSpPr>
        <p:spPr>
          <a:xfrm>
            <a:off x="5911516" y="5570990"/>
            <a:ext cx="368968" cy="52154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98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B426-757C-47BD-8FEC-4F766D98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00707" cy="1325563"/>
          </a:xfrm>
        </p:spPr>
        <p:txBody>
          <a:bodyPr/>
          <a:lstStyle/>
          <a:p>
            <a:r>
              <a:rPr lang="en-IN" dirty="0"/>
              <a:t>CLR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1BBAB-C89F-4159-8541-64EA4B034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7589" cy="4351338"/>
          </a:xfrm>
        </p:spPr>
        <p:txBody>
          <a:bodyPr/>
          <a:lstStyle/>
          <a:p>
            <a:r>
              <a:rPr lang="en-IN" dirty="0"/>
              <a:t>Memory management</a:t>
            </a:r>
          </a:p>
          <a:p>
            <a:pPr lvl="1"/>
            <a:r>
              <a:rPr lang="en-IN" dirty="0"/>
              <a:t>Based on primitive data types </a:t>
            </a:r>
          </a:p>
          <a:p>
            <a:r>
              <a:rPr lang="en-IN" dirty="0"/>
              <a:t>Exception handling </a:t>
            </a:r>
          </a:p>
          <a:p>
            <a:r>
              <a:rPr lang="en-IN" dirty="0"/>
              <a:t>Platform Invoke </a:t>
            </a:r>
          </a:p>
          <a:p>
            <a:r>
              <a:rPr lang="en-IN" dirty="0"/>
              <a:t>Thread management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3D765E3-4D31-4F83-B11D-7BA92C59FBBB}"/>
              </a:ext>
            </a:extLst>
          </p:cNvPr>
          <p:cNvSpPr txBox="1">
            <a:spLocks/>
          </p:cNvSpPr>
          <p:nvPr/>
        </p:nvSpPr>
        <p:spPr>
          <a:xfrm>
            <a:off x="6833839" y="365125"/>
            <a:ext cx="38007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FCL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E81D07-321D-4873-A29A-243E8AD3C018}"/>
              </a:ext>
            </a:extLst>
          </p:cNvPr>
          <p:cNvSpPr txBox="1">
            <a:spLocks/>
          </p:cNvSpPr>
          <p:nvPr/>
        </p:nvSpPr>
        <p:spPr>
          <a:xfrm>
            <a:off x="6833839" y="1825625"/>
            <a:ext cx="68375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Console API</a:t>
            </a:r>
          </a:p>
          <a:p>
            <a:r>
              <a:rPr lang="en-IN" dirty="0"/>
              <a:t>File API </a:t>
            </a:r>
          </a:p>
          <a:p>
            <a:r>
              <a:rPr lang="en-IN" dirty="0"/>
              <a:t>Socket API</a:t>
            </a:r>
          </a:p>
          <a:p>
            <a:r>
              <a:rPr lang="en-IN" dirty="0"/>
              <a:t>Http API </a:t>
            </a:r>
          </a:p>
          <a:p>
            <a:r>
              <a:rPr lang="en-IN" dirty="0"/>
              <a:t>GUI API </a:t>
            </a:r>
          </a:p>
          <a:p>
            <a:r>
              <a:rPr lang="en-IN" dirty="0"/>
              <a:t>Web server side code dev API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1536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85A30-234C-4DDD-9B55-F0300D5A5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CLR follow CTS rules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61FEE-7CA7-45D2-BDC4-FB224CDE6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598" y="1690688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Primitive Data Types </a:t>
            </a:r>
          </a:p>
          <a:p>
            <a:endParaRPr lang="en-IN" dirty="0"/>
          </a:p>
          <a:p>
            <a:pPr lvl="1"/>
            <a:r>
              <a:rPr lang="en-IN" dirty="0" err="1"/>
              <a:t>System.Byte</a:t>
            </a:r>
            <a:r>
              <a:rPr lang="en-IN" dirty="0"/>
              <a:t> – 1 byte – whole numbers -</a:t>
            </a:r>
            <a:r>
              <a:rPr lang="en-IN" dirty="0">
                <a:sym typeface="Wingdings" panose="05000000000000000000" pitchFamily="2" charset="2"/>
              </a:rPr>
              <a:t> 0 to 255</a:t>
            </a:r>
            <a:endParaRPr lang="en-IN" dirty="0"/>
          </a:p>
          <a:p>
            <a:pPr lvl="1"/>
            <a:r>
              <a:rPr lang="en-IN" dirty="0" err="1"/>
              <a:t>System.Sbyte</a:t>
            </a:r>
            <a:r>
              <a:rPr lang="en-IN" dirty="0"/>
              <a:t> – 1 byte – whole numbers </a:t>
            </a:r>
            <a:r>
              <a:rPr lang="en-IN" dirty="0">
                <a:sym typeface="Wingdings" panose="05000000000000000000" pitchFamily="2" charset="2"/>
              </a:rPr>
              <a:t> -128 to + 127</a:t>
            </a:r>
            <a:endParaRPr lang="en-IN" dirty="0"/>
          </a:p>
          <a:p>
            <a:pPr lvl="1"/>
            <a:r>
              <a:rPr lang="en-IN" dirty="0"/>
              <a:t>System.Int16 – 2 bytes – whole numbers </a:t>
            </a:r>
            <a:r>
              <a:rPr lang="en-IN" dirty="0">
                <a:sym typeface="Wingdings" panose="05000000000000000000" pitchFamily="2" charset="2"/>
              </a:rPr>
              <a:t> -32768 to + 32678</a:t>
            </a:r>
            <a:endParaRPr lang="en-IN" dirty="0"/>
          </a:p>
          <a:p>
            <a:pPr lvl="1"/>
            <a:r>
              <a:rPr lang="en-IN" dirty="0"/>
              <a:t>System.Int32 – 4 bytes – whole numbers</a:t>
            </a:r>
          </a:p>
          <a:p>
            <a:pPr lvl="1"/>
            <a:r>
              <a:rPr lang="en-IN" dirty="0"/>
              <a:t>System.Uint32 – 4 bytes – whole numbers </a:t>
            </a:r>
          </a:p>
          <a:p>
            <a:pPr lvl="1"/>
            <a:r>
              <a:rPr lang="en-IN" dirty="0"/>
              <a:t>System.Int64 -8 bytes – whole numbers</a:t>
            </a:r>
          </a:p>
          <a:p>
            <a:pPr lvl="1"/>
            <a:r>
              <a:rPr lang="en-IN" dirty="0" err="1"/>
              <a:t>System.Single</a:t>
            </a:r>
            <a:r>
              <a:rPr lang="en-IN" dirty="0"/>
              <a:t>- – 4 bytes – fractional values</a:t>
            </a:r>
          </a:p>
          <a:p>
            <a:pPr lvl="1"/>
            <a:r>
              <a:rPr lang="en-IN" dirty="0" err="1"/>
              <a:t>System.Double</a:t>
            </a:r>
            <a:r>
              <a:rPr lang="en-IN" dirty="0"/>
              <a:t> – 8 bytes – decimal values</a:t>
            </a:r>
          </a:p>
          <a:p>
            <a:pPr lvl="1"/>
            <a:r>
              <a:rPr lang="en-IN" dirty="0" err="1"/>
              <a:t>System.Bool</a:t>
            </a:r>
            <a:r>
              <a:rPr lang="en-IN" dirty="0"/>
              <a:t> – 1byte/ bite – true or false </a:t>
            </a:r>
          </a:p>
          <a:p>
            <a:pPr lvl="1"/>
            <a:r>
              <a:rPr lang="en-IN" dirty="0" err="1"/>
              <a:t>System.Char</a:t>
            </a:r>
            <a:r>
              <a:rPr lang="en-IN" dirty="0"/>
              <a:t> – 2bytes – Unicode table</a:t>
            </a:r>
          </a:p>
          <a:p>
            <a:pPr lvl="1"/>
            <a:r>
              <a:rPr lang="en-IN" dirty="0" err="1"/>
              <a:t>System.String</a:t>
            </a:r>
            <a:r>
              <a:rPr lang="en-IN" dirty="0"/>
              <a:t>  - array of char </a:t>
            </a:r>
          </a:p>
          <a:p>
            <a:pPr lvl="1"/>
            <a:r>
              <a:rPr lang="en-IN" dirty="0" err="1"/>
              <a:t>System.Decimal</a:t>
            </a:r>
            <a:r>
              <a:rPr lang="en-IN" dirty="0"/>
              <a:t> – 16 bytes – fractional values with higher precision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0FB136-C054-4225-8976-2D36338C0F34}"/>
              </a:ext>
            </a:extLst>
          </p:cNvPr>
          <p:cNvSpPr txBox="1">
            <a:spLocks/>
          </p:cNvSpPr>
          <p:nvPr/>
        </p:nvSpPr>
        <p:spPr>
          <a:xfrm>
            <a:off x="9254319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C# Language </a:t>
            </a:r>
          </a:p>
          <a:p>
            <a:pPr lvl="1"/>
            <a:r>
              <a:rPr lang="en-IN" dirty="0"/>
              <a:t>byte </a:t>
            </a:r>
          </a:p>
          <a:p>
            <a:pPr lvl="1"/>
            <a:r>
              <a:rPr lang="en-IN" dirty="0" err="1"/>
              <a:t>Sbyte</a:t>
            </a:r>
            <a:endParaRPr lang="en-IN" dirty="0"/>
          </a:p>
          <a:p>
            <a:pPr lvl="1"/>
            <a:r>
              <a:rPr lang="en-IN" dirty="0"/>
              <a:t>Short</a:t>
            </a:r>
          </a:p>
          <a:p>
            <a:pPr lvl="1"/>
            <a:r>
              <a:rPr lang="en-IN" dirty="0"/>
              <a:t>int</a:t>
            </a:r>
          </a:p>
          <a:p>
            <a:pPr lvl="1"/>
            <a:r>
              <a:rPr lang="en-IN" dirty="0" err="1"/>
              <a:t>uint</a:t>
            </a:r>
            <a:endParaRPr lang="en-IN" dirty="0"/>
          </a:p>
          <a:p>
            <a:pPr lvl="1"/>
            <a:r>
              <a:rPr lang="en-IN" dirty="0"/>
              <a:t>Long</a:t>
            </a:r>
          </a:p>
          <a:p>
            <a:pPr lvl="1"/>
            <a:r>
              <a:rPr lang="en-IN" dirty="0"/>
              <a:t>Float</a:t>
            </a:r>
          </a:p>
          <a:p>
            <a:pPr lvl="1"/>
            <a:r>
              <a:rPr lang="en-IN" dirty="0"/>
              <a:t>Double </a:t>
            </a:r>
          </a:p>
          <a:p>
            <a:pPr lvl="1"/>
            <a:r>
              <a:rPr lang="en-IN" dirty="0"/>
              <a:t>Bool</a:t>
            </a:r>
          </a:p>
          <a:p>
            <a:pPr lvl="1"/>
            <a:r>
              <a:rPr lang="en-IN" dirty="0"/>
              <a:t>Char</a:t>
            </a:r>
          </a:p>
          <a:p>
            <a:pPr lvl="1"/>
            <a:r>
              <a:rPr lang="en-IN" dirty="0"/>
              <a:t>String</a:t>
            </a:r>
          </a:p>
          <a:p>
            <a:pPr lvl="1"/>
            <a:r>
              <a:rPr lang="en-IN" dirty="0"/>
              <a:t>decimal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6387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E19F8DE-7055-4FF9-BF57-07679E729849}"/>
              </a:ext>
            </a:extLst>
          </p:cNvPr>
          <p:cNvSpPr/>
          <p:nvPr/>
        </p:nvSpPr>
        <p:spPr>
          <a:xfrm>
            <a:off x="4400970" y="1495253"/>
            <a:ext cx="7145988" cy="47088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IN" dirty="0"/>
              <a:t>PROCESS HEAP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7C8FD9-CA94-4DAB-9F45-2C64CCBFE83F}"/>
              </a:ext>
            </a:extLst>
          </p:cNvPr>
          <p:cNvSpPr/>
          <p:nvPr/>
        </p:nvSpPr>
        <p:spPr>
          <a:xfrm>
            <a:off x="515619" y="1531089"/>
            <a:ext cx="2349796" cy="47088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IN" dirty="0"/>
              <a:t>MAIN THREAD STACK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0A7977-2A6D-488C-BB1F-5666893A446C}"/>
              </a:ext>
            </a:extLst>
          </p:cNvPr>
          <p:cNvSpPr/>
          <p:nvPr/>
        </p:nvSpPr>
        <p:spPr>
          <a:xfrm>
            <a:off x="906569" y="618091"/>
            <a:ext cx="92368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[] numbers = </a:t>
            </a:r>
            <a:r>
              <a:rPr lang="en-IN" sz="3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[1000];</a:t>
            </a:r>
            <a:endParaRPr lang="en-IN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7938BF-DAA0-41C2-924F-2DDFA51A3FC6}"/>
              </a:ext>
            </a:extLst>
          </p:cNvPr>
          <p:cNvSpPr/>
          <p:nvPr/>
        </p:nvSpPr>
        <p:spPr>
          <a:xfrm>
            <a:off x="1058970" y="1844380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numbers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D3ACC3-A0F9-40FE-BF92-3A5CEED39E9A}"/>
              </a:ext>
            </a:extLst>
          </p:cNvPr>
          <p:cNvSpPr/>
          <p:nvPr/>
        </p:nvSpPr>
        <p:spPr>
          <a:xfrm>
            <a:off x="932332" y="2931707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reference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078854-2272-4C3F-949E-6E9E7744DF6B}"/>
              </a:ext>
            </a:extLst>
          </p:cNvPr>
          <p:cNvSpPr/>
          <p:nvPr/>
        </p:nvSpPr>
        <p:spPr>
          <a:xfrm>
            <a:off x="5114612" y="1863873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Array Object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A70BC7-A81E-4AF1-8005-93736AFDB6A0}"/>
              </a:ext>
            </a:extLst>
          </p:cNvPr>
          <p:cNvSpPr/>
          <p:nvPr/>
        </p:nvSpPr>
        <p:spPr>
          <a:xfrm>
            <a:off x="5183671" y="2443347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Length = 1000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AF6718-03F8-47A4-849A-43CE08C3C97A}"/>
              </a:ext>
            </a:extLst>
          </p:cNvPr>
          <p:cNvSpPr/>
          <p:nvPr/>
        </p:nvSpPr>
        <p:spPr>
          <a:xfrm>
            <a:off x="5183671" y="2924988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RV = #300</a:t>
            </a:r>
            <a:endParaRPr lang="en-IN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717BDF7-05F7-42DB-A709-011D0C0A8ECB}"/>
              </a:ext>
            </a:extLst>
          </p:cNvPr>
          <p:cNvSpPr/>
          <p:nvPr/>
        </p:nvSpPr>
        <p:spPr>
          <a:xfrm>
            <a:off x="2408222" y="2462840"/>
            <a:ext cx="277544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119123-D697-460B-A941-AFE23337202F}"/>
              </a:ext>
            </a:extLst>
          </p:cNvPr>
          <p:cNvSpPr/>
          <p:nvPr/>
        </p:nvSpPr>
        <p:spPr>
          <a:xfrm>
            <a:off x="1268963" y="2471331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#200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B2762A-595D-483D-B5CE-23C7F9AB2C4B}"/>
              </a:ext>
            </a:extLst>
          </p:cNvPr>
          <p:cNvSpPr/>
          <p:nvPr/>
        </p:nvSpPr>
        <p:spPr>
          <a:xfrm>
            <a:off x="7729869" y="2848971"/>
            <a:ext cx="786809" cy="38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A0470D-BEF0-452D-9DD0-5D4B8C56E2F6}"/>
              </a:ext>
            </a:extLst>
          </p:cNvPr>
          <p:cNvSpPr/>
          <p:nvPr/>
        </p:nvSpPr>
        <p:spPr>
          <a:xfrm>
            <a:off x="8552123" y="2841882"/>
            <a:ext cx="786809" cy="38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8E45D4A-3455-489A-BB35-15BEAC432DE8}"/>
              </a:ext>
            </a:extLst>
          </p:cNvPr>
          <p:cNvCxnSpPr/>
          <p:nvPr/>
        </p:nvCxnSpPr>
        <p:spPr>
          <a:xfrm flipH="1">
            <a:off x="2256734" y="1202866"/>
            <a:ext cx="1315806" cy="74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E016B7-4C21-41AC-AF34-0BBF13658D0F}"/>
              </a:ext>
            </a:extLst>
          </p:cNvPr>
          <p:cNvCxnSpPr/>
          <p:nvPr/>
        </p:nvCxnSpPr>
        <p:spPr>
          <a:xfrm flipH="1">
            <a:off x="6007395" y="1202866"/>
            <a:ext cx="584791" cy="584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5622E0-EE15-4480-81EC-3A43B9A921B0}"/>
              </a:ext>
            </a:extLst>
          </p:cNvPr>
          <p:cNvCxnSpPr/>
          <p:nvPr/>
        </p:nvCxnSpPr>
        <p:spPr>
          <a:xfrm>
            <a:off x="6818925" y="1202866"/>
            <a:ext cx="1368145" cy="1030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CCA7EF7-8296-451E-B871-E1A658CFFCCB}"/>
              </a:ext>
            </a:extLst>
          </p:cNvPr>
          <p:cNvSpPr/>
          <p:nvPr/>
        </p:nvSpPr>
        <p:spPr>
          <a:xfrm>
            <a:off x="9363741" y="2845423"/>
            <a:ext cx="786809" cy="38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28AA36-5228-48A6-AA84-B150A1A2E527}"/>
              </a:ext>
            </a:extLst>
          </p:cNvPr>
          <p:cNvSpPr/>
          <p:nvPr/>
        </p:nvSpPr>
        <p:spPr>
          <a:xfrm>
            <a:off x="10185997" y="2848968"/>
            <a:ext cx="786809" cy="38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2DD6EBD-B41A-4239-B59B-94D684E47310}"/>
              </a:ext>
            </a:extLst>
          </p:cNvPr>
          <p:cNvSpPr/>
          <p:nvPr/>
        </p:nvSpPr>
        <p:spPr>
          <a:xfrm>
            <a:off x="6578011" y="2866322"/>
            <a:ext cx="1116411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0DCD39-577D-40FB-9ED0-00F5DD717577}"/>
              </a:ext>
            </a:extLst>
          </p:cNvPr>
          <p:cNvSpPr/>
          <p:nvPr/>
        </p:nvSpPr>
        <p:spPr>
          <a:xfrm>
            <a:off x="11020178" y="2841882"/>
            <a:ext cx="786809" cy="38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:::::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8395C5-C87C-4B63-AF82-66A44393E508}"/>
              </a:ext>
            </a:extLst>
          </p:cNvPr>
          <p:cNvSpPr/>
          <p:nvPr/>
        </p:nvSpPr>
        <p:spPr>
          <a:xfrm>
            <a:off x="4529013" y="1879603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#200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2E66E3-36BE-413F-BA85-39C05639098F}"/>
              </a:ext>
            </a:extLst>
          </p:cNvPr>
          <p:cNvSpPr/>
          <p:nvPr/>
        </p:nvSpPr>
        <p:spPr>
          <a:xfrm>
            <a:off x="7829464" y="2443347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[0]</a:t>
            </a:r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7E1605-0C0D-4A4B-B80E-D36EBB3A4A67}"/>
              </a:ext>
            </a:extLst>
          </p:cNvPr>
          <p:cNvSpPr/>
          <p:nvPr/>
        </p:nvSpPr>
        <p:spPr>
          <a:xfrm>
            <a:off x="8630255" y="2443347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[1]</a:t>
            </a:r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BE73E2-B9FD-48C8-B26F-F1D3CFE0BE22}"/>
              </a:ext>
            </a:extLst>
          </p:cNvPr>
          <p:cNvSpPr/>
          <p:nvPr/>
        </p:nvSpPr>
        <p:spPr>
          <a:xfrm>
            <a:off x="11100487" y="2441028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[..]</a:t>
            </a:r>
            <a:endParaRPr lang="en-I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14A7C2-4FC4-480B-BDE5-DAD9A3AB1A5C}"/>
              </a:ext>
            </a:extLst>
          </p:cNvPr>
          <p:cNvSpPr/>
          <p:nvPr/>
        </p:nvSpPr>
        <p:spPr>
          <a:xfrm>
            <a:off x="9458685" y="2443347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[2]</a:t>
            </a:r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32FBF3-7F99-4F1E-92FD-CC4127371D97}"/>
              </a:ext>
            </a:extLst>
          </p:cNvPr>
          <p:cNvSpPr/>
          <p:nvPr/>
        </p:nvSpPr>
        <p:spPr>
          <a:xfrm>
            <a:off x="10220532" y="2443347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[3]</a:t>
            </a:r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AC40A2-5A2B-438F-922A-7196208F069B}"/>
              </a:ext>
            </a:extLst>
          </p:cNvPr>
          <p:cNvSpPr/>
          <p:nvPr/>
        </p:nvSpPr>
        <p:spPr>
          <a:xfrm>
            <a:off x="7305880" y="2433752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accent1"/>
                </a:solidFill>
                <a:latin typeface="Consolas" panose="020B0609020204030204" pitchFamily="49" charset="0"/>
              </a:rPr>
              <a:t>#300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073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D26418-1A92-457A-99C3-1DD868D2D133}"/>
              </a:ext>
            </a:extLst>
          </p:cNvPr>
          <p:cNvSpPr/>
          <p:nvPr/>
        </p:nvSpPr>
        <p:spPr>
          <a:xfrm>
            <a:off x="906569" y="618091"/>
            <a:ext cx="92368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[] numbers = </a:t>
            </a:r>
            <a:r>
              <a:rPr lang="en-IN" sz="3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[0];</a:t>
            </a:r>
            <a:endParaRPr lang="en-IN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BB226B-3BBD-40D0-9473-8E3C676678F4}"/>
              </a:ext>
            </a:extLst>
          </p:cNvPr>
          <p:cNvSpPr/>
          <p:nvPr/>
        </p:nvSpPr>
        <p:spPr>
          <a:xfrm>
            <a:off x="1058970" y="1844380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numbers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12B985-71F8-4CC5-A3D0-3EA6C691377D}"/>
              </a:ext>
            </a:extLst>
          </p:cNvPr>
          <p:cNvSpPr/>
          <p:nvPr/>
        </p:nvSpPr>
        <p:spPr>
          <a:xfrm>
            <a:off x="932332" y="2931707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reference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9E5C9C-2618-4911-B89D-BD3C04015CE2}"/>
              </a:ext>
            </a:extLst>
          </p:cNvPr>
          <p:cNvSpPr/>
          <p:nvPr/>
        </p:nvSpPr>
        <p:spPr>
          <a:xfrm>
            <a:off x="1268963" y="2471331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#1000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643B74-0299-4308-BA63-E0640020DF3A}"/>
              </a:ext>
            </a:extLst>
          </p:cNvPr>
          <p:cNvSpPr/>
          <p:nvPr/>
        </p:nvSpPr>
        <p:spPr>
          <a:xfrm>
            <a:off x="4231017" y="1844380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Array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4863FC-E158-47D2-BF55-36757D9B24C6}"/>
              </a:ext>
            </a:extLst>
          </p:cNvPr>
          <p:cNvSpPr/>
          <p:nvPr/>
        </p:nvSpPr>
        <p:spPr>
          <a:xfrm>
            <a:off x="3977742" y="2485894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Length = 0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C70053-7B32-4802-BB23-A2C38ADE9513}"/>
              </a:ext>
            </a:extLst>
          </p:cNvPr>
          <p:cNvSpPr/>
          <p:nvPr/>
        </p:nvSpPr>
        <p:spPr>
          <a:xfrm>
            <a:off x="3977742" y="2940197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RV = null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F12BF0-698B-425F-B2FC-196DD070AB74}"/>
              </a:ext>
            </a:extLst>
          </p:cNvPr>
          <p:cNvSpPr/>
          <p:nvPr/>
        </p:nvSpPr>
        <p:spPr>
          <a:xfrm>
            <a:off x="3977742" y="2116562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#1000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7D63FA-8CF7-47DD-A0F5-D5786B8E347A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037122" y="2655997"/>
            <a:ext cx="1940620" cy="3766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CB6EDB2-7011-474B-8937-214C565C542F}"/>
              </a:ext>
            </a:extLst>
          </p:cNvPr>
          <p:cNvSpPr/>
          <p:nvPr/>
        </p:nvSpPr>
        <p:spPr>
          <a:xfrm>
            <a:off x="1058970" y="3548472"/>
            <a:ext cx="92368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numbers = </a:t>
            </a:r>
            <a:r>
              <a:rPr lang="en-IN" sz="3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[1];</a:t>
            </a:r>
            <a:endParaRPr lang="en-IN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B80C93-44DD-44C3-B2A1-4863B748C6D2}"/>
              </a:ext>
            </a:extLst>
          </p:cNvPr>
          <p:cNvSpPr/>
          <p:nvPr/>
        </p:nvSpPr>
        <p:spPr>
          <a:xfrm>
            <a:off x="4069519" y="4829774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Length = 1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D0A3C5-92FD-4E72-B751-035FDEAB80BF}"/>
              </a:ext>
            </a:extLst>
          </p:cNvPr>
          <p:cNvSpPr/>
          <p:nvPr/>
        </p:nvSpPr>
        <p:spPr>
          <a:xfrm>
            <a:off x="4132837" y="5199106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RV = null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415280-F845-48DD-BCB0-D5823FD82E83}"/>
              </a:ext>
            </a:extLst>
          </p:cNvPr>
          <p:cNvSpPr/>
          <p:nvPr/>
        </p:nvSpPr>
        <p:spPr>
          <a:xfrm>
            <a:off x="4083932" y="4500853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#2000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43AB32-D446-43D4-8B4D-3192764ED482}"/>
              </a:ext>
            </a:extLst>
          </p:cNvPr>
          <p:cNvSpPr/>
          <p:nvPr/>
        </p:nvSpPr>
        <p:spPr>
          <a:xfrm>
            <a:off x="1058970" y="5718335"/>
            <a:ext cx="92368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numbers = </a:t>
            </a:r>
            <a:r>
              <a:rPr lang="en-IN" sz="3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[2];</a:t>
            </a:r>
            <a:endParaRPr lang="en-IN" sz="3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626438-FD64-4971-B18B-0323818C24B7}"/>
              </a:ext>
            </a:extLst>
          </p:cNvPr>
          <p:cNvSpPr/>
          <p:nvPr/>
        </p:nvSpPr>
        <p:spPr>
          <a:xfrm>
            <a:off x="4193130" y="6673334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Length = 2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7DA537-AE2E-47DC-9C3D-7F3EE1A70C74}"/>
              </a:ext>
            </a:extLst>
          </p:cNvPr>
          <p:cNvSpPr/>
          <p:nvPr/>
        </p:nvSpPr>
        <p:spPr>
          <a:xfrm>
            <a:off x="4256448" y="7042666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RV = null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F06536-3DAF-4757-AD76-18FF09CD7675}"/>
              </a:ext>
            </a:extLst>
          </p:cNvPr>
          <p:cNvSpPr/>
          <p:nvPr/>
        </p:nvSpPr>
        <p:spPr>
          <a:xfrm>
            <a:off x="4207543" y="6344413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#3000</a:t>
            </a:r>
          </a:p>
        </p:txBody>
      </p:sp>
    </p:spTree>
    <p:extLst>
      <p:ext uri="{BB962C8B-B14F-4D97-AF65-F5344CB8AC3E}">
        <p14:creationId xmlns:p14="http://schemas.microsoft.com/office/powerpoint/2010/main" val="2689632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3008</TotalTime>
  <Words>2176</Words>
  <Application>Microsoft Office PowerPoint</Application>
  <PresentationFormat>Widescreen</PresentationFormat>
  <Paragraphs>606</Paragraphs>
  <Slides>34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Wingdings</vt:lpstr>
      <vt:lpstr>Office Theme</vt:lpstr>
      <vt:lpstr>Day 1 </vt:lpstr>
      <vt:lpstr>.NET and c# </vt:lpstr>
      <vt:lpstr>Framework  </vt:lpstr>
      <vt:lpstr>Installer – dotnetfx.exe </vt:lpstr>
      <vt:lpstr>PowerPoint Presentation</vt:lpstr>
      <vt:lpstr>CLR</vt:lpstr>
      <vt:lpstr>CLR follow CTS rules </vt:lpstr>
      <vt:lpstr>PowerPoint Presentation</vt:lpstr>
      <vt:lpstr>PowerPoint Presentation</vt:lpstr>
      <vt:lpstr>PowerPoint Presentation</vt:lpstr>
      <vt:lpstr>Requirement 1</vt:lpstr>
      <vt:lpstr>Requirement 2</vt:lpstr>
      <vt:lpstr>PowerPoint Presentation</vt:lpstr>
      <vt:lpstr>Day 2 </vt:lpstr>
      <vt:lpstr>PowerPoint Presentation</vt:lpstr>
      <vt:lpstr>C# Ways to create Data Type- Multi Instance Design</vt:lpstr>
      <vt:lpstr>short vs long lived data type</vt:lpstr>
      <vt:lpstr>stack vs heap</vt:lpstr>
      <vt:lpstr>Struct Vs Class </vt:lpstr>
      <vt:lpstr>EXE or DLL – physical container of class, hence called as assemblies </vt:lpstr>
      <vt:lpstr>Two forms of Data types</vt:lpstr>
      <vt:lpstr>Requirement 3</vt:lpstr>
      <vt:lpstr>Day 3 </vt:lpstr>
      <vt:lpstr>PowerPoint Presentation</vt:lpstr>
      <vt:lpstr>Delegate</vt:lpstr>
      <vt:lpstr>PowerPoint Presentation</vt:lpstr>
      <vt:lpstr>Day 4 </vt:lpstr>
      <vt:lpstr>PowerPoint Presentation</vt:lpstr>
      <vt:lpstr>Technical Document</vt:lpstr>
      <vt:lpstr>PowerPoint Presentation</vt:lpstr>
      <vt:lpstr>PowerPoint Presentation</vt:lpstr>
      <vt:lpstr>PowerPoint Presentation</vt:lpstr>
      <vt:lpstr>PowerPoint Presentation</vt:lpstr>
      <vt:lpstr>Requirement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 </dc:title>
  <dc:creator>KAVLEKAR Aniket</dc:creator>
  <cp:lastModifiedBy>KAVLEKAR Aniket</cp:lastModifiedBy>
  <cp:revision>75</cp:revision>
  <dcterms:created xsi:type="dcterms:W3CDTF">2019-03-05T03:40:11Z</dcterms:created>
  <dcterms:modified xsi:type="dcterms:W3CDTF">2019-03-09T02:33:56Z</dcterms:modified>
</cp:coreProperties>
</file>