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60" r:id="rId7"/>
    <p:sldId id="280" r:id="rId8"/>
    <p:sldId id="261" r:id="rId9"/>
    <p:sldId id="270" r:id="rId10"/>
    <p:sldId id="262" r:id="rId11"/>
    <p:sldId id="273" r:id="rId12"/>
    <p:sldId id="274" r:id="rId13"/>
    <p:sldId id="275" r:id="rId14"/>
    <p:sldId id="263" r:id="rId15"/>
    <p:sldId id="276" r:id="rId16"/>
    <p:sldId id="268" r:id="rId17"/>
    <p:sldId id="279" r:id="rId18"/>
    <p:sldId id="269" r:id="rId19"/>
    <p:sldId id="277" r:id="rId20"/>
    <p:sldId id="265" r:id="rId21"/>
    <p:sldId id="278"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2A4AD-F73F-4DAB-B425-79E7E70E69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E71E190-4E86-4D72-B20A-12EDE436217F}">
      <dgm:prSet/>
      <dgm:spPr/>
      <dgm:t>
        <a:bodyPr/>
        <a:lstStyle/>
        <a:p>
          <a:pPr>
            <a:lnSpc>
              <a:spcPct val="100000"/>
            </a:lnSpc>
          </a:pPr>
          <a:r>
            <a:rPr lang="en-IN"/>
            <a:t>Summary of dataset</a:t>
          </a:r>
          <a:endParaRPr lang="en-US"/>
        </a:p>
      </dgm:t>
    </dgm:pt>
    <dgm:pt modelId="{BD4E4D40-FD28-4C2E-9612-C1CC663C1EAA}" type="parTrans" cxnId="{B2244062-C2A6-450D-8D8F-AD16902EEE04}">
      <dgm:prSet/>
      <dgm:spPr/>
      <dgm:t>
        <a:bodyPr/>
        <a:lstStyle/>
        <a:p>
          <a:endParaRPr lang="en-US"/>
        </a:p>
      </dgm:t>
    </dgm:pt>
    <dgm:pt modelId="{F12599C1-B639-4B22-A3BD-3DB53BD5FE2E}" type="sibTrans" cxnId="{B2244062-C2A6-450D-8D8F-AD16902EEE04}">
      <dgm:prSet/>
      <dgm:spPr/>
      <dgm:t>
        <a:bodyPr/>
        <a:lstStyle/>
        <a:p>
          <a:endParaRPr lang="en-US"/>
        </a:p>
      </dgm:t>
    </dgm:pt>
    <dgm:pt modelId="{8ACC7910-7B5D-4042-90A1-D5F09A372C2F}">
      <dgm:prSet/>
      <dgm:spPr/>
      <dgm:t>
        <a:bodyPr/>
        <a:lstStyle/>
        <a:p>
          <a:pPr>
            <a:lnSpc>
              <a:spcPct val="100000"/>
            </a:lnSpc>
          </a:pPr>
          <a:r>
            <a:rPr lang="en-IN"/>
            <a:t>Handling null values</a:t>
          </a:r>
          <a:endParaRPr lang="en-US"/>
        </a:p>
      </dgm:t>
    </dgm:pt>
    <dgm:pt modelId="{B8BBFE65-4005-4968-898F-FFAF2CF805B7}" type="parTrans" cxnId="{A63CA224-3923-4424-8D42-DB1EA564ADF6}">
      <dgm:prSet/>
      <dgm:spPr/>
      <dgm:t>
        <a:bodyPr/>
        <a:lstStyle/>
        <a:p>
          <a:endParaRPr lang="en-US"/>
        </a:p>
      </dgm:t>
    </dgm:pt>
    <dgm:pt modelId="{AFEEA841-EE12-40B8-B814-5F201E42C9CB}" type="sibTrans" cxnId="{A63CA224-3923-4424-8D42-DB1EA564ADF6}">
      <dgm:prSet/>
      <dgm:spPr/>
      <dgm:t>
        <a:bodyPr/>
        <a:lstStyle/>
        <a:p>
          <a:endParaRPr lang="en-US"/>
        </a:p>
      </dgm:t>
    </dgm:pt>
    <dgm:pt modelId="{B5A62C7D-DAA6-46A3-B0BB-F3B3BE8F0A32}">
      <dgm:prSet/>
      <dgm:spPr/>
      <dgm:t>
        <a:bodyPr/>
        <a:lstStyle/>
        <a:p>
          <a:pPr>
            <a:lnSpc>
              <a:spcPct val="100000"/>
            </a:lnSpc>
          </a:pPr>
          <a:r>
            <a:rPr lang="en-IN"/>
            <a:t>Handling duplicate values</a:t>
          </a:r>
          <a:endParaRPr lang="en-US"/>
        </a:p>
      </dgm:t>
    </dgm:pt>
    <dgm:pt modelId="{B21B9496-D1EE-486F-82F1-01FFA1492264}" type="parTrans" cxnId="{D09B0B04-5562-4AEE-823F-63BF17DE0A6B}">
      <dgm:prSet/>
      <dgm:spPr/>
      <dgm:t>
        <a:bodyPr/>
        <a:lstStyle/>
        <a:p>
          <a:endParaRPr lang="en-US"/>
        </a:p>
      </dgm:t>
    </dgm:pt>
    <dgm:pt modelId="{03C6FC4F-D9F9-4067-BCA0-304566164275}" type="sibTrans" cxnId="{D09B0B04-5562-4AEE-823F-63BF17DE0A6B}">
      <dgm:prSet/>
      <dgm:spPr/>
      <dgm:t>
        <a:bodyPr/>
        <a:lstStyle/>
        <a:p>
          <a:endParaRPr lang="en-US"/>
        </a:p>
      </dgm:t>
    </dgm:pt>
    <dgm:pt modelId="{4235CA74-1E1E-4080-BA43-EDB0C7C9A45A}" type="pres">
      <dgm:prSet presAssocID="{D7B2A4AD-F73F-4DAB-B425-79E7E70E69FD}" presName="root" presStyleCnt="0">
        <dgm:presLayoutVars>
          <dgm:dir/>
          <dgm:resizeHandles val="exact"/>
        </dgm:presLayoutVars>
      </dgm:prSet>
      <dgm:spPr/>
    </dgm:pt>
    <dgm:pt modelId="{0D70DE71-4977-464C-90F6-069D89F57967}" type="pres">
      <dgm:prSet presAssocID="{DE71E190-4E86-4D72-B20A-12EDE436217F}" presName="compNode" presStyleCnt="0"/>
      <dgm:spPr/>
    </dgm:pt>
    <dgm:pt modelId="{33A53F60-D3AC-4B76-8F68-6FA8AEA6E3B7}" type="pres">
      <dgm:prSet presAssocID="{DE71E190-4E86-4D72-B20A-12EDE43621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467E4FD-6510-4E99-B179-8BF7106D81E6}" type="pres">
      <dgm:prSet presAssocID="{DE71E190-4E86-4D72-B20A-12EDE436217F}" presName="spaceRect" presStyleCnt="0"/>
      <dgm:spPr/>
    </dgm:pt>
    <dgm:pt modelId="{4FDC5BF9-2751-44AA-91F0-07ADB2109F55}" type="pres">
      <dgm:prSet presAssocID="{DE71E190-4E86-4D72-B20A-12EDE436217F}" presName="textRect" presStyleLbl="revTx" presStyleIdx="0" presStyleCnt="3">
        <dgm:presLayoutVars>
          <dgm:chMax val="1"/>
          <dgm:chPref val="1"/>
        </dgm:presLayoutVars>
      </dgm:prSet>
      <dgm:spPr/>
    </dgm:pt>
    <dgm:pt modelId="{992BE316-7819-46C4-9A29-43A05102F17F}" type="pres">
      <dgm:prSet presAssocID="{F12599C1-B639-4B22-A3BD-3DB53BD5FE2E}" presName="sibTrans" presStyleCnt="0"/>
      <dgm:spPr/>
    </dgm:pt>
    <dgm:pt modelId="{6C4ABD35-D932-43E6-B1DC-C5AC74FD4C51}" type="pres">
      <dgm:prSet presAssocID="{8ACC7910-7B5D-4042-90A1-D5F09A372C2F}" presName="compNode" presStyleCnt="0"/>
      <dgm:spPr/>
    </dgm:pt>
    <dgm:pt modelId="{1F378E8D-2C0E-477F-9FCD-8100AD4F075E}" type="pres">
      <dgm:prSet presAssocID="{8ACC7910-7B5D-4042-90A1-D5F09A372C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7EC14802-2080-47DC-AA62-6E350E03ECFE}" type="pres">
      <dgm:prSet presAssocID="{8ACC7910-7B5D-4042-90A1-D5F09A372C2F}" presName="spaceRect" presStyleCnt="0"/>
      <dgm:spPr/>
    </dgm:pt>
    <dgm:pt modelId="{6F0EE7FE-6899-4CAC-B554-E1634B6BDF57}" type="pres">
      <dgm:prSet presAssocID="{8ACC7910-7B5D-4042-90A1-D5F09A372C2F}" presName="textRect" presStyleLbl="revTx" presStyleIdx="1" presStyleCnt="3">
        <dgm:presLayoutVars>
          <dgm:chMax val="1"/>
          <dgm:chPref val="1"/>
        </dgm:presLayoutVars>
      </dgm:prSet>
      <dgm:spPr/>
    </dgm:pt>
    <dgm:pt modelId="{97F68A50-788E-4A68-AE0F-9DA4F6F44A4F}" type="pres">
      <dgm:prSet presAssocID="{AFEEA841-EE12-40B8-B814-5F201E42C9CB}" presName="sibTrans" presStyleCnt="0"/>
      <dgm:spPr/>
    </dgm:pt>
    <dgm:pt modelId="{51ED468A-9B9C-4171-841E-F98BBBE267D0}" type="pres">
      <dgm:prSet presAssocID="{B5A62C7D-DAA6-46A3-B0BB-F3B3BE8F0A32}" presName="compNode" presStyleCnt="0"/>
      <dgm:spPr/>
    </dgm:pt>
    <dgm:pt modelId="{1D39E388-9016-4EBC-B779-2D6EA20CC939}" type="pres">
      <dgm:prSet presAssocID="{B5A62C7D-DAA6-46A3-B0BB-F3B3BE8F0A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C21876C4-0DAD-4839-8007-A31A2D4CAD3B}" type="pres">
      <dgm:prSet presAssocID="{B5A62C7D-DAA6-46A3-B0BB-F3B3BE8F0A32}" presName="spaceRect" presStyleCnt="0"/>
      <dgm:spPr/>
    </dgm:pt>
    <dgm:pt modelId="{FA9E2F76-43A7-4DBF-A2D9-D4ECA438DD21}" type="pres">
      <dgm:prSet presAssocID="{B5A62C7D-DAA6-46A3-B0BB-F3B3BE8F0A32}" presName="textRect" presStyleLbl="revTx" presStyleIdx="2" presStyleCnt="3">
        <dgm:presLayoutVars>
          <dgm:chMax val="1"/>
          <dgm:chPref val="1"/>
        </dgm:presLayoutVars>
      </dgm:prSet>
      <dgm:spPr/>
    </dgm:pt>
  </dgm:ptLst>
  <dgm:cxnLst>
    <dgm:cxn modelId="{D09B0B04-5562-4AEE-823F-63BF17DE0A6B}" srcId="{D7B2A4AD-F73F-4DAB-B425-79E7E70E69FD}" destId="{B5A62C7D-DAA6-46A3-B0BB-F3B3BE8F0A32}" srcOrd="2" destOrd="0" parTransId="{B21B9496-D1EE-486F-82F1-01FFA1492264}" sibTransId="{03C6FC4F-D9F9-4067-BCA0-304566164275}"/>
    <dgm:cxn modelId="{2132F211-561F-44B9-A5D0-EBC79B3E66CA}" type="presOf" srcId="{B5A62C7D-DAA6-46A3-B0BB-F3B3BE8F0A32}" destId="{FA9E2F76-43A7-4DBF-A2D9-D4ECA438DD21}" srcOrd="0" destOrd="0" presId="urn:microsoft.com/office/officeart/2018/2/layout/IconLabelList"/>
    <dgm:cxn modelId="{A3F9671D-FC1A-406D-B9C9-340F788D0E34}" type="presOf" srcId="{DE71E190-4E86-4D72-B20A-12EDE436217F}" destId="{4FDC5BF9-2751-44AA-91F0-07ADB2109F55}" srcOrd="0" destOrd="0" presId="urn:microsoft.com/office/officeart/2018/2/layout/IconLabelList"/>
    <dgm:cxn modelId="{A63CA224-3923-4424-8D42-DB1EA564ADF6}" srcId="{D7B2A4AD-F73F-4DAB-B425-79E7E70E69FD}" destId="{8ACC7910-7B5D-4042-90A1-D5F09A372C2F}" srcOrd="1" destOrd="0" parTransId="{B8BBFE65-4005-4968-898F-FFAF2CF805B7}" sibTransId="{AFEEA841-EE12-40B8-B814-5F201E42C9CB}"/>
    <dgm:cxn modelId="{B2244062-C2A6-450D-8D8F-AD16902EEE04}" srcId="{D7B2A4AD-F73F-4DAB-B425-79E7E70E69FD}" destId="{DE71E190-4E86-4D72-B20A-12EDE436217F}" srcOrd="0" destOrd="0" parTransId="{BD4E4D40-FD28-4C2E-9612-C1CC663C1EAA}" sibTransId="{F12599C1-B639-4B22-A3BD-3DB53BD5FE2E}"/>
    <dgm:cxn modelId="{872AA346-506A-4DCB-8B97-67C5464ED543}" type="presOf" srcId="{D7B2A4AD-F73F-4DAB-B425-79E7E70E69FD}" destId="{4235CA74-1E1E-4080-BA43-EDB0C7C9A45A}" srcOrd="0" destOrd="0" presId="urn:microsoft.com/office/officeart/2018/2/layout/IconLabelList"/>
    <dgm:cxn modelId="{A3191859-C8F2-4402-A3FA-5E971BA944B9}" type="presOf" srcId="{8ACC7910-7B5D-4042-90A1-D5F09A372C2F}" destId="{6F0EE7FE-6899-4CAC-B554-E1634B6BDF57}" srcOrd="0" destOrd="0" presId="urn:microsoft.com/office/officeart/2018/2/layout/IconLabelList"/>
    <dgm:cxn modelId="{006BCDEE-2D96-4ACE-8BF3-206470FE2FC5}" type="presParOf" srcId="{4235CA74-1E1E-4080-BA43-EDB0C7C9A45A}" destId="{0D70DE71-4977-464C-90F6-069D89F57967}" srcOrd="0" destOrd="0" presId="urn:microsoft.com/office/officeart/2018/2/layout/IconLabelList"/>
    <dgm:cxn modelId="{FB5D5BC6-BA89-46CB-885F-93A7D63664D5}" type="presParOf" srcId="{0D70DE71-4977-464C-90F6-069D89F57967}" destId="{33A53F60-D3AC-4B76-8F68-6FA8AEA6E3B7}" srcOrd="0" destOrd="0" presId="urn:microsoft.com/office/officeart/2018/2/layout/IconLabelList"/>
    <dgm:cxn modelId="{3E70A73D-D476-403A-B93C-A73B08F22841}" type="presParOf" srcId="{0D70DE71-4977-464C-90F6-069D89F57967}" destId="{6467E4FD-6510-4E99-B179-8BF7106D81E6}" srcOrd="1" destOrd="0" presId="urn:microsoft.com/office/officeart/2018/2/layout/IconLabelList"/>
    <dgm:cxn modelId="{EFFB2704-AABE-400E-8C2D-942BEB310F03}" type="presParOf" srcId="{0D70DE71-4977-464C-90F6-069D89F57967}" destId="{4FDC5BF9-2751-44AA-91F0-07ADB2109F55}" srcOrd="2" destOrd="0" presId="urn:microsoft.com/office/officeart/2018/2/layout/IconLabelList"/>
    <dgm:cxn modelId="{80E991A3-B32E-40FA-8E1A-C9E7EF8742EE}" type="presParOf" srcId="{4235CA74-1E1E-4080-BA43-EDB0C7C9A45A}" destId="{992BE316-7819-46C4-9A29-43A05102F17F}" srcOrd="1" destOrd="0" presId="urn:microsoft.com/office/officeart/2018/2/layout/IconLabelList"/>
    <dgm:cxn modelId="{B3ADF320-5183-4F63-A856-31EA774E3031}" type="presParOf" srcId="{4235CA74-1E1E-4080-BA43-EDB0C7C9A45A}" destId="{6C4ABD35-D932-43E6-B1DC-C5AC74FD4C51}" srcOrd="2" destOrd="0" presId="urn:microsoft.com/office/officeart/2018/2/layout/IconLabelList"/>
    <dgm:cxn modelId="{B7984EB2-3808-446E-86C5-F4D13DF54A0A}" type="presParOf" srcId="{6C4ABD35-D932-43E6-B1DC-C5AC74FD4C51}" destId="{1F378E8D-2C0E-477F-9FCD-8100AD4F075E}" srcOrd="0" destOrd="0" presId="urn:microsoft.com/office/officeart/2018/2/layout/IconLabelList"/>
    <dgm:cxn modelId="{E6D9A134-54E7-4BD2-958E-86DC7E18FCF2}" type="presParOf" srcId="{6C4ABD35-D932-43E6-B1DC-C5AC74FD4C51}" destId="{7EC14802-2080-47DC-AA62-6E350E03ECFE}" srcOrd="1" destOrd="0" presId="urn:microsoft.com/office/officeart/2018/2/layout/IconLabelList"/>
    <dgm:cxn modelId="{62FDC34B-EBEC-4EAB-A6A7-78EFAFDF99C9}" type="presParOf" srcId="{6C4ABD35-D932-43E6-B1DC-C5AC74FD4C51}" destId="{6F0EE7FE-6899-4CAC-B554-E1634B6BDF57}" srcOrd="2" destOrd="0" presId="urn:microsoft.com/office/officeart/2018/2/layout/IconLabelList"/>
    <dgm:cxn modelId="{DC819423-EFFF-4F5C-B645-C188D228B003}" type="presParOf" srcId="{4235CA74-1E1E-4080-BA43-EDB0C7C9A45A}" destId="{97F68A50-788E-4A68-AE0F-9DA4F6F44A4F}" srcOrd="3" destOrd="0" presId="urn:microsoft.com/office/officeart/2018/2/layout/IconLabelList"/>
    <dgm:cxn modelId="{92535392-790A-4A8D-A884-8A360E70FBB1}" type="presParOf" srcId="{4235CA74-1E1E-4080-BA43-EDB0C7C9A45A}" destId="{51ED468A-9B9C-4171-841E-F98BBBE267D0}" srcOrd="4" destOrd="0" presId="urn:microsoft.com/office/officeart/2018/2/layout/IconLabelList"/>
    <dgm:cxn modelId="{3EB49337-88C9-426C-94A1-6D9122D3662C}" type="presParOf" srcId="{51ED468A-9B9C-4171-841E-F98BBBE267D0}" destId="{1D39E388-9016-4EBC-B779-2D6EA20CC939}" srcOrd="0" destOrd="0" presId="urn:microsoft.com/office/officeart/2018/2/layout/IconLabelList"/>
    <dgm:cxn modelId="{9BE399D7-3CEE-4A55-8D2E-B53C75085BDD}" type="presParOf" srcId="{51ED468A-9B9C-4171-841E-F98BBBE267D0}" destId="{C21876C4-0DAD-4839-8007-A31A2D4CAD3B}" srcOrd="1" destOrd="0" presId="urn:microsoft.com/office/officeart/2018/2/layout/IconLabelList"/>
    <dgm:cxn modelId="{BF4B130E-49FA-4441-83DC-8AF6E67B610F}" type="presParOf" srcId="{51ED468A-9B9C-4171-841E-F98BBBE267D0}" destId="{FA9E2F76-43A7-4DBF-A2D9-D4ECA438DD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53F60-D3AC-4B76-8F68-6FA8AEA6E3B7}">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C5BF9-2751-44AA-91F0-07ADB2109F5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Summary of dataset</a:t>
          </a:r>
          <a:endParaRPr lang="en-US" sz="2300" kern="1200"/>
        </a:p>
      </dsp:txBody>
      <dsp:txXfrm>
        <a:off x="417971" y="2644140"/>
        <a:ext cx="2889450" cy="720000"/>
      </dsp:txXfrm>
    </dsp:sp>
    <dsp:sp modelId="{1F378E8D-2C0E-477F-9FCD-8100AD4F075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EE7FE-6899-4CAC-B554-E1634B6BDF57}">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Handling null values</a:t>
          </a:r>
          <a:endParaRPr lang="en-US" sz="2300" kern="1200"/>
        </a:p>
      </dsp:txBody>
      <dsp:txXfrm>
        <a:off x="3813075" y="2644140"/>
        <a:ext cx="2889450" cy="720000"/>
      </dsp:txXfrm>
    </dsp:sp>
    <dsp:sp modelId="{1D39E388-9016-4EBC-B779-2D6EA20CC939}">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E2F76-43A7-4DBF-A2D9-D4ECA438DD2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Handling duplicate values</a:t>
          </a:r>
          <a:endParaRPr lang="en-US" sz="23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5D9-00CC-4237-BAA6-C5023B5E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BE484B-D925-43F6-8925-2B4FE91DC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8C30A1-61EB-472E-BA09-B48A64317469}"/>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D5545661-C23B-4F28-9EDB-50046561C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96066-FB8D-4816-B15F-5856B5106E6B}"/>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374967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9C77-7A9C-491C-985C-44F1F1024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828926-B6A0-406D-AD15-746DBCCA2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CBDEB-1974-40AB-B9AD-2EAF8A0AF009}"/>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E43C7D6E-7266-4936-B678-D2A8D666B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D83BB-20D8-442C-87F9-BC39F72D4B71}"/>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114404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D9DAC-9047-452D-BA60-F2DE6D73DD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25290-5B04-4DFD-8E7B-9C1B1A755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5D74C-D4FA-4899-9C6B-03FFE1E43BD2}"/>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654D692B-801D-4F0E-B9F1-CC73B5C52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E5F07-7257-40B2-93EB-FB2C4631819F}"/>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158673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B80F-0379-47B5-BA20-0C8B96A4B7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5472F-9EB2-475E-9834-616E3D97A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A48A4-1B67-4026-B43A-8F87FC706193}"/>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007F72C3-B2AD-400C-B5EF-59453DA54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FF2B4-7F56-409B-A798-B68299AB6ED2}"/>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314450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0973-B7F0-4C1B-A8FF-E6DC8A287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676BD0-63B0-4472-B6F0-C046691EC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F995D-1177-40A0-8DD6-C460732C1361}"/>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5C220832-59B7-4BC0-AC1F-571B7EB14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0884D-F8EC-492B-A5D4-6B64D4F57B80}"/>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163624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D542-856D-4D2A-815B-5312C344F9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CA95A-8D20-47E4-B53F-4C5FDA8FF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9E1224-9295-42CD-BE64-0C1BC8067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6872A4-A3A5-4BE8-85AA-E5C59E86C58D}"/>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6" name="Footer Placeholder 5">
            <a:extLst>
              <a:ext uri="{FF2B5EF4-FFF2-40B4-BE49-F238E27FC236}">
                <a16:creationId xmlns:a16="http://schemas.microsoft.com/office/drawing/2014/main" id="{C1822BE9-6874-43B9-962E-5F7D77484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07896-10D1-4359-8780-8503C3B68AD9}"/>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198442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2389-5C73-4CFA-B5C7-6238413BC4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80009-8660-4B2A-995F-43317DD34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918C3-6C93-4167-998E-8E69ADCE7F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D0534A-6815-4DCD-A7FB-75E65CC2D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AA591-F860-4820-B71B-F0D35704C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B93449-1209-4C17-BD3A-63791773A938}"/>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8" name="Footer Placeholder 7">
            <a:extLst>
              <a:ext uri="{FF2B5EF4-FFF2-40B4-BE49-F238E27FC236}">
                <a16:creationId xmlns:a16="http://schemas.microsoft.com/office/drawing/2014/main" id="{99ECDFBD-7D15-46B9-A4D9-D2186AE15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FFA1FA-C1E8-48E2-B1F9-EFE554B81A40}"/>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21520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D981-D722-4360-975C-5A60337AA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D1FCCF-0CC3-4EE0-8B05-98BC4B5FCE75}"/>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4" name="Footer Placeholder 3">
            <a:extLst>
              <a:ext uri="{FF2B5EF4-FFF2-40B4-BE49-F238E27FC236}">
                <a16:creationId xmlns:a16="http://schemas.microsoft.com/office/drawing/2014/main" id="{4D046F1C-8168-4A1C-921C-5AE2FA00F6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E25953-AB77-4405-907D-748868CBF1CD}"/>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85877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1EDC1-295D-4701-BE61-87D2D1829C3D}"/>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3" name="Footer Placeholder 2">
            <a:extLst>
              <a:ext uri="{FF2B5EF4-FFF2-40B4-BE49-F238E27FC236}">
                <a16:creationId xmlns:a16="http://schemas.microsoft.com/office/drawing/2014/main" id="{DFED43EA-C2AA-45B3-9C8C-244680D270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05B940-9868-4F55-96ED-7DE25C7F9341}"/>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416202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5E71-7855-4CD5-B5A9-2CBAA43A9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06BE20-C522-4A92-B49C-0DF4CCCE2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7DB34D-D9F5-4DD2-BBC4-1A11062F5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DB8D7-B45E-4843-8685-1968EC29E9C2}"/>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6" name="Footer Placeholder 5">
            <a:extLst>
              <a:ext uri="{FF2B5EF4-FFF2-40B4-BE49-F238E27FC236}">
                <a16:creationId xmlns:a16="http://schemas.microsoft.com/office/drawing/2014/main" id="{3A50ED35-6255-4C59-895B-30010B25A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004CF-2BD7-4488-813B-FA2D43B694ED}"/>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389027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C954-1A76-4572-9D90-DB7F3E62C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418D26-09AB-46B7-B44F-A8FC97C09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09389-2B4B-4166-BDE2-968B4251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54A0B-6FAC-4690-BE6B-1B161DA67102}"/>
              </a:ext>
            </a:extLst>
          </p:cNvPr>
          <p:cNvSpPr>
            <a:spLocks noGrp="1"/>
          </p:cNvSpPr>
          <p:nvPr>
            <p:ph type="dt" sz="half" idx="10"/>
          </p:nvPr>
        </p:nvSpPr>
        <p:spPr/>
        <p:txBody>
          <a:bodyPr/>
          <a:lstStyle/>
          <a:p>
            <a:fld id="{C3A547B2-77A0-449D-A706-AA5D6093BF14}" type="datetimeFigureOut">
              <a:rPr lang="en-IN" smtClean="0"/>
              <a:t>07-02-2021</a:t>
            </a:fld>
            <a:endParaRPr lang="en-IN"/>
          </a:p>
        </p:txBody>
      </p:sp>
      <p:sp>
        <p:nvSpPr>
          <p:cNvPr id="6" name="Footer Placeholder 5">
            <a:extLst>
              <a:ext uri="{FF2B5EF4-FFF2-40B4-BE49-F238E27FC236}">
                <a16:creationId xmlns:a16="http://schemas.microsoft.com/office/drawing/2014/main" id="{FE034BF5-83BA-4DD8-AF85-CFB1A478E6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2A71B7-345E-46D5-86A2-50690DB7B1AA}"/>
              </a:ext>
            </a:extLst>
          </p:cNvPr>
          <p:cNvSpPr>
            <a:spLocks noGrp="1"/>
          </p:cNvSpPr>
          <p:nvPr>
            <p:ph type="sldNum" sz="quarter" idx="12"/>
          </p:nvPr>
        </p:nvSpPr>
        <p:spPr/>
        <p:txBody>
          <a:bodyPr/>
          <a:lstStyle/>
          <a:p>
            <a:fld id="{F30D3BD3-7B88-4F6F-AE7A-A9C80980183F}" type="slidenum">
              <a:rPr lang="en-IN" smtClean="0"/>
              <a:t>‹#›</a:t>
            </a:fld>
            <a:endParaRPr lang="en-IN"/>
          </a:p>
        </p:txBody>
      </p:sp>
    </p:spTree>
    <p:extLst>
      <p:ext uri="{BB962C8B-B14F-4D97-AF65-F5344CB8AC3E}">
        <p14:creationId xmlns:p14="http://schemas.microsoft.com/office/powerpoint/2010/main" val="96742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6EDFA-A8CC-4318-BEDE-674510DF7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B709D4-C38A-4952-A867-A87B15A0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D5F1-D0FD-4718-8C8F-845FC5AC5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547B2-77A0-449D-A706-AA5D6093BF14}" type="datetimeFigureOut">
              <a:rPr lang="en-IN" smtClean="0"/>
              <a:t>07-02-2021</a:t>
            </a:fld>
            <a:endParaRPr lang="en-IN"/>
          </a:p>
        </p:txBody>
      </p:sp>
      <p:sp>
        <p:nvSpPr>
          <p:cNvPr id="5" name="Footer Placeholder 4">
            <a:extLst>
              <a:ext uri="{FF2B5EF4-FFF2-40B4-BE49-F238E27FC236}">
                <a16:creationId xmlns:a16="http://schemas.microsoft.com/office/drawing/2014/main" id="{D5CA3BAA-4A1E-41C4-A990-C2C8EF232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100D47-B81B-456A-8307-1C252156C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3BD3-7B88-4F6F-AE7A-A9C80980183F}" type="slidenum">
              <a:rPr lang="en-IN" smtClean="0"/>
              <a:t>‹#›</a:t>
            </a:fld>
            <a:endParaRPr lang="en-IN"/>
          </a:p>
        </p:txBody>
      </p:sp>
    </p:spTree>
    <p:extLst>
      <p:ext uri="{BB962C8B-B14F-4D97-AF65-F5344CB8AC3E}">
        <p14:creationId xmlns:p14="http://schemas.microsoft.com/office/powerpoint/2010/main" val="305825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CEA7-0159-40C8-AD7E-1FD0708DF8E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5E737BD-1A23-4332-A8FF-602F57A92E52}"/>
              </a:ext>
            </a:extLst>
          </p:cNvPr>
          <p:cNvSpPr>
            <a:spLocks noGrp="1"/>
          </p:cNvSpPr>
          <p:nvPr>
            <p:ph type="subTitle" idx="1"/>
          </p:nvPr>
        </p:nvSpPr>
        <p:spPr/>
        <p:txBody>
          <a:bodyPr/>
          <a:lstStyle/>
          <a:p>
            <a:endParaRPr lang="en-IN"/>
          </a:p>
        </p:txBody>
      </p:sp>
      <p:grpSp>
        <p:nvGrpSpPr>
          <p:cNvPr id="4" name="Group 3">
            <a:extLst>
              <a:ext uri="{FF2B5EF4-FFF2-40B4-BE49-F238E27FC236}">
                <a16:creationId xmlns:a16="http://schemas.microsoft.com/office/drawing/2014/main" id="{BC5FF1DB-4BBF-4A35-A5A8-853B193042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BFC867F1-B7D5-453A-8FF1-771C4565A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DB9FEA72-9B4C-4E0D-9DD9-4B420B6F7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834E76C6-9080-4C3E-9871-2D4616D4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 name="Freeform 8">
              <a:extLst>
                <a:ext uri="{FF2B5EF4-FFF2-40B4-BE49-F238E27FC236}">
                  <a16:creationId xmlns:a16="http://schemas.microsoft.com/office/drawing/2014/main" id="{B4EFCEBE-EEBA-4C16-B3E0-A05EA60D4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 name="Freeform 9">
              <a:extLst>
                <a:ext uri="{FF2B5EF4-FFF2-40B4-BE49-F238E27FC236}">
                  <a16:creationId xmlns:a16="http://schemas.microsoft.com/office/drawing/2014/main" id="{438F3AEF-0D92-48BC-8776-9CE9DE4FA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 name="Freeform 10">
              <a:extLst>
                <a:ext uri="{FF2B5EF4-FFF2-40B4-BE49-F238E27FC236}">
                  <a16:creationId xmlns:a16="http://schemas.microsoft.com/office/drawing/2014/main" id="{E865FADA-2E34-4732-A119-0C0D54450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11">
              <a:extLst>
                <a:ext uri="{FF2B5EF4-FFF2-40B4-BE49-F238E27FC236}">
                  <a16:creationId xmlns:a16="http://schemas.microsoft.com/office/drawing/2014/main" id="{A819CD36-7472-47E2-BDD1-3412FAF4C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12">
              <a:extLst>
                <a:ext uri="{FF2B5EF4-FFF2-40B4-BE49-F238E27FC236}">
                  <a16:creationId xmlns:a16="http://schemas.microsoft.com/office/drawing/2014/main" id="{3D14A6E2-40DB-4324-B5A0-14E985FA7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3">
              <a:extLst>
                <a:ext uri="{FF2B5EF4-FFF2-40B4-BE49-F238E27FC236}">
                  <a16:creationId xmlns:a16="http://schemas.microsoft.com/office/drawing/2014/main" id="{DEAA1ADF-826C-41D3-BE0A-840902E604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4">
              <a:extLst>
                <a:ext uri="{FF2B5EF4-FFF2-40B4-BE49-F238E27FC236}">
                  <a16:creationId xmlns:a16="http://schemas.microsoft.com/office/drawing/2014/main" id="{51F0F25C-E24C-4139-8588-E184CB92D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5">
              <a:extLst>
                <a:ext uri="{FF2B5EF4-FFF2-40B4-BE49-F238E27FC236}">
                  <a16:creationId xmlns:a16="http://schemas.microsoft.com/office/drawing/2014/main" id="{37684932-32FC-480C-ACEA-68185AF9C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6">
              <a:extLst>
                <a:ext uri="{FF2B5EF4-FFF2-40B4-BE49-F238E27FC236}">
                  <a16:creationId xmlns:a16="http://schemas.microsoft.com/office/drawing/2014/main" id="{2256009A-5E2B-4DD6-A061-5564CA8A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7">
              <a:extLst>
                <a:ext uri="{FF2B5EF4-FFF2-40B4-BE49-F238E27FC236}">
                  <a16:creationId xmlns:a16="http://schemas.microsoft.com/office/drawing/2014/main" id="{8175F699-FD76-438F-9EC7-319C58CA9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8">
              <a:extLst>
                <a:ext uri="{FF2B5EF4-FFF2-40B4-BE49-F238E27FC236}">
                  <a16:creationId xmlns:a16="http://schemas.microsoft.com/office/drawing/2014/main" id="{4AE2BDE6-3308-48D4-8CC3-90E10ED2A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9">
              <a:extLst>
                <a:ext uri="{FF2B5EF4-FFF2-40B4-BE49-F238E27FC236}">
                  <a16:creationId xmlns:a16="http://schemas.microsoft.com/office/drawing/2014/main" id="{C4C706C8-88F2-40C5-B1CA-939246FF2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20">
              <a:extLst>
                <a:ext uri="{FF2B5EF4-FFF2-40B4-BE49-F238E27FC236}">
                  <a16:creationId xmlns:a16="http://schemas.microsoft.com/office/drawing/2014/main" id="{D2B261D8-12CB-48D2-A4A8-02A414C6C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21">
              <a:extLst>
                <a:ext uri="{FF2B5EF4-FFF2-40B4-BE49-F238E27FC236}">
                  <a16:creationId xmlns:a16="http://schemas.microsoft.com/office/drawing/2014/main" id="{13D33F62-AD17-424B-A5FD-443837926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2" name="Freeform 22">
              <a:extLst>
                <a:ext uri="{FF2B5EF4-FFF2-40B4-BE49-F238E27FC236}">
                  <a16:creationId xmlns:a16="http://schemas.microsoft.com/office/drawing/2014/main" id="{E8D75F65-68A8-420E-A103-B67DEA80A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3">
              <a:extLst>
                <a:ext uri="{FF2B5EF4-FFF2-40B4-BE49-F238E27FC236}">
                  <a16:creationId xmlns:a16="http://schemas.microsoft.com/office/drawing/2014/main" id="{F2475332-8E63-4BFF-BF69-9751D4B97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4">
              <a:extLst>
                <a:ext uri="{FF2B5EF4-FFF2-40B4-BE49-F238E27FC236}">
                  <a16:creationId xmlns:a16="http://schemas.microsoft.com/office/drawing/2014/main" id="{B8B60E67-1C08-437A-A438-583301E71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5">
              <a:extLst>
                <a:ext uri="{FF2B5EF4-FFF2-40B4-BE49-F238E27FC236}">
                  <a16:creationId xmlns:a16="http://schemas.microsoft.com/office/drawing/2014/main" id="{E183BAA2-2DB8-43DC-B0D4-0AE0EABDD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6" name="Group 25">
            <a:extLst>
              <a:ext uri="{FF2B5EF4-FFF2-40B4-BE49-F238E27FC236}">
                <a16:creationId xmlns:a16="http://schemas.microsoft.com/office/drawing/2014/main" id="{D21F3DDE-913E-4105-B070-E4282B7AB4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7" name="Rectangle 26">
              <a:extLst>
                <a:ext uri="{FF2B5EF4-FFF2-40B4-BE49-F238E27FC236}">
                  <a16:creationId xmlns:a16="http://schemas.microsoft.com/office/drawing/2014/main" id="{E2CC2A87-023B-4471-B7CD-73664D83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Isosceles Triangle 22">
              <a:extLst>
                <a:ext uri="{FF2B5EF4-FFF2-40B4-BE49-F238E27FC236}">
                  <a16:creationId xmlns:a16="http://schemas.microsoft.com/office/drawing/2014/main" id="{F09BEB2F-8E15-49A8-8F8C-25E6866F1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A37B2D5-3F32-41D1-8A1F-DC277DE49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0" name="Rectangle 29">
            <a:extLst>
              <a:ext uri="{FF2B5EF4-FFF2-40B4-BE49-F238E27FC236}">
                <a16:creationId xmlns:a16="http://schemas.microsoft.com/office/drawing/2014/main" id="{B3A7A12B-A97B-4E27-A285-9B76C783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C8B482AE-AF63-47EB-A818-454CABDBC7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2" name="Freeform 5">
              <a:extLst>
                <a:ext uri="{FF2B5EF4-FFF2-40B4-BE49-F238E27FC236}">
                  <a16:creationId xmlns:a16="http://schemas.microsoft.com/office/drawing/2014/main" id="{51233B37-336C-4AEB-94FC-812378E6FE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C3291308-A579-42D8-8839-392358B6BB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BCCB6515-90B7-4950-948D-327AEFEC96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521C8F71-3975-48E3-A172-039FFA058D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79863A5E-AB2D-4AE2-A7F3-395336EB84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17B5DA04-DA57-4BBA-84D5-EF88844E46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DD833D0E-2515-4663-8E8D-AD3D0B246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D4C272DC-958C-472C-BBA3-BE6BF0E83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CC0E9968-7C12-4C91-B9D2-DD1FAFAB9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4">
              <a:extLst>
                <a:ext uri="{FF2B5EF4-FFF2-40B4-BE49-F238E27FC236}">
                  <a16:creationId xmlns:a16="http://schemas.microsoft.com/office/drawing/2014/main" id="{B169B156-66D6-4AC3-B07E-038AD4F79A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5">
              <a:extLst>
                <a:ext uri="{FF2B5EF4-FFF2-40B4-BE49-F238E27FC236}">
                  <a16:creationId xmlns:a16="http://schemas.microsoft.com/office/drawing/2014/main" id="{78998374-68F6-479B-812C-DF36E0EF9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0E5D32FF-2796-412B-89C4-40F24A261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7">
              <a:extLst>
                <a:ext uri="{FF2B5EF4-FFF2-40B4-BE49-F238E27FC236}">
                  <a16:creationId xmlns:a16="http://schemas.microsoft.com/office/drawing/2014/main" id="{815ECE99-BAE6-4485-994E-F19057876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8">
              <a:extLst>
                <a:ext uri="{FF2B5EF4-FFF2-40B4-BE49-F238E27FC236}">
                  <a16:creationId xmlns:a16="http://schemas.microsoft.com/office/drawing/2014/main" id="{EA8B1EAD-6A3B-44FD-9252-853DF1E782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9">
              <a:extLst>
                <a:ext uri="{FF2B5EF4-FFF2-40B4-BE49-F238E27FC236}">
                  <a16:creationId xmlns:a16="http://schemas.microsoft.com/office/drawing/2014/main" id="{6DCAD22F-83F1-4CAB-80BF-22AB83919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0">
              <a:extLst>
                <a:ext uri="{FF2B5EF4-FFF2-40B4-BE49-F238E27FC236}">
                  <a16:creationId xmlns:a16="http://schemas.microsoft.com/office/drawing/2014/main" id="{86265E01-9E29-48F9-A2B5-35B5A4DB8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1">
              <a:extLst>
                <a:ext uri="{FF2B5EF4-FFF2-40B4-BE49-F238E27FC236}">
                  <a16:creationId xmlns:a16="http://schemas.microsoft.com/office/drawing/2014/main" id="{7F433831-770B-4972-BE3A-3C6CFF4C7A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DEE65133-A452-4BEF-BF7D-2169C7A64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a:extLst>
                <a:ext uri="{FF2B5EF4-FFF2-40B4-BE49-F238E27FC236}">
                  <a16:creationId xmlns:a16="http://schemas.microsoft.com/office/drawing/2014/main" id="{138B6ED9-BCC8-45FA-96BA-36D9759516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4">
              <a:extLst>
                <a:ext uri="{FF2B5EF4-FFF2-40B4-BE49-F238E27FC236}">
                  <a16:creationId xmlns:a16="http://schemas.microsoft.com/office/drawing/2014/main" id="{F28FA894-D8F6-453F-A7F9-3ED1B7F53B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a:extLst>
                <a:ext uri="{FF2B5EF4-FFF2-40B4-BE49-F238E27FC236}">
                  <a16:creationId xmlns:a16="http://schemas.microsoft.com/office/drawing/2014/main" id="{3B3D3B20-4A61-44BD-BD45-EE01E5B88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3" name="Title 1">
            <a:extLst>
              <a:ext uri="{FF2B5EF4-FFF2-40B4-BE49-F238E27FC236}">
                <a16:creationId xmlns:a16="http://schemas.microsoft.com/office/drawing/2014/main" id="{3BF32641-3FA4-4F0B-B9A7-ADFD1C7710D4}"/>
              </a:ext>
            </a:extLst>
          </p:cNvPr>
          <p:cNvSpPr txBox="1">
            <a:spLocks/>
          </p:cNvSpPr>
          <p:nvPr/>
        </p:nvSpPr>
        <p:spPr>
          <a:xfrm>
            <a:off x="904877" y="795527"/>
            <a:ext cx="10488547" cy="1190912"/>
          </a:xfrm>
          <a:prstGeom prst="rect">
            <a:avLst/>
          </a:prstGeom>
        </p:spPr>
        <p:txBody>
          <a:bodyPr vert="horz" lIns="228600" tIns="228600" rIns="228600" bIns="22860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US" sz="2800">
                <a:solidFill>
                  <a:schemeClr val="tx2"/>
                </a:solidFill>
              </a:rPr>
              <a:t>ZOMATO RESTAURANTS ANALYSIS</a:t>
            </a:r>
            <a:br>
              <a:rPr lang="en-US" sz="2800">
                <a:solidFill>
                  <a:schemeClr val="tx2"/>
                </a:solidFill>
              </a:rPr>
            </a:br>
            <a:r>
              <a:rPr lang="en-US" sz="2800">
                <a:solidFill>
                  <a:schemeClr val="tx2"/>
                </a:solidFill>
              </a:rPr>
              <a:t>(USING DATASET FROM ZOMATO)</a:t>
            </a:r>
            <a:endParaRPr lang="en-US" sz="2800" dirty="0">
              <a:solidFill>
                <a:schemeClr val="tx2"/>
              </a:solidFill>
            </a:endParaRPr>
          </a:p>
        </p:txBody>
      </p:sp>
      <p:sp>
        <p:nvSpPr>
          <p:cNvPr id="54" name="Rectangle 53">
            <a:extLst>
              <a:ext uri="{FF2B5EF4-FFF2-40B4-BE49-F238E27FC236}">
                <a16:creationId xmlns:a16="http://schemas.microsoft.com/office/drawing/2014/main" id="{32D85C3A-0EF7-4639-A6F3-88DAD7AB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AB2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descr="Zomato claims 2X surge in revenue in FY20; costs grew by 47%">
            <a:extLst>
              <a:ext uri="{FF2B5EF4-FFF2-40B4-BE49-F238E27FC236}">
                <a16:creationId xmlns:a16="http://schemas.microsoft.com/office/drawing/2014/main" id="{72C2ABF2-8FC7-4C29-B128-54112DF39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27" r="15149" b="3"/>
          <a:stretch/>
        </p:blipFill>
        <p:spPr bwMode="auto">
          <a:xfrm>
            <a:off x="1103257" y="2416047"/>
            <a:ext cx="4626864"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6" name="Subtitle 2">
            <a:extLst>
              <a:ext uri="{FF2B5EF4-FFF2-40B4-BE49-F238E27FC236}">
                <a16:creationId xmlns:a16="http://schemas.microsoft.com/office/drawing/2014/main" id="{C28C5919-56B3-4A91-85A8-99BBCA29449D}"/>
              </a:ext>
            </a:extLst>
          </p:cNvPr>
          <p:cNvSpPr txBox="1">
            <a:spLocks/>
          </p:cNvSpPr>
          <p:nvPr/>
        </p:nvSpPr>
        <p:spPr>
          <a:xfrm>
            <a:off x="6380703" y="2228850"/>
            <a:ext cx="5028928" cy="369966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buClr>
                <a:srgbClr val="FFAB2F"/>
              </a:buClr>
            </a:pPr>
            <a:endParaRPr lang="en-US"/>
          </a:p>
          <a:p>
            <a:pPr algn="l">
              <a:lnSpc>
                <a:spcPct val="120000"/>
              </a:lnSpc>
              <a:buClr>
                <a:srgbClr val="FFAB2F"/>
              </a:buClr>
            </a:pPr>
            <a:r>
              <a:rPr lang="en-US"/>
              <a:t>Made By:</a:t>
            </a:r>
          </a:p>
          <a:p>
            <a:pPr indent="-228600" algn="l">
              <a:lnSpc>
                <a:spcPct val="120000"/>
              </a:lnSpc>
              <a:buClr>
                <a:srgbClr val="FFAB2F"/>
              </a:buClr>
              <a:buFont typeface="Wingdings" panose="05000000000000000000" pitchFamily="2" charset="2"/>
              <a:buChar char="§"/>
            </a:pPr>
            <a:r>
              <a:rPr lang="en-US"/>
              <a:t>Aniket Kumar  PF45(1032171203)</a:t>
            </a:r>
          </a:p>
          <a:p>
            <a:pPr indent="-228600" algn="l">
              <a:lnSpc>
                <a:spcPct val="120000"/>
              </a:lnSpc>
              <a:buClr>
                <a:srgbClr val="FFAB2F"/>
              </a:buClr>
              <a:buFont typeface="Wingdings" panose="05000000000000000000" pitchFamily="2" charset="2"/>
              <a:buChar char="§"/>
            </a:pPr>
            <a:r>
              <a:rPr lang="en-US"/>
              <a:t>Manish Yadav  PD15(1032170265)</a:t>
            </a:r>
          </a:p>
          <a:p>
            <a:pPr indent="-228600" algn="l">
              <a:lnSpc>
                <a:spcPct val="120000"/>
              </a:lnSpc>
              <a:buClr>
                <a:srgbClr val="FFAB2F"/>
              </a:buClr>
              <a:buFont typeface="Wingdings" panose="05000000000000000000" pitchFamily="2" charset="2"/>
              <a:buChar char="§"/>
            </a:pPr>
            <a:r>
              <a:rPr lang="en-US"/>
              <a:t>Rahul Arya       PE20(1032170742)</a:t>
            </a:r>
            <a:endParaRPr lang="en-US" dirty="0"/>
          </a:p>
        </p:txBody>
      </p:sp>
      <p:sp>
        <p:nvSpPr>
          <p:cNvPr id="57" name="TextBox 56">
            <a:extLst>
              <a:ext uri="{FF2B5EF4-FFF2-40B4-BE49-F238E27FC236}">
                <a16:creationId xmlns:a16="http://schemas.microsoft.com/office/drawing/2014/main" id="{3C23309A-FBE9-498A-93AD-B6A5744908C2}"/>
              </a:ext>
            </a:extLst>
          </p:cNvPr>
          <p:cNvSpPr txBox="1"/>
          <p:nvPr/>
        </p:nvSpPr>
        <p:spPr>
          <a:xfrm>
            <a:off x="1939182" y="596255"/>
            <a:ext cx="8776242" cy="461665"/>
          </a:xfrm>
          <a:prstGeom prst="rect">
            <a:avLst/>
          </a:prstGeom>
          <a:noFill/>
        </p:spPr>
        <p:txBody>
          <a:bodyPr wrap="square" rtlCol="0">
            <a:spAutoFit/>
          </a:bodyPr>
          <a:lstStyle/>
          <a:p>
            <a:pPr algn="ctr">
              <a:spcAft>
                <a:spcPts val="600"/>
              </a:spcAft>
            </a:pPr>
            <a:r>
              <a:rPr lang="en-IN" sz="2400" dirty="0">
                <a:latin typeface="Aharoni" panose="02010803020104030203" pitchFamily="2" charset="-79"/>
                <a:cs typeface="Aharoni" panose="02010803020104030203" pitchFamily="2" charset="-79"/>
              </a:rPr>
              <a:t>BI MINI PROJECT</a:t>
            </a:r>
          </a:p>
        </p:txBody>
      </p:sp>
    </p:spTree>
    <p:extLst>
      <p:ext uri="{BB962C8B-B14F-4D97-AF65-F5344CB8AC3E}">
        <p14:creationId xmlns:p14="http://schemas.microsoft.com/office/powerpoint/2010/main" val="260457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A6CB49-6EE9-4CB4-94DF-13C2A6CA2030}"/>
              </a:ext>
            </a:extLst>
          </p:cNvPr>
          <p:cNvSpPr>
            <a:spLocks noGrp="1"/>
          </p:cNvSpPr>
          <p:nvPr>
            <p:ph type="title"/>
          </p:nvPr>
        </p:nvSpPr>
        <p:spPr>
          <a:xfrm>
            <a:off x="578370" y="2048951"/>
            <a:ext cx="3669161" cy="2760098"/>
          </a:xfrm>
        </p:spPr>
        <p:txBody>
          <a:bodyPr>
            <a:normAutofit/>
          </a:bodyPr>
          <a:lstStyle/>
          <a:p>
            <a:pPr algn="ctr"/>
            <a:br>
              <a:rPr lang="en-US" b="1" dirty="0">
                <a:solidFill>
                  <a:srgbClr val="FFFFFF"/>
                </a:solidFill>
                <a:effectLst/>
                <a:ea typeface="Times New Roman" panose="02020603050405020304" pitchFamily="18" charset="0"/>
                <a:cs typeface="Calibri" panose="020F0502020204030204" pitchFamily="34" charset="0"/>
              </a:rPr>
            </a:br>
            <a:r>
              <a:rPr lang="en-US" b="1" dirty="0">
                <a:solidFill>
                  <a:srgbClr val="FFFFFF"/>
                </a:solidFill>
                <a:effectLst/>
                <a:ea typeface="Times New Roman" panose="02020603050405020304" pitchFamily="18" charset="0"/>
                <a:cs typeface="Calibri" panose="020F0502020204030204" pitchFamily="34" charset="0"/>
              </a:rPr>
              <a:t>TABLEAU TOOL</a:t>
            </a:r>
            <a:br>
              <a:rPr lang="en-IN" dirty="0">
                <a:solidFill>
                  <a:srgbClr val="FFFFFF"/>
                </a:solidFill>
                <a:effectLst/>
                <a:ea typeface="Calibri" panose="020F0502020204030204" pitchFamily="34" charset="0"/>
                <a:cs typeface="Times New Roman" panose="02020603050405020304" pitchFamily="18"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E0AF297C-7342-4EE6-9033-2B2D93E8A328}"/>
              </a:ext>
            </a:extLst>
          </p:cNvPr>
          <p:cNvSpPr>
            <a:spLocks noGrp="1"/>
          </p:cNvSpPr>
          <p:nvPr>
            <p:ph idx="1"/>
          </p:nvPr>
        </p:nvSpPr>
        <p:spPr>
          <a:xfrm>
            <a:off x="6090574" y="801866"/>
            <a:ext cx="5306084" cy="5667514"/>
          </a:xfrm>
        </p:spPr>
        <p:txBody>
          <a:bodyPr anchor="ctr">
            <a:normAutofit fontScale="92500" lnSpcReduction="10000"/>
          </a:bodyPr>
          <a:lstStyle/>
          <a:p>
            <a:pPr marL="342900" lvl="0" indent="-342900">
              <a:buFont typeface="Symbol" panose="05050102010706020507" pitchFamily="18" charset="2"/>
              <a:buChar char=""/>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Tableau</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powerful and fastest growing data visualization tool used in the Business Intelligence Industry.</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helps in simplifying raw data in a very easily understandable format.</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Tableau helps create the data that can be understood by professionals at any level in an organization.</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also allows non-technical users to create customized dashboards.</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analysis is very fast with Tableau tool and the visualizations created are in the form of dashboards and worksheets.</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best features of Tableau software are</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Blending</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 time analysis</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Collaboration of data</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55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020E0D1-2646-43EE-98DD-B803BC5EF0FD}"/>
              </a:ext>
            </a:extLst>
          </p:cNvPr>
          <p:cNvPicPr/>
          <p:nvPr/>
        </p:nvPicPr>
        <p:blipFill>
          <a:blip r:embed="rId2">
            <a:extLst>
              <a:ext uri="{28A0092B-C50C-407E-A947-70E740481C1C}">
                <a14:useLocalDpi xmlns:a14="http://schemas.microsoft.com/office/drawing/2010/main" val="0"/>
              </a:ext>
            </a:extLst>
          </a:blip>
          <a:stretch>
            <a:fillRect/>
          </a:stretch>
        </p:blipFill>
        <p:spPr>
          <a:xfrm>
            <a:off x="643467" y="2019281"/>
            <a:ext cx="5294716" cy="2819436"/>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4CB6C5C-C0A4-46A8-B28D-ACC547B0687B}"/>
              </a:ext>
            </a:extLst>
          </p:cNvPr>
          <p:cNvPicPr/>
          <p:nvPr/>
        </p:nvPicPr>
        <p:blipFill>
          <a:blip r:embed="rId3">
            <a:extLst>
              <a:ext uri="{28A0092B-C50C-407E-A947-70E740481C1C}">
                <a14:useLocalDpi xmlns:a14="http://schemas.microsoft.com/office/drawing/2010/main" val="0"/>
              </a:ext>
            </a:extLst>
          </a:blip>
          <a:stretch>
            <a:fillRect/>
          </a:stretch>
        </p:blipFill>
        <p:spPr>
          <a:xfrm>
            <a:off x="6253817" y="1767783"/>
            <a:ext cx="5294715" cy="3322433"/>
          </a:xfrm>
          <a:prstGeom prst="rect">
            <a:avLst/>
          </a:prstGeom>
        </p:spPr>
      </p:pic>
    </p:spTree>
    <p:extLst>
      <p:ext uri="{BB962C8B-B14F-4D97-AF65-F5344CB8AC3E}">
        <p14:creationId xmlns:p14="http://schemas.microsoft.com/office/powerpoint/2010/main" val="40804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341B31C-7039-4238-8FB5-4B8A0CDC91B4}"/>
              </a:ext>
            </a:extLst>
          </p:cNvPr>
          <p:cNvPicPr/>
          <p:nvPr/>
        </p:nvPicPr>
        <p:blipFill>
          <a:blip r:embed="rId2">
            <a:extLst>
              <a:ext uri="{28A0092B-C50C-407E-A947-70E740481C1C}">
                <a14:useLocalDpi xmlns:a14="http://schemas.microsoft.com/office/drawing/2010/main" val="0"/>
              </a:ext>
            </a:extLst>
          </a:blip>
          <a:stretch>
            <a:fillRect/>
          </a:stretch>
        </p:blipFill>
        <p:spPr>
          <a:xfrm>
            <a:off x="643467" y="1747927"/>
            <a:ext cx="5294716" cy="3362144"/>
          </a:xfrm>
          <a:prstGeom prst="rect">
            <a:avLst/>
          </a:prstGeom>
        </p:spPr>
      </p:pic>
      <p:cxnSp>
        <p:nvCxnSpPr>
          <p:cNvPr id="17"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C2732CB-AE98-4216-9CA5-043B06016A67}"/>
              </a:ext>
            </a:extLst>
          </p:cNvPr>
          <p:cNvPicPr/>
          <p:nvPr/>
        </p:nvPicPr>
        <p:blipFill>
          <a:blip r:embed="rId3">
            <a:extLst>
              <a:ext uri="{28A0092B-C50C-407E-A947-70E740481C1C}">
                <a14:useLocalDpi xmlns:a14="http://schemas.microsoft.com/office/drawing/2010/main" val="0"/>
              </a:ext>
            </a:extLst>
          </a:blip>
          <a:stretch>
            <a:fillRect/>
          </a:stretch>
        </p:blipFill>
        <p:spPr>
          <a:xfrm>
            <a:off x="6253817" y="1728073"/>
            <a:ext cx="5294715" cy="3401854"/>
          </a:xfrm>
          <a:prstGeom prst="rect">
            <a:avLst/>
          </a:prstGeom>
        </p:spPr>
      </p:pic>
    </p:spTree>
    <p:extLst>
      <p:ext uri="{BB962C8B-B14F-4D97-AF65-F5344CB8AC3E}">
        <p14:creationId xmlns:p14="http://schemas.microsoft.com/office/powerpoint/2010/main" val="10460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Map&#10;&#10;Description automatically generated">
            <a:extLst>
              <a:ext uri="{FF2B5EF4-FFF2-40B4-BE49-F238E27FC236}">
                <a16:creationId xmlns:a16="http://schemas.microsoft.com/office/drawing/2014/main" id="{54869C33-E18B-4EF7-A36B-73022F3BBF36}"/>
              </a:ext>
            </a:extLst>
          </p:cNvPr>
          <p:cNvPicPr/>
          <p:nvPr/>
        </p:nvPicPr>
        <p:blipFill>
          <a:blip r:embed="rId2">
            <a:extLst>
              <a:ext uri="{28A0092B-C50C-407E-A947-70E740481C1C}">
                <a14:useLocalDpi xmlns:a14="http://schemas.microsoft.com/office/drawing/2010/main" val="0"/>
              </a:ext>
            </a:extLst>
          </a:blip>
          <a:stretch>
            <a:fillRect/>
          </a:stretch>
        </p:blipFill>
        <p:spPr>
          <a:xfrm>
            <a:off x="1674518" y="643466"/>
            <a:ext cx="8842963" cy="5571067"/>
          </a:xfrm>
          <a:prstGeom prst="rect">
            <a:avLst/>
          </a:prstGeom>
        </p:spPr>
      </p:pic>
    </p:spTree>
    <p:extLst>
      <p:ext uri="{BB962C8B-B14F-4D97-AF65-F5344CB8AC3E}">
        <p14:creationId xmlns:p14="http://schemas.microsoft.com/office/powerpoint/2010/main" val="363006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5A2E2F-88AD-4516-926B-954E01ED06C5}"/>
              </a:ext>
            </a:extLst>
          </p:cNvPr>
          <p:cNvSpPr>
            <a:spLocks noGrp="1"/>
          </p:cNvSpPr>
          <p:nvPr>
            <p:ph type="title"/>
          </p:nvPr>
        </p:nvSpPr>
        <p:spPr>
          <a:xfrm>
            <a:off x="640079" y="2053641"/>
            <a:ext cx="3669161" cy="2760098"/>
          </a:xfrm>
        </p:spPr>
        <p:txBody>
          <a:bodyPr>
            <a:normAutofit/>
          </a:bodyPr>
          <a:lstStyle/>
          <a:p>
            <a:pPr algn="ctr"/>
            <a:r>
              <a:rPr lang="en-US" b="1" dirty="0">
                <a:solidFill>
                  <a:srgbClr val="FFFFFF"/>
                </a:solidFill>
                <a:effectLst/>
                <a:ea typeface="Calibri" panose="020F0502020204030204" pitchFamily="34" charset="0"/>
                <a:cs typeface="Times New Roman" panose="02020603050405020304" pitchFamily="18" charset="0"/>
              </a:rPr>
              <a:t>PYTHON</a:t>
            </a:r>
            <a:endParaRPr lang="en-IN" b="1" dirty="0">
              <a:solidFill>
                <a:srgbClr val="FFFFFF"/>
              </a:solidFill>
            </a:endParaRPr>
          </a:p>
        </p:txBody>
      </p:sp>
      <p:sp>
        <p:nvSpPr>
          <p:cNvPr id="3" name="Content Placeholder 2">
            <a:extLst>
              <a:ext uri="{FF2B5EF4-FFF2-40B4-BE49-F238E27FC236}">
                <a16:creationId xmlns:a16="http://schemas.microsoft.com/office/drawing/2014/main" id="{00F291AF-E4BF-45FC-9759-AEE6D32A92AE}"/>
              </a:ext>
            </a:extLst>
          </p:cNvPr>
          <p:cNvSpPr>
            <a:spLocks noGrp="1"/>
          </p:cNvSpPr>
          <p:nvPr>
            <p:ph idx="1"/>
          </p:nvPr>
        </p:nvSpPr>
        <p:spPr>
          <a:xfrm>
            <a:off x="6090574" y="801866"/>
            <a:ext cx="5306084" cy="5230634"/>
          </a:xfrm>
        </p:spPr>
        <p:txBody>
          <a:bodyPr anchor="ctr">
            <a:normAutofit/>
          </a:bodyPr>
          <a:lstStyle/>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visualization is the discipline of trying to understand data by placing it in a visual context so that patterns, trends and correlations that might not otherwise be detected can be exposed.</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indent="0">
              <a:buNone/>
            </a:pP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Python offers multiple great graphing libraries that come packed with lots of different features. No matter if you want to create interactive, live or highly customized plots python has an excellent library for you.</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000000"/>
              </a:solidFill>
            </a:endParaRPr>
          </a:p>
        </p:txBody>
      </p:sp>
    </p:spTree>
    <p:extLst>
      <p:ext uri="{BB962C8B-B14F-4D97-AF65-F5344CB8AC3E}">
        <p14:creationId xmlns:p14="http://schemas.microsoft.com/office/powerpoint/2010/main" val="280064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BFFB3204-8B0A-426A-9572-65F2379F2906}"/>
              </a:ext>
            </a:extLst>
          </p:cNvPr>
          <p:cNvPicPr/>
          <p:nvPr/>
        </p:nvPicPr>
        <p:blipFill rotWithShape="1">
          <a:blip r:embed="rId2">
            <a:extLst>
              <a:ext uri="{28A0092B-C50C-407E-A947-70E740481C1C}">
                <a14:useLocalDpi xmlns:a14="http://schemas.microsoft.com/office/drawing/2010/main" val="0"/>
              </a:ext>
            </a:extLst>
          </a:blip>
          <a:srcRect l="13688" r="31783" b="-1"/>
          <a:stretch/>
        </p:blipFill>
        <p:spPr>
          <a:xfrm>
            <a:off x="321731" y="557189"/>
            <a:ext cx="5668684" cy="5743618"/>
          </a:xfrm>
          <a:prstGeom prst="rect">
            <a:avLst/>
          </a:prstGeom>
        </p:spPr>
      </p:pic>
      <p:pic>
        <p:nvPicPr>
          <p:cNvPr id="3" name="Picture 2" descr="Chart, bar chart&#10;&#10;Description automatically generated">
            <a:extLst>
              <a:ext uri="{FF2B5EF4-FFF2-40B4-BE49-F238E27FC236}">
                <a16:creationId xmlns:a16="http://schemas.microsoft.com/office/drawing/2014/main" id="{BE4C3D1F-B746-42D4-A304-2C6D08852F50}"/>
              </a:ext>
            </a:extLst>
          </p:cNvPr>
          <p:cNvPicPr/>
          <p:nvPr/>
        </p:nvPicPr>
        <p:blipFill rotWithShape="1">
          <a:blip r:embed="rId3">
            <a:extLst>
              <a:ext uri="{28A0092B-C50C-407E-A947-70E740481C1C}">
                <a14:useLocalDpi xmlns:a14="http://schemas.microsoft.com/office/drawing/2010/main" val="0"/>
              </a:ext>
            </a:extLst>
          </a:blip>
          <a:srcRect l="15977" r="21284" b="1"/>
          <a:stretch/>
        </p:blipFill>
        <p:spPr>
          <a:xfrm>
            <a:off x="6195375" y="557189"/>
            <a:ext cx="5674893" cy="5743618"/>
          </a:xfrm>
          <a:prstGeom prst="rect">
            <a:avLst/>
          </a:prstGeom>
        </p:spPr>
      </p:pic>
    </p:spTree>
    <p:extLst>
      <p:ext uri="{BB962C8B-B14F-4D97-AF65-F5344CB8AC3E}">
        <p14:creationId xmlns:p14="http://schemas.microsoft.com/office/powerpoint/2010/main" val="115945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FD06-F451-4AAA-AC23-35B104ED4A13}"/>
              </a:ext>
            </a:extLst>
          </p:cNvPr>
          <p:cNvSpPr>
            <a:spLocks noGrp="1"/>
          </p:cNvSpPr>
          <p:nvPr>
            <p:ph type="title"/>
          </p:nvPr>
        </p:nvSpPr>
        <p:spPr>
          <a:xfrm>
            <a:off x="857534" y="1583037"/>
            <a:ext cx="5238466" cy="2991416"/>
          </a:xfrm>
        </p:spPr>
        <p:txBody>
          <a:bodyPr vert="horz" lIns="91440" tIns="45720" rIns="91440" bIns="45720" rtlCol="0" anchor="b">
            <a:normAutofit/>
          </a:bodyPr>
          <a:lstStyle/>
          <a:p>
            <a:r>
              <a:rPr lang="en-US" sz="5600" b="1" kern="1200" dirty="0">
                <a:solidFill>
                  <a:schemeClr val="tx1"/>
                </a:solidFill>
                <a:effectLst/>
                <a:latin typeface="+mj-lt"/>
                <a:ea typeface="+mj-ea"/>
                <a:cs typeface="+mj-cs"/>
              </a:rPr>
              <a:t>Machine Learning Algorithms</a:t>
            </a:r>
            <a:endParaRPr lang="en-US" sz="5600" kern="1200" dirty="0">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id="{49ADDD31-BACD-4C40-9D2F-5A2C5DD082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4462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10;&#10;Description automatically generated with low confidence">
            <a:extLst>
              <a:ext uri="{FF2B5EF4-FFF2-40B4-BE49-F238E27FC236}">
                <a16:creationId xmlns:a16="http://schemas.microsoft.com/office/drawing/2014/main" id="{C4F09D3E-3DC2-4BE1-9719-C0D9E1CBCD5F}"/>
              </a:ext>
            </a:extLst>
          </p:cNvPr>
          <p:cNvPicPr/>
          <p:nvPr/>
        </p:nvPicPr>
        <p:blipFill rotWithShape="1">
          <a:blip r:embed="rId2">
            <a:extLst>
              <a:ext uri="{28A0092B-C50C-407E-A947-70E740481C1C}">
                <a14:useLocalDpi xmlns:a14="http://schemas.microsoft.com/office/drawing/2010/main" val="0"/>
              </a:ext>
            </a:extLst>
          </a:blip>
          <a:srcRect l="6670" r="15534" b="-1"/>
          <a:stretch/>
        </p:blipFill>
        <p:spPr>
          <a:xfrm>
            <a:off x="457200" y="457200"/>
            <a:ext cx="11277600" cy="5943600"/>
          </a:xfrm>
          <a:prstGeom prst="rect">
            <a:avLst/>
          </a:prstGeom>
        </p:spPr>
      </p:pic>
    </p:spTree>
    <p:extLst>
      <p:ext uri="{BB962C8B-B14F-4D97-AF65-F5344CB8AC3E}">
        <p14:creationId xmlns:p14="http://schemas.microsoft.com/office/powerpoint/2010/main" val="333139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B52EB9-489F-49FF-9231-209698821742}"/>
              </a:ext>
            </a:extLst>
          </p:cNvPr>
          <p:cNvSpPr>
            <a:spLocks noGrp="1"/>
          </p:cNvSpPr>
          <p:nvPr>
            <p:ph type="title"/>
          </p:nvPr>
        </p:nvSpPr>
        <p:spPr>
          <a:xfrm>
            <a:off x="640079" y="2053641"/>
            <a:ext cx="3669161" cy="2760098"/>
          </a:xfrm>
        </p:spPr>
        <p:txBody>
          <a:bodyPr>
            <a:normAutofit/>
          </a:bodyPr>
          <a:lstStyle/>
          <a:p>
            <a:r>
              <a:rPr lang="en-US" b="1" dirty="0">
                <a:solidFill>
                  <a:srgbClr val="FFFFFF"/>
                </a:solidFill>
                <a:effectLst/>
                <a:ea typeface="Calibri" panose="020F0502020204030204" pitchFamily="34" charset="0"/>
                <a:cs typeface="Calibri" panose="020F0502020204030204" pitchFamily="34" charset="0"/>
              </a:rPr>
              <a:t>LINEAR REGRESSION</a:t>
            </a:r>
            <a:endParaRPr lang="en-IN" b="1" dirty="0">
              <a:solidFill>
                <a:srgbClr val="FFFFFF"/>
              </a:solidFill>
            </a:endParaRPr>
          </a:p>
        </p:txBody>
      </p:sp>
      <p:sp>
        <p:nvSpPr>
          <p:cNvPr id="3" name="Content Placeholder 2">
            <a:extLst>
              <a:ext uri="{FF2B5EF4-FFF2-40B4-BE49-F238E27FC236}">
                <a16:creationId xmlns:a16="http://schemas.microsoft.com/office/drawing/2014/main" id="{3D002EE9-EA3C-4BB4-BCC5-13F0EB293EFA}"/>
              </a:ext>
            </a:extLst>
          </p:cNvPr>
          <p:cNvSpPr>
            <a:spLocks noGrp="1"/>
          </p:cNvSpPr>
          <p:nvPr>
            <p:ph idx="1"/>
          </p:nvPr>
        </p:nvSpPr>
        <p:spPr>
          <a:xfrm>
            <a:off x="6090574" y="801866"/>
            <a:ext cx="5306084" cy="5230634"/>
          </a:xfrm>
        </p:spPr>
        <p:txBody>
          <a:bodyPr anchor="ctr">
            <a:normAutofit/>
          </a:bodyPr>
          <a:lstStyle/>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Linear regression is an attractive model because the representation is so simple.</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representation is a linear equation that combines a specific set of input values (x) the solution to which is the predicted output for that set of input values (y). As such, both the input values (x) and the output value are numeric.</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solidFill>
                <a:srgbClr val="000000"/>
              </a:solidFill>
            </a:endParaRPr>
          </a:p>
        </p:txBody>
      </p:sp>
    </p:spTree>
    <p:extLst>
      <p:ext uri="{BB962C8B-B14F-4D97-AF65-F5344CB8AC3E}">
        <p14:creationId xmlns:p14="http://schemas.microsoft.com/office/powerpoint/2010/main" val="23642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7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9366CC2-C0CE-4D67-91FD-9AD209C83111}"/>
              </a:ext>
            </a:extLst>
          </p:cNvPr>
          <p:cNvPicPr/>
          <p:nvPr/>
        </p:nvPicPr>
        <p:blipFill>
          <a:blip r:embed="rId2">
            <a:extLst>
              <a:ext uri="{28A0092B-C50C-407E-A947-70E740481C1C}">
                <a14:useLocalDpi xmlns:a14="http://schemas.microsoft.com/office/drawing/2010/main" val="0"/>
              </a:ext>
            </a:extLst>
          </a:blip>
          <a:stretch>
            <a:fillRect/>
          </a:stretch>
        </p:blipFill>
        <p:spPr>
          <a:xfrm>
            <a:off x="2406552" y="643467"/>
            <a:ext cx="7378895" cy="5571066"/>
          </a:xfrm>
          <a:prstGeom prst="rect">
            <a:avLst/>
          </a:prstGeom>
        </p:spPr>
      </p:pic>
    </p:spTree>
    <p:extLst>
      <p:ext uri="{BB962C8B-B14F-4D97-AF65-F5344CB8AC3E}">
        <p14:creationId xmlns:p14="http://schemas.microsoft.com/office/powerpoint/2010/main" val="62547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ACB963-48DA-4BFC-9563-C6D2C9AD5142}"/>
              </a:ext>
            </a:extLst>
          </p:cNvPr>
          <p:cNvSpPr>
            <a:spLocks noGrp="1"/>
          </p:cNvSpPr>
          <p:nvPr>
            <p:ph type="title"/>
          </p:nvPr>
        </p:nvSpPr>
        <p:spPr>
          <a:xfrm>
            <a:off x="640079" y="2053641"/>
            <a:ext cx="3669161" cy="2760098"/>
          </a:xfrm>
        </p:spPr>
        <p:txBody>
          <a:bodyPr>
            <a:normAutofit/>
          </a:bodyPr>
          <a:lstStyle/>
          <a:p>
            <a:r>
              <a:rPr lang="en-IN" b="1" dirty="0">
                <a:solidFill>
                  <a:srgbClr val="FFFFFF"/>
                </a:solidFill>
              </a:rPr>
              <a:t>INTRODUCTION</a:t>
            </a:r>
          </a:p>
        </p:txBody>
      </p:sp>
      <p:sp>
        <p:nvSpPr>
          <p:cNvPr id="3" name="Content Placeholder 2">
            <a:extLst>
              <a:ext uri="{FF2B5EF4-FFF2-40B4-BE49-F238E27FC236}">
                <a16:creationId xmlns:a16="http://schemas.microsoft.com/office/drawing/2014/main" id="{7590AB4A-58F9-4080-B935-0640847511C7}"/>
              </a:ext>
            </a:extLst>
          </p:cNvPr>
          <p:cNvSpPr>
            <a:spLocks noGrp="1"/>
          </p:cNvSpPr>
          <p:nvPr>
            <p:ph idx="1"/>
          </p:nvPr>
        </p:nvSpPr>
        <p:spPr>
          <a:xfrm>
            <a:off x="6090574" y="801866"/>
            <a:ext cx="5306084" cy="5230634"/>
          </a:xfrm>
        </p:spPr>
        <p:txBody>
          <a:bodyPr anchor="ctr">
            <a:normAutofit/>
          </a:bodyPr>
          <a:lstStyle/>
          <a:p>
            <a:pPr marL="0" indent="0">
              <a:buNone/>
            </a:pP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Online food delivery has become an inseparable part of our lives now.</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Every other  day we look to order something or the other to eat from Zomato.</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Being cautious</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improve safety </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not a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simple instruction</a:t>
            </a:r>
            <a:r>
              <a:rPr lang="en-US" sz="2400" spc="33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anymore.</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Every day there is a new offer on some or the other restaurant and we have so much to choose from now that we can’t decide anything at all.</a:t>
            </a:r>
          </a:p>
          <a:p>
            <a:pPr marL="0" indent="0">
              <a:buNone/>
            </a:pPr>
            <a:r>
              <a:rPr lang="en-US" sz="2400" dirty="0">
                <a:solidFill>
                  <a:srgbClr val="000000"/>
                </a:solidFill>
              </a:rPr>
              <a:t>Restaurants</a:t>
            </a:r>
            <a:r>
              <a:rPr lang="en-US" sz="2400" b="0" i="0" u="none" strike="noStrike" baseline="0" dirty="0">
                <a:solidFill>
                  <a:srgbClr val="000000"/>
                </a:solidFill>
              </a:rPr>
              <a:t> Analysis </a:t>
            </a:r>
            <a:r>
              <a:rPr lang="en-US" sz="2400" b="0" i="0" u="none" strike="noStrike" baseline="0" dirty="0">
                <a:solidFill>
                  <a:srgbClr val="000000"/>
                </a:solidFill>
                <a:cs typeface="Arial" panose="020B0604020202020204" pitchFamily="34" charset="0"/>
              </a:rPr>
              <a:t>is the process of determining the best restaurants , value for money restaurants in their locality. It also helps to find their required cuisines in their locality</a:t>
            </a:r>
            <a:endParaRPr lang="en-IN" sz="2400" dirty="0">
              <a:solidFill>
                <a:srgbClr val="000000"/>
              </a:solidFill>
              <a:effectLst/>
              <a:ea typeface="Calibri" panose="020F0502020204030204" pitchFamily="34" charset="0"/>
              <a:cs typeface="Times New Roman" panose="02020603050405020304" pitchFamily="18" charset="0"/>
            </a:endParaRPr>
          </a:p>
          <a:p>
            <a:pPr marL="0" indent="0">
              <a:buNone/>
            </a:pPr>
            <a:endParaRPr lang="en-IN" dirty="0">
              <a:solidFill>
                <a:srgbClr val="000000"/>
              </a:solidFill>
            </a:endParaRPr>
          </a:p>
        </p:txBody>
      </p:sp>
    </p:spTree>
    <p:extLst>
      <p:ext uri="{BB962C8B-B14F-4D97-AF65-F5344CB8AC3E}">
        <p14:creationId xmlns:p14="http://schemas.microsoft.com/office/powerpoint/2010/main" val="602847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5788495-1861-4D0D-A1B6-E81CD813457F}"/>
              </a:ext>
            </a:extLst>
          </p:cNvPr>
          <p:cNvSpPr>
            <a:spLocks noGrp="1"/>
          </p:cNvSpPr>
          <p:nvPr>
            <p:ph type="title"/>
          </p:nvPr>
        </p:nvSpPr>
        <p:spPr>
          <a:xfrm>
            <a:off x="640079" y="2053641"/>
            <a:ext cx="3669161" cy="2760098"/>
          </a:xfrm>
        </p:spPr>
        <p:txBody>
          <a:bodyPr>
            <a:normAutofit/>
          </a:bodyPr>
          <a:lstStyle/>
          <a:p>
            <a:r>
              <a:rPr lang="en-US" b="1" dirty="0">
                <a:solidFill>
                  <a:srgbClr val="FFFFFF"/>
                </a:solidFill>
                <a:effectLst/>
                <a:ea typeface="Calibri" panose="020F0502020204030204" pitchFamily="34" charset="0"/>
                <a:cs typeface="Times New Roman" panose="02020603050405020304" pitchFamily="18" charset="0"/>
              </a:rPr>
              <a:t>LOGISTIC REGRESSION</a:t>
            </a:r>
            <a:endParaRPr lang="en-IN" b="1" dirty="0">
              <a:solidFill>
                <a:srgbClr val="FFFFFF"/>
              </a:solidFill>
            </a:endParaRPr>
          </a:p>
        </p:txBody>
      </p:sp>
      <p:sp>
        <p:nvSpPr>
          <p:cNvPr id="3" name="Content Placeholder 2">
            <a:extLst>
              <a:ext uri="{FF2B5EF4-FFF2-40B4-BE49-F238E27FC236}">
                <a16:creationId xmlns:a16="http://schemas.microsoft.com/office/drawing/2014/main" id="{CF7DBE3C-8A16-467D-A0C9-9E95D6FDCFC5}"/>
              </a:ext>
            </a:extLst>
          </p:cNvPr>
          <p:cNvSpPr>
            <a:spLocks noGrp="1"/>
          </p:cNvSpPr>
          <p:nvPr>
            <p:ph idx="1"/>
          </p:nvPr>
        </p:nvSpPr>
        <p:spPr>
          <a:xfrm>
            <a:off x="6090574" y="801866"/>
            <a:ext cx="5306084" cy="5230634"/>
          </a:xfrm>
        </p:spPr>
        <p:txBody>
          <a:bodyPr anchor="ctr">
            <a:normAutofit/>
          </a:bodyPr>
          <a:lstStyle/>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 regression is a statistical model that in its basic form uses a logistic function to model a binary dependent variable, although many more complex extensions exist. </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regression analysis, logistic regression (or logit regression) is estimating the parameters of a logistic model (a form of binary regression).</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solidFill>
                <a:srgbClr val="000000"/>
              </a:solidFill>
            </a:endParaRPr>
          </a:p>
        </p:txBody>
      </p:sp>
    </p:spTree>
    <p:extLst>
      <p:ext uri="{BB962C8B-B14F-4D97-AF65-F5344CB8AC3E}">
        <p14:creationId xmlns:p14="http://schemas.microsoft.com/office/powerpoint/2010/main" val="88768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scatter chart&#10;&#10;Description automatically generated">
            <a:extLst>
              <a:ext uri="{FF2B5EF4-FFF2-40B4-BE49-F238E27FC236}">
                <a16:creationId xmlns:a16="http://schemas.microsoft.com/office/drawing/2014/main" id="{8C08C8E7-5AB2-423A-A281-DFE65BD36949}"/>
              </a:ext>
            </a:extLst>
          </p:cNvPr>
          <p:cNvPicPr/>
          <p:nvPr/>
        </p:nvPicPr>
        <p:blipFill>
          <a:blip r:embed="rId2">
            <a:extLst>
              <a:ext uri="{28A0092B-C50C-407E-A947-70E740481C1C}">
                <a14:useLocalDpi xmlns:a14="http://schemas.microsoft.com/office/drawing/2010/main" val="0"/>
              </a:ext>
            </a:extLst>
          </a:blip>
          <a:stretch>
            <a:fillRect/>
          </a:stretch>
        </p:blipFill>
        <p:spPr>
          <a:xfrm>
            <a:off x="1741714" y="457200"/>
            <a:ext cx="8708571" cy="5943600"/>
          </a:xfrm>
          <a:prstGeom prst="rect">
            <a:avLst/>
          </a:prstGeom>
        </p:spPr>
      </p:pic>
    </p:spTree>
    <p:extLst>
      <p:ext uri="{BB962C8B-B14F-4D97-AF65-F5344CB8AC3E}">
        <p14:creationId xmlns:p14="http://schemas.microsoft.com/office/powerpoint/2010/main" val="52507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D267AF-9B16-4259-9814-1BD03A7CC8B2}"/>
              </a:ext>
            </a:extLst>
          </p:cNvPr>
          <p:cNvSpPr>
            <a:spLocks noGrp="1"/>
          </p:cNvSpPr>
          <p:nvPr>
            <p:ph type="title"/>
          </p:nvPr>
        </p:nvSpPr>
        <p:spPr>
          <a:xfrm>
            <a:off x="640079" y="2053641"/>
            <a:ext cx="3669161" cy="2760098"/>
          </a:xfrm>
        </p:spPr>
        <p:txBody>
          <a:bodyPr>
            <a:normAutofit/>
          </a:bodyPr>
          <a:lstStyle/>
          <a:p>
            <a:pPr algn="ctr"/>
            <a:r>
              <a:rPr lang="en-IN" b="1" dirty="0">
                <a:solidFill>
                  <a:srgbClr val="FFFFFF"/>
                </a:solidFill>
              </a:rPr>
              <a:t>CONCLUSION</a:t>
            </a:r>
          </a:p>
        </p:txBody>
      </p:sp>
      <p:sp>
        <p:nvSpPr>
          <p:cNvPr id="3" name="Content Placeholder 2">
            <a:extLst>
              <a:ext uri="{FF2B5EF4-FFF2-40B4-BE49-F238E27FC236}">
                <a16:creationId xmlns:a16="http://schemas.microsoft.com/office/drawing/2014/main" id="{34D0C9A4-A7F4-41B0-88C4-A1BCF95C14A3}"/>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displayed all the data in a graphical format and used various methods to do it. This gives us a better understanding about the type of dishes and </a:t>
            </a:r>
            <a:r>
              <a:rPr lang="en-US" sz="2400">
                <a:solidFill>
                  <a:srgbClr val="000000"/>
                </a:solidFill>
                <a:effectLst/>
                <a:latin typeface="Calibri" panose="020F0502020204030204" pitchFamily="34" charset="0"/>
                <a:ea typeface="Calibri" panose="020F0502020204030204" pitchFamily="34" charset="0"/>
                <a:cs typeface="Calibri" panose="020F0502020204030204" pitchFamily="34" charset="0"/>
              </a:rPr>
              <a:t>restaurants ,people </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India like. We now understand much better what ratings are dependent on and how different methods can be used to represent a dataset and analyze various important results.</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000000"/>
              </a:solidFill>
            </a:endParaRPr>
          </a:p>
        </p:txBody>
      </p:sp>
    </p:spTree>
    <p:extLst>
      <p:ext uri="{BB962C8B-B14F-4D97-AF65-F5344CB8AC3E}">
        <p14:creationId xmlns:p14="http://schemas.microsoft.com/office/powerpoint/2010/main" val="232947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F4F2320-7716-42C9-8EDA-EB9C8BE80284}"/>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41009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A024A3-10E5-44E1-8BE0-983292E71CC0}"/>
              </a:ext>
            </a:extLst>
          </p:cNvPr>
          <p:cNvSpPr>
            <a:spLocks noGrp="1"/>
          </p:cNvSpPr>
          <p:nvPr>
            <p:ph type="title"/>
          </p:nvPr>
        </p:nvSpPr>
        <p:spPr>
          <a:xfrm>
            <a:off x="640079" y="2053641"/>
            <a:ext cx="3669161" cy="2760098"/>
          </a:xfrm>
        </p:spPr>
        <p:txBody>
          <a:bodyPr>
            <a:normAutofit/>
          </a:bodyPr>
          <a:lstStyle/>
          <a:p>
            <a:pPr algn="ctr"/>
            <a:r>
              <a:rPr lang="en-US" b="1" spc="-5" dirty="0">
                <a:solidFill>
                  <a:srgbClr val="FFFFFF"/>
                </a:solidFill>
                <a:effectLst/>
                <a:ea typeface="Calibri" panose="020F0502020204030204" pitchFamily="34" charset="0"/>
                <a:cs typeface="Calibri Light" panose="020F0302020204030204" pitchFamily="34" charset="0"/>
              </a:rPr>
              <a:t>ANALYSIS</a:t>
            </a:r>
            <a:endParaRPr lang="en-IN" b="1" dirty="0">
              <a:solidFill>
                <a:srgbClr val="FFFFFF"/>
              </a:solidFill>
              <a:cs typeface="Calibri Light" panose="020F0302020204030204" pitchFamily="34" charset="0"/>
            </a:endParaRPr>
          </a:p>
        </p:txBody>
      </p:sp>
      <p:sp>
        <p:nvSpPr>
          <p:cNvPr id="3" name="Content Placeholder 2">
            <a:extLst>
              <a:ext uri="{FF2B5EF4-FFF2-40B4-BE49-F238E27FC236}">
                <a16:creationId xmlns:a16="http://schemas.microsoft.com/office/drawing/2014/main" id="{92B80815-2C6A-42A4-B08D-1FC127C56F9D}"/>
              </a:ext>
            </a:extLst>
          </p:cNvPr>
          <p:cNvSpPr>
            <a:spLocks noGrp="1"/>
          </p:cNvSpPr>
          <p:nvPr>
            <p:ph idx="1"/>
          </p:nvPr>
        </p:nvSpPr>
        <p:spPr>
          <a:xfrm>
            <a:off x="6090574" y="801866"/>
            <a:ext cx="5306084" cy="5230634"/>
          </a:xfrm>
        </p:spPr>
        <p:txBody>
          <a:bodyPr anchor="ctr">
            <a:normAutofit/>
          </a:bodyPr>
          <a:lstStyle/>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Which franchise has the highest number of restaurants on Zomato?</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many Restaurants are accepting online orders?</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many Restaurants have a book table facility?</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Which location has the highest number of Restaurants?</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many types of Restaurant types are there?</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is the most liked Restaurant type?</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is the Average cost for 2 persons at a particular restaurant?</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71120" lvl="2" indent="-228600">
              <a:spcBef>
                <a:spcPts val="865"/>
              </a:spcBef>
              <a:spcAft>
                <a:spcPts val="0"/>
              </a:spcAft>
              <a:buClr>
                <a:srgbClr val="292929"/>
              </a:buClr>
              <a:buSzPts val="1400"/>
              <a:buFont typeface="Calibri" panose="020F0502020204030204" pitchFamily="34" charset="0"/>
              <a:buAutoNum type="alphaLcPeriod"/>
            </a:pPr>
            <a:r>
              <a:rPr lang="en-US"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is the most liked cuisine type?</a:t>
            </a:r>
            <a:endParaRPr lang="en-IN"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solidFill>
                <a:srgbClr val="000000"/>
              </a:solidFill>
            </a:endParaRPr>
          </a:p>
        </p:txBody>
      </p:sp>
    </p:spTree>
    <p:extLst>
      <p:ext uri="{BB962C8B-B14F-4D97-AF65-F5344CB8AC3E}">
        <p14:creationId xmlns:p14="http://schemas.microsoft.com/office/powerpoint/2010/main" val="169569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FF73362-AD28-4B53-B2F1-E927E75D7A80}"/>
              </a:ext>
            </a:extLst>
          </p:cNvPr>
          <p:cNvSpPr txBox="1"/>
          <p:nvPr/>
        </p:nvSpPr>
        <p:spPr>
          <a:xfrm>
            <a:off x="2197101" y="735283"/>
            <a:ext cx="4978399" cy="3165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1" kern="1200" dirty="0">
                <a:solidFill>
                  <a:schemeClr val="tx1"/>
                </a:solidFill>
                <a:latin typeface="+mj-lt"/>
                <a:ea typeface="+mj-ea"/>
                <a:cs typeface="+mj-cs"/>
              </a:rPr>
              <a:t>DATASET</a:t>
            </a:r>
          </a:p>
        </p:txBody>
      </p:sp>
      <p:pic>
        <p:nvPicPr>
          <p:cNvPr id="7" name="Graphic 6" descr="Database">
            <a:extLst>
              <a:ext uri="{FF2B5EF4-FFF2-40B4-BE49-F238E27FC236}">
                <a16:creationId xmlns:a16="http://schemas.microsoft.com/office/drawing/2014/main" id="{D453EB56-70AE-4B96-A454-6D09E18F41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3BD9968F-E373-4C5B-B316-272ED973D3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85225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E817A0-F793-41B5-BA64-2264113C6145}"/>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342900" lvl="0" indent="-228600">
              <a:lnSpc>
                <a:spcPct val="90000"/>
              </a:lnSpc>
              <a:spcBef>
                <a:spcPts val="55"/>
              </a:spcBef>
              <a:spcAft>
                <a:spcPts val="0"/>
              </a:spcAft>
              <a:buFont typeface="Arial" panose="020B0604020202020204" pitchFamily="34" charset="0"/>
              <a:buChar char="•"/>
              <a:tabLst>
                <a:tab pos="457200" algn="l"/>
              </a:tabLst>
            </a:pPr>
            <a:r>
              <a:rPr lang="en-US" sz="2000" dirty="0">
                <a:effectLst/>
              </a:rPr>
              <a:t>Name of Dataset: </a:t>
            </a:r>
            <a:r>
              <a:rPr lang="en-US" sz="2000" b="1" dirty="0" err="1"/>
              <a:t>I</a:t>
            </a:r>
            <a:r>
              <a:rPr lang="en-US" sz="2000" b="1" dirty="0" err="1">
                <a:effectLst/>
              </a:rPr>
              <a:t>ndian_restaurants_details</a:t>
            </a:r>
            <a:endParaRPr lang="en-US" sz="2000" b="1" dirty="0">
              <a:effectLst/>
            </a:endParaRPr>
          </a:p>
          <a:p>
            <a:pPr marL="342900" lvl="0" indent="-228600">
              <a:lnSpc>
                <a:spcPct val="90000"/>
              </a:lnSpc>
              <a:spcBef>
                <a:spcPts val="55"/>
              </a:spcBef>
              <a:spcAft>
                <a:spcPts val="0"/>
              </a:spcAft>
              <a:buFont typeface="Arial" panose="020B0604020202020204" pitchFamily="34" charset="0"/>
              <a:buChar char="•"/>
              <a:tabLst>
                <a:tab pos="457200" algn="l"/>
              </a:tabLst>
            </a:pPr>
            <a:r>
              <a:rPr lang="en-US" sz="2000" dirty="0">
                <a:effectLst/>
              </a:rPr>
              <a:t>Dataset Size: </a:t>
            </a:r>
            <a:r>
              <a:rPr lang="en-US" sz="2000" b="1" dirty="0">
                <a:effectLst/>
              </a:rPr>
              <a:t>224520</a:t>
            </a:r>
            <a:r>
              <a:rPr lang="en-US" sz="2000" dirty="0">
                <a:effectLst/>
              </a:rPr>
              <a:t> Rows and </a:t>
            </a:r>
            <a:r>
              <a:rPr lang="en-US" sz="2000" b="1" dirty="0">
                <a:effectLst/>
              </a:rPr>
              <a:t>17</a:t>
            </a:r>
            <a:r>
              <a:rPr lang="en-US" sz="2000" dirty="0">
                <a:effectLst/>
              </a:rPr>
              <a:t> Columns (</a:t>
            </a:r>
            <a:r>
              <a:rPr lang="en-US" sz="2000" b="1" dirty="0">
                <a:effectLst/>
              </a:rPr>
              <a:t>180</a:t>
            </a:r>
            <a:r>
              <a:rPr lang="en-US" sz="2000" dirty="0">
                <a:effectLst/>
              </a:rPr>
              <a:t> MB).</a:t>
            </a:r>
          </a:p>
          <a:p>
            <a:pPr marL="342900" lvl="0" indent="-228600">
              <a:lnSpc>
                <a:spcPct val="90000"/>
              </a:lnSpc>
              <a:spcBef>
                <a:spcPts val="55"/>
              </a:spcBef>
              <a:spcAft>
                <a:spcPts val="0"/>
              </a:spcAft>
              <a:buFont typeface="Arial" panose="020B0604020202020204" pitchFamily="34" charset="0"/>
              <a:buChar char="•"/>
              <a:tabLst>
                <a:tab pos="457200" algn="l"/>
              </a:tabLst>
            </a:pPr>
            <a:r>
              <a:rPr lang="en-US" sz="2000" dirty="0">
                <a:effectLst/>
              </a:rPr>
              <a:t>Dataset format: Comma separated value file (</a:t>
            </a:r>
            <a:r>
              <a:rPr lang="en-US" sz="2000" b="1" dirty="0">
                <a:effectLst/>
              </a:rPr>
              <a:t>CSV</a:t>
            </a:r>
            <a:r>
              <a:rPr lang="en-US" sz="2000" dirty="0">
                <a:effectLst/>
              </a:rPr>
              <a:t>).</a:t>
            </a:r>
          </a:p>
          <a:p>
            <a:pPr marL="342900" lvl="0" indent="-228600">
              <a:lnSpc>
                <a:spcPct val="90000"/>
              </a:lnSpc>
              <a:spcBef>
                <a:spcPts val="55"/>
              </a:spcBef>
              <a:spcAft>
                <a:spcPts val="0"/>
              </a:spcAft>
              <a:buFont typeface="Arial" panose="020B0604020202020204" pitchFamily="34" charset="0"/>
              <a:buChar char="•"/>
              <a:tabLst>
                <a:tab pos="457200" algn="l"/>
              </a:tabLst>
            </a:pPr>
            <a:r>
              <a:rPr lang="en-US" sz="2000" dirty="0">
                <a:effectLst/>
              </a:rPr>
              <a:t>Description: </a:t>
            </a:r>
          </a:p>
          <a:p>
            <a:pPr lvl="0">
              <a:lnSpc>
                <a:spcPct val="90000"/>
              </a:lnSpc>
              <a:spcBef>
                <a:spcPts val="55"/>
              </a:spcBef>
              <a:spcAft>
                <a:spcPts val="0"/>
              </a:spcAft>
              <a:tabLst>
                <a:tab pos="457200" algn="l"/>
              </a:tabLst>
            </a:pPr>
            <a:r>
              <a:rPr lang="en-US" sz="2000" dirty="0"/>
              <a:t>	</a:t>
            </a:r>
            <a:r>
              <a:rPr lang="en-US" sz="2000" dirty="0">
                <a:effectLst/>
              </a:rPr>
              <a:t>Data in this dataset belongs to "Zomato Media Private Limited". Basically the data has all the Zomato restaurants with their ratings, votes and other crucial data attributes to do research work.</a:t>
            </a:r>
          </a:p>
          <a:p>
            <a:pPr marL="342900" lvl="0" indent="-228600">
              <a:lnSpc>
                <a:spcPct val="90000"/>
              </a:lnSpc>
              <a:spcBef>
                <a:spcPts val="55"/>
              </a:spcBef>
              <a:spcAft>
                <a:spcPts val="0"/>
              </a:spcAft>
              <a:buFont typeface="Arial" panose="020B0604020202020204" pitchFamily="34" charset="0"/>
              <a:buChar char="•"/>
              <a:tabLst>
                <a:tab pos="457200" algn="l"/>
              </a:tabLst>
            </a:pPr>
            <a:endParaRPr lang="en-US" sz="2000" dirty="0"/>
          </a:p>
          <a:p>
            <a:pPr marL="342900" lvl="0" indent="-228600">
              <a:lnSpc>
                <a:spcPct val="90000"/>
              </a:lnSpc>
              <a:spcBef>
                <a:spcPts val="55"/>
              </a:spcBef>
              <a:spcAft>
                <a:spcPts val="0"/>
              </a:spcAft>
              <a:buFont typeface="Arial" panose="020B0604020202020204" pitchFamily="34" charset="0"/>
              <a:buChar char="•"/>
              <a:tabLst>
                <a:tab pos="457200" algn="l"/>
              </a:tabLst>
            </a:pPr>
            <a:r>
              <a:rPr lang="en-US" sz="2000" dirty="0">
                <a:effectLst/>
              </a:rPr>
              <a:t>Column names of the dataset are:-</a:t>
            </a:r>
          </a:p>
          <a:p>
            <a:pPr lvl="0">
              <a:lnSpc>
                <a:spcPct val="90000"/>
              </a:lnSpc>
            </a:pPr>
            <a:r>
              <a:rPr lang="en-US" sz="2000" dirty="0" err="1"/>
              <a:t>Z</a:t>
            </a:r>
            <a:r>
              <a:rPr lang="en-US" sz="2000" dirty="0" err="1">
                <a:effectLst/>
              </a:rPr>
              <a:t>omato_url</a:t>
            </a:r>
            <a:r>
              <a:rPr lang="en-US" sz="2000" dirty="0">
                <a:effectLst/>
              </a:rPr>
              <a:t>, Name</a:t>
            </a:r>
            <a:r>
              <a:rPr lang="en-US" sz="2000" dirty="0"/>
              <a:t>  ,</a:t>
            </a:r>
            <a:r>
              <a:rPr lang="en-US" sz="2000" dirty="0">
                <a:effectLst/>
              </a:rPr>
              <a:t>City,</a:t>
            </a:r>
            <a:r>
              <a:rPr lang="en-US" sz="2000" dirty="0"/>
              <a:t>  </a:t>
            </a:r>
            <a:r>
              <a:rPr lang="en-US" sz="2000" dirty="0">
                <a:effectLst/>
              </a:rPr>
              <a:t>Area,</a:t>
            </a:r>
            <a:r>
              <a:rPr lang="en-US" sz="2000" dirty="0"/>
              <a:t>  </a:t>
            </a:r>
            <a:r>
              <a:rPr lang="en-US" sz="2000" dirty="0">
                <a:effectLst/>
              </a:rPr>
              <a:t>Rating,</a:t>
            </a:r>
            <a:r>
              <a:rPr lang="en-US" sz="2000" dirty="0"/>
              <a:t>   </a:t>
            </a:r>
            <a:r>
              <a:rPr lang="en-US" sz="2000" dirty="0" err="1"/>
              <a:t>R</a:t>
            </a:r>
            <a:r>
              <a:rPr lang="en-US" sz="2000" dirty="0" err="1">
                <a:effectLst/>
              </a:rPr>
              <a:t>ating_count</a:t>
            </a:r>
            <a:r>
              <a:rPr lang="en-US" sz="2000" dirty="0">
                <a:effectLst/>
              </a:rPr>
              <a:t>,</a:t>
            </a:r>
            <a:r>
              <a:rPr lang="en-US" sz="2000" dirty="0"/>
              <a:t>  </a:t>
            </a:r>
            <a:r>
              <a:rPr lang="en-US" sz="2000" dirty="0">
                <a:effectLst/>
              </a:rPr>
              <a:t>Telephone,</a:t>
            </a:r>
            <a:r>
              <a:rPr lang="en-US" sz="2000" dirty="0"/>
              <a:t>  </a:t>
            </a:r>
            <a:r>
              <a:rPr lang="en-US" sz="2000" dirty="0">
                <a:effectLst/>
              </a:rPr>
              <a:t>Cuisine,</a:t>
            </a:r>
            <a:r>
              <a:rPr lang="en-US" sz="2000" dirty="0"/>
              <a:t>  </a:t>
            </a:r>
            <a:r>
              <a:rPr lang="en-US" sz="2000" dirty="0" err="1"/>
              <a:t>C</a:t>
            </a:r>
            <a:r>
              <a:rPr lang="en-US" sz="2000" dirty="0" err="1">
                <a:effectLst/>
              </a:rPr>
              <a:t>ost_for_two</a:t>
            </a:r>
            <a:r>
              <a:rPr lang="en-US" sz="2000" dirty="0">
                <a:effectLst/>
              </a:rPr>
              <a:t>,</a:t>
            </a:r>
            <a:r>
              <a:rPr lang="en-US" sz="2000" dirty="0"/>
              <a:t> </a:t>
            </a:r>
            <a:r>
              <a:rPr lang="en-US" sz="2000" dirty="0">
                <a:effectLst/>
              </a:rPr>
              <a:t>Address,     Timings , </a:t>
            </a:r>
            <a:r>
              <a:rPr lang="en-US" sz="2000" dirty="0" err="1">
                <a:effectLst/>
              </a:rPr>
              <a:t>Online_order</a:t>
            </a:r>
            <a:r>
              <a:rPr lang="en-US" sz="2000" dirty="0">
                <a:effectLst/>
              </a:rPr>
              <a:t>,</a:t>
            </a:r>
            <a:r>
              <a:rPr lang="en-US" sz="2000" dirty="0"/>
              <a:t> </a:t>
            </a:r>
            <a:r>
              <a:rPr lang="en-US" sz="2000" dirty="0" err="1"/>
              <a:t>T</a:t>
            </a:r>
            <a:r>
              <a:rPr lang="en-US" sz="2000" dirty="0" err="1">
                <a:effectLst/>
              </a:rPr>
              <a:t>able_reservation</a:t>
            </a:r>
            <a:r>
              <a:rPr lang="en-US" sz="2000" dirty="0">
                <a:effectLst/>
              </a:rPr>
              <a:t>, </a:t>
            </a:r>
            <a:r>
              <a:rPr lang="en-US" sz="2000" dirty="0" err="1"/>
              <a:t>D</a:t>
            </a:r>
            <a:r>
              <a:rPr lang="en-US" sz="2000" dirty="0" err="1">
                <a:effectLst/>
              </a:rPr>
              <a:t>elivey_only</a:t>
            </a:r>
            <a:r>
              <a:rPr lang="en-US" sz="2000" dirty="0">
                <a:effectLst/>
              </a:rPr>
              <a:t>, </a:t>
            </a:r>
            <a:r>
              <a:rPr lang="en-US" sz="2000" dirty="0" err="1"/>
              <a:t>F</a:t>
            </a:r>
            <a:r>
              <a:rPr lang="en-US" sz="2000" dirty="0" err="1">
                <a:effectLst/>
              </a:rPr>
              <a:t>amous_food</a:t>
            </a:r>
            <a:r>
              <a:rPr lang="en-US" sz="2000" dirty="0"/>
              <a:t> ,  L</a:t>
            </a:r>
            <a:r>
              <a:rPr lang="en-US" sz="2000" dirty="0">
                <a:effectLst/>
              </a:rPr>
              <a:t>ongitude, </a:t>
            </a:r>
            <a:r>
              <a:rPr lang="en-US" sz="2000" dirty="0"/>
              <a:t>L</a:t>
            </a:r>
            <a:r>
              <a:rPr lang="en-US" sz="2000" dirty="0">
                <a:effectLst/>
              </a:rPr>
              <a:t>atitude</a:t>
            </a:r>
          </a:p>
          <a:p>
            <a:pPr marL="0"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41385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 application, table, Excel&#10;&#10;Description automatically generated">
            <a:extLst>
              <a:ext uri="{FF2B5EF4-FFF2-40B4-BE49-F238E27FC236}">
                <a16:creationId xmlns:a16="http://schemas.microsoft.com/office/drawing/2014/main" id="{285629BE-7516-4DA2-B66A-ABD14A07ACF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7" name="Rectangle 2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3C3D0-08C5-4F3A-A2B7-77C67CC1562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Original Dataset</a:t>
            </a:r>
          </a:p>
        </p:txBody>
      </p:sp>
      <p:cxnSp>
        <p:nvCxnSpPr>
          <p:cNvPr id="28" name="Straight Connector 2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4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198A-2095-4FEE-A28C-1F433D3D28EA}"/>
              </a:ext>
            </a:extLst>
          </p:cNvPr>
          <p:cNvSpPr>
            <a:spLocks noGrp="1"/>
          </p:cNvSpPr>
          <p:nvPr>
            <p:ph type="title"/>
          </p:nvPr>
        </p:nvSpPr>
        <p:spPr/>
        <p:txBody>
          <a:bodyPr/>
          <a:lstStyle/>
          <a:p>
            <a:r>
              <a:rPr lang="en-IN" dirty="0"/>
              <a:t>Data Pre-processing</a:t>
            </a:r>
          </a:p>
        </p:txBody>
      </p:sp>
      <p:graphicFrame>
        <p:nvGraphicFramePr>
          <p:cNvPr id="5" name="Content Placeholder 2">
            <a:extLst>
              <a:ext uri="{FF2B5EF4-FFF2-40B4-BE49-F238E27FC236}">
                <a16:creationId xmlns:a16="http://schemas.microsoft.com/office/drawing/2014/main" id="{E7223745-6C1C-4BFA-ADB5-088BBD49A9D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91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 application, table, Excel&#10;&#10;Description automatically generated">
            <a:extLst>
              <a:ext uri="{FF2B5EF4-FFF2-40B4-BE49-F238E27FC236}">
                <a16:creationId xmlns:a16="http://schemas.microsoft.com/office/drawing/2014/main" id="{42B799DD-22AA-4189-95D1-48F704BF36B9}"/>
              </a:ext>
            </a:extLst>
          </p:cNvPr>
          <p:cNvPicPr>
            <a:picLocks noGrp="1"/>
          </p:cNvPicPr>
          <p:nvPr>
            <p:ph idx="1"/>
          </p:nvPr>
        </p:nvPicPr>
        <p:blipFill rotWithShape="1">
          <a:blip r:embed="rId2"/>
          <a:srcRect/>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DC26C-7179-4238-80D6-A9C0B4F59E90}"/>
              </a:ext>
            </a:extLst>
          </p:cNvPr>
          <p:cNvSpPr>
            <a:spLocks noGrp="1"/>
          </p:cNvSpPr>
          <p:nvPr>
            <p:ph type="title"/>
          </p:nvPr>
        </p:nvSpPr>
        <p:spPr>
          <a:xfrm>
            <a:off x="523875" y="5317240"/>
            <a:ext cx="11210925" cy="744836"/>
          </a:xfrm>
        </p:spPr>
        <p:txBody>
          <a:bodyPr vert="horz" lIns="91440" tIns="45720" rIns="91440" bIns="45720" rtlCol="0" anchor="ctr">
            <a:noAutofit/>
          </a:bodyPr>
          <a:lstStyle/>
          <a:p>
            <a:pPr marL="305435" marR="111760" algn="ctr">
              <a:spcAft>
                <a:spcPts val="0"/>
              </a:spcAft>
            </a:pPr>
            <a:br>
              <a:rPr lang="en-US" sz="3600" dirty="0">
                <a:solidFill>
                  <a:schemeClr val="tx1">
                    <a:lumMod val="85000"/>
                    <a:lumOff val="15000"/>
                  </a:schemeClr>
                </a:solidFill>
                <a:effectLst/>
              </a:rPr>
            </a:br>
            <a:br>
              <a:rPr lang="en-US" sz="3600" dirty="0">
                <a:solidFill>
                  <a:schemeClr val="tx1">
                    <a:lumMod val="85000"/>
                    <a:lumOff val="15000"/>
                  </a:schemeClr>
                </a:solidFill>
                <a:effectLst/>
              </a:rPr>
            </a:br>
            <a:r>
              <a:rPr lang="en-US" sz="3600" dirty="0">
                <a:solidFill>
                  <a:schemeClr val="tx1">
                    <a:lumMod val="85000"/>
                    <a:lumOff val="15000"/>
                  </a:schemeClr>
                </a:solidFill>
                <a:effectLst/>
              </a:rPr>
              <a:t>Dataset after Preprocessing</a:t>
            </a:r>
            <a:br>
              <a:rPr lang="en-US" sz="3600" dirty="0">
                <a:solidFill>
                  <a:schemeClr val="tx1">
                    <a:lumMod val="85000"/>
                    <a:lumOff val="15000"/>
                  </a:schemeClr>
                </a:solidFill>
                <a:effectLst/>
              </a:rPr>
            </a:br>
            <a:br>
              <a:rPr lang="en-US" sz="3600" dirty="0">
                <a:solidFill>
                  <a:schemeClr val="tx1">
                    <a:lumMod val="85000"/>
                    <a:lumOff val="15000"/>
                  </a:schemeClr>
                </a:solidFill>
                <a:effectLst/>
              </a:rPr>
            </a:br>
            <a:endParaRPr lang="en-US" sz="3600" dirty="0">
              <a:solidFill>
                <a:schemeClr val="tx1">
                  <a:lumMod val="85000"/>
                  <a:lumOff val="15000"/>
                </a:schemeClr>
              </a:solidFill>
            </a:endParaRPr>
          </a:p>
        </p:txBody>
      </p:sp>
      <p:cxnSp>
        <p:nvCxnSpPr>
          <p:cNvPr id="23" name="Straight Connector 2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49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1752A6-313C-4B75-A0EB-198D26306306}"/>
              </a:ext>
            </a:extLst>
          </p:cNvPr>
          <p:cNvSpPr txBox="1"/>
          <p:nvPr/>
        </p:nvSpPr>
        <p:spPr>
          <a:xfrm>
            <a:off x="1094095" y="851517"/>
            <a:ext cx="5238466" cy="29914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1" kern="1200" dirty="0">
                <a:solidFill>
                  <a:schemeClr val="tx1"/>
                </a:solidFill>
                <a:effectLst/>
                <a:latin typeface="+mj-lt"/>
                <a:ea typeface="+mj-ea"/>
                <a:cs typeface="+mj-cs"/>
              </a:rPr>
              <a:t>Data Visualization</a:t>
            </a:r>
            <a:endParaRPr lang="en-US" sz="5600" b="1"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Bar chart">
            <a:extLst>
              <a:ext uri="{FF2B5EF4-FFF2-40B4-BE49-F238E27FC236}">
                <a16:creationId xmlns:a16="http://schemas.microsoft.com/office/drawing/2014/main" id="{E1DED1AC-2612-471D-99B0-95D27B724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79539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718</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Aharoni</vt:lpstr>
      <vt:lpstr>Arial</vt:lpstr>
      <vt:lpstr>Calibri</vt:lpstr>
      <vt:lpstr>Calibri Light</vt:lpstr>
      <vt:lpstr>Courier New</vt:lpstr>
      <vt:lpstr>Symbol</vt:lpstr>
      <vt:lpstr>Wingdings</vt:lpstr>
      <vt:lpstr>Office Theme</vt:lpstr>
      <vt:lpstr>PowerPoint Presentation</vt:lpstr>
      <vt:lpstr>INTRODUCTION</vt:lpstr>
      <vt:lpstr>ANALYSIS</vt:lpstr>
      <vt:lpstr>PowerPoint Presentation</vt:lpstr>
      <vt:lpstr>PowerPoint Presentation</vt:lpstr>
      <vt:lpstr>Original Dataset</vt:lpstr>
      <vt:lpstr>Data Pre-processing</vt:lpstr>
      <vt:lpstr>  Dataset after Preprocessing  </vt:lpstr>
      <vt:lpstr>PowerPoint Presentation</vt:lpstr>
      <vt:lpstr> TABLEAU TOOL </vt:lpstr>
      <vt:lpstr>PowerPoint Presentation</vt:lpstr>
      <vt:lpstr>PowerPoint Presentation</vt:lpstr>
      <vt:lpstr>PowerPoint Presentation</vt:lpstr>
      <vt:lpstr>PYTHON</vt:lpstr>
      <vt:lpstr>PowerPoint Presentation</vt:lpstr>
      <vt:lpstr>Machine Learning Algorithms</vt:lpstr>
      <vt:lpstr>PowerPoint Presentation</vt:lpstr>
      <vt:lpstr>LINEAR REGRESSION</vt:lpstr>
      <vt:lpstr>PowerPoint Presentation</vt:lpstr>
      <vt:lpstr>LOGISTIC REGRESSION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Kumar</dc:creator>
  <cp:lastModifiedBy>Aniket Kumar</cp:lastModifiedBy>
  <cp:revision>20</cp:revision>
  <dcterms:created xsi:type="dcterms:W3CDTF">2021-02-06T08:30:26Z</dcterms:created>
  <dcterms:modified xsi:type="dcterms:W3CDTF">2021-02-08T03:35:24Z</dcterms:modified>
</cp:coreProperties>
</file>