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5"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36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hyperlink" Target="https://arxiv.org/abs/1702.05373v1"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arxiv.org/abs/1702.05373v1"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035532-9C7E-43E0-B12C-AAFE2F324413}"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5F36B2F7-D2BC-43AD-88D9-EC6B6F419D1B}">
      <dgm:prSet/>
      <dgm:spPr/>
      <dgm:t>
        <a:bodyPr/>
        <a:lstStyle/>
        <a:p>
          <a:r>
            <a:rPr lang="en-GB" dirty="0"/>
            <a:t>1. MNIST:</a:t>
          </a:r>
          <a:endParaRPr lang="en-US" dirty="0"/>
        </a:p>
      </dgm:t>
    </dgm:pt>
    <dgm:pt modelId="{484E50E0-2B2E-42D3-B2A8-4763D993BEDD}" type="parTrans" cxnId="{C451011D-9B79-4A15-8B7A-8F418E82A996}">
      <dgm:prSet/>
      <dgm:spPr/>
      <dgm:t>
        <a:bodyPr/>
        <a:lstStyle/>
        <a:p>
          <a:endParaRPr lang="en-US"/>
        </a:p>
      </dgm:t>
    </dgm:pt>
    <dgm:pt modelId="{D84753BD-4BD7-41D5-B20D-FBF1D5FAD198}" type="sibTrans" cxnId="{C451011D-9B79-4A15-8B7A-8F418E82A996}">
      <dgm:prSet/>
      <dgm:spPr/>
      <dgm:t>
        <a:bodyPr/>
        <a:lstStyle/>
        <a:p>
          <a:endParaRPr lang="en-US"/>
        </a:p>
      </dgm:t>
    </dgm:pt>
    <dgm:pt modelId="{1078BA58-6A09-427D-A501-36645699E693}">
      <dgm:prSet/>
      <dgm:spPr/>
      <dgm:t>
        <a:bodyPr/>
        <a:lstStyle/>
        <a:p>
          <a:r>
            <a:rPr lang="en-GB"/>
            <a:t>a. The MNIST dataset is an acronym that stands for the Modified National Institute of Standards and Technology   		    dataset.</a:t>
          </a:r>
          <a:endParaRPr lang="en-US"/>
        </a:p>
      </dgm:t>
    </dgm:pt>
    <dgm:pt modelId="{D500C007-CC75-42CC-8C58-B129B3648F63}" type="parTrans" cxnId="{48310BD9-D4FD-420F-92E0-031D8BF0E12D}">
      <dgm:prSet/>
      <dgm:spPr/>
      <dgm:t>
        <a:bodyPr/>
        <a:lstStyle/>
        <a:p>
          <a:endParaRPr lang="en-US"/>
        </a:p>
      </dgm:t>
    </dgm:pt>
    <dgm:pt modelId="{33CC9326-96D4-4230-8E18-CC236FF0FA3D}" type="sibTrans" cxnId="{48310BD9-D4FD-420F-92E0-031D8BF0E12D}">
      <dgm:prSet/>
      <dgm:spPr/>
      <dgm:t>
        <a:bodyPr/>
        <a:lstStyle/>
        <a:p>
          <a:endParaRPr lang="en-US"/>
        </a:p>
      </dgm:t>
    </dgm:pt>
    <dgm:pt modelId="{5DF97C88-9083-4E78-9155-1E74D2DD2EA5}">
      <dgm:prSet/>
      <dgm:spPr/>
      <dgm:t>
        <a:bodyPr/>
        <a:lstStyle/>
        <a:p>
          <a:r>
            <a:rPr lang="en-GB"/>
            <a:t>b. Size of Dataset :  122.2 MB</a:t>
          </a:r>
          <a:endParaRPr lang="en-US"/>
        </a:p>
      </dgm:t>
    </dgm:pt>
    <dgm:pt modelId="{93CD05B5-9BD1-43D0-AE9D-4DB29B426903}" type="parTrans" cxnId="{59374ECB-6570-4B01-B357-E23CF6847C56}">
      <dgm:prSet/>
      <dgm:spPr/>
      <dgm:t>
        <a:bodyPr/>
        <a:lstStyle/>
        <a:p>
          <a:endParaRPr lang="en-US"/>
        </a:p>
      </dgm:t>
    </dgm:pt>
    <dgm:pt modelId="{A29FB62C-5DB4-40C2-83B5-17A08F4D6E78}" type="sibTrans" cxnId="{59374ECB-6570-4B01-B357-E23CF6847C56}">
      <dgm:prSet/>
      <dgm:spPr/>
      <dgm:t>
        <a:bodyPr/>
        <a:lstStyle/>
        <a:p>
          <a:endParaRPr lang="en-US"/>
        </a:p>
      </dgm:t>
    </dgm:pt>
    <dgm:pt modelId="{9C4E6B42-B635-44A1-B126-463174B586A3}">
      <dgm:prSet/>
      <dgm:spPr/>
      <dgm:t>
        <a:bodyPr/>
        <a:lstStyle/>
        <a:p>
          <a:r>
            <a:rPr lang="en-GB" dirty="0"/>
            <a:t>c. It is a dataset of 60,000 small square 28×28 pixel grayscale images of handwritten single digits between 0 and 9.</a:t>
          </a:r>
          <a:endParaRPr lang="en-US" dirty="0"/>
        </a:p>
      </dgm:t>
    </dgm:pt>
    <dgm:pt modelId="{ABD220DC-168F-4EE3-8A64-CDC2ED9D6350}" type="parTrans" cxnId="{7595BE35-EEE3-4EA0-A226-2DE5D0247FB8}">
      <dgm:prSet/>
      <dgm:spPr/>
      <dgm:t>
        <a:bodyPr/>
        <a:lstStyle/>
        <a:p>
          <a:endParaRPr lang="en-US"/>
        </a:p>
      </dgm:t>
    </dgm:pt>
    <dgm:pt modelId="{9A0CF6CB-8287-4A30-ADF9-F4ABA72F674F}" type="sibTrans" cxnId="{7595BE35-EEE3-4EA0-A226-2DE5D0247FB8}">
      <dgm:prSet/>
      <dgm:spPr/>
      <dgm:t>
        <a:bodyPr/>
        <a:lstStyle/>
        <a:p>
          <a:endParaRPr lang="en-US"/>
        </a:p>
      </dgm:t>
    </dgm:pt>
    <dgm:pt modelId="{71556D73-B961-4778-AC6C-B31F53113DA6}">
      <dgm:prSet/>
      <dgm:spPr/>
      <dgm:t>
        <a:bodyPr/>
        <a:lstStyle/>
        <a:p>
          <a:r>
            <a:rPr lang="en-GB"/>
            <a:t>d. The set of images in the MNIST database was created in 1998 as a combination of two of NIST's databases</a:t>
          </a:r>
          <a:endParaRPr lang="en-US"/>
        </a:p>
      </dgm:t>
    </dgm:pt>
    <dgm:pt modelId="{0D0CBD92-FC43-4F46-A0E2-0070FD74406A}" type="parTrans" cxnId="{32998542-8D5B-4732-9265-47E9E7B02568}">
      <dgm:prSet/>
      <dgm:spPr/>
      <dgm:t>
        <a:bodyPr/>
        <a:lstStyle/>
        <a:p>
          <a:endParaRPr lang="en-US"/>
        </a:p>
      </dgm:t>
    </dgm:pt>
    <dgm:pt modelId="{D3CE34CD-B3F8-4A15-A8A7-BE34A6B35EBB}" type="sibTrans" cxnId="{32998542-8D5B-4732-9265-47E9E7B02568}">
      <dgm:prSet/>
      <dgm:spPr/>
      <dgm:t>
        <a:bodyPr/>
        <a:lstStyle/>
        <a:p>
          <a:endParaRPr lang="en-US"/>
        </a:p>
      </dgm:t>
    </dgm:pt>
    <dgm:pt modelId="{90A7524B-70AF-4F61-9685-306D528558D1}">
      <dgm:prSet/>
      <dgm:spPr/>
      <dgm:t>
        <a:bodyPr/>
        <a:lstStyle/>
        <a:p>
          <a:r>
            <a:rPr lang="en-GB"/>
            <a:t>2. EMNIST:</a:t>
          </a:r>
          <a:endParaRPr lang="en-US"/>
        </a:p>
      </dgm:t>
    </dgm:pt>
    <dgm:pt modelId="{ABB8BCC8-84A0-4728-9AB8-57901FE1321C}" type="parTrans" cxnId="{67E6B8E1-C2AC-4F10-8C75-5A84085397DE}">
      <dgm:prSet/>
      <dgm:spPr/>
      <dgm:t>
        <a:bodyPr/>
        <a:lstStyle/>
        <a:p>
          <a:endParaRPr lang="en-US"/>
        </a:p>
      </dgm:t>
    </dgm:pt>
    <dgm:pt modelId="{49E57CE6-DD90-48AD-9548-7812769DD197}" type="sibTrans" cxnId="{67E6B8E1-C2AC-4F10-8C75-5A84085397DE}">
      <dgm:prSet/>
      <dgm:spPr/>
      <dgm:t>
        <a:bodyPr/>
        <a:lstStyle/>
        <a:p>
          <a:endParaRPr lang="en-US"/>
        </a:p>
      </dgm:t>
    </dgm:pt>
    <dgm:pt modelId="{19BBD8B3-2203-4BFF-94D8-A626A8485234}">
      <dgm:prSet/>
      <dgm:spPr/>
      <dgm:t>
        <a:bodyPr/>
        <a:lstStyle/>
        <a:p>
          <a:r>
            <a:rPr lang="en-GB"/>
            <a:t>a. The EMNIST dataset is a set of handwritten character digits derived from the NIST Special Database 19  and 		 	    converted to a 28x28 pixel image format and dataset structure that directly matches the MNIST dataset . Further 		    information on the dataset contents and conversion process can be found in the paper available at 					    </a:t>
          </a:r>
          <a:r>
            <a:rPr lang="en-GB">
              <a:hlinkClick xmlns:r="http://schemas.openxmlformats.org/officeDocument/2006/relationships" r:id="rId1"/>
            </a:rPr>
            <a:t>https://arxiv.org/abs/1702.05373v1</a:t>
          </a:r>
          <a:endParaRPr lang="en-US"/>
        </a:p>
      </dgm:t>
    </dgm:pt>
    <dgm:pt modelId="{EA2F6622-B378-45FB-8A39-590F54DA3B22}" type="parTrans" cxnId="{D99C8DAC-1853-4AA7-BEB7-AC95CA7DF7D6}">
      <dgm:prSet/>
      <dgm:spPr/>
      <dgm:t>
        <a:bodyPr/>
        <a:lstStyle/>
        <a:p>
          <a:endParaRPr lang="en-US"/>
        </a:p>
      </dgm:t>
    </dgm:pt>
    <dgm:pt modelId="{C827672E-2C31-4243-A084-0EF923183D22}" type="sibTrans" cxnId="{D99C8DAC-1853-4AA7-BEB7-AC95CA7DF7D6}">
      <dgm:prSet/>
      <dgm:spPr/>
      <dgm:t>
        <a:bodyPr/>
        <a:lstStyle/>
        <a:p>
          <a:endParaRPr lang="en-US"/>
        </a:p>
      </dgm:t>
    </dgm:pt>
    <dgm:pt modelId="{3CD38680-AD22-4630-A959-97B9CECD15EB}">
      <dgm:prSet/>
      <dgm:spPr/>
      <dgm:t>
        <a:bodyPr/>
        <a:lstStyle/>
        <a:p>
          <a:r>
            <a:rPr lang="en-GB"/>
            <a:t>b. There are six different splits provided in this dataset. A short summary of the dataset is provided below:</a:t>
          </a:r>
          <a:endParaRPr lang="en-US"/>
        </a:p>
      </dgm:t>
    </dgm:pt>
    <dgm:pt modelId="{7EDCBA2D-7BD6-4D33-8698-0DF71AE5AEF0}" type="parTrans" cxnId="{C64E0EBA-2053-4D7F-A2FC-A6DAE770E803}">
      <dgm:prSet/>
      <dgm:spPr/>
      <dgm:t>
        <a:bodyPr/>
        <a:lstStyle/>
        <a:p>
          <a:endParaRPr lang="en-US"/>
        </a:p>
      </dgm:t>
    </dgm:pt>
    <dgm:pt modelId="{AD089BBF-61AA-4F69-B5D1-85A03BB4AE7B}" type="sibTrans" cxnId="{C64E0EBA-2053-4D7F-A2FC-A6DAE770E803}">
      <dgm:prSet/>
      <dgm:spPr/>
      <dgm:t>
        <a:bodyPr/>
        <a:lstStyle/>
        <a:p>
          <a:endParaRPr lang="en-US"/>
        </a:p>
      </dgm:t>
    </dgm:pt>
    <dgm:pt modelId="{FE67B95F-20C0-4079-A70F-307F9A1C6447}">
      <dgm:prSet/>
      <dgm:spPr/>
      <dgm:t>
        <a:bodyPr/>
        <a:lstStyle/>
        <a:p>
          <a:r>
            <a:rPr lang="en-GB"/>
            <a:t>EMNIST ByClass: 814,255 characters. 62 unbalanced classes.</a:t>
          </a:r>
          <a:endParaRPr lang="en-US"/>
        </a:p>
      </dgm:t>
    </dgm:pt>
    <dgm:pt modelId="{0497077C-634A-465B-B815-4762260F4181}" type="parTrans" cxnId="{3DEE7809-EB04-49C8-98E0-8FDD8107068E}">
      <dgm:prSet/>
      <dgm:spPr/>
      <dgm:t>
        <a:bodyPr/>
        <a:lstStyle/>
        <a:p>
          <a:endParaRPr lang="en-US"/>
        </a:p>
      </dgm:t>
    </dgm:pt>
    <dgm:pt modelId="{1B24472A-5D50-4174-B1C0-DA7422516ECD}" type="sibTrans" cxnId="{3DEE7809-EB04-49C8-98E0-8FDD8107068E}">
      <dgm:prSet/>
      <dgm:spPr/>
      <dgm:t>
        <a:bodyPr/>
        <a:lstStyle/>
        <a:p>
          <a:endParaRPr lang="en-US"/>
        </a:p>
      </dgm:t>
    </dgm:pt>
    <dgm:pt modelId="{E765CE9B-9262-4FBA-AECD-E3B4558F9772}">
      <dgm:prSet/>
      <dgm:spPr/>
      <dgm:t>
        <a:bodyPr/>
        <a:lstStyle/>
        <a:p>
          <a:r>
            <a:rPr lang="en-GB"/>
            <a:t>EMNIST ByMerge: 814,255 characters. 47 unbalanced classes.</a:t>
          </a:r>
          <a:endParaRPr lang="en-US"/>
        </a:p>
      </dgm:t>
    </dgm:pt>
    <dgm:pt modelId="{A6997ABF-E631-4FD7-903F-2127C40775C9}" type="parTrans" cxnId="{6AFB216B-D37B-410B-8D54-94B0148F01BB}">
      <dgm:prSet/>
      <dgm:spPr/>
      <dgm:t>
        <a:bodyPr/>
        <a:lstStyle/>
        <a:p>
          <a:endParaRPr lang="en-US"/>
        </a:p>
      </dgm:t>
    </dgm:pt>
    <dgm:pt modelId="{52D2575E-06E4-45CC-8F03-44D9B0A5890D}" type="sibTrans" cxnId="{6AFB216B-D37B-410B-8D54-94B0148F01BB}">
      <dgm:prSet/>
      <dgm:spPr/>
      <dgm:t>
        <a:bodyPr/>
        <a:lstStyle/>
        <a:p>
          <a:endParaRPr lang="en-US"/>
        </a:p>
      </dgm:t>
    </dgm:pt>
    <dgm:pt modelId="{CB9AEB0C-C5E4-49F9-B1EB-C55B984A30A1}">
      <dgm:prSet/>
      <dgm:spPr/>
      <dgm:t>
        <a:bodyPr/>
        <a:lstStyle/>
        <a:p>
          <a:r>
            <a:rPr lang="en-GB"/>
            <a:t>EMNIST Balanced:  131,600 characters. 47 balanced classes.</a:t>
          </a:r>
          <a:endParaRPr lang="en-US"/>
        </a:p>
      </dgm:t>
    </dgm:pt>
    <dgm:pt modelId="{C5E847A1-68F2-42CC-9A20-9C4FDEA5647B}" type="parTrans" cxnId="{396E335C-3FF2-488C-ABF7-4EE9F00D9003}">
      <dgm:prSet/>
      <dgm:spPr/>
      <dgm:t>
        <a:bodyPr/>
        <a:lstStyle/>
        <a:p>
          <a:endParaRPr lang="en-US"/>
        </a:p>
      </dgm:t>
    </dgm:pt>
    <dgm:pt modelId="{6178EB40-DA19-46B0-9236-C901A69A4A6A}" type="sibTrans" cxnId="{396E335C-3FF2-488C-ABF7-4EE9F00D9003}">
      <dgm:prSet/>
      <dgm:spPr/>
      <dgm:t>
        <a:bodyPr/>
        <a:lstStyle/>
        <a:p>
          <a:endParaRPr lang="en-US"/>
        </a:p>
      </dgm:t>
    </dgm:pt>
    <dgm:pt modelId="{13A78A20-AD84-4ACC-A842-DB92850128EA}">
      <dgm:prSet/>
      <dgm:spPr/>
      <dgm:t>
        <a:bodyPr/>
        <a:lstStyle/>
        <a:p>
          <a:r>
            <a:rPr lang="en-GB"/>
            <a:t>EMNIST Letters: 145,600 characters. 26 balanced classes.</a:t>
          </a:r>
          <a:endParaRPr lang="en-US"/>
        </a:p>
      </dgm:t>
    </dgm:pt>
    <dgm:pt modelId="{CE9DF768-033B-4084-B29E-AE7DBEEB141D}" type="parTrans" cxnId="{B0EAB8D2-558E-42EC-87DF-9B65ABEA3DF0}">
      <dgm:prSet/>
      <dgm:spPr/>
      <dgm:t>
        <a:bodyPr/>
        <a:lstStyle/>
        <a:p>
          <a:endParaRPr lang="en-US"/>
        </a:p>
      </dgm:t>
    </dgm:pt>
    <dgm:pt modelId="{2730FDAF-6653-48F7-AD7F-D012EB43C6EC}" type="sibTrans" cxnId="{B0EAB8D2-558E-42EC-87DF-9B65ABEA3DF0}">
      <dgm:prSet/>
      <dgm:spPr/>
      <dgm:t>
        <a:bodyPr/>
        <a:lstStyle/>
        <a:p>
          <a:endParaRPr lang="en-US"/>
        </a:p>
      </dgm:t>
    </dgm:pt>
    <dgm:pt modelId="{EA4B2E3F-8183-4906-AF13-A03DBE08F56F}">
      <dgm:prSet/>
      <dgm:spPr/>
      <dgm:t>
        <a:bodyPr/>
        <a:lstStyle/>
        <a:p>
          <a:r>
            <a:rPr lang="en-GB"/>
            <a:t>EMNIST Digits: 280,000 characters. 10 balanced classes.</a:t>
          </a:r>
          <a:endParaRPr lang="en-US"/>
        </a:p>
      </dgm:t>
    </dgm:pt>
    <dgm:pt modelId="{D655B7B1-7AA7-4F5C-B74E-58C112CC3DBA}" type="parTrans" cxnId="{378CFB13-CFF7-4D26-A44B-DF2DCADBEB74}">
      <dgm:prSet/>
      <dgm:spPr/>
      <dgm:t>
        <a:bodyPr/>
        <a:lstStyle/>
        <a:p>
          <a:endParaRPr lang="en-US"/>
        </a:p>
      </dgm:t>
    </dgm:pt>
    <dgm:pt modelId="{83266558-E327-4954-B814-AC1DBFA9014F}" type="sibTrans" cxnId="{378CFB13-CFF7-4D26-A44B-DF2DCADBEB74}">
      <dgm:prSet/>
      <dgm:spPr/>
      <dgm:t>
        <a:bodyPr/>
        <a:lstStyle/>
        <a:p>
          <a:endParaRPr lang="en-US"/>
        </a:p>
      </dgm:t>
    </dgm:pt>
    <dgm:pt modelId="{B7838756-78CF-47FD-8EA3-2567750F5C3F}">
      <dgm:prSet/>
      <dgm:spPr/>
      <dgm:t>
        <a:bodyPr/>
        <a:lstStyle/>
        <a:p>
          <a:r>
            <a:rPr lang="en-GB"/>
            <a:t>EMNIST MNIST: 70,000 characters. 10 balanced classes.</a:t>
          </a:r>
          <a:endParaRPr lang="en-US"/>
        </a:p>
      </dgm:t>
    </dgm:pt>
    <dgm:pt modelId="{FC368740-B0B6-4C08-93BF-3528ECB7F975}" type="parTrans" cxnId="{223DD5C8-D98B-4798-AA35-7DE580D09FEE}">
      <dgm:prSet/>
      <dgm:spPr/>
      <dgm:t>
        <a:bodyPr/>
        <a:lstStyle/>
        <a:p>
          <a:endParaRPr lang="en-US"/>
        </a:p>
      </dgm:t>
    </dgm:pt>
    <dgm:pt modelId="{89E6E0AC-1DCC-4C73-8531-26B27353DEE0}" type="sibTrans" cxnId="{223DD5C8-D98B-4798-AA35-7DE580D09FEE}">
      <dgm:prSet/>
      <dgm:spPr/>
      <dgm:t>
        <a:bodyPr/>
        <a:lstStyle/>
        <a:p>
          <a:endParaRPr lang="en-US"/>
        </a:p>
      </dgm:t>
    </dgm:pt>
    <dgm:pt modelId="{32992EE3-1F5D-4A9A-9BEC-B7B5ECBDAC70}" type="pres">
      <dgm:prSet presAssocID="{30035532-9C7E-43E0-B12C-AAFE2F324413}" presName="linear" presStyleCnt="0">
        <dgm:presLayoutVars>
          <dgm:animLvl val="lvl"/>
          <dgm:resizeHandles val="exact"/>
        </dgm:presLayoutVars>
      </dgm:prSet>
      <dgm:spPr/>
    </dgm:pt>
    <dgm:pt modelId="{D246868C-8EFC-4D2E-AFE9-2AA06C9165F8}" type="pres">
      <dgm:prSet presAssocID="{5F36B2F7-D2BC-43AD-88D9-EC6B6F419D1B}" presName="parentText" presStyleLbl="node1" presStyleIdx="0" presStyleCnt="2">
        <dgm:presLayoutVars>
          <dgm:chMax val="0"/>
          <dgm:bulletEnabled val="1"/>
        </dgm:presLayoutVars>
      </dgm:prSet>
      <dgm:spPr/>
    </dgm:pt>
    <dgm:pt modelId="{C8DBCA55-6DE8-4567-843F-4939CD4D42AD}" type="pres">
      <dgm:prSet presAssocID="{5F36B2F7-D2BC-43AD-88D9-EC6B6F419D1B}" presName="childText" presStyleLbl="revTx" presStyleIdx="0" presStyleCnt="2">
        <dgm:presLayoutVars>
          <dgm:bulletEnabled val="1"/>
        </dgm:presLayoutVars>
      </dgm:prSet>
      <dgm:spPr/>
    </dgm:pt>
    <dgm:pt modelId="{6B1F9670-64FC-4F95-B489-4FD4C5DC96B5}" type="pres">
      <dgm:prSet presAssocID="{90A7524B-70AF-4F61-9685-306D528558D1}" presName="parentText" presStyleLbl="node1" presStyleIdx="1" presStyleCnt="2">
        <dgm:presLayoutVars>
          <dgm:chMax val="0"/>
          <dgm:bulletEnabled val="1"/>
        </dgm:presLayoutVars>
      </dgm:prSet>
      <dgm:spPr/>
    </dgm:pt>
    <dgm:pt modelId="{9F6FF8DF-7EE2-41F3-A1E8-F68D367D004E}" type="pres">
      <dgm:prSet presAssocID="{90A7524B-70AF-4F61-9685-306D528558D1}" presName="childText" presStyleLbl="revTx" presStyleIdx="1" presStyleCnt="2">
        <dgm:presLayoutVars>
          <dgm:bulletEnabled val="1"/>
        </dgm:presLayoutVars>
      </dgm:prSet>
      <dgm:spPr/>
    </dgm:pt>
  </dgm:ptLst>
  <dgm:cxnLst>
    <dgm:cxn modelId="{3DEE7809-EB04-49C8-98E0-8FDD8107068E}" srcId="{3CD38680-AD22-4630-A959-97B9CECD15EB}" destId="{FE67B95F-20C0-4079-A70F-307F9A1C6447}" srcOrd="0" destOrd="0" parTransId="{0497077C-634A-465B-B815-4762260F4181}" sibTransId="{1B24472A-5D50-4174-B1C0-DA7422516ECD}"/>
    <dgm:cxn modelId="{2F858E0D-8113-4453-82BD-C899C64ED0D5}" type="presOf" srcId="{5DF97C88-9083-4E78-9155-1E74D2DD2EA5}" destId="{C8DBCA55-6DE8-4567-843F-4939CD4D42AD}" srcOrd="0" destOrd="1" presId="urn:microsoft.com/office/officeart/2005/8/layout/vList2"/>
    <dgm:cxn modelId="{2F95C511-E314-4BA2-8566-667AB87EE920}" type="presOf" srcId="{71556D73-B961-4778-AC6C-B31F53113DA6}" destId="{C8DBCA55-6DE8-4567-843F-4939CD4D42AD}" srcOrd="0" destOrd="3" presId="urn:microsoft.com/office/officeart/2005/8/layout/vList2"/>
    <dgm:cxn modelId="{378CFB13-CFF7-4D26-A44B-DF2DCADBEB74}" srcId="{3CD38680-AD22-4630-A959-97B9CECD15EB}" destId="{EA4B2E3F-8183-4906-AF13-A03DBE08F56F}" srcOrd="4" destOrd="0" parTransId="{D655B7B1-7AA7-4F5C-B74E-58C112CC3DBA}" sibTransId="{83266558-E327-4954-B814-AC1DBFA9014F}"/>
    <dgm:cxn modelId="{971B0E14-3872-463F-B434-61CA0B2A7607}" type="presOf" srcId="{CB9AEB0C-C5E4-49F9-B1EB-C55B984A30A1}" destId="{9F6FF8DF-7EE2-41F3-A1E8-F68D367D004E}" srcOrd="0" destOrd="4" presId="urn:microsoft.com/office/officeart/2005/8/layout/vList2"/>
    <dgm:cxn modelId="{C451011D-9B79-4A15-8B7A-8F418E82A996}" srcId="{30035532-9C7E-43E0-B12C-AAFE2F324413}" destId="{5F36B2F7-D2BC-43AD-88D9-EC6B6F419D1B}" srcOrd="0" destOrd="0" parTransId="{484E50E0-2B2E-42D3-B2A8-4763D993BEDD}" sibTransId="{D84753BD-4BD7-41D5-B20D-FBF1D5FAD198}"/>
    <dgm:cxn modelId="{729F862B-A263-4AD2-B05C-4ABBFA37FB96}" type="presOf" srcId="{5F36B2F7-D2BC-43AD-88D9-EC6B6F419D1B}" destId="{D246868C-8EFC-4D2E-AFE9-2AA06C9165F8}" srcOrd="0" destOrd="0" presId="urn:microsoft.com/office/officeart/2005/8/layout/vList2"/>
    <dgm:cxn modelId="{7595BE35-EEE3-4EA0-A226-2DE5D0247FB8}" srcId="{5F36B2F7-D2BC-43AD-88D9-EC6B6F419D1B}" destId="{9C4E6B42-B635-44A1-B126-463174B586A3}" srcOrd="2" destOrd="0" parTransId="{ABD220DC-168F-4EE3-8A64-CDC2ED9D6350}" sibTransId="{9A0CF6CB-8287-4A30-ADF9-F4ABA72F674F}"/>
    <dgm:cxn modelId="{396E335C-3FF2-488C-ABF7-4EE9F00D9003}" srcId="{3CD38680-AD22-4630-A959-97B9CECD15EB}" destId="{CB9AEB0C-C5E4-49F9-B1EB-C55B984A30A1}" srcOrd="2" destOrd="0" parTransId="{C5E847A1-68F2-42CC-9A20-9C4FDEA5647B}" sibTransId="{6178EB40-DA19-46B0-9236-C901A69A4A6A}"/>
    <dgm:cxn modelId="{49067441-DD58-4812-A9E6-83852141B78F}" type="presOf" srcId="{13A78A20-AD84-4ACC-A842-DB92850128EA}" destId="{9F6FF8DF-7EE2-41F3-A1E8-F68D367D004E}" srcOrd="0" destOrd="5" presId="urn:microsoft.com/office/officeart/2005/8/layout/vList2"/>
    <dgm:cxn modelId="{C191D761-D02D-46E4-87D2-F7BC1FA9FDEA}" type="presOf" srcId="{9C4E6B42-B635-44A1-B126-463174B586A3}" destId="{C8DBCA55-6DE8-4567-843F-4939CD4D42AD}" srcOrd="0" destOrd="2" presId="urn:microsoft.com/office/officeart/2005/8/layout/vList2"/>
    <dgm:cxn modelId="{32998542-8D5B-4732-9265-47E9E7B02568}" srcId="{5F36B2F7-D2BC-43AD-88D9-EC6B6F419D1B}" destId="{71556D73-B961-4778-AC6C-B31F53113DA6}" srcOrd="3" destOrd="0" parTransId="{0D0CBD92-FC43-4F46-A0E2-0070FD74406A}" sibTransId="{D3CE34CD-B3F8-4A15-A8A7-BE34A6B35EBB}"/>
    <dgm:cxn modelId="{669FCA64-A68C-4F7E-B0EB-BA684A441149}" type="presOf" srcId="{3CD38680-AD22-4630-A959-97B9CECD15EB}" destId="{9F6FF8DF-7EE2-41F3-A1E8-F68D367D004E}" srcOrd="0" destOrd="1" presId="urn:microsoft.com/office/officeart/2005/8/layout/vList2"/>
    <dgm:cxn modelId="{6AFB216B-D37B-410B-8D54-94B0148F01BB}" srcId="{3CD38680-AD22-4630-A959-97B9CECD15EB}" destId="{E765CE9B-9262-4FBA-AECD-E3B4558F9772}" srcOrd="1" destOrd="0" parTransId="{A6997ABF-E631-4FD7-903F-2127C40775C9}" sibTransId="{52D2575E-06E4-45CC-8F03-44D9B0A5890D}"/>
    <dgm:cxn modelId="{D0EFAE86-874A-48B8-A1D2-74FF99047B03}" type="presOf" srcId="{90A7524B-70AF-4F61-9685-306D528558D1}" destId="{6B1F9670-64FC-4F95-B489-4FD4C5DC96B5}" srcOrd="0" destOrd="0" presId="urn:microsoft.com/office/officeart/2005/8/layout/vList2"/>
    <dgm:cxn modelId="{3899D889-F8C3-403D-9AC9-2B02DF3350AB}" type="presOf" srcId="{19BBD8B3-2203-4BFF-94D8-A626A8485234}" destId="{9F6FF8DF-7EE2-41F3-A1E8-F68D367D004E}" srcOrd="0" destOrd="0" presId="urn:microsoft.com/office/officeart/2005/8/layout/vList2"/>
    <dgm:cxn modelId="{D99C8DAC-1853-4AA7-BEB7-AC95CA7DF7D6}" srcId="{90A7524B-70AF-4F61-9685-306D528558D1}" destId="{19BBD8B3-2203-4BFF-94D8-A626A8485234}" srcOrd="0" destOrd="0" parTransId="{EA2F6622-B378-45FB-8A39-590F54DA3B22}" sibTransId="{C827672E-2C31-4243-A084-0EF923183D22}"/>
    <dgm:cxn modelId="{C64E0EBA-2053-4D7F-A2FC-A6DAE770E803}" srcId="{90A7524B-70AF-4F61-9685-306D528558D1}" destId="{3CD38680-AD22-4630-A959-97B9CECD15EB}" srcOrd="1" destOrd="0" parTransId="{7EDCBA2D-7BD6-4D33-8698-0DF71AE5AEF0}" sibTransId="{AD089BBF-61AA-4F69-B5D1-85A03BB4AE7B}"/>
    <dgm:cxn modelId="{060179BF-0A69-4BD8-9185-324FD57E6D5F}" type="presOf" srcId="{1078BA58-6A09-427D-A501-36645699E693}" destId="{C8DBCA55-6DE8-4567-843F-4939CD4D42AD}" srcOrd="0" destOrd="0" presId="urn:microsoft.com/office/officeart/2005/8/layout/vList2"/>
    <dgm:cxn modelId="{223DD5C8-D98B-4798-AA35-7DE580D09FEE}" srcId="{3CD38680-AD22-4630-A959-97B9CECD15EB}" destId="{B7838756-78CF-47FD-8EA3-2567750F5C3F}" srcOrd="5" destOrd="0" parTransId="{FC368740-B0B6-4C08-93BF-3528ECB7F975}" sibTransId="{89E6E0AC-1DCC-4C73-8531-26B27353DEE0}"/>
    <dgm:cxn modelId="{59374ECB-6570-4B01-B357-E23CF6847C56}" srcId="{5F36B2F7-D2BC-43AD-88D9-EC6B6F419D1B}" destId="{5DF97C88-9083-4E78-9155-1E74D2DD2EA5}" srcOrd="1" destOrd="0" parTransId="{93CD05B5-9BD1-43D0-AE9D-4DB29B426903}" sibTransId="{A29FB62C-5DB4-40C2-83B5-17A08F4D6E78}"/>
    <dgm:cxn modelId="{B0EAB8D2-558E-42EC-87DF-9B65ABEA3DF0}" srcId="{3CD38680-AD22-4630-A959-97B9CECD15EB}" destId="{13A78A20-AD84-4ACC-A842-DB92850128EA}" srcOrd="3" destOrd="0" parTransId="{CE9DF768-033B-4084-B29E-AE7DBEEB141D}" sibTransId="{2730FDAF-6653-48F7-AD7F-D012EB43C6EC}"/>
    <dgm:cxn modelId="{97EB9CD8-28C6-40D9-B99C-B33D2F5035EA}" type="presOf" srcId="{E765CE9B-9262-4FBA-AECD-E3B4558F9772}" destId="{9F6FF8DF-7EE2-41F3-A1E8-F68D367D004E}" srcOrd="0" destOrd="3" presId="urn:microsoft.com/office/officeart/2005/8/layout/vList2"/>
    <dgm:cxn modelId="{C0C7C4D8-40FA-428C-BA30-F1237628BDB7}" type="presOf" srcId="{30035532-9C7E-43E0-B12C-AAFE2F324413}" destId="{32992EE3-1F5D-4A9A-9BEC-B7B5ECBDAC70}" srcOrd="0" destOrd="0" presId="urn:microsoft.com/office/officeart/2005/8/layout/vList2"/>
    <dgm:cxn modelId="{48310BD9-D4FD-420F-92E0-031D8BF0E12D}" srcId="{5F36B2F7-D2BC-43AD-88D9-EC6B6F419D1B}" destId="{1078BA58-6A09-427D-A501-36645699E693}" srcOrd="0" destOrd="0" parTransId="{D500C007-CC75-42CC-8C58-B129B3648F63}" sibTransId="{33CC9326-96D4-4230-8E18-CC236FF0FA3D}"/>
    <dgm:cxn modelId="{AD4FB4DC-0B16-417E-828B-1102734AAB79}" type="presOf" srcId="{FE67B95F-20C0-4079-A70F-307F9A1C6447}" destId="{9F6FF8DF-7EE2-41F3-A1E8-F68D367D004E}" srcOrd="0" destOrd="2" presId="urn:microsoft.com/office/officeart/2005/8/layout/vList2"/>
    <dgm:cxn modelId="{67E6B8E1-C2AC-4F10-8C75-5A84085397DE}" srcId="{30035532-9C7E-43E0-B12C-AAFE2F324413}" destId="{90A7524B-70AF-4F61-9685-306D528558D1}" srcOrd="1" destOrd="0" parTransId="{ABB8BCC8-84A0-4728-9AB8-57901FE1321C}" sibTransId="{49E57CE6-DD90-48AD-9548-7812769DD197}"/>
    <dgm:cxn modelId="{D58AE1FA-25CA-4CB6-88C9-E47861AA167C}" type="presOf" srcId="{B7838756-78CF-47FD-8EA3-2567750F5C3F}" destId="{9F6FF8DF-7EE2-41F3-A1E8-F68D367D004E}" srcOrd="0" destOrd="7" presId="urn:microsoft.com/office/officeart/2005/8/layout/vList2"/>
    <dgm:cxn modelId="{E1147FFF-6A95-432F-BE0F-A02B02B4E914}" type="presOf" srcId="{EA4B2E3F-8183-4906-AF13-A03DBE08F56F}" destId="{9F6FF8DF-7EE2-41F3-A1E8-F68D367D004E}" srcOrd="0" destOrd="6" presId="urn:microsoft.com/office/officeart/2005/8/layout/vList2"/>
    <dgm:cxn modelId="{084271AC-FD3B-4FCC-91A2-2F1F9FA75263}" type="presParOf" srcId="{32992EE3-1F5D-4A9A-9BEC-B7B5ECBDAC70}" destId="{D246868C-8EFC-4D2E-AFE9-2AA06C9165F8}" srcOrd="0" destOrd="0" presId="urn:microsoft.com/office/officeart/2005/8/layout/vList2"/>
    <dgm:cxn modelId="{C808FC4E-052E-418E-8C3A-1E61A2E35037}" type="presParOf" srcId="{32992EE3-1F5D-4A9A-9BEC-B7B5ECBDAC70}" destId="{C8DBCA55-6DE8-4567-843F-4939CD4D42AD}" srcOrd="1" destOrd="0" presId="urn:microsoft.com/office/officeart/2005/8/layout/vList2"/>
    <dgm:cxn modelId="{C0259158-8EBF-4C61-8D8E-B541C50CA856}" type="presParOf" srcId="{32992EE3-1F5D-4A9A-9BEC-B7B5ECBDAC70}" destId="{6B1F9670-64FC-4F95-B489-4FD4C5DC96B5}" srcOrd="2" destOrd="0" presId="urn:microsoft.com/office/officeart/2005/8/layout/vList2"/>
    <dgm:cxn modelId="{9914AAB6-1B37-4536-8E4F-A2D8EDEFB674}" type="presParOf" srcId="{32992EE3-1F5D-4A9A-9BEC-B7B5ECBDAC70}" destId="{9F6FF8DF-7EE2-41F3-A1E8-F68D367D004E}"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53166F-3C0C-4F88-8C45-B487EFB8825A}"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BACE7890-633A-45EF-9ABB-42A3AE33937D}">
      <dgm:prSet/>
      <dgm:spPr/>
      <dgm:t>
        <a:bodyPr/>
        <a:lstStyle/>
        <a:p>
          <a:r>
            <a:rPr lang="en-US" b="0" i="0" dirty="0"/>
            <a:t>This trend will probably happen quite slowly though, and handwriting will probably not completely lose its significance, at least not during the next few generations.</a:t>
          </a:r>
          <a:endParaRPr lang="en-US" dirty="0"/>
        </a:p>
      </dgm:t>
    </dgm:pt>
    <dgm:pt modelId="{A7EF13C2-869E-4E0B-9809-A53E592B6AF3}" type="parTrans" cxnId="{2FEF4BD1-FDC8-4739-918F-3795EBDA8B56}">
      <dgm:prSet/>
      <dgm:spPr/>
      <dgm:t>
        <a:bodyPr/>
        <a:lstStyle/>
        <a:p>
          <a:endParaRPr lang="en-US"/>
        </a:p>
      </dgm:t>
    </dgm:pt>
    <dgm:pt modelId="{392940EF-A74A-4F7D-9732-4E92107FF39F}" type="sibTrans" cxnId="{2FEF4BD1-FDC8-4739-918F-3795EBDA8B56}">
      <dgm:prSet/>
      <dgm:spPr/>
      <dgm:t>
        <a:bodyPr/>
        <a:lstStyle/>
        <a:p>
          <a:endParaRPr lang="en-US"/>
        </a:p>
      </dgm:t>
    </dgm:pt>
    <dgm:pt modelId="{05EF485C-47B7-4FD4-A9F8-E2395FD724C4}">
      <dgm:prSet/>
      <dgm:spPr/>
      <dgm:t>
        <a:bodyPr/>
        <a:lstStyle/>
        <a:p>
          <a:r>
            <a:rPr lang="en-GB" dirty="0"/>
            <a:t>But looking into the positive aspects a lot of tasks can be automated by extending the Handwritten  Recognition from text to speech conversion.</a:t>
          </a:r>
          <a:endParaRPr lang="en-US" dirty="0"/>
        </a:p>
      </dgm:t>
    </dgm:pt>
    <dgm:pt modelId="{0049CB13-DD34-471A-AE24-DD96EB913E6F}" type="parTrans" cxnId="{BAAAE921-F241-461E-AC33-99B500CA0E55}">
      <dgm:prSet/>
      <dgm:spPr/>
      <dgm:t>
        <a:bodyPr/>
        <a:lstStyle/>
        <a:p>
          <a:endParaRPr lang="en-US"/>
        </a:p>
      </dgm:t>
    </dgm:pt>
    <dgm:pt modelId="{B36E03B4-F7B8-4FDF-BFFE-914E31D3E7E8}" type="sibTrans" cxnId="{BAAAE921-F241-461E-AC33-99B500CA0E55}">
      <dgm:prSet/>
      <dgm:spPr/>
      <dgm:t>
        <a:bodyPr/>
        <a:lstStyle/>
        <a:p>
          <a:endParaRPr lang="en-US"/>
        </a:p>
      </dgm:t>
    </dgm:pt>
    <dgm:pt modelId="{0437C1FD-B83A-4F88-9CAD-7427AF7CA9A1}">
      <dgm:prSet/>
      <dgm:spPr/>
      <dgm:t>
        <a:bodyPr/>
        <a:lstStyle/>
        <a:p>
          <a:r>
            <a:rPr lang="en-US" b="0" i="0" dirty="0"/>
            <a:t>The future of handwritten recognition system is difficult to predict, but one scenario, not a very optimistic one, suggests that handwriting skills are starting to degenerate with the increased keyboard use.</a:t>
          </a:r>
          <a:endParaRPr lang="en-US" dirty="0"/>
        </a:p>
      </dgm:t>
    </dgm:pt>
    <dgm:pt modelId="{66EA0AC2-2E5F-433F-B9FD-E1E12E277274}" type="sibTrans" cxnId="{57714F89-18CA-437C-8C5B-55E6A10A5705}">
      <dgm:prSet/>
      <dgm:spPr/>
      <dgm:t>
        <a:bodyPr/>
        <a:lstStyle/>
        <a:p>
          <a:endParaRPr lang="en-US"/>
        </a:p>
      </dgm:t>
    </dgm:pt>
    <dgm:pt modelId="{7FFA8CCC-D63C-44B4-B398-A1760A7B2195}" type="parTrans" cxnId="{57714F89-18CA-437C-8C5B-55E6A10A5705}">
      <dgm:prSet/>
      <dgm:spPr/>
      <dgm:t>
        <a:bodyPr/>
        <a:lstStyle/>
        <a:p>
          <a:endParaRPr lang="en-US"/>
        </a:p>
      </dgm:t>
    </dgm:pt>
    <dgm:pt modelId="{C483CD14-8560-43AF-A0C4-33A96E37B622}" type="pres">
      <dgm:prSet presAssocID="{3253166F-3C0C-4F88-8C45-B487EFB8825A}" presName="diagram" presStyleCnt="0">
        <dgm:presLayoutVars>
          <dgm:dir/>
          <dgm:resizeHandles val="exact"/>
        </dgm:presLayoutVars>
      </dgm:prSet>
      <dgm:spPr/>
    </dgm:pt>
    <dgm:pt modelId="{2DF78FC0-8F12-45C3-BB95-5D6BD2EF9EB2}" type="pres">
      <dgm:prSet presAssocID="{0437C1FD-B83A-4F88-9CAD-7427AF7CA9A1}" presName="node" presStyleLbl="node1" presStyleIdx="0" presStyleCnt="3">
        <dgm:presLayoutVars>
          <dgm:bulletEnabled val="1"/>
        </dgm:presLayoutVars>
      </dgm:prSet>
      <dgm:spPr/>
    </dgm:pt>
    <dgm:pt modelId="{80A6F67C-11B5-4CDC-BCF2-EECC29FF7F5C}" type="pres">
      <dgm:prSet presAssocID="{66EA0AC2-2E5F-433F-B9FD-E1E12E277274}" presName="sibTrans" presStyleLbl="sibTrans2D1" presStyleIdx="0" presStyleCnt="2"/>
      <dgm:spPr/>
    </dgm:pt>
    <dgm:pt modelId="{760E611E-EFF4-4049-A767-D3D74B6156BD}" type="pres">
      <dgm:prSet presAssocID="{66EA0AC2-2E5F-433F-B9FD-E1E12E277274}" presName="connectorText" presStyleLbl="sibTrans2D1" presStyleIdx="0" presStyleCnt="2"/>
      <dgm:spPr/>
    </dgm:pt>
    <dgm:pt modelId="{7CC3CA05-D471-40C4-B2C2-844C0935D3E0}" type="pres">
      <dgm:prSet presAssocID="{BACE7890-633A-45EF-9ABB-42A3AE33937D}" presName="node" presStyleLbl="node1" presStyleIdx="1" presStyleCnt="3">
        <dgm:presLayoutVars>
          <dgm:bulletEnabled val="1"/>
        </dgm:presLayoutVars>
      </dgm:prSet>
      <dgm:spPr/>
    </dgm:pt>
    <dgm:pt modelId="{FFE87CDA-54A5-43A7-9493-450CAAD7DC32}" type="pres">
      <dgm:prSet presAssocID="{392940EF-A74A-4F7D-9732-4E92107FF39F}" presName="sibTrans" presStyleLbl="sibTrans2D1" presStyleIdx="1" presStyleCnt="2"/>
      <dgm:spPr/>
    </dgm:pt>
    <dgm:pt modelId="{9E2E9EAD-F9B8-4EE4-A0D3-FA9C8132293B}" type="pres">
      <dgm:prSet presAssocID="{392940EF-A74A-4F7D-9732-4E92107FF39F}" presName="connectorText" presStyleLbl="sibTrans2D1" presStyleIdx="1" presStyleCnt="2"/>
      <dgm:spPr/>
    </dgm:pt>
    <dgm:pt modelId="{5BB861E4-2A83-4066-A21D-5782A7FB1299}" type="pres">
      <dgm:prSet presAssocID="{05EF485C-47B7-4FD4-A9F8-E2395FD724C4}" presName="node" presStyleLbl="node1" presStyleIdx="2" presStyleCnt="3">
        <dgm:presLayoutVars>
          <dgm:bulletEnabled val="1"/>
        </dgm:presLayoutVars>
      </dgm:prSet>
      <dgm:spPr/>
    </dgm:pt>
  </dgm:ptLst>
  <dgm:cxnLst>
    <dgm:cxn modelId="{BAAAE921-F241-461E-AC33-99B500CA0E55}" srcId="{3253166F-3C0C-4F88-8C45-B487EFB8825A}" destId="{05EF485C-47B7-4FD4-A9F8-E2395FD724C4}" srcOrd="2" destOrd="0" parTransId="{0049CB13-DD34-471A-AE24-DD96EB913E6F}" sibTransId="{B36E03B4-F7B8-4FDF-BFFE-914E31D3E7E8}"/>
    <dgm:cxn modelId="{29FF4673-5C41-4E81-A8A3-CBCD030B067F}" type="presOf" srcId="{392940EF-A74A-4F7D-9732-4E92107FF39F}" destId="{9E2E9EAD-F9B8-4EE4-A0D3-FA9C8132293B}" srcOrd="1" destOrd="0" presId="urn:microsoft.com/office/officeart/2005/8/layout/process5"/>
    <dgm:cxn modelId="{0C011654-6F94-475C-97FD-B370448CE154}" type="presOf" srcId="{392940EF-A74A-4F7D-9732-4E92107FF39F}" destId="{FFE87CDA-54A5-43A7-9493-450CAAD7DC32}" srcOrd="0" destOrd="0" presId="urn:microsoft.com/office/officeart/2005/8/layout/process5"/>
    <dgm:cxn modelId="{57714F89-18CA-437C-8C5B-55E6A10A5705}" srcId="{3253166F-3C0C-4F88-8C45-B487EFB8825A}" destId="{0437C1FD-B83A-4F88-9CAD-7427AF7CA9A1}" srcOrd="0" destOrd="0" parTransId="{7FFA8CCC-D63C-44B4-B398-A1760A7B2195}" sibTransId="{66EA0AC2-2E5F-433F-B9FD-E1E12E277274}"/>
    <dgm:cxn modelId="{18493DBF-7BEE-45B0-A8C6-9AEFCC59AADA}" type="presOf" srcId="{0437C1FD-B83A-4F88-9CAD-7427AF7CA9A1}" destId="{2DF78FC0-8F12-45C3-BB95-5D6BD2EF9EB2}" srcOrd="0" destOrd="0" presId="urn:microsoft.com/office/officeart/2005/8/layout/process5"/>
    <dgm:cxn modelId="{B25CF9C3-8FBC-49B0-BD2F-67236E5E127C}" type="presOf" srcId="{66EA0AC2-2E5F-433F-B9FD-E1E12E277274}" destId="{760E611E-EFF4-4049-A767-D3D74B6156BD}" srcOrd="1" destOrd="0" presId="urn:microsoft.com/office/officeart/2005/8/layout/process5"/>
    <dgm:cxn modelId="{48A1CACB-8643-431D-9808-6AE0B0E20174}" type="presOf" srcId="{05EF485C-47B7-4FD4-A9F8-E2395FD724C4}" destId="{5BB861E4-2A83-4066-A21D-5782A7FB1299}" srcOrd="0" destOrd="0" presId="urn:microsoft.com/office/officeart/2005/8/layout/process5"/>
    <dgm:cxn modelId="{2FEF4BD1-FDC8-4739-918F-3795EBDA8B56}" srcId="{3253166F-3C0C-4F88-8C45-B487EFB8825A}" destId="{BACE7890-633A-45EF-9ABB-42A3AE33937D}" srcOrd="1" destOrd="0" parTransId="{A7EF13C2-869E-4E0B-9809-A53E592B6AF3}" sibTransId="{392940EF-A74A-4F7D-9732-4E92107FF39F}"/>
    <dgm:cxn modelId="{E12E5FD3-77DB-4029-BCAC-0CB381A16447}" type="presOf" srcId="{3253166F-3C0C-4F88-8C45-B487EFB8825A}" destId="{C483CD14-8560-43AF-A0C4-33A96E37B622}" srcOrd="0" destOrd="0" presId="urn:microsoft.com/office/officeart/2005/8/layout/process5"/>
    <dgm:cxn modelId="{3BFBA5D3-7D06-44E8-A996-515FFAAD19E1}" type="presOf" srcId="{66EA0AC2-2E5F-433F-B9FD-E1E12E277274}" destId="{80A6F67C-11B5-4CDC-BCF2-EECC29FF7F5C}" srcOrd="0" destOrd="0" presId="urn:microsoft.com/office/officeart/2005/8/layout/process5"/>
    <dgm:cxn modelId="{034044FB-8A5D-4F55-B86C-3364BF1AD40B}" type="presOf" srcId="{BACE7890-633A-45EF-9ABB-42A3AE33937D}" destId="{7CC3CA05-D471-40C4-B2C2-844C0935D3E0}" srcOrd="0" destOrd="0" presId="urn:microsoft.com/office/officeart/2005/8/layout/process5"/>
    <dgm:cxn modelId="{F6ED2567-61EC-47F9-9241-5908F54FBDEE}" type="presParOf" srcId="{C483CD14-8560-43AF-A0C4-33A96E37B622}" destId="{2DF78FC0-8F12-45C3-BB95-5D6BD2EF9EB2}" srcOrd="0" destOrd="0" presId="urn:microsoft.com/office/officeart/2005/8/layout/process5"/>
    <dgm:cxn modelId="{2F4B854F-701C-4282-966F-114498DB07FA}" type="presParOf" srcId="{C483CD14-8560-43AF-A0C4-33A96E37B622}" destId="{80A6F67C-11B5-4CDC-BCF2-EECC29FF7F5C}" srcOrd="1" destOrd="0" presId="urn:microsoft.com/office/officeart/2005/8/layout/process5"/>
    <dgm:cxn modelId="{B6388783-3B77-4FCF-B9DF-3ABD4F28D46F}" type="presParOf" srcId="{80A6F67C-11B5-4CDC-BCF2-EECC29FF7F5C}" destId="{760E611E-EFF4-4049-A767-D3D74B6156BD}" srcOrd="0" destOrd="0" presId="urn:microsoft.com/office/officeart/2005/8/layout/process5"/>
    <dgm:cxn modelId="{F139F723-59F9-4F00-AAB7-21B678ACF0FB}" type="presParOf" srcId="{C483CD14-8560-43AF-A0C4-33A96E37B622}" destId="{7CC3CA05-D471-40C4-B2C2-844C0935D3E0}" srcOrd="2" destOrd="0" presId="urn:microsoft.com/office/officeart/2005/8/layout/process5"/>
    <dgm:cxn modelId="{0A1C3396-5117-4296-8C63-0DF3F2679190}" type="presParOf" srcId="{C483CD14-8560-43AF-A0C4-33A96E37B622}" destId="{FFE87CDA-54A5-43A7-9493-450CAAD7DC32}" srcOrd="3" destOrd="0" presId="urn:microsoft.com/office/officeart/2005/8/layout/process5"/>
    <dgm:cxn modelId="{4D98B93B-F8AA-4074-934B-06D1E64DDAF5}" type="presParOf" srcId="{FFE87CDA-54A5-43A7-9493-450CAAD7DC32}" destId="{9E2E9EAD-F9B8-4EE4-A0D3-FA9C8132293B}" srcOrd="0" destOrd="0" presId="urn:microsoft.com/office/officeart/2005/8/layout/process5"/>
    <dgm:cxn modelId="{566B927E-8EB1-43A9-B111-260F8C6F05B9}" type="presParOf" srcId="{C483CD14-8560-43AF-A0C4-33A96E37B622}" destId="{5BB861E4-2A83-4066-A21D-5782A7FB1299}" srcOrd="4" destOrd="0" presId="urn:microsoft.com/office/officeart/2005/8/layout/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6868C-8EFC-4D2E-AFE9-2AA06C9165F8}">
      <dsp:nvSpPr>
        <dsp:cNvPr id="0" name=""/>
        <dsp:cNvSpPr/>
      </dsp:nvSpPr>
      <dsp:spPr>
        <a:xfrm>
          <a:off x="0" y="180899"/>
          <a:ext cx="4872038" cy="23985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dirty="0"/>
            <a:t>1. MNIST:</a:t>
          </a:r>
          <a:endParaRPr lang="en-US" sz="1000" kern="1200" dirty="0"/>
        </a:p>
      </dsp:txBody>
      <dsp:txXfrm>
        <a:off x="11709" y="192608"/>
        <a:ext cx="4848620" cy="216432"/>
      </dsp:txXfrm>
    </dsp:sp>
    <dsp:sp modelId="{C8DBCA55-6DE8-4567-843F-4939CD4D42AD}">
      <dsp:nvSpPr>
        <dsp:cNvPr id="0" name=""/>
        <dsp:cNvSpPr/>
      </dsp:nvSpPr>
      <dsp:spPr>
        <a:xfrm>
          <a:off x="0" y="420749"/>
          <a:ext cx="4872038" cy="890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687" tIns="12700" rIns="71120" bIns="12700" numCol="1" spcCol="1270" anchor="t" anchorCtr="0">
          <a:noAutofit/>
        </a:bodyPr>
        <a:lstStyle/>
        <a:p>
          <a:pPr marL="57150" lvl="1" indent="-57150" algn="l" defTabSz="355600">
            <a:lnSpc>
              <a:spcPct val="90000"/>
            </a:lnSpc>
            <a:spcBef>
              <a:spcPct val="0"/>
            </a:spcBef>
            <a:spcAft>
              <a:spcPct val="20000"/>
            </a:spcAft>
            <a:buChar char="•"/>
          </a:pPr>
          <a:r>
            <a:rPr lang="en-GB" sz="800" kern="1200"/>
            <a:t>a. The MNIST dataset is an acronym that stands for the Modified National Institute of Standards and Technology   		    dataset.</a:t>
          </a:r>
          <a:endParaRPr lang="en-US" sz="800" kern="1200"/>
        </a:p>
        <a:p>
          <a:pPr marL="57150" lvl="1" indent="-57150" algn="l" defTabSz="355600">
            <a:lnSpc>
              <a:spcPct val="90000"/>
            </a:lnSpc>
            <a:spcBef>
              <a:spcPct val="0"/>
            </a:spcBef>
            <a:spcAft>
              <a:spcPct val="20000"/>
            </a:spcAft>
            <a:buChar char="•"/>
          </a:pPr>
          <a:r>
            <a:rPr lang="en-GB" sz="800" kern="1200"/>
            <a:t>b. Size of Dataset :  122.2 MB</a:t>
          </a:r>
          <a:endParaRPr lang="en-US" sz="800" kern="1200"/>
        </a:p>
        <a:p>
          <a:pPr marL="57150" lvl="1" indent="-57150" algn="l" defTabSz="355600">
            <a:lnSpc>
              <a:spcPct val="90000"/>
            </a:lnSpc>
            <a:spcBef>
              <a:spcPct val="0"/>
            </a:spcBef>
            <a:spcAft>
              <a:spcPct val="20000"/>
            </a:spcAft>
            <a:buChar char="•"/>
          </a:pPr>
          <a:r>
            <a:rPr lang="en-GB" sz="800" kern="1200" dirty="0"/>
            <a:t>c. It is a dataset of 60,000 small square 28×28 pixel grayscale images of handwritten single digits between 0 and 9.</a:t>
          </a:r>
          <a:endParaRPr lang="en-US" sz="800" kern="1200" dirty="0"/>
        </a:p>
        <a:p>
          <a:pPr marL="57150" lvl="1" indent="-57150" algn="l" defTabSz="355600">
            <a:lnSpc>
              <a:spcPct val="90000"/>
            </a:lnSpc>
            <a:spcBef>
              <a:spcPct val="0"/>
            </a:spcBef>
            <a:spcAft>
              <a:spcPct val="20000"/>
            </a:spcAft>
            <a:buChar char="•"/>
          </a:pPr>
          <a:r>
            <a:rPr lang="en-GB" sz="800" kern="1200"/>
            <a:t>d. The set of images in the MNIST database was created in 1998 as a combination of two of NIST's databases</a:t>
          </a:r>
          <a:endParaRPr lang="en-US" sz="800" kern="1200"/>
        </a:p>
      </dsp:txBody>
      <dsp:txXfrm>
        <a:off x="0" y="420749"/>
        <a:ext cx="4872038" cy="890100"/>
      </dsp:txXfrm>
    </dsp:sp>
    <dsp:sp modelId="{6B1F9670-64FC-4F95-B489-4FD4C5DC96B5}">
      <dsp:nvSpPr>
        <dsp:cNvPr id="0" name=""/>
        <dsp:cNvSpPr/>
      </dsp:nvSpPr>
      <dsp:spPr>
        <a:xfrm>
          <a:off x="0" y="1310849"/>
          <a:ext cx="4872038" cy="239850"/>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2. EMNIST:</a:t>
          </a:r>
          <a:endParaRPr lang="en-US" sz="1000" kern="1200"/>
        </a:p>
      </dsp:txBody>
      <dsp:txXfrm>
        <a:off x="11709" y="1322558"/>
        <a:ext cx="4848620" cy="216432"/>
      </dsp:txXfrm>
    </dsp:sp>
    <dsp:sp modelId="{9F6FF8DF-7EE2-41F3-A1E8-F68D367D004E}">
      <dsp:nvSpPr>
        <dsp:cNvPr id="0" name=""/>
        <dsp:cNvSpPr/>
      </dsp:nvSpPr>
      <dsp:spPr>
        <a:xfrm>
          <a:off x="0" y="1550699"/>
          <a:ext cx="4872038" cy="169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687" tIns="12700" rIns="71120" bIns="12700" numCol="1" spcCol="1270" anchor="t" anchorCtr="0">
          <a:noAutofit/>
        </a:bodyPr>
        <a:lstStyle/>
        <a:p>
          <a:pPr marL="57150" lvl="1" indent="-57150" algn="l" defTabSz="355600">
            <a:lnSpc>
              <a:spcPct val="90000"/>
            </a:lnSpc>
            <a:spcBef>
              <a:spcPct val="0"/>
            </a:spcBef>
            <a:spcAft>
              <a:spcPct val="20000"/>
            </a:spcAft>
            <a:buChar char="•"/>
          </a:pPr>
          <a:r>
            <a:rPr lang="en-GB" sz="800" kern="1200"/>
            <a:t>a. The EMNIST dataset is a set of handwritten character digits derived from the NIST Special Database 19  and 		 	    converted to a 28x28 pixel image format and dataset structure that directly matches the MNIST dataset . Further 		    information on the dataset contents and conversion process can be found in the paper available at 					    </a:t>
          </a:r>
          <a:r>
            <a:rPr lang="en-GB" sz="800" kern="1200">
              <a:hlinkClick xmlns:r="http://schemas.openxmlformats.org/officeDocument/2006/relationships" r:id="rId1"/>
            </a:rPr>
            <a:t>https://arxiv.org/abs/1702.05373v1</a:t>
          </a:r>
          <a:endParaRPr lang="en-US" sz="800" kern="1200"/>
        </a:p>
        <a:p>
          <a:pPr marL="57150" lvl="1" indent="-57150" algn="l" defTabSz="355600">
            <a:lnSpc>
              <a:spcPct val="90000"/>
            </a:lnSpc>
            <a:spcBef>
              <a:spcPct val="0"/>
            </a:spcBef>
            <a:spcAft>
              <a:spcPct val="20000"/>
            </a:spcAft>
            <a:buChar char="•"/>
          </a:pPr>
          <a:r>
            <a:rPr lang="en-GB" sz="800" kern="1200"/>
            <a:t>b. There are six different splits provided in this dataset. A short summary of the dataset is provided below:</a:t>
          </a:r>
          <a:endParaRPr lang="en-US" sz="800" kern="1200"/>
        </a:p>
        <a:p>
          <a:pPr marL="114300" lvl="2" indent="-57150" algn="l" defTabSz="355600">
            <a:lnSpc>
              <a:spcPct val="90000"/>
            </a:lnSpc>
            <a:spcBef>
              <a:spcPct val="0"/>
            </a:spcBef>
            <a:spcAft>
              <a:spcPct val="20000"/>
            </a:spcAft>
            <a:buChar char="•"/>
          </a:pPr>
          <a:r>
            <a:rPr lang="en-GB" sz="800" kern="1200"/>
            <a:t>EMNIST ByClass: 814,255 characters. 62 unbalanced classes.</a:t>
          </a:r>
          <a:endParaRPr lang="en-US" sz="800" kern="1200"/>
        </a:p>
        <a:p>
          <a:pPr marL="114300" lvl="2" indent="-57150" algn="l" defTabSz="355600">
            <a:lnSpc>
              <a:spcPct val="90000"/>
            </a:lnSpc>
            <a:spcBef>
              <a:spcPct val="0"/>
            </a:spcBef>
            <a:spcAft>
              <a:spcPct val="20000"/>
            </a:spcAft>
            <a:buChar char="•"/>
          </a:pPr>
          <a:r>
            <a:rPr lang="en-GB" sz="800" kern="1200"/>
            <a:t>EMNIST ByMerge: 814,255 characters. 47 unbalanced classes.</a:t>
          </a:r>
          <a:endParaRPr lang="en-US" sz="800" kern="1200"/>
        </a:p>
        <a:p>
          <a:pPr marL="114300" lvl="2" indent="-57150" algn="l" defTabSz="355600">
            <a:lnSpc>
              <a:spcPct val="90000"/>
            </a:lnSpc>
            <a:spcBef>
              <a:spcPct val="0"/>
            </a:spcBef>
            <a:spcAft>
              <a:spcPct val="20000"/>
            </a:spcAft>
            <a:buChar char="•"/>
          </a:pPr>
          <a:r>
            <a:rPr lang="en-GB" sz="800" kern="1200"/>
            <a:t>EMNIST Balanced:  131,600 characters. 47 balanced classes.</a:t>
          </a:r>
          <a:endParaRPr lang="en-US" sz="800" kern="1200"/>
        </a:p>
        <a:p>
          <a:pPr marL="114300" lvl="2" indent="-57150" algn="l" defTabSz="355600">
            <a:lnSpc>
              <a:spcPct val="90000"/>
            </a:lnSpc>
            <a:spcBef>
              <a:spcPct val="0"/>
            </a:spcBef>
            <a:spcAft>
              <a:spcPct val="20000"/>
            </a:spcAft>
            <a:buChar char="•"/>
          </a:pPr>
          <a:r>
            <a:rPr lang="en-GB" sz="800" kern="1200"/>
            <a:t>EMNIST Letters: 145,600 characters. 26 balanced classes.</a:t>
          </a:r>
          <a:endParaRPr lang="en-US" sz="800" kern="1200"/>
        </a:p>
        <a:p>
          <a:pPr marL="114300" lvl="2" indent="-57150" algn="l" defTabSz="355600">
            <a:lnSpc>
              <a:spcPct val="90000"/>
            </a:lnSpc>
            <a:spcBef>
              <a:spcPct val="0"/>
            </a:spcBef>
            <a:spcAft>
              <a:spcPct val="20000"/>
            </a:spcAft>
            <a:buChar char="•"/>
          </a:pPr>
          <a:r>
            <a:rPr lang="en-GB" sz="800" kern="1200"/>
            <a:t>EMNIST Digits: 280,000 characters. 10 balanced classes.</a:t>
          </a:r>
          <a:endParaRPr lang="en-US" sz="800" kern="1200"/>
        </a:p>
        <a:p>
          <a:pPr marL="114300" lvl="2" indent="-57150" algn="l" defTabSz="355600">
            <a:lnSpc>
              <a:spcPct val="90000"/>
            </a:lnSpc>
            <a:spcBef>
              <a:spcPct val="0"/>
            </a:spcBef>
            <a:spcAft>
              <a:spcPct val="20000"/>
            </a:spcAft>
            <a:buChar char="•"/>
          </a:pPr>
          <a:r>
            <a:rPr lang="en-GB" sz="800" kern="1200"/>
            <a:t>EMNIST MNIST: 70,000 characters. 10 balanced classes.</a:t>
          </a:r>
          <a:endParaRPr lang="en-US" sz="800" kern="1200"/>
        </a:p>
      </dsp:txBody>
      <dsp:txXfrm>
        <a:off x="0" y="1550699"/>
        <a:ext cx="4872038" cy="1697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78FC0-8F12-45C3-BB95-5D6BD2EF9EB2}">
      <dsp:nvSpPr>
        <dsp:cNvPr id="0" name=""/>
        <dsp:cNvSpPr/>
      </dsp:nvSpPr>
      <dsp:spPr>
        <a:xfrm>
          <a:off x="1245341" y="302"/>
          <a:ext cx="1901075" cy="1140645"/>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0" i="0" kern="1200" dirty="0"/>
            <a:t>The future of handwritten recognition system is difficult to predict, but one scenario, not a very optimistic one, suggests that handwriting skills are starting to degenerate with the increased keyboard use.</a:t>
          </a:r>
          <a:endParaRPr lang="en-US" sz="900" kern="1200" dirty="0"/>
        </a:p>
      </dsp:txBody>
      <dsp:txXfrm>
        <a:off x="1278749" y="33710"/>
        <a:ext cx="1834259" cy="1073829"/>
      </dsp:txXfrm>
    </dsp:sp>
    <dsp:sp modelId="{80A6F67C-11B5-4CDC-BCF2-EECC29FF7F5C}">
      <dsp:nvSpPr>
        <dsp:cNvPr id="0" name=""/>
        <dsp:cNvSpPr/>
      </dsp:nvSpPr>
      <dsp:spPr>
        <a:xfrm>
          <a:off x="3313711" y="334892"/>
          <a:ext cx="403027" cy="47146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313711" y="429185"/>
        <a:ext cx="282119" cy="282880"/>
      </dsp:txXfrm>
    </dsp:sp>
    <dsp:sp modelId="{7CC3CA05-D471-40C4-B2C2-844C0935D3E0}">
      <dsp:nvSpPr>
        <dsp:cNvPr id="0" name=""/>
        <dsp:cNvSpPr/>
      </dsp:nvSpPr>
      <dsp:spPr>
        <a:xfrm>
          <a:off x="3906847" y="302"/>
          <a:ext cx="1901075" cy="1140645"/>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0" i="0" kern="1200" dirty="0"/>
            <a:t>This trend will probably happen quite slowly though, and handwriting will probably not completely lose its significance, at least not during the next few generations.</a:t>
          </a:r>
          <a:endParaRPr lang="en-US" sz="900" kern="1200" dirty="0"/>
        </a:p>
      </dsp:txBody>
      <dsp:txXfrm>
        <a:off x="3940255" y="33710"/>
        <a:ext cx="1834259" cy="1073829"/>
      </dsp:txXfrm>
    </dsp:sp>
    <dsp:sp modelId="{FFE87CDA-54A5-43A7-9493-450CAAD7DC32}">
      <dsp:nvSpPr>
        <dsp:cNvPr id="0" name=""/>
        <dsp:cNvSpPr/>
      </dsp:nvSpPr>
      <dsp:spPr>
        <a:xfrm rot="5400000">
          <a:off x="4655870" y="1274023"/>
          <a:ext cx="403027" cy="47146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4715944" y="1308242"/>
        <a:ext cx="282880" cy="282119"/>
      </dsp:txXfrm>
    </dsp:sp>
    <dsp:sp modelId="{5BB861E4-2A83-4066-A21D-5782A7FB1299}">
      <dsp:nvSpPr>
        <dsp:cNvPr id="0" name=""/>
        <dsp:cNvSpPr/>
      </dsp:nvSpPr>
      <dsp:spPr>
        <a:xfrm>
          <a:off x="3906847" y="1901378"/>
          <a:ext cx="1901075" cy="1140645"/>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But looking into the positive aspects a lot of tasks can be automated by extending the Handwritten  Recognition from text to speech conversion.</a:t>
          </a:r>
          <a:endParaRPr lang="en-US" sz="900" kern="1200" dirty="0"/>
        </a:p>
      </dsp:txBody>
      <dsp:txXfrm>
        <a:off x="3940255" y="1934786"/>
        <a:ext cx="1834259" cy="10738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ee0f786ca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ee0f786ca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ee0f786c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dee0f786c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ee0f786ca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ee0f786ca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ee0f786ca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ee0f786ca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dee0f786ca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dee0f786ca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ee0f786ca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dee0f786ca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ee0f786ca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ee0f786ca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dee0f786ca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dee0f786ca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ee0f786ca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ee0f786ca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5AAD00-B871-4C19-85CF-FE8B0AEA0024}"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560749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D5AAD00-B871-4C19-85CF-FE8B0AEA0024}"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765363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FD5AAD00-B871-4C19-85CF-FE8B0AEA0024}"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974570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FD5AAD00-B871-4C19-85CF-FE8B0AEA0024}"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6062645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AAD00-B871-4C19-85CF-FE8B0AEA0024}"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846795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5AAD00-B871-4C19-85CF-FE8B0AEA0024}" type="datetimeFigureOut">
              <a:rPr lang="en-IN" smtClean="0"/>
              <a:t>08-06-2021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43044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5AAD00-B871-4C19-85CF-FE8B0AEA0024}" type="datetimeFigureOut">
              <a:rPr lang="en-IN" smtClean="0"/>
              <a:t>08-06-2021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4143783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AAD00-B871-4C19-85CF-FE8B0AEA0024}"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5500518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AAD00-B871-4C19-85CF-FE8B0AEA0024}"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4778067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08554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D5AAD00-B871-4C19-85CF-FE8B0AEA0024}"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044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AAD00-B871-4C19-85CF-FE8B0AEA0024}"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0785937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5AAD00-B871-4C19-85CF-FE8B0AEA0024}"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37443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5AAD00-B871-4C19-85CF-FE8B0AEA0024}" type="datetimeFigureOut">
              <a:rPr lang="en-IN" smtClean="0"/>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638000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5AAD00-B871-4C19-85CF-FE8B0AEA0024}" type="datetimeFigureOut">
              <a:rPr lang="en-IN" smtClean="0"/>
              <a:t>08-06-2021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442193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5AAD00-B871-4C19-85CF-FE8B0AEA0024}" type="datetimeFigureOut">
              <a:rPr lang="en-IN" smtClean="0"/>
              <a:t>08-06-2021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9051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FD5AAD00-B871-4C19-85CF-FE8B0AEA0024}" type="datetimeFigureOut">
              <a:rPr lang="en-IN" smtClean="0"/>
              <a:t>08-06-2021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0977344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D5AAD00-B871-4C19-85CF-FE8B0AEA0024}"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6936184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FD5AAD00-B871-4C19-85CF-FE8B0AEA0024}" type="datetimeFigureOut">
              <a:rPr lang="en-IN" smtClean="0"/>
              <a:t>08-06-2021</a:t>
            </a:fld>
            <a:endParaRPr lang="en-IN"/>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21580395"/>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5.png"/><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image" Target="../media/image3.png"/><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1.jpeg"/><Relationship Id="rId7" Type="http://schemas.openxmlformats.org/officeDocument/2006/relationships/image" Target="../media/image5.png"/><Relationship Id="rId12"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4.png"/><Relationship Id="rId11" Type="http://schemas.openxmlformats.org/officeDocument/2006/relationships/diagramColors" Target="../diagrams/colors2.xml"/><Relationship Id="rId5" Type="http://schemas.openxmlformats.org/officeDocument/2006/relationships/image" Target="../media/image3.png"/><Relationship Id="rId10" Type="http://schemas.openxmlformats.org/officeDocument/2006/relationships/diagramQuickStyle" Target="../diagrams/quickStyle2.xml"/><Relationship Id="rId4" Type="http://schemas.openxmlformats.org/officeDocument/2006/relationships/image" Target="../media/image2.png"/><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621478" y="428625"/>
            <a:ext cx="7464056" cy="1103264"/>
          </a:xfrm>
          <a:prstGeom prst="rect">
            <a:avLst/>
          </a:prstGeom>
        </p:spPr>
        <p:txBody>
          <a:bodyPr spcFirstLastPara="1" vert="horz" lIns="91440" tIns="45720" rIns="91440" bIns="45720" rtlCol="0" anchor="b" anchorCtr="0">
            <a:normAutofit/>
          </a:bodyPr>
          <a:lstStyle/>
          <a:p>
            <a:pPr marL="0" lvl="0" indent="0">
              <a:lnSpc>
                <a:spcPct val="90000"/>
              </a:lnSpc>
              <a:spcBef>
                <a:spcPct val="0"/>
              </a:spcBef>
              <a:spcAft>
                <a:spcPts val="600"/>
              </a:spcAft>
            </a:pPr>
            <a:r>
              <a:rPr lang="en-US" sz="4200" dirty="0">
                <a:solidFill>
                  <a:schemeClr val="tx2"/>
                </a:solidFill>
                <a:latin typeface="+mj-lt"/>
                <a:ea typeface="+mj-ea"/>
                <a:cs typeface="+mj-cs"/>
              </a:rPr>
              <a:t>Deep Learning Mini Project</a:t>
            </a:r>
          </a:p>
        </p:txBody>
      </p:sp>
      <p:sp>
        <p:nvSpPr>
          <p:cNvPr id="56" name="Google Shape;56;p13"/>
          <p:cNvSpPr txBox="1"/>
          <p:nvPr/>
        </p:nvSpPr>
        <p:spPr>
          <a:xfrm>
            <a:off x="914400" y="1603258"/>
            <a:ext cx="6379535" cy="793212"/>
          </a:xfrm>
          <a:prstGeom prst="rect">
            <a:avLst/>
          </a:prstGeom>
        </p:spPr>
        <p:txBody>
          <a:bodyPr spcFirstLastPara="1" vert="horz" lIns="91440" tIns="45720" rIns="91440" bIns="45720" rtlCol="0" anchor="t" anchorCtr="0">
            <a:noAutofit/>
          </a:bodyPr>
          <a:lstStyle/>
          <a:p>
            <a:pPr lvl="0">
              <a:spcBef>
                <a:spcPts val="1000"/>
              </a:spcBef>
              <a:buClr>
                <a:schemeClr val="bg2">
                  <a:lumMod val="40000"/>
                  <a:lumOff val="60000"/>
                </a:schemeClr>
              </a:buClr>
              <a:buSzPct val="80000"/>
            </a:pPr>
            <a:r>
              <a:rPr lang="en-US" sz="2400" cap="all" dirty="0">
                <a:solidFill>
                  <a:schemeClr val="bg2">
                    <a:lumMod val="40000"/>
                    <a:lumOff val="60000"/>
                  </a:schemeClr>
                </a:solidFill>
                <a:latin typeface="+mj-lt"/>
                <a:ea typeface="+mj-ea"/>
                <a:cs typeface="+mj-cs"/>
              </a:rPr>
              <a:t>Handwritten Character Recognition</a:t>
            </a:r>
          </a:p>
        </p:txBody>
      </p:sp>
      <p:sp>
        <p:nvSpPr>
          <p:cNvPr id="66" name="Rectangle 61">
            <a:extLst>
              <a:ext uri="{FF2B5EF4-FFF2-40B4-BE49-F238E27FC236}">
                <a16:creationId xmlns:a16="http://schemas.microsoft.com/office/drawing/2014/main" id="{ADCC2544-19B6-433D-9192-0ACEF2DA8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7" name="Google Shape;57;p13"/>
          <p:cNvSpPr txBox="1"/>
          <p:nvPr/>
        </p:nvSpPr>
        <p:spPr>
          <a:xfrm>
            <a:off x="343996" y="3529377"/>
            <a:ext cx="2441733" cy="9540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600"/>
              </a:spcAft>
              <a:buNone/>
            </a:pPr>
            <a:r>
              <a:rPr lang="en-GB" sz="2000" dirty="0"/>
              <a:t>Guided By:</a:t>
            </a:r>
            <a:endParaRPr lang="en-IN" sz="2000" dirty="0"/>
          </a:p>
          <a:p>
            <a:pPr marL="0" lvl="0" indent="0" algn="l" rtl="0">
              <a:spcBef>
                <a:spcPts val="0"/>
              </a:spcBef>
              <a:spcAft>
                <a:spcPts val="600"/>
              </a:spcAft>
              <a:buNone/>
            </a:pPr>
            <a:r>
              <a:rPr lang="en-GB" sz="2000" dirty="0"/>
              <a:t>Prof Anita </a:t>
            </a:r>
            <a:r>
              <a:rPr lang="en-GB" sz="2000" dirty="0" err="1"/>
              <a:t>Gunjal</a:t>
            </a:r>
            <a:endParaRPr lang="en-IN" sz="2000" dirty="0"/>
          </a:p>
        </p:txBody>
      </p:sp>
      <p:sp>
        <p:nvSpPr>
          <p:cNvPr id="55" name="Google Shape;55;p13"/>
          <p:cNvSpPr txBox="1"/>
          <p:nvPr/>
        </p:nvSpPr>
        <p:spPr>
          <a:xfrm>
            <a:off x="5645888" y="3093065"/>
            <a:ext cx="2998382" cy="1826700"/>
          </a:xfrm>
          <a:prstGeom prst="rect">
            <a:avLst/>
          </a:prstGeom>
          <a:noFill/>
          <a:ln>
            <a:noFill/>
          </a:ln>
        </p:spPr>
        <p:txBody>
          <a:bodyPr spcFirstLastPara="1" wrap="square" lIns="91425" tIns="91425" rIns="91425" bIns="91425" anchor="t" anchorCtr="0">
            <a:normAutofit/>
          </a:bodyPr>
          <a:lstStyle/>
          <a:p>
            <a:pPr marL="0" lvl="0" indent="0" algn="just" rtl="0">
              <a:lnSpc>
                <a:spcPct val="90000"/>
              </a:lnSpc>
              <a:spcBef>
                <a:spcPts val="0"/>
              </a:spcBef>
              <a:spcAft>
                <a:spcPts val="600"/>
              </a:spcAft>
              <a:buNone/>
            </a:pPr>
            <a:r>
              <a:rPr lang="en-GB" sz="1400" dirty="0">
                <a:solidFill>
                  <a:srgbClr val="595959"/>
                </a:solidFill>
              </a:rPr>
              <a:t> </a:t>
            </a:r>
            <a:r>
              <a:rPr lang="en-GB" sz="1400" dirty="0"/>
              <a:t>Made By:</a:t>
            </a:r>
          </a:p>
          <a:p>
            <a:pPr marL="0" lvl="0" indent="0" algn="just" rtl="0">
              <a:lnSpc>
                <a:spcPct val="90000"/>
              </a:lnSpc>
              <a:spcBef>
                <a:spcPts val="0"/>
              </a:spcBef>
              <a:spcAft>
                <a:spcPts val="600"/>
              </a:spcAft>
              <a:buNone/>
            </a:pPr>
            <a:r>
              <a:rPr lang="en-GB" sz="1400" dirty="0"/>
              <a:t>Angel Negi(1032170667)</a:t>
            </a:r>
          </a:p>
          <a:p>
            <a:pPr marL="0" lvl="0" indent="0" algn="just" rtl="0">
              <a:lnSpc>
                <a:spcPct val="90000"/>
              </a:lnSpc>
              <a:spcBef>
                <a:spcPts val="0"/>
              </a:spcBef>
              <a:spcAft>
                <a:spcPts val="600"/>
              </a:spcAft>
              <a:buNone/>
            </a:pPr>
            <a:r>
              <a:rPr lang="en-GB" sz="1400" dirty="0"/>
              <a:t>Aniket Kumar(1032171203)</a:t>
            </a:r>
          </a:p>
          <a:p>
            <a:pPr marL="0" lvl="0" indent="0" algn="just" rtl="0">
              <a:lnSpc>
                <a:spcPct val="90000"/>
              </a:lnSpc>
              <a:spcBef>
                <a:spcPts val="0"/>
              </a:spcBef>
              <a:spcAft>
                <a:spcPts val="600"/>
              </a:spcAft>
              <a:buNone/>
            </a:pPr>
            <a:r>
              <a:rPr lang="en-GB" sz="1400" dirty="0" err="1"/>
              <a:t>Adesh</a:t>
            </a:r>
            <a:r>
              <a:rPr lang="en-GB" sz="1400" dirty="0"/>
              <a:t> Pawar(1032170104)</a:t>
            </a:r>
          </a:p>
          <a:p>
            <a:pPr marL="0" lvl="0" indent="0" algn="just" rtl="0">
              <a:lnSpc>
                <a:spcPct val="90000"/>
              </a:lnSpc>
              <a:spcBef>
                <a:spcPts val="0"/>
              </a:spcBef>
              <a:spcAft>
                <a:spcPts val="600"/>
              </a:spcAft>
              <a:buNone/>
            </a:pPr>
            <a:r>
              <a:rPr lang="en-GB" sz="1400" dirty="0"/>
              <a:t>Aditya Khandelwal(1032170752)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1"/>
        <p:cNvGrpSpPr/>
        <p:nvPr/>
      </p:nvGrpSpPr>
      <p:grpSpPr>
        <a:xfrm>
          <a:off x="0" y="0"/>
          <a:ext cx="0" cy="0"/>
          <a:chOff x="0" y="0"/>
          <a:chExt cx="0" cy="0"/>
        </a:xfrm>
      </p:grpSpPr>
      <p:pic>
        <p:nvPicPr>
          <p:cNvPr id="119" name="Picture 11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21" name="Picture 12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23" name="Oval 12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5" name="Picture 12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27" name="Picture 12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29" name="Rectangle 12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1" name="Rectangle 130">
            <a:extLst>
              <a:ext uri="{FF2B5EF4-FFF2-40B4-BE49-F238E27FC236}">
                <a16:creationId xmlns:a16="http://schemas.microsoft.com/office/drawing/2014/main" id="{C72330AA-E11E-458E-8798-12C7F7738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3" name="Freeform 7">
            <a:extLst>
              <a:ext uri="{FF2B5EF4-FFF2-40B4-BE49-F238E27FC236}">
                <a16:creationId xmlns:a16="http://schemas.microsoft.com/office/drawing/2014/main" id="{A6BDC1B0-0C91-4230-BFEB-9C8ED19B9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1836"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chemeClr val="bg1">
                  <a:alpha val="20000"/>
                </a:schemeClr>
              </a:solidFill>
            </a:endParaRPr>
          </a:p>
        </p:txBody>
      </p:sp>
      <p:sp useBgFill="1">
        <p:nvSpPr>
          <p:cNvPr id="135" name="Freeform: Shape 134">
            <a:extLst>
              <a:ext uri="{FF2B5EF4-FFF2-40B4-BE49-F238E27FC236}">
                <a16:creationId xmlns:a16="http://schemas.microsoft.com/office/drawing/2014/main" id="{68E0A26E-4EA8-4E6C-97A2-7B6C1C13F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361118" y="360618"/>
            <a:ext cx="5143501" cy="4422264"/>
          </a:xfrm>
          <a:custGeom>
            <a:avLst/>
            <a:gdLst>
              <a:gd name="connsiteX0" fmla="*/ 6858001 w 6858001"/>
              <a:gd name="connsiteY0" fmla="*/ 1177 h 5896352"/>
              <a:gd name="connsiteX1" fmla="*/ 6858001 w 6858001"/>
              <a:gd name="connsiteY1" fmla="*/ 1344715 h 5896352"/>
              <a:gd name="connsiteX2" fmla="*/ 6858000 w 6858001"/>
              <a:gd name="connsiteY2" fmla="*/ 1344715 h 5896352"/>
              <a:gd name="connsiteX3" fmla="*/ 6858000 w 6858001"/>
              <a:gd name="connsiteY3" fmla="*/ 5896352 h 5896352"/>
              <a:gd name="connsiteX4" fmla="*/ 0 w 6858001"/>
              <a:gd name="connsiteY4" fmla="*/ 5896351 h 5896352"/>
              <a:gd name="connsiteX5" fmla="*/ 0 w 6858001"/>
              <a:gd name="connsiteY5" fmla="*/ 904459 h 5896352"/>
              <a:gd name="connsiteX6" fmla="*/ 1 w 6858001"/>
              <a:gd name="connsiteY6" fmla="*/ 904459 h 5896352"/>
              <a:gd name="connsiteX7" fmla="*/ 1 w 6858001"/>
              <a:gd name="connsiteY7" fmla="*/ 0 h 5896352"/>
              <a:gd name="connsiteX8" fmla="*/ 40463 w 6858001"/>
              <a:gd name="connsiteY8" fmla="*/ 5883 h 5896352"/>
              <a:gd name="connsiteX9" fmla="*/ 159107 w 6858001"/>
              <a:gd name="connsiteY9" fmla="*/ 23196 h 5896352"/>
              <a:gd name="connsiteX10" fmla="*/ 245518 w 6858001"/>
              <a:gd name="connsiteY10" fmla="*/ 35299 h 5896352"/>
              <a:gd name="connsiteX11" fmla="*/ 348388 w 6858001"/>
              <a:gd name="connsiteY11" fmla="*/ 48073 h 5896352"/>
              <a:gd name="connsiteX12" fmla="*/ 470460 w 6858001"/>
              <a:gd name="connsiteY12" fmla="*/ 63369 h 5896352"/>
              <a:gd name="connsiteX13" fmla="*/ 605563 w 6858001"/>
              <a:gd name="connsiteY13" fmla="*/ 79506 h 5896352"/>
              <a:gd name="connsiteX14" fmla="*/ 757810 w 6858001"/>
              <a:gd name="connsiteY14" fmla="*/ 96483 h 5896352"/>
              <a:gd name="connsiteX15" fmla="*/ 923774 w 6858001"/>
              <a:gd name="connsiteY15" fmla="*/ 114469 h 5896352"/>
              <a:gd name="connsiteX16" fmla="*/ 1104139 w 6858001"/>
              <a:gd name="connsiteY16" fmla="*/ 132454 h 5896352"/>
              <a:gd name="connsiteX17" fmla="*/ 1296163 w 6858001"/>
              <a:gd name="connsiteY17" fmla="*/ 150776 h 5896352"/>
              <a:gd name="connsiteX18" fmla="*/ 1503275 w 6858001"/>
              <a:gd name="connsiteY18" fmla="*/ 167753 h 5896352"/>
              <a:gd name="connsiteX19" fmla="*/ 1719988 w 6858001"/>
              <a:gd name="connsiteY19" fmla="*/ 184058 h 5896352"/>
              <a:gd name="connsiteX20" fmla="*/ 1949045 w 6858001"/>
              <a:gd name="connsiteY20" fmla="*/ 198849 h 5896352"/>
              <a:gd name="connsiteX21" fmla="*/ 2187703 w 6858001"/>
              <a:gd name="connsiteY21" fmla="*/ 212969 h 5896352"/>
              <a:gd name="connsiteX22" fmla="*/ 2436649 w 6858001"/>
              <a:gd name="connsiteY22" fmla="*/ 226248 h 5896352"/>
              <a:gd name="connsiteX23" fmla="*/ 2564208 w 6858001"/>
              <a:gd name="connsiteY23" fmla="*/ 230955 h 5896352"/>
              <a:gd name="connsiteX24" fmla="*/ 2694509 w 6858001"/>
              <a:gd name="connsiteY24" fmla="*/ 236165 h 5896352"/>
              <a:gd name="connsiteX25" fmla="*/ 2826868 w 6858001"/>
              <a:gd name="connsiteY25" fmla="*/ 241040 h 5896352"/>
              <a:gd name="connsiteX26" fmla="*/ 2959914 w 6858001"/>
              <a:gd name="connsiteY26" fmla="*/ 244234 h 5896352"/>
              <a:gd name="connsiteX27" fmla="*/ 3095702 w 6858001"/>
              <a:gd name="connsiteY27" fmla="*/ 247091 h 5896352"/>
              <a:gd name="connsiteX28" fmla="*/ 3232862 w 6858001"/>
              <a:gd name="connsiteY28" fmla="*/ 250117 h 5896352"/>
              <a:gd name="connsiteX29" fmla="*/ 3372765 w 6858001"/>
              <a:gd name="connsiteY29" fmla="*/ 252134 h 5896352"/>
              <a:gd name="connsiteX30" fmla="*/ 3514040 w 6858001"/>
              <a:gd name="connsiteY30" fmla="*/ 252134 h 5896352"/>
              <a:gd name="connsiteX31" fmla="*/ 3656686 w 6858001"/>
              <a:gd name="connsiteY31" fmla="*/ 253142 h 5896352"/>
              <a:gd name="connsiteX32" fmla="*/ 3800704 w 6858001"/>
              <a:gd name="connsiteY32" fmla="*/ 252134 h 5896352"/>
              <a:gd name="connsiteX33" fmla="*/ 3946780 w 6858001"/>
              <a:gd name="connsiteY33" fmla="*/ 250117 h 5896352"/>
              <a:gd name="connsiteX34" fmla="*/ 4092855 w 6858001"/>
              <a:gd name="connsiteY34" fmla="*/ 248268 h 5896352"/>
              <a:gd name="connsiteX35" fmla="*/ 4240988 w 6858001"/>
              <a:gd name="connsiteY35" fmla="*/ 244234 h 5896352"/>
              <a:gd name="connsiteX36" fmla="*/ 4390492 w 6858001"/>
              <a:gd name="connsiteY36" fmla="*/ 240032 h 5896352"/>
              <a:gd name="connsiteX37" fmla="*/ 4539997 w 6858001"/>
              <a:gd name="connsiteY37" fmla="*/ 235157 h 5896352"/>
              <a:gd name="connsiteX38" fmla="*/ 4690873 w 6858001"/>
              <a:gd name="connsiteY38" fmla="*/ 228266 h 5896352"/>
              <a:gd name="connsiteX39" fmla="*/ 4843120 w 6858001"/>
              <a:gd name="connsiteY39" fmla="*/ 220029 h 5896352"/>
              <a:gd name="connsiteX40" fmla="*/ 4996054 w 6858001"/>
              <a:gd name="connsiteY40" fmla="*/ 212129 h 5896352"/>
              <a:gd name="connsiteX41" fmla="*/ 5148987 w 6858001"/>
              <a:gd name="connsiteY41" fmla="*/ 202044 h 5896352"/>
              <a:gd name="connsiteX42" fmla="*/ 5303978 w 6858001"/>
              <a:gd name="connsiteY42" fmla="*/ 189941 h 5896352"/>
              <a:gd name="connsiteX43" fmla="*/ 5456911 w 6858001"/>
              <a:gd name="connsiteY43" fmla="*/ 177839 h 5896352"/>
              <a:gd name="connsiteX44" fmla="*/ 5612588 w 6858001"/>
              <a:gd name="connsiteY44" fmla="*/ 163887 h 5896352"/>
              <a:gd name="connsiteX45" fmla="*/ 5768950 w 6858001"/>
              <a:gd name="connsiteY45" fmla="*/ 148591 h 5896352"/>
              <a:gd name="connsiteX46" fmla="*/ 5923255 w 6858001"/>
              <a:gd name="connsiteY46" fmla="*/ 132455 h 5896352"/>
              <a:gd name="connsiteX47" fmla="*/ 6079618 w 6858001"/>
              <a:gd name="connsiteY47" fmla="*/ 113629 h 5896352"/>
              <a:gd name="connsiteX48" fmla="*/ 6235294 w 6858001"/>
              <a:gd name="connsiteY48" fmla="*/ 93458 h 5896352"/>
              <a:gd name="connsiteX49" fmla="*/ 6391657 w 6858001"/>
              <a:gd name="connsiteY49" fmla="*/ 73455 h 5896352"/>
              <a:gd name="connsiteX50" fmla="*/ 6547333 w 6858001"/>
              <a:gd name="connsiteY50" fmla="*/ 50091 h 5896352"/>
              <a:gd name="connsiteX51" fmla="*/ 6702324 w 6858001"/>
              <a:gd name="connsiteY51" fmla="*/ 26222 h 58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896352">
                <a:moveTo>
                  <a:pt x="6858001" y="1177"/>
                </a:moveTo>
                <a:lnTo>
                  <a:pt x="6858001" y="1344715"/>
                </a:lnTo>
                <a:lnTo>
                  <a:pt x="6858000" y="1344715"/>
                </a:lnTo>
                <a:lnTo>
                  <a:pt x="6858000" y="5896352"/>
                </a:lnTo>
                <a:lnTo>
                  <a:pt x="0" y="5896351"/>
                </a:lnTo>
                <a:lnTo>
                  <a:pt x="0" y="904459"/>
                </a:lnTo>
                <a:lnTo>
                  <a:pt x="1" y="904459"/>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37" name="Rectangle 136">
            <a:extLst>
              <a:ext uri="{FF2B5EF4-FFF2-40B4-BE49-F238E27FC236}">
                <a16:creationId xmlns:a16="http://schemas.microsoft.com/office/drawing/2014/main" id="{C1841CC0-B7A9-4828-B82F-9C6B433BD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39" name="Group 138">
            <a:extLst>
              <a:ext uri="{FF2B5EF4-FFF2-40B4-BE49-F238E27FC236}">
                <a16:creationId xmlns:a16="http://schemas.microsoft.com/office/drawing/2014/main" id="{08E05919-D800-40FD-A3BD-4B9CC4078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571309" cy="5143500"/>
            <a:chOff x="0" y="0"/>
            <a:chExt cx="11428412" cy="6858000"/>
          </a:xfrm>
        </p:grpSpPr>
        <p:pic>
          <p:nvPicPr>
            <p:cNvPr id="140" name="Picture 139">
              <a:extLst>
                <a:ext uri="{FF2B5EF4-FFF2-40B4-BE49-F238E27FC236}">
                  <a16:creationId xmlns:a16="http://schemas.microsoft.com/office/drawing/2014/main" id="{DE70C79C-8688-4786-8FCD-43A4B5D5B7D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1" name="Picture 140">
              <a:extLst>
                <a:ext uri="{FF2B5EF4-FFF2-40B4-BE49-F238E27FC236}">
                  <a16:creationId xmlns:a16="http://schemas.microsoft.com/office/drawing/2014/main" id="{9A6338A0-2BDA-4E79-A762-AAD8608C0C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2" name="Oval 141">
              <a:extLst>
                <a:ext uri="{FF2B5EF4-FFF2-40B4-BE49-F238E27FC236}">
                  <a16:creationId xmlns:a16="http://schemas.microsoft.com/office/drawing/2014/main" id="{B685624D-3645-4129-9FF6-0C59DBF23B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tx2">
                    <a:alpha val="7000"/>
                    <a:lumMod val="60000"/>
                    <a:lumOff val="40000"/>
                  </a:schemeClr>
                </a:gs>
                <a:gs pos="69000">
                  <a:schemeClr val="tx2">
                    <a:alpha val="0"/>
                    <a:lumMod val="60000"/>
                    <a:lumOff val="40000"/>
                  </a:schemeClr>
                </a:gs>
                <a:gs pos="36000">
                  <a:schemeClr val="tx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3" name="Picture 142">
              <a:extLst>
                <a:ext uri="{FF2B5EF4-FFF2-40B4-BE49-F238E27FC236}">
                  <a16:creationId xmlns:a16="http://schemas.microsoft.com/office/drawing/2014/main" id="{03F24C1B-E4C1-43E7-84B3-DD476F3836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4" name="Picture 143">
              <a:extLst>
                <a:ext uri="{FF2B5EF4-FFF2-40B4-BE49-F238E27FC236}">
                  <a16:creationId xmlns:a16="http://schemas.microsoft.com/office/drawing/2014/main" id="{8725CE5D-088A-4522-9817-4B485D6E7F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112" name="Google Shape;112;p22"/>
          <p:cNvSpPr txBox="1">
            <a:spLocks noGrp="1"/>
          </p:cNvSpPr>
          <p:nvPr>
            <p:ph type="title"/>
          </p:nvPr>
        </p:nvSpPr>
        <p:spPr>
          <a:xfrm>
            <a:off x="866216" y="1085850"/>
            <a:ext cx="3564299" cy="2497185"/>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7200" b="0" i="0" kern="1200">
                <a:solidFill>
                  <a:srgbClr val="EBEBEB"/>
                </a:solidFill>
                <a:latin typeface="+mj-lt"/>
                <a:ea typeface="+mj-ea"/>
                <a:cs typeface="+mj-cs"/>
              </a:rPr>
              <a:t>THANK YOU</a:t>
            </a:r>
          </a:p>
        </p:txBody>
      </p:sp>
      <p:pic>
        <p:nvPicPr>
          <p:cNvPr id="116" name="Graphic 115" descr="Smiling Face with No Fill">
            <a:extLst>
              <a:ext uri="{FF2B5EF4-FFF2-40B4-BE49-F238E27FC236}">
                <a16:creationId xmlns:a16="http://schemas.microsoft.com/office/drawing/2014/main" id="{330DAA3E-501C-479C-BEEB-D658E737B30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02515" y="1556161"/>
            <a:ext cx="2202627" cy="2202627"/>
          </a:xfrm>
          <a:prstGeom prst="rect">
            <a:avLst/>
          </a:prstGeom>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16"/>
                                        </p:tgtEl>
                                        <p:attrNameLst>
                                          <p:attrName>style.visibility</p:attrName>
                                        </p:attrNameLst>
                                      </p:cBhvr>
                                      <p:to>
                                        <p:strVal val="visible"/>
                                      </p:to>
                                    </p:set>
                                    <p:animEffect transition="in" filter="fade">
                                      <p:cBhvr>
                                        <p:cTn id="7" dur="700"/>
                                        <p:tgtEl>
                                          <p:spTgt spid="11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112"/>
                                        </p:tgtEl>
                                        <p:attrNameLst>
                                          <p:attrName>style.visibility</p:attrName>
                                        </p:attrNameLst>
                                      </p:cBhvr>
                                      <p:to>
                                        <p:strVal val="visible"/>
                                      </p:to>
                                    </p:set>
                                    <p:animEffect transition="in" filter="fade">
                                      <p:cBhvr>
                                        <p:cTn id="10" dur="4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61"/>
        <p:cNvGrpSpPr/>
        <p:nvPr/>
      </p:nvGrpSpPr>
      <p:grpSpPr>
        <a:xfrm>
          <a:off x="0" y="0"/>
          <a:ext cx="0" cy="0"/>
          <a:chOff x="0" y="0"/>
          <a:chExt cx="0" cy="0"/>
        </a:xfrm>
      </p:grpSpPr>
      <p:pic>
        <p:nvPicPr>
          <p:cNvPr id="69" name="Picture 6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71" name="Picture 7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73" name="Oval 7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5" name="Picture 7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77" name="Picture 7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9" name="Rectangle 7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2" name="Google Shape;62;p14"/>
          <p:cNvSpPr txBox="1">
            <a:spLocks noGrp="1"/>
          </p:cNvSpPr>
          <p:nvPr>
            <p:ph type="title"/>
          </p:nvPr>
        </p:nvSpPr>
        <p:spPr>
          <a:xfrm>
            <a:off x="486697" y="471949"/>
            <a:ext cx="4641143" cy="1216741"/>
          </a:xfrm>
          <a:prstGeom prst="rect">
            <a:avLst/>
          </a:prstGeom>
        </p:spPr>
        <p:txBody>
          <a:bodyPr spcFirstLastPara="1" vert="horz" lIns="91440" tIns="45720" rIns="91440" bIns="45720" rtlCol="0" anchor="t" anchorCtr="0">
            <a:normAutofit/>
          </a:bodyPr>
          <a:lstStyle/>
          <a:p>
            <a:pPr marL="0" lvl="0" indent="0" defTabSz="457200">
              <a:lnSpc>
                <a:spcPct val="90000"/>
              </a:lnSpc>
              <a:spcBef>
                <a:spcPct val="0"/>
              </a:spcBef>
              <a:spcAft>
                <a:spcPts val="0"/>
              </a:spcAft>
            </a:pPr>
            <a:r>
              <a:rPr lang="en-US" sz="3900" u="sng">
                <a:solidFill>
                  <a:srgbClr val="EBEBEB"/>
                </a:solidFill>
              </a:rPr>
              <a:t>Problem Statement</a:t>
            </a:r>
          </a:p>
        </p:txBody>
      </p:sp>
      <p:sp>
        <p:nvSpPr>
          <p:cNvPr id="63" name="Google Shape;63;p14"/>
          <p:cNvSpPr txBox="1">
            <a:spLocks noGrp="1"/>
          </p:cNvSpPr>
          <p:nvPr>
            <p:ph type="body" idx="1"/>
          </p:nvPr>
        </p:nvSpPr>
        <p:spPr>
          <a:xfrm>
            <a:off x="486697" y="1828800"/>
            <a:ext cx="4641142" cy="2839064"/>
          </a:xfrm>
          <a:prstGeom prst="rect">
            <a:avLst/>
          </a:prstGeom>
        </p:spPr>
        <p:txBody>
          <a:bodyPr spcFirstLastPara="1" vert="horz" lIns="91440" tIns="45720" rIns="91440" bIns="45720" rtlCol="0" anchorCtr="0">
            <a:normAutofit/>
          </a:bodyPr>
          <a:lstStyle/>
          <a:p>
            <a:pPr marL="0" lvl="0" indent="0" algn="just" defTabSz="457200">
              <a:spcBef>
                <a:spcPts val="1000"/>
              </a:spcBef>
              <a:buSzPct val="80000"/>
              <a:buFont typeface="Wingdings 3" charset="2"/>
              <a:buChar char=""/>
            </a:pPr>
            <a:r>
              <a:rPr lang="en-US" dirty="0">
                <a:solidFill>
                  <a:srgbClr val="FFFFFF"/>
                </a:solidFill>
              </a:rPr>
              <a:t>Though the goal is to create a model which can recognize the digits, it can be extended to letters and an individual's handwriting. The major goal of the proposed system is understanding Convolutional Neural Network and applying it to the handwritten recognition system.</a:t>
            </a:r>
          </a:p>
        </p:txBody>
      </p:sp>
      <p:sp>
        <p:nvSpPr>
          <p:cNvPr id="8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98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5" name="Picture 64" descr="Light bulb on yellow background with sketched light beams and cord">
            <a:extLst>
              <a:ext uri="{FF2B5EF4-FFF2-40B4-BE49-F238E27FC236}">
                <a16:creationId xmlns:a16="http://schemas.microsoft.com/office/drawing/2014/main" id="{DCEF95E0-705A-4F3D-B4E0-9A433C0132F4}"/>
              </a:ext>
            </a:extLst>
          </p:cNvPr>
          <p:cNvPicPr>
            <a:picLocks noChangeAspect="1"/>
          </p:cNvPicPr>
          <p:nvPr/>
        </p:nvPicPr>
        <p:blipFill rotWithShape="1">
          <a:blip r:embed="rId8"/>
          <a:srcRect l="49873" r="5619" b="2"/>
          <a:stretch/>
        </p:blipFill>
        <p:spPr>
          <a:xfrm>
            <a:off x="5421881" y="10"/>
            <a:ext cx="3722434" cy="514349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7"/>
        <p:cNvGrpSpPr/>
        <p:nvPr/>
      </p:nvGrpSpPr>
      <p:grpSpPr>
        <a:xfrm>
          <a:off x="0" y="0"/>
          <a:ext cx="0" cy="0"/>
          <a:chOff x="0" y="0"/>
          <a:chExt cx="0" cy="0"/>
        </a:xfrm>
      </p:grpSpPr>
      <p:pic>
        <p:nvPicPr>
          <p:cNvPr id="105" name="Picture 74">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06" name="Picture 76">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07" name="Oval 78">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8" name="Picture 80">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9" name="Picture 82">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10" name="Rectangle 84">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1" name="Rectangle 86">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8" name="Google Shape;68;p15"/>
          <p:cNvSpPr txBox="1">
            <a:spLocks noGrp="1"/>
          </p:cNvSpPr>
          <p:nvPr>
            <p:ph type="title"/>
          </p:nvPr>
        </p:nvSpPr>
        <p:spPr>
          <a:xfrm>
            <a:off x="482891" y="1085850"/>
            <a:ext cx="2331469" cy="3429000"/>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2400" u="sng">
                <a:solidFill>
                  <a:srgbClr val="F2F2F2"/>
                </a:solidFill>
              </a:rPr>
              <a:t>Dataset Used</a:t>
            </a:r>
          </a:p>
        </p:txBody>
      </p:sp>
      <p:sp>
        <p:nvSpPr>
          <p:cNvPr id="112" name="Freeform: Shape 88">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0982" y="0"/>
            <a:ext cx="6023018" cy="51435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14" name="Rectangle 92">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15" name="Google Shape;69;p15">
            <a:extLst>
              <a:ext uri="{FF2B5EF4-FFF2-40B4-BE49-F238E27FC236}">
                <a16:creationId xmlns:a16="http://schemas.microsoft.com/office/drawing/2014/main" id="{876940D1-4057-444C-8811-82F98CCA1ECC}"/>
              </a:ext>
            </a:extLst>
          </p:cNvPr>
          <p:cNvGraphicFramePr/>
          <p:nvPr>
            <p:extLst>
              <p:ext uri="{D42A27DB-BD31-4B8C-83A1-F6EECF244321}">
                <p14:modId xmlns:p14="http://schemas.microsoft.com/office/powerpoint/2010/main" val="993750206"/>
              </p:ext>
            </p:extLst>
          </p:nvPr>
        </p:nvGraphicFramePr>
        <p:xfrm>
          <a:off x="3786187" y="1085850"/>
          <a:ext cx="4872038" cy="3429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3"/>
        <p:cNvGrpSpPr/>
        <p:nvPr/>
      </p:nvGrpSpPr>
      <p:grpSpPr>
        <a:xfrm>
          <a:off x="0" y="0"/>
          <a:ext cx="0" cy="0"/>
          <a:chOff x="0" y="0"/>
          <a:chExt cx="0" cy="0"/>
        </a:xfrm>
      </p:grpSpPr>
      <p:pic>
        <p:nvPicPr>
          <p:cNvPr id="80" name="Picture 7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82" name="Picture 8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84" name="Oval 8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6" name="Picture 8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88" name="Picture 8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90" name="Rectangle 8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92" name="Rectangle 91">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9143771" cy="354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2815271"/>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75" name="Google Shape;75;p16" descr="Diagram&#10;&#10;Description automatically generated"/>
          <p:cNvPicPr preferRelativeResize="0"/>
          <p:nvPr/>
        </p:nvPicPr>
        <p:blipFill>
          <a:blip r:embed="rId7"/>
          <a:stretch>
            <a:fillRect/>
          </a:stretch>
        </p:blipFill>
        <p:spPr>
          <a:xfrm>
            <a:off x="476593" y="1181694"/>
            <a:ext cx="6863105" cy="1767249"/>
          </a:xfrm>
          <a:prstGeom prst="rect">
            <a:avLst/>
          </a:prstGeom>
          <a:noFill/>
          <a:effectLst/>
        </p:spPr>
      </p:pic>
      <p:sp>
        <p:nvSpPr>
          <p:cNvPr id="98" name="Freeform: Shape 9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41649"/>
            <a:ext cx="9144000" cy="2101851"/>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4" name="Google Shape;74;p16"/>
          <p:cNvSpPr txBox="1">
            <a:spLocks noGrp="1"/>
          </p:cNvSpPr>
          <p:nvPr>
            <p:ph type="title"/>
          </p:nvPr>
        </p:nvSpPr>
        <p:spPr>
          <a:xfrm>
            <a:off x="477687" y="3640759"/>
            <a:ext cx="6862012" cy="651020"/>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3600" b="0" i="0" u="sng" kern="1200">
                <a:solidFill>
                  <a:srgbClr val="EBEBEB"/>
                </a:solidFill>
                <a:latin typeface="+mj-lt"/>
                <a:ea typeface="+mj-ea"/>
                <a:cs typeface="+mj-cs"/>
              </a:rPr>
              <a:t>Methodology</a:t>
            </a:r>
          </a:p>
        </p:txBody>
      </p:sp>
      <p:pic>
        <p:nvPicPr>
          <p:cNvPr id="15" name="Google Shape;76;p16">
            <a:extLst>
              <a:ext uri="{FF2B5EF4-FFF2-40B4-BE49-F238E27FC236}">
                <a16:creationId xmlns:a16="http://schemas.microsoft.com/office/drawing/2014/main" id="{1FE183A4-7596-4801-9BE2-171572F13A1A}"/>
              </a:ext>
            </a:extLst>
          </p:cNvPr>
          <p:cNvPicPr preferRelativeResize="0"/>
          <p:nvPr/>
        </p:nvPicPr>
        <p:blipFill>
          <a:blip r:embed="rId8">
            <a:alphaModFix/>
          </a:blip>
          <a:stretch>
            <a:fillRect/>
          </a:stretch>
        </p:blipFill>
        <p:spPr>
          <a:xfrm>
            <a:off x="516000" y="1337912"/>
            <a:ext cx="1102402" cy="1328702"/>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0"/>
        <p:cNvGrpSpPr/>
        <p:nvPr/>
      </p:nvGrpSpPr>
      <p:grpSpPr>
        <a:xfrm>
          <a:off x="0" y="0"/>
          <a:ext cx="0" cy="0"/>
          <a:chOff x="0" y="0"/>
          <a:chExt cx="0" cy="0"/>
        </a:xfrm>
      </p:grpSpPr>
      <p:pic>
        <p:nvPicPr>
          <p:cNvPr id="87" name="Picture 8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89" name="Picture 8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91" name="Oval 9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3" name="Picture 9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95" name="Picture 9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97" name="Rectangle 9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9" name="Rectangle 98">
            <a:extLst>
              <a:ext uri="{FF2B5EF4-FFF2-40B4-BE49-F238E27FC236}">
                <a16:creationId xmlns:a16="http://schemas.microsoft.com/office/drawing/2014/main" id="{C72330AA-E11E-458E-8798-12C7F7738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1" name="Freeform 7">
            <a:extLst>
              <a:ext uri="{FF2B5EF4-FFF2-40B4-BE49-F238E27FC236}">
                <a16:creationId xmlns:a16="http://schemas.microsoft.com/office/drawing/2014/main" id="{A6BDC1B0-0C91-4230-BFEB-9C8ED19B9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1836"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chemeClr val="bg1">
                  <a:alpha val="20000"/>
                </a:schemeClr>
              </a:solidFill>
            </a:endParaRPr>
          </a:p>
        </p:txBody>
      </p:sp>
      <p:sp useBgFill="1">
        <p:nvSpPr>
          <p:cNvPr id="103" name="Freeform: Shape 102">
            <a:extLst>
              <a:ext uri="{FF2B5EF4-FFF2-40B4-BE49-F238E27FC236}">
                <a16:creationId xmlns:a16="http://schemas.microsoft.com/office/drawing/2014/main" id="{68E0A26E-4EA8-4E6C-97A2-7B6C1C13F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361118" y="360618"/>
            <a:ext cx="5143501" cy="4422264"/>
          </a:xfrm>
          <a:custGeom>
            <a:avLst/>
            <a:gdLst>
              <a:gd name="connsiteX0" fmla="*/ 6858001 w 6858001"/>
              <a:gd name="connsiteY0" fmla="*/ 1177 h 5896352"/>
              <a:gd name="connsiteX1" fmla="*/ 6858001 w 6858001"/>
              <a:gd name="connsiteY1" fmla="*/ 1344715 h 5896352"/>
              <a:gd name="connsiteX2" fmla="*/ 6858000 w 6858001"/>
              <a:gd name="connsiteY2" fmla="*/ 1344715 h 5896352"/>
              <a:gd name="connsiteX3" fmla="*/ 6858000 w 6858001"/>
              <a:gd name="connsiteY3" fmla="*/ 5896352 h 5896352"/>
              <a:gd name="connsiteX4" fmla="*/ 0 w 6858001"/>
              <a:gd name="connsiteY4" fmla="*/ 5896351 h 5896352"/>
              <a:gd name="connsiteX5" fmla="*/ 0 w 6858001"/>
              <a:gd name="connsiteY5" fmla="*/ 904459 h 5896352"/>
              <a:gd name="connsiteX6" fmla="*/ 1 w 6858001"/>
              <a:gd name="connsiteY6" fmla="*/ 904459 h 5896352"/>
              <a:gd name="connsiteX7" fmla="*/ 1 w 6858001"/>
              <a:gd name="connsiteY7" fmla="*/ 0 h 5896352"/>
              <a:gd name="connsiteX8" fmla="*/ 40463 w 6858001"/>
              <a:gd name="connsiteY8" fmla="*/ 5883 h 5896352"/>
              <a:gd name="connsiteX9" fmla="*/ 159107 w 6858001"/>
              <a:gd name="connsiteY9" fmla="*/ 23196 h 5896352"/>
              <a:gd name="connsiteX10" fmla="*/ 245518 w 6858001"/>
              <a:gd name="connsiteY10" fmla="*/ 35299 h 5896352"/>
              <a:gd name="connsiteX11" fmla="*/ 348388 w 6858001"/>
              <a:gd name="connsiteY11" fmla="*/ 48073 h 5896352"/>
              <a:gd name="connsiteX12" fmla="*/ 470460 w 6858001"/>
              <a:gd name="connsiteY12" fmla="*/ 63369 h 5896352"/>
              <a:gd name="connsiteX13" fmla="*/ 605563 w 6858001"/>
              <a:gd name="connsiteY13" fmla="*/ 79506 h 5896352"/>
              <a:gd name="connsiteX14" fmla="*/ 757810 w 6858001"/>
              <a:gd name="connsiteY14" fmla="*/ 96483 h 5896352"/>
              <a:gd name="connsiteX15" fmla="*/ 923774 w 6858001"/>
              <a:gd name="connsiteY15" fmla="*/ 114469 h 5896352"/>
              <a:gd name="connsiteX16" fmla="*/ 1104139 w 6858001"/>
              <a:gd name="connsiteY16" fmla="*/ 132454 h 5896352"/>
              <a:gd name="connsiteX17" fmla="*/ 1296163 w 6858001"/>
              <a:gd name="connsiteY17" fmla="*/ 150776 h 5896352"/>
              <a:gd name="connsiteX18" fmla="*/ 1503275 w 6858001"/>
              <a:gd name="connsiteY18" fmla="*/ 167753 h 5896352"/>
              <a:gd name="connsiteX19" fmla="*/ 1719988 w 6858001"/>
              <a:gd name="connsiteY19" fmla="*/ 184058 h 5896352"/>
              <a:gd name="connsiteX20" fmla="*/ 1949045 w 6858001"/>
              <a:gd name="connsiteY20" fmla="*/ 198849 h 5896352"/>
              <a:gd name="connsiteX21" fmla="*/ 2187703 w 6858001"/>
              <a:gd name="connsiteY21" fmla="*/ 212969 h 5896352"/>
              <a:gd name="connsiteX22" fmla="*/ 2436649 w 6858001"/>
              <a:gd name="connsiteY22" fmla="*/ 226248 h 5896352"/>
              <a:gd name="connsiteX23" fmla="*/ 2564208 w 6858001"/>
              <a:gd name="connsiteY23" fmla="*/ 230955 h 5896352"/>
              <a:gd name="connsiteX24" fmla="*/ 2694509 w 6858001"/>
              <a:gd name="connsiteY24" fmla="*/ 236165 h 5896352"/>
              <a:gd name="connsiteX25" fmla="*/ 2826868 w 6858001"/>
              <a:gd name="connsiteY25" fmla="*/ 241040 h 5896352"/>
              <a:gd name="connsiteX26" fmla="*/ 2959914 w 6858001"/>
              <a:gd name="connsiteY26" fmla="*/ 244234 h 5896352"/>
              <a:gd name="connsiteX27" fmla="*/ 3095702 w 6858001"/>
              <a:gd name="connsiteY27" fmla="*/ 247091 h 5896352"/>
              <a:gd name="connsiteX28" fmla="*/ 3232862 w 6858001"/>
              <a:gd name="connsiteY28" fmla="*/ 250117 h 5896352"/>
              <a:gd name="connsiteX29" fmla="*/ 3372765 w 6858001"/>
              <a:gd name="connsiteY29" fmla="*/ 252134 h 5896352"/>
              <a:gd name="connsiteX30" fmla="*/ 3514040 w 6858001"/>
              <a:gd name="connsiteY30" fmla="*/ 252134 h 5896352"/>
              <a:gd name="connsiteX31" fmla="*/ 3656686 w 6858001"/>
              <a:gd name="connsiteY31" fmla="*/ 253142 h 5896352"/>
              <a:gd name="connsiteX32" fmla="*/ 3800704 w 6858001"/>
              <a:gd name="connsiteY32" fmla="*/ 252134 h 5896352"/>
              <a:gd name="connsiteX33" fmla="*/ 3946780 w 6858001"/>
              <a:gd name="connsiteY33" fmla="*/ 250117 h 5896352"/>
              <a:gd name="connsiteX34" fmla="*/ 4092855 w 6858001"/>
              <a:gd name="connsiteY34" fmla="*/ 248268 h 5896352"/>
              <a:gd name="connsiteX35" fmla="*/ 4240988 w 6858001"/>
              <a:gd name="connsiteY35" fmla="*/ 244234 h 5896352"/>
              <a:gd name="connsiteX36" fmla="*/ 4390492 w 6858001"/>
              <a:gd name="connsiteY36" fmla="*/ 240032 h 5896352"/>
              <a:gd name="connsiteX37" fmla="*/ 4539997 w 6858001"/>
              <a:gd name="connsiteY37" fmla="*/ 235157 h 5896352"/>
              <a:gd name="connsiteX38" fmla="*/ 4690873 w 6858001"/>
              <a:gd name="connsiteY38" fmla="*/ 228266 h 5896352"/>
              <a:gd name="connsiteX39" fmla="*/ 4843120 w 6858001"/>
              <a:gd name="connsiteY39" fmla="*/ 220029 h 5896352"/>
              <a:gd name="connsiteX40" fmla="*/ 4996054 w 6858001"/>
              <a:gd name="connsiteY40" fmla="*/ 212129 h 5896352"/>
              <a:gd name="connsiteX41" fmla="*/ 5148987 w 6858001"/>
              <a:gd name="connsiteY41" fmla="*/ 202044 h 5896352"/>
              <a:gd name="connsiteX42" fmla="*/ 5303978 w 6858001"/>
              <a:gd name="connsiteY42" fmla="*/ 189941 h 5896352"/>
              <a:gd name="connsiteX43" fmla="*/ 5456911 w 6858001"/>
              <a:gd name="connsiteY43" fmla="*/ 177839 h 5896352"/>
              <a:gd name="connsiteX44" fmla="*/ 5612588 w 6858001"/>
              <a:gd name="connsiteY44" fmla="*/ 163887 h 5896352"/>
              <a:gd name="connsiteX45" fmla="*/ 5768950 w 6858001"/>
              <a:gd name="connsiteY45" fmla="*/ 148591 h 5896352"/>
              <a:gd name="connsiteX46" fmla="*/ 5923255 w 6858001"/>
              <a:gd name="connsiteY46" fmla="*/ 132455 h 5896352"/>
              <a:gd name="connsiteX47" fmla="*/ 6079618 w 6858001"/>
              <a:gd name="connsiteY47" fmla="*/ 113629 h 5896352"/>
              <a:gd name="connsiteX48" fmla="*/ 6235294 w 6858001"/>
              <a:gd name="connsiteY48" fmla="*/ 93458 h 5896352"/>
              <a:gd name="connsiteX49" fmla="*/ 6391657 w 6858001"/>
              <a:gd name="connsiteY49" fmla="*/ 73455 h 5896352"/>
              <a:gd name="connsiteX50" fmla="*/ 6547333 w 6858001"/>
              <a:gd name="connsiteY50" fmla="*/ 50091 h 5896352"/>
              <a:gd name="connsiteX51" fmla="*/ 6702324 w 6858001"/>
              <a:gd name="connsiteY51" fmla="*/ 26222 h 58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896352">
                <a:moveTo>
                  <a:pt x="6858001" y="1177"/>
                </a:moveTo>
                <a:lnTo>
                  <a:pt x="6858001" y="1344715"/>
                </a:lnTo>
                <a:lnTo>
                  <a:pt x="6858000" y="1344715"/>
                </a:lnTo>
                <a:lnTo>
                  <a:pt x="6858000" y="5896352"/>
                </a:lnTo>
                <a:lnTo>
                  <a:pt x="0" y="5896351"/>
                </a:lnTo>
                <a:lnTo>
                  <a:pt x="0" y="904459"/>
                </a:lnTo>
                <a:lnTo>
                  <a:pt x="1" y="904459"/>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05" name="Rectangle 104">
            <a:extLst>
              <a:ext uri="{FF2B5EF4-FFF2-40B4-BE49-F238E27FC236}">
                <a16:creationId xmlns:a16="http://schemas.microsoft.com/office/drawing/2014/main" id="{C1841CC0-B7A9-4828-B82F-9C6B433BD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07" name="Group 106">
            <a:extLst>
              <a:ext uri="{FF2B5EF4-FFF2-40B4-BE49-F238E27FC236}">
                <a16:creationId xmlns:a16="http://schemas.microsoft.com/office/drawing/2014/main" id="{08E05919-D800-40FD-A3BD-4B9CC4078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571309" cy="5143500"/>
            <a:chOff x="0" y="0"/>
            <a:chExt cx="11428412" cy="6858000"/>
          </a:xfrm>
        </p:grpSpPr>
        <p:pic>
          <p:nvPicPr>
            <p:cNvPr id="108" name="Picture 107">
              <a:extLst>
                <a:ext uri="{FF2B5EF4-FFF2-40B4-BE49-F238E27FC236}">
                  <a16:creationId xmlns:a16="http://schemas.microsoft.com/office/drawing/2014/main" id="{DE70C79C-8688-4786-8FCD-43A4B5D5B7D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9" name="Picture 108">
              <a:extLst>
                <a:ext uri="{FF2B5EF4-FFF2-40B4-BE49-F238E27FC236}">
                  <a16:creationId xmlns:a16="http://schemas.microsoft.com/office/drawing/2014/main" id="{9A6338A0-2BDA-4E79-A762-AAD8608C0C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0" name="Oval 109">
              <a:extLst>
                <a:ext uri="{FF2B5EF4-FFF2-40B4-BE49-F238E27FC236}">
                  <a16:creationId xmlns:a16="http://schemas.microsoft.com/office/drawing/2014/main" id="{B685624D-3645-4129-9FF6-0C59DBF23B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tx2">
                    <a:alpha val="7000"/>
                    <a:lumMod val="60000"/>
                    <a:lumOff val="40000"/>
                  </a:schemeClr>
                </a:gs>
                <a:gs pos="69000">
                  <a:schemeClr val="tx2">
                    <a:alpha val="0"/>
                    <a:lumMod val="60000"/>
                    <a:lumOff val="40000"/>
                  </a:schemeClr>
                </a:gs>
                <a:gs pos="36000">
                  <a:schemeClr val="tx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1" name="Picture 110">
              <a:extLst>
                <a:ext uri="{FF2B5EF4-FFF2-40B4-BE49-F238E27FC236}">
                  <a16:creationId xmlns:a16="http://schemas.microsoft.com/office/drawing/2014/main" id="{03F24C1B-E4C1-43E7-84B3-DD476F3836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2" name="Picture 111">
              <a:extLst>
                <a:ext uri="{FF2B5EF4-FFF2-40B4-BE49-F238E27FC236}">
                  <a16:creationId xmlns:a16="http://schemas.microsoft.com/office/drawing/2014/main" id="{8725CE5D-088A-4522-9817-4B485D6E7F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81" name="Google Shape;81;p17"/>
          <p:cNvSpPr txBox="1">
            <a:spLocks noGrp="1"/>
          </p:cNvSpPr>
          <p:nvPr>
            <p:ph type="title"/>
          </p:nvPr>
        </p:nvSpPr>
        <p:spPr>
          <a:xfrm>
            <a:off x="866216" y="1085850"/>
            <a:ext cx="3564299" cy="2497185"/>
          </a:xfrm>
          <a:prstGeom prst="rect">
            <a:avLst/>
          </a:prstGeom>
        </p:spPr>
        <p:txBody>
          <a:bodyPr spcFirstLastPara="1" vert="horz" lIns="91440" tIns="45720" rIns="91440" bIns="45720" rtlCol="0" anchor="b" anchorCtr="0">
            <a:normAutofit/>
          </a:bodyPr>
          <a:lstStyle/>
          <a:p>
            <a:pPr marL="0" lvl="0" indent="0" defTabSz="457200">
              <a:lnSpc>
                <a:spcPct val="90000"/>
              </a:lnSpc>
              <a:spcBef>
                <a:spcPct val="0"/>
              </a:spcBef>
              <a:spcAft>
                <a:spcPts val="0"/>
              </a:spcAft>
              <a:buClr>
                <a:schemeClr val="dk1"/>
              </a:buClr>
              <a:buSzPts val="990"/>
            </a:pPr>
            <a:r>
              <a:rPr lang="en-US" sz="3400" b="0" i="0" u="sng" kern="1200">
                <a:solidFill>
                  <a:srgbClr val="EBEBEB"/>
                </a:solidFill>
                <a:latin typeface="+mj-lt"/>
                <a:ea typeface="+mj-ea"/>
                <a:cs typeface="+mj-cs"/>
                <a:sym typeface="Calibri"/>
              </a:rPr>
              <a:t>Steps Involved in Handwritten recognition system</a:t>
            </a:r>
          </a:p>
          <a:p>
            <a:pPr marL="0" lvl="0" indent="0" defTabSz="457200">
              <a:lnSpc>
                <a:spcPct val="90000"/>
              </a:lnSpc>
              <a:spcBef>
                <a:spcPct val="0"/>
              </a:spcBef>
              <a:spcAft>
                <a:spcPts val="0"/>
              </a:spcAft>
              <a:buSzPts val="990"/>
            </a:pPr>
            <a:endParaRPr lang="en-US" sz="3400" b="0" i="0" u="sng" kern="1200">
              <a:solidFill>
                <a:srgbClr val="EBEBEB"/>
              </a:solidFill>
              <a:latin typeface="+mj-lt"/>
              <a:ea typeface="+mj-ea"/>
              <a:cs typeface="+mj-cs"/>
            </a:endParaRPr>
          </a:p>
        </p:txBody>
      </p:sp>
      <p:pic>
        <p:nvPicPr>
          <p:cNvPr id="82" name="Google Shape;82;p17"/>
          <p:cNvPicPr preferRelativeResize="0"/>
          <p:nvPr/>
        </p:nvPicPr>
        <p:blipFill>
          <a:blip r:embed="rId7"/>
          <a:stretch>
            <a:fillRect/>
          </a:stretch>
        </p:blipFill>
        <p:spPr>
          <a:xfrm>
            <a:off x="5965654" y="1085850"/>
            <a:ext cx="1076348" cy="3143250"/>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86"/>
        <p:cNvGrpSpPr/>
        <p:nvPr/>
      </p:nvGrpSpPr>
      <p:grpSpPr>
        <a:xfrm>
          <a:off x="0" y="0"/>
          <a:ext cx="0" cy="0"/>
          <a:chOff x="0" y="0"/>
          <a:chExt cx="0" cy="0"/>
        </a:xfrm>
      </p:grpSpPr>
      <p:pic>
        <p:nvPicPr>
          <p:cNvPr id="94" name="Picture 93">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96" name="Picture 95">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98" name="Oval 97">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0" name="Picture 99">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2" name="Picture 101">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04" name="Rectangle 103">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7" name="Google Shape;87;p18"/>
          <p:cNvSpPr txBox="1">
            <a:spLocks noGrp="1"/>
          </p:cNvSpPr>
          <p:nvPr>
            <p:ph type="title"/>
          </p:nvPr>
        </p:nvSpPr>
        <p:spPr>
          <a:xfrm>
            <a:off x="6157967" y="1085850"/>
            <a:ext cx="2500257" cy="2322740"/>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4100" u="sng"/>
              <a:t>Output</a:t>
            </a:r>
          </a:p>
        </p:txBody>
      </p:sp>
      <p:sp>
        <p:nvSpPr>
          <p:cNvPr id="106" name="Freeform: Shape 105">
            <a:extLst>
              <a:ext uri="{FF2B5EF4-FFF2-40B4-BE49-F238E27FC236}">
                <a16:creationId xmlns:a16="http://schemas.microsoft.com/office/drawing/2014/main" id="{3484F10F-334C-431A-8E30-B66B496C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56983" y="-356983"/>
            <a:ext cx="5143500" cy="5857465"/>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88" name="Google Shape;88;p18"/>
          <p:cNvPicPr preferRelativeResize="0"/>
          <p:nvPr/>
        </p:nvPicPr>
        <p:blipFill rotWithShape="1">
          <a:blip r:embed="rId8"/>
          <a:srcRect b="4561"/>
          <a:stretch/>
        </p:blipFill>
        <p:spPr>
          <a:xfrm>
            <a:off x="977240" y="485774"/>
            <a:ext cx="3714296" cy="1993999"/>
          </a:xfrm>
          <a:prstGeom prst="rect">
            <a:avLst/>
          </a:prstGeom>
          <a:noFill/>
          <a:effectLst/>
        </p:spPr>
      </p:pic>
      <p:sp>
        <p:nvSpPr>
          <p:cNvPr id="108" name="Freeform 31">
            <a:extLst>
              <a:ext uri="{FF2B5EF4-FFF2-40B4-BE49-F238E27FC236}">
                <a16:creationId xmlns:a16="http://schemas.microsoft.com/office/drawing/2014/main" id="{AEA0BB24-2B23-4B19-996F-58DA607EE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89" name="Google Shape;89;p18"/>
          <p:cNvPicPr preferRelativeResize="0"/>
          <p:nvPr/>
        </p:nvPicPr>
        <p:blipFill rotWithShape="1">
          <a:blip r:embed="rId9"/>
          <a:srcRect l="55465" t="10565" r="22756" b="16414"/>
          <a:stretch/>
        </p:blipFill>
        <p:spPr>
          <a:xfrm>
            <a:off x="2305745" y="2626020"/>
            <a:ext cx="1057286" cy="1993999"/>
          </a:xfrm>
          <a:prstGeom prst="rect">
            <a:avLst/>
          </a:prstGeom>
          <a:noFill/>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3"/>
        <p:cNvGrpSpPr/>
        <p:nvPr/>
      </p:nvGrpSpPr>
      <p:grpSpPr>
        <a:xfrm>
          <a:off x="0" y="0"/>
          <a:ext cx="0" cy="0"/>
          <a:chOff x="0" y="0"/>
          <a:chExt cx="0" cy="0"/>
        </a:xfrm>
      </p:grpSpPr>
      <p:pic>
        <p:nvPicPr>
          <p:cNvPr id="100" name="Picture 99">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02" name="Picture 101">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04" name="Oval 103">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6" name="Picture 105">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8" name="Picture 107">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10" name="Rectangle 109">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2" name="Rectangle 111">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4" name="Rectangle 113">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6"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18" name="Freeform: Shape 117">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94" name="Google Shape;94;p19"/>
          <p:cNvSpPr txBox="1">
            <a:spLocks noGrp="1"/>
          </p:cNvSpPr>
          <p:nvPr>
            <p:ph type="title"/>
          </p:nvPr>
        </p:nvSpPr>
        <p:spPr>
          <a:xfrm>
            <a:off x="827484" y="339538"/>
            <a:ext cx="6710641" cy="105039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4200" b="0" i="0" u="sng" kern="1200">
                <a:solidFill>
                  <a:srgbClr val="FFFFFF"/>
                </a:solidFill>
                <a:latin typeface="+mj-lt"/>
                <a:ea typeface="+mj-ea"/>
                <a:cs typeface="+mj-cs"/>
              </a:rPr>
              <a:t>Applications</a:t>
            </a:r>
          </a:p>
        </p:txBody>
      </p:sp>
      <p:sp>
        <p:nvSpPr>
          <p:cNvPr id="95" name="Google Shape;95;p19"/>
          <p:cNvSpPr txBox="1">
            <a:spLocks noGrp="1"/>
          </p:cNvSpPr>
          <p:nvPr>
            <p:ph type="body" idx="1"/>
          </p:nvPr>
        </p:nvSpPr>
        <p:spPr>
          <a:xfrm>
            <a:off x="276448" y="2072640"/>
            <a:ext cx="8197596" cy="2620760"/>
          </a:xfrm>
          <a:prstGeom prst="rect">
            <a:avLst/>
          </a:prstGeom>
        </p:spPr>
        <p:txBody>
          <a:bodyPr spcFirstLastPara="1" vert="horz" lIns="91440" tIns="45720" rIns="91440" bIns="45720" rtlCol="0" anchorCtr="0">
            <a:normAutofit/>
          </a:bodyPr>
          <a:lstStyle/>
          <a:p>
            <a:pPr marL="114300" indent="0" defTabSz="457200" fontAlgn="base">
              <a:lnSpc>
                <a:spcPct val="90000"/>
              </a:lnSpc>
              <a:spcBef>
                <a:spcPts val="1000"/>
              </a:spcBef>
              <a:buSzPct val="80000"/>
              <a:buFont typeface="Wingdings 3" charset="2"/>
              <a:buChar char=""/>
            </a:pPr>
            <a:r>
              <a:rPr lang="en-US" sz="1100" dirty="0"/>
              <a:t>1) Reading postal addresses</a:t>
            </a:r>
          </a:p>
          <a:p>
            <a:pPr marL="114300" indent="0" defTabSz="457200" fontAlgn="base">
              <a:lnSpc>
                <a:spcPct val="90000"/>
              </a:lnSpc>
              <a:spcBef>
                <a:spcPts val="1000"/>
              </a:spcBef>
              <a:buSzPct val="80000"/>
              <a:buFont typeface="Wingdings 3" charset="2"/>
              <a:buChar char=""/>
            </a:pPr>
            <a:r>
              <a:rPr lang="en-US" sz="1100" dirty="0"/>
              <a:t>2) Reading Bank cheque and amounts.</a:t>
            </a:r>
          </a:p>
          <a:p>
            <a:pPr marL="114300" indent="0" defTabSz="457200" fontAlgn="base">
              <a:lnSpc>
                <a:spcPct val="90000"/>
              </a:lnSpc>
              <a:spcBef>
                <a:spcPts val="1000"/>
              </a:spcBef>
              <a:buSzPct val="80000"/>
              <a:buFont typeface="Wingdings 3" charset="2"/>
              <a:buChar char=""/>
            </a:pPr>
            <a:r>
              <a:rPr lang="en-US" sz="1100" dirty="0"/>
              <a:t>3) Reading the forms filled by individuals.</a:t>
            </a:r>
          </a:p>
          <a:p>
            <a:pPr marL="114300" indent="0" defTabSz="457200" fontAlgn="base">
              <a:lnSpc>
                <a:spcPct val="90000"/>
              </a:lnSpc>
              <a:spcBef>
                <a:spcPts val="1000"/>
              </a:spcBef>
              <a:buSzPct val="80000"/>
              <a:buFont typeface="Wingdings 3" charset="2"/>
              <a:buChar char=""/>
            </a:pPr>
            <a:r>
              <a:rPr lang="en-US" sz="1100" dirty="0"/>
              <a:t>4) Digitizing old books in editable form.</a:t>
            </a:r>
          </a:p>
          <a:p>
            <a:pPr marL="114300" indent="0" defTabSz="457200" fontAlgn="base">
              <a:lnSpc>
                <a:spcPct val="90000"/>
              </a:lnSpc>
              <a:spcBef>
                <a:spcPts val="1000"/>
              </a:spcBef>
              <a:buSzPct val="80000"/>
              <a:buFont typeface="Wingdings 3" charset="2"/>
              <a:buChar char=""/>
            </a:pPr>
            <a:r>
              <a:rPr lang="en-US" sz="1100" dirty="0"/>
              <a:t>5) Extended research :-</a:t>
            </a:r>
          </a:p>
          <a:p>
            <a:pPr marL="114300" indent="0" defTabSz="457200" fontAlgn="base">
              <a:lnSpc>
                <a:spcPct val="90000"/>
              </a:lnSpc>
              <a:spcBef>
                <a:spcPts val="1000"/>
              </a:spcBef>
              <a:buSzPct val="80000"/>
              <a:buFont typeface="Wingdings 3" charset="2"/>
              <a:buChar char=""/>
            </a:pPr>
            <a:r>
              <a:rPr lang="en-US" sz="1100" dirty="0"/>
              <a:t>          text to speech conversion (e-book reading) which can be helpful to visually impaired people. </a:t>
            </a:r>
          </a:p>
          <a:p>
            <a:pPr marL="114300" indent="0" defTabSz="457200" fontAlgn="base">
              <a:lnSpc>
                <a:spcPct val="90000"/>
              </a:lnSpc>
              <a:spcBef>
                <a:spcPts val="1000"/>
              </a:spcBef>
              <a:buSzPct val="80000"/>
              <a:buFont typeface="Wingdings 3" charset="2"/>
              <a:buChar char=""/>
            </a:pPr>
            <a:r>
              <a:rPr lang="en-US" sz="1100" dirty="0"/>
              <a:t>          </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99"/>
        <p:cNvGrpSpPr/>
        <p:nvPr/>
      </p:nvGrpSpPr>
      <p:grpSpPr>
        <a:xfrm>
          <a:off x="0" y="0"/>
          <a:ext cx="0" cy="0"/>
          <a:chOff x="0" y="0"/>
          <a:chExt cx="0" cy="0"/>
        </a:xfrm>
      </p:grpSpPr>
      <p:pic>
        <p:nvPicPr>
          <p:cNvPr id="107" name="Picture 106">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09" name="Picture 108">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11" name="Oval 110">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3" name="Picture 112">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15" name="Picture 114">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17" name="Rectangle 116">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0" name="Google Shape;100;p20"/>
          <p:cNvSpPr txBox="1">
            <a:spLocks noGrp="1"/>
          </p:cNvSpPr>
          <p:nvPr>
            <p:ph type="title"/>
          </p:nvPr>
        </p:nvSpPr>
        <p:spPr>
          <a:xfrm>
            <a:off x="484583" y="339538"/>
            <a:ext cx="7053542" cy="1050398"/>
          </a:xfrm>
          <a:prstGeom prst="rect">
            <a:avLst/>
          </a:prstGeom>
        </p:spPr>
        <p:txBody>
          <a:bodyPr spcFirstLastPara="1" vert="horz" lIns="91440" tIns="45720" rIns="91440" bIns="45720" rtlCol="0" anchor="t" anchorCtr="0">
            <a:normAutofit/>
          </a:bodyPr>
          <a:lstStyle/>
          <a:p>
            <a:pPr marL="0" lvl="0" indent="0" algn="ctr" defTabSz="457200">
              <a:spcBef>
                <a:spcPct val="0"/>
              </a:spcBef>
              <a:spcAft>
                <a:spcPts val="0"/>
              </a:spcAft>
            </a:pPr>
            <a:r>
              <a:rPr lang="en-US" sz="4200" u="sng" dirty="0"/>
              <a:t>Future Scope</a:t>
            </a:r>
          </a:p>
        </p:txBody>
      </p:sp>
      <p:graphicFrame>
        <p:nvGraphicFramePr>
          <p:cNvPr id="103" name="Google Shape;101;p20">
            <a:extLst>
              <a:ext uri="{FF2B5EF4-FFF2-40B4-BE49-F238E27FC236}">
                <a16:creationId xmlns:a16="http://schemas.microsoft.com/office/drawing/2014/main" id="{EB8D0B3C-892F-47AE-9280-077C7F5B6F19}"/>
              </a:ext>
            </a:extLst>
          </p:cNvPr>
          <p:cNvGraphicFramePr/>
          <p:nvPr>
            <p:extLst>
              <p:ext uri="{D42A27DB-BD31-4B8C-83A1-F6EECF244321}">
                <p14:modId xmlns:p14="http://schemas.microsoft.com/office/powerpoint/2010/main" val="1702209426"/>
              </p:ext>
            </p:extLst>
          </p:nvPr>
        </p:nvGraphicFramePr>
        <p:xfrm>
          <a:off x="484583" y="1605063"/>
          <a:ext cx="7053264" cy="30423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105"/>
        <p:cNvGrpSpPr/>
        <p:nvPr/>
      </p:nvGrpSpPr>
      <p:grpSpPr>
        <a:xfrm>
          <a:off x="0" y="0"/>
          <a:ext cx="0" cy="0"/>
          <a:chOff x="0" y="0"/>
          <a:chExt cx="0" cy="0"/>
        </a:xfrm>
      </p:grpSpPr>
      <p:pic>
        <p:nvPicPr>
          <p:cNvPr id="113" name="Picture 11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5" name="Picture 11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17" name="Oval 11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9" name="Picture 11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21" name="Picture 120">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23" name="Rectangle 12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5" name="Rectangle 124">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6" name="Google Shape;106;p21"/>
          <p:cNvSpPr txBox="1">
            <a:spLocks noGrp="1"/>
          </p:cNvSpPr>
          <p:nvPr>
            <p:ph type="title"/>
          </p:nvPr>
        </p:nvSpPr>
        <p:spPr>
          <a:xfrm>
            <a:off x="486697" y="471949"/>
            <a:ext cx="4641143" cy="1216741"/>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4200" u="sng" dirty="0">
                <a:solidFill>
                  <a:srgbClr val="EBEBEB"/>
                </a:solidFill>
              </a:rPr>
              <a:t>Conclusion</a:t>
            </a:r>
          </a:p>
        </p:txBody>
      </p:sp>
      <p:sp>
        <p:nvSpPr>
          <p:cNvPr id="107" name="Google Shape;107;p21"/>
          <p:cNvSpPr txBox="1">
            <a:spLocks noGrp="1"/>
          </p:cNvSpPr>
          <p:nvPr>
            <p:ph type="body" idx="1"/>
          </p:nvPr>
        </p:nvSpPr>
        <p:spPr>
          <a:xfrm>
            <a:off x="486697" y="1828800"/>
            <a:ext cx="4641142" cy="2839064"/>
          </a:xfrm>
          <a:prstGeom prst="rect">
            <a:avLst/>
          </a:prstGeom>
        </p:spPr>
        <p:txBody>
          <a:bodyPr spcFirstLastPara="1" vert="horz" lIns="91440" tIns="45720" rIns="91440" bIns="45720" rtlCol="0" anchorCtr="0">
            <a:normAutofit/>
          </a:bodyPr>
          <a:lstStyle/>
          <a:p>
            <a:pPr marL="0" lvl="0" indent="0" algn="just" defTabSz="457200">
              <a:spcBef>
                <a:spcPts val="1000"/>
              </a:spcBef>
              <a:buSzPct val="80000"/>
              <a:buFont typeface="Wingdings 3" charset="2"/>
              <a:buChar char=""/>
            </a:pPr>
            <a:r>
              <a:rPr lang="en-US" sz="1400" dirty="0">
                <a:solidFill>
                  <a:srgbClr val="FFFFFF"/>
                </a:solidFill>
              </a:rPr>
              <a:t>The main aim of this project is to find a representation of handwritten digits that allow their effective recognition. In this project, we used different machine learning algorithm for recognition of handwritten numerals. In any recognition process, the important problem is to address the feature extraction and correct classification approaches. The proposed algorithm tries to address both the factors and well in terms of accuracy and time complexity. The overall highest accuracy 98.82% is achieved in the recognition process by Multilayer Perceptron. </a:t>
            </a:r>
          </a:p>
          <a:p>
            <a:pPr marL="0" lvl="0" indent="0" algn="just" defTabSz="457200">
              <a:spcBef>
                <a:spcPts val="1000"/>
              </a:spcBef>
              <a:buSzPct val="80000"/>
              <a:buFont typeface="Wingdings 3" charset="2"/>
              <a:buChar char=""/>
            </a:pPr>
            <a:endParaRPr lang="en-US" sz="1400" dirty="0">
              <a:solidFill>
                <a:srgbClr val="FFFFFF"/>
              </a:solidFill>
            </a:endParaRPr>
          </a:p>
        </p:txBody>
      </p:sp>
      <p:sp>
        <p:nvSpPr>
          <p:cNvPr id="127"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98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9" name="Picture 108" descr="White puzzle with one red piece">
            <a:extLst>
              <a:ext uri="{FF2B5EF4-FFF2-40B4-BE49-F238E27FC236}">
                <a16:creationId xmlns:a16="http://schemas.microsoft.com/office/drawing/2014/main" id="{1F4A6DB4-3A63-439E-9354-910F454690F2}"/>
              </a:ext>
            </a:extLst>
          </p:cNvPr>
          <p:cNvPicPr>
            <a:picLocks noChangeAspect="1"/>
          </p:cNvPicPr>
          <p:nvPr/>
        </p:nvPicPr>
        <p:blipFill rotWithShape="1">
          <a:blip r:embed="rId8"/>
          <a:srcRect l="30447" r="28844"/>
          <a:stretch/>
        </p:blipFill>
        <p:spPr>
          <a:xfrm>
            <a:off x="5421881" y="10"/>
            <a:ext cx="3722434" cy="514349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78</TotalTime>
  <Words>577</Words>
  <Application>Microsoft Office PowerPoint</Application>
  <PresentationFormat>On-screen Show (16:9)</PresentationFormat>
  <Paragraphs>44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PowerPoint Presentation</vt:lpstr>
      <vt:lpstr>Problem Statement</vt:lpstr>
      <vt:lpstr>Dataset Used</vt:lpstr>
      <vt:lpstr>Methodology</vt:lpstr>
      <vt:lpstr>Steps Involved in Handwritten recognition system </vt:lpstr>
      <vt:lpstr>Output</vt:lpstr>
      <vt:lpstr>Applications</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Aditya Khandelwal</cp:lastModifiedBy>
  <cp:revision>16</cp:revision>
  <dcterms:modified xsi:type="dcterms:W3CDTF">2021-06-08T04:53:15Z</dcterms:modified>
</cp:coreProperties>
</file>