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2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3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5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2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2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6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7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2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911B-E2E0-4D66-9B2F-D9A3B4F34FF5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2CF-67A7-41BB-9487-5967A9BB6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3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5366C72-D7F6-4E8E-9050-596B7909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5593905-FD51-4091-B72D-58CB89CE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2A55DE88-4421-4967-9967-5D268EC71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123E89E-02F9-40E7-9C1A-B333EE305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204DFB5A-6C46-49CD-A933-C1784DC4D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87129E18-7EFC-477E-8715-16D60CF57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9C70C325-27F3-44CB-A631-EF11CE6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81F435D-0591-44D2-AA3F-501EEC6B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9534ECD9-9339-4965-9B60-C0ED1D9D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18F7199B-CBCA-4A0F-8EEE-056A664CD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EA6137C-88AC-47E7-A2B9-F06EE2EF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31A037B1-7B29-4E4D-BAA8-B529A19C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DE7357B-0B91-4813-8631-90263273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21B3BA74-3139-4AD3-81E2-7174428B9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922388D-FDAE-4997-9A81-4C10FB1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44B1128D-CBF9-4E8E-B5FD-16EA61855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8C3554E6-630F-4BE1-AAEB-4E8FC61D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7881672B-061D-44D8-B8E4-2B1E18D53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8552A74A-C2FB-4456-846D-1D9EC32CA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676335D-0545-4393-B422-6CE6DAD2D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7CEA87AD-1702-42DE-976E-FA16A931C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F2C7457F-2E86-475E-82C3-D878D941B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8761412-8BC8-4A0D-B0F2-A8BA1D1B6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15E8D14-1E49-46AE-84D9-D09CD884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22">
              <a:extLst>
                <a:ext uri="{FF2B5EF4-FFF2-40B4-BE49-F238E27FC236}">
                  <a16:creationId xmlns:a16="http://schemas.microsoft.com/office/drawing/2014/main" id="{23FBD707-EE6F-41CA-8E71-4DE4C60A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24152A-1F75-47D7-8320-AD15AAD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9A547733-645F-44FC-87F2-2FF69829D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2E65B64-738D-4B93-9601-7D9F17C5E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C862E4D6-5F53-46C3-8F24-FEB4D81C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CBAFF239-3A1E-4757-89EA-D14FE686F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62616FA6-D4C9-4C63-AEFF-B2E8C0422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D0AE0320-EB96-405D-863C-988E89A4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06D674D-737D-44B6-9D69-EB5B637D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1500A74E-627B-4D9D-8314-83061B654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AA534AFE-CE81-4FD4-883C-B177FB33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EA2AB793-D30F-40CD-AD70-0F8DDB265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408830BC-0F82-4789-9AA7-8C47B06E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D5B45203-500C-46E6-A6B2-2340E1E8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23F06B41-6B08-444A-A5AE-604973C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BF3C1C96-DB89-41CB-B73D-A7757C861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7A3778E8-F4AC-4778-8120-F84AB5822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943B6DC5-4AF1-49B7-80A9-10ADFB425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CA73A884-DEFD-4B91-9A9A-CEF8F9653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7DA3F2BA-29F8-45F8-A636-967C55CE9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76B3E435-5F57-4766-A6DB-3DFBE16D7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A4F483F5-C822-499C-891D-D47C7D2BB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BAEAE07B-06A9-4BCB-B891-E450DCB06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7F38C272-92A3-4C6E-BB36-F20F29AE3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D851ECF0-59E8-4000-A645-747DAC458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4CF1B5-681B-408B-8BCD-19BF32DA0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795527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2"/>
                </a:solidFill>
              </a:rPr>
              <a:t>ZOMATO RESTAURANTS ANALYSIS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(USING DATASET FROM ZOMATO)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AB2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Zomato claims 2X surge in revenue in FY20; costs grew by 47%">
            <a:extLst>
              <a:ext uri="{FF2B5EF4-FFF2-40B4-BE49-F238E27FC236}">
                <a16:creationId xmlns:a16="http://schemas.microsoft.com/office/drawing/2014/main" id="{CF3281E4-EA0B-42A9-BF21-1B85B6CAB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7" r="15149" b="3"/>
          <a:stretch/>
        </p:blipFill>
        <p:spPr bwMode="auto">
          <a:xfrm>
            <a:off x="1103257" y="2416047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9BD7F9-3515-419A-8D88-80E17870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703" y="2228850"/>
            <a:ext cx="5028928" cy="3699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20000"/>
              </a:lnSpc>
              <a:buClr>
                <a:srgbClr val="FFAB2F"/>
              </a:buClr>
            </a:pP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  <a:buClr>
                <a:srgbClr val="FFAB2F"/>
              </a:buClr>
            </a:pPr>
            <a:r>
              <a:rPr lang="en-US" dirty="0">
                <a:solidFill>
                  <a:schemeClr val="tx1"/>
                </a:solidFill>
              </a:rPr>
              <a:t>Made By:</a:t>
            </a:r>
          </a:p>
          <a:p>
            <a:pPr indent="-228600" algn="l">
              <a:lnSpc>
                <a:spcPct val="120000"/>
              </a:lnSpc>
              <a:buClr>
                <a:srgbClr val="FFAB2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Aniket Kumar  PF45(1032171203)</a:t>
            </a:r>
          </a:p>
          <a:p>
            <a:pPr indent="-228600" algn="l">
              <a:lnSpc>
                <a:spcPct val="120000"/>
              </a:lnSpc>
              <a:buClr>
                <a:srgbClr val="FFAB2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Manish Yadav  PD15(1032170265)</a:t>
            </a:r>
          </a:p>
          <a:p>
            <a:pPr indent="-228600" algn="l">
              <a:lnSpc>
                <a:spcPct val="120000"/>
              </a:lnSpc>
              <a:buClr>
                <a:srgbClr val="FFAB2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Rahul Arya       PE20(1032170742)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E238E-5ABF-4C09-8099-AAF15312967F}"/>
              </a:ext>
            </a:extLst>
          </p:cNvPr>
          <p:cNvSpPr txBox="1"/>
          <p:nvPr/>
        </p:nvSpPr>
        <p:spPr>
          <a:xfrm>
            <a:off x="1939182" y="596255"/>
            <a:ext cx="877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BI MINI HACKATHON</a:t>
            </a:r>
          </a:p>
        </p:txBody>
      </p:sp>
    </p:spTree>
    <p:extLst>
      <p:ext uri="{BB962C8B-B14F-4D97-AF65-F5344CB8AC3E}">
        <p14:creationId xmlns:p14="http://schemas.microsoft.com/office/powerpoint/2010/main" val="237610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A5432AB-5A02-4434-9710-C9DB70651894}"/>
              </a:ext>
            </a:extLst>
          </p:cNvPr>
          <p:cNvSpPr txBox="1">
            <a:spLocks/>
          </p:cNvSpPr>
          <p:nvPr/>
        </p:nvSpPr>
        <p:spPr>
          <a:xfrm>
            <a:off x="-163620" y="2891308"/>
            <a:ext cx="5767566" cy="1072378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Prediction (Blue)</a:t>
            </a:r>
            <a:br>
              <a:rPr lang="en-IN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VS</a:t>
            </a:r>
            <a:br>
              <a:rPr lang="en-IN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Original (Red)</a:t>
            </a:r>
            <a:endParaRPr lang="en-IN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A32682-049F-4B00-8A1E-587CBAF14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177483"/>
            <a:ext cx="6281738" cy="4499859"/>
          </a:xfrm>
        </p:spPr>
      </p:pic>
    </p:spTree>
    <p:extLst>
      <p:ext uri="{BB962C8B-B14F-4D97-AF65-F5344CB8AC3E}">
        <p14:creationId xmlns:p14="http://schemas.microsoft.com/office/powerpoint/2010/main" val="286574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31B7-9DE9-4B77-83FE-E154DC7F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C6D5-8DB3-4262-AA03-310528FA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From the Bar plot we can conclude that majority of restaurants open their branches, invest in major/metro cities.</a:t>
            </a:r>
          </a:p>
          <a:p>
            <a:r>
              <a:rPr lang="en-IN" dirty="0">
                <a:latin typeface="Georgia" panose="02040502050405020303" pitchFamily="18" charset="0"/>
              </a:rPr>
              <a:t>From the Pie chart we infer that majority of restaurants lies in categories such as Quick bite, Casual dining and rest lies in bakery, bars, fine dining etc.</a:t>
            </a:r>
          </a:p>
          <a:p>
            <a:r>
              <a:rPr lang="en-IN" dirty="0">
                <a:latin typeface="Georgia" panose="02040502050405020303" pitchFamily="18" charset="0"/>
              </a:rPr>
              <a:t>From horizontal Bar plot, its clear that top competitors in dining industries are Domino’s, KFC, Subway and more.</a:t>
            </a:r>
          </a:p>
          <a:p>
            <a:r>
              <a:rPr lang="en-IN" dirty="0">
                <a:latin typeface="Georgia" panose="02040502050405020303" pitchFamily="18" charset="0"/>
              </a:rPr>
              <a:t>From correlation heatmap, we get that more social activeness of restaurants such as adding photos of restaurants, attracts crowd  who share their review.</a:t>
            </a:r>
          </a:p>
          <a:p>
            <a:r>
              <a:rPr lang="en-IN" dirty="0">
                <a:latin typeface="Georgia" panose="02040502050405020303" pitchFamily="18" charset="0"/>
              </a:rPr>
              <a:t>We applied Simple Linear Regression model to predict: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Number of votes depending on count of photos available online.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The aggregate price for two people according to votes and aggregate rating.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22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1311-E70E-41CF-BCB1-BA861478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2554635"/>
            <a:ext cx="8679915" cy="1748729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6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A67B-B91C-4C7A-BAF6-C1FFFEEF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45" y="2875721"/>
            <a:ext cx="3338812" cy="1678853"/>
          </a:xfrm>
        </p:spPr>
        <p:txBody>
          <a:bodyPr>
            <a:noAutofit/>
          </a:bodyPr>
          <a:lstStyle/>
          <a:p>
            <a:r>
              <a:rPr lang="en-US" sz="2600" b="1" i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Restaurants Analysis using Machine Learning Algorithm for </a:t>
            </a:r>
            <a:r>
              <a:rPr lang="en-US" sz="2600" b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Zomato</a:t>
            </a:r>
            <a:r>
              <a:rPr lang="en-US" sz="2600" b="1" i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using R Programming</a:t>
            </a:r>
            <a:br>
              <a:rPr lang="en-US" sz="2600" b="1" i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sz="2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A15E-F5CB-4FF2-804F-09AF25F6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Zomato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Indian restaurant aggregator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food delivery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start-up. As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 of 2019, Twitter has more than 152 million daily active users 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Zomato provides information, menus and user-reviews of restaurants as well as food delivery options from partner restaurants in select cities. </a:t>
            </a:r>
            <a:endParaRPr lang="en-US" sz="1800" b="0" i="0" u="none" strike="noStrike" baseline="0" dirty="0">
              <a:latin typeface="Georgia" panose="02040502050405020303" pitchFamily="18" charset="0"/>
            </a:endParaRPr>
          </a:p>
          <a:p>
            <a:pPr algn="l"/>
            <a:r>
              <a:rPr lang="en-US" dirty="0">
                <a:latin typeface="Georgia" panose="02040502050405020303" pitchFamily="18" charset="0"/>
              </a:rPr>
              <a:t>Restaurants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 Analysis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the process of determining the best restaurants , value for money restaurants in their locality. It also helps to find their required cuisines in their locality.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D8262F-6613-4A3E-AEC2-4F57B84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CC3138-BA46-47A8-A32B-839AF8410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724245B-0A47-43E9-803B-01FB3E1F5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645C282-FAB0-426B-B7F7-B69E33A86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C16382C-F841-4800-A51F-9A510C717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3DA68406-16CE-4388-AD40-FAE0B686C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DD9F25A-0997-4864-9247-81BB1A0FE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F52A752-0218-4A17-901F-821BF73F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B3162C6-D15B-46ED-ACFC-F614B930E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78BDE8B-E5DA-470B-9110-2D979B70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9A6670B1-472D-4650-8A60-23DFA77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6AAF483-04E3-4E57-B66A-058B3EB19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EB778C3-BDA4-4734-A80D-16F8891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D95660D-F0D4-445A-9D5E-4C7EEF0C5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8DC41C0-1E0C-4318-B6BD-F72DB3B7A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6B80AF9-3637-48B4-9D14-A2FBE79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91CEBC5-A7DB-439D-97AC-BD85BD12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D259B00D-1AD8-4019-9734-183863F1F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B25DA86-593A-421A-8D4E-F57398EA2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1C0C66D-DA8B-43FA-B6D0-4F3C432AF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BEBC43C-E03C-4346-AB7E-E63B070C3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67E63C7C-1C5C-4AEE-86DC-45AAA2B62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E63192B0-C34F-4C03-B12E-5300ABEC8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E05B47-9B75-4CBD-A6FB-8D15BA3B1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7D2E81-D98A-46CC-AD49-66F570E2A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9354B3D1-9F8B-4628-8E7B-AB23708F0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CD613C-0B75-46DD-AF8F-39C09BE30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506C8C-33BE-4527-8352-2DC66DA2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Dataset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A779888-1015-4F5C-A700-88EA6D8A7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9"/>
          <a:stretch/>
        </p:blipFill>
        <p:spPr>
          <a:xfrm>
            <a:off x="4983164" y="804037"/>
            <a:ext cx="6518274" cy="370958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A69F1-26ED-4D74-9B75-281ACFB14830}"/>
              </a:ext>
            </a:extLst>
          </p:cNvPr>
          <p:cNvSpPr txBox="1"/>
          <p:nvPr/>
        </p:nvSpPr>
        <p:spPr>
          <a:xfrm>
            <a:off x="5105400" y="4812067"/>
            <a:ext cx="6281873" cy="1618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The dataset (csv) format consists of 211945 rows and 26 columns. </a:t>
            </a:r>
          </a:p>
        </p:txBody>
      </p:sp>
    </p:spTree>
    <p:extLst>
      <p:ext uri="{BB962C8B-B14F-4D97-AF65-F5344CB8AC3E}">
        <p14:creationId xmlns:p14="http://schemas.microsoft.com/office/powerpoint/2010/main" val="378961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375C-EFD2-44DC-B8B4-3E190841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AB0679-64E4-43E4-ADC7-A727F555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ECD3E98-7CD9-4527-8F9C-B237B7671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56170F3-D2AE-4BD9-A213-BB2379030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2731DBC-FDD9-4087-8311-18C6EEE84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3A51CE1-583D-4F5B-A2C0-AEE8090D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E423BB2-456E-46B9-BF4C-EB02B1FA2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8260BE1-F4BC-4330-B513-C2176C88F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DBA4DAC-9D00-4BC3-9B21-10FA21F64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33461F2-B658-4CBA-AFD6-A44A43336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1E2568F-D6C8-4364-92E2-D713C3FC4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E0A7D32-2273-4404-A04F-6BC34F672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5FD245A-196E-4DCE-8C9F-E1E10CA2E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C456197-D99E-49E9-AB95-2AF596DD0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B30A8A0-63D2-41A4-A8C9-032C65C1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2E2335D-32C2-46D2-B596-441FE0302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30E36EC-973C-4A36-A4E4-790C2BC1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499277A-871D-4A72-A046-7895F7189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A01A6E9-704E-4949-8EB7-E4EF23688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5C6534B-6CC5-45CE-B362-2DD46D9B8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D5B735B-E224-47AD-9B14-DD5058C8E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A6594F0-59A8-4074-8410-2BC8D6F84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550D04C-E5F6-4E9F-97E8-F0C9E019D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DB2A77-BEED-4E1A-A21D-52302476C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9E39ED-8DE7-442C-A9D3-4B6866C5D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EA042275-6B2F-49DE-B389-75631166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9D2CA2-003D-4AB6-85A0-65708AFBC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F4332F-29B7-4A6A-ACAA-A319598D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IN">
                <a:latin typeface="Aharoni" panose="02010803020104030203" pitchFamily="2" charset="-79"/>
                <a:cs typeface="Aharoni" panose="02010803020104030203" pitchFamily="2" charset="-79"/>
              </a:rPr>
              <a:t>Pre-Processing</a:t>
            </a: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683F406-960D-47CA-A11F-CB706E3C7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E1C2-BCF0-4EB0-8F74-76615D72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233" y="4860925"/>
            <a:ext cx="6281873" cy="1783977"/>
          </a:xfrm>
        </p:spPr>
        <p:txBody>
          <a:bodyPr>
            <a:normAutofit lnSpcReduction="10000"/>
          </a:bodyPr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In pre-processing, we removed the duplicated values first, then we removed the records with missing data, since the missing data was irreplaceable and small as compared to total amount of data we have.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B81E2-C5D4-410F-8F0B-D586111B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88" y="1090061"/>
            <a:ext cx="683476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6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90C-F096-4867-92A4-190BFD0D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Visualisations</a:t>
            </a:r>
            <a:br>
              <a:rPr lang="en-IN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IN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Bar-Plot</a:t>
            </a:r>
            <a:br>
              <a:rPr lang="en-IN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84492-77A7-477A-B1DC-3CC9CF7E076E}"/>
              </a:ext>
            </a:extLst>
          </p:cNvPr>
          <p:cNvSpPr txBox="1"/>
          <p:nvPr/>
        </p:nvSpPr>
        <p:spPr>
          <a:xfrm>
            <a:off x="5158854" y="5595582"/>
            <a:ext cx="63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Number of  Restaurants in Major cities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8C43D5-4ACA-4ADE-A524-A5CDDA59E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4" y="688601"/>
            <a:ext cx="6281738" cy="4443953"/>
          </a:xfrm>
        </p:spPr>
      </p:pic>
    </p:spTree>
    <p:extLst>
      <p:ext uri="{BB962C8B-B14F-4D97-AF65-F5344CB8AC3E}">
        <p14:creationId xmlns:p14="http://schemas.microsoft.com/office/powerpoint/2010/main" val="91355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931D-DC23-44EF-AFD6-91C4AFE0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Visualisations</a:t>
            </a:r>
            <a:b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Pie Chart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FA9DE-A70D-487C-B744-3375EB46AB78}"/>
              </a:ext>
            </a:extLst>
          </p:cNvPr>
          <p:cNvSpPr txBox="1"/>
          <p:nvPr/>
        </p:nvSpPr>
        <p:spPr>
          <a:xfrm>
            <a:off x="5128591" y="5605670"/>
            <a:ext cx="649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Category of Major proportion of restaurants</a:t>
            </a:r>
            <a:endParaRPr lang="en-IN" b="1" dirty="0">
              <a:latin typeface="Georgia" panose="02040502050405020303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849919-11E7-44FB-B126-6230A42F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31" y="517500"/>
            <a:ext cx="6281738" cy="4706643"/>
          </a:xfrm>
        </p:spPr>
      </p:pic>
    </p:spTree>
    <p:extLst>
      <p:ext uri="{BB962C8B-B14F-4D97-AF65-F5344CB8AC3E}">
        <p14:creationId xmlns:p14="http://schemas.microsoft.com/office/powerpoint/2010/main" val="108692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931D-DC23-44EF-AFD6-91C4AFE0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Visualisations</a:t>
            </a:r>
            <a:b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Horizontal </a:t>
            </a:r>
            <a:r>
              <a:rPr lang="en-IN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BarPlot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FA9DE-A70D-487C-B744-3375EB46AB78}"/>
              </a:ext>
            </a:extLst>
          </p:cNvPr>
          <p:cNvSpPr txBox="1"/>
          <p:nvPr/>
        </p:nvSpPr>
        <p:spPr>
          <a:xfrm>
            <a:off x="5128591" y="5605670"/>
            <a:ext cx="649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4292E"/>
                </a:solidFill>
                <a:latin typeface="Georgia" panose="02040502050405020303" pitchFamily="18" charset="0"/>
              </a:rPr>
              <a:t>Votes vs City</a:t>
            </a:r>
            <a:endParaRPr lang="en-IN" b="1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4AF81-BDA5-4640-B812-73DBD36F4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74" y="640258"/>
            <a:ext cx="6973273" cy="5334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410341-2BE6-418C-9490-9979973A13C6}"/>
              </a:ext>
            </a:extLst>
          </p:cNvPr>
          <p:cNvSpPr txBox="1"/>
          <p:nvPr/>
        </p:nvSpPr>
        <p:spPr>
          <a:xfrm>
            <a:off x="5128591" y="5975002"/>
            <a:ext cx="6732105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Number of restaurants owned by Top Food Brands</a:t>
            </a:r>
            <a:endParaRPr lang="en-IN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1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931D-DC23-44EF-AFD6-91C4AFE0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Visualisations</a:t>
            </a:r>
            <a:b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Correlation Heatmap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10341-2BE6-418C-9490-9979973A13C6}"/>
              </a:ext>
            </a:extLst>
          </p:cNvPr>
          <p:cNvSpPr txBox="1"/>
          <p:nvPr/>
        </p:nvSpPr>
        <p:spPr>
          <a:xfrm>
            <a:off x="5128591" y="5975002"/>
            <a:ext cx="6732105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Correlations between featured of restaurant</a:t>
            </a:r>
            <a:endParaRPr lang="en-IN" b="1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26FB2-8DBC-4C25-B13E-368DAE307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474644"/>
            <a:ext cx="6335009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ECA8-5C66-4828-B847-6C30AC9C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b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CAD5-FA74-4206-8F16-393400DE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The algorithm that we have used is </a:t>
            </a:r>
          </a:p>
          <a:p>
            <a:pPr marL="0" indent="0">
              <a:buNone/>
            </a:pPr>
            <a:r>
              <a:rPr lang="en-IN" sz="2000" b="1" u="sng" dirty="0">
                <a:solidFill>
                  <a:srgbClr val="24292E"/>
                </a:solidFill>
                <a:latin typeface="Georgia" panose="02040502050405020303" pitchFamily="18" charset="0"/>
              </a:rPr>
              <a:t>Simple Linear Regression Model</a:t>
            </a:r>
            <a:endParaRPr lang="en-US" sz="2000" dirty="0">
              <a:solidFill>
                <a:srgbClr val="24292E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rgbClr val="24292E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rgbClr val="24292E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rgbClr val="24292E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rgbClr val="24292E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rgbClr val="24292E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rgbClr val="24292E"/>
              </a:solidFill>
              <a:latin typeface="Georgia" panose="02040502050405020303" pitchFamily="18" charset="0"/>
            </a:endParaRPr>
          </a:p>
          <a:p>
            <a:endParaRPr lang="en-IN" sz="20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F33C2-CE03-49F8-86B6-F005BEF4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96" y="2349925"/>
            <a:ext cx="628187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68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 Light</vt:lpstr>
      <vt:lpstr>Georgia</vt:lpstr>
      <vt:lpstr>Rockwell</vt:lpstr>
      <vt:lpstr>Wingdings</vt:lpstr>
      <vt:lpstr>Atlas</vt:lpstr>
      <vt:lpstr>ZOMATO RESTAURANTS ANALYSIS (USING DATASET FROM ZOMATO)</vt:lpstr>
      <vt:lpstr>Restaurants Analysis using Machine Learning Algorithm for Zomato using R Programming </vt:lpstr>
      <vt:lpstr>Dataset</vt:lpstr>
      <vt:lpstr>Pre-Processing</vt:lpstr>
      <vt:lpstr>Visualisations  Bar-Plot </vt:lpstr>
      <vt:lpstr>Visualisations  Pie Chart </vt:lpstr>
      <vt:lpstr>Visualisations  Horizontal BarPlot </vt:lpstr>
      <vt:lpstr>Visualisations  Correlation Heatmap</vt:lpstr>
      <vt:lpstr>Algorithm 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RESTAURANTS ANALYSIS (USING DATASET FROM ZOMATO)</dc:title>
  <dc:creator>Aniket Kumar</dc:creator>
  <cp:lastModifiedBy>Manish Yadav</cp:lastModifiedBy>
  <cp:revision>9</cp:revision>
  <dcterms:created xsi:type="dcterms:W3CDTF">2021-01-17T13:55:02Z</dcterms:created>
  <dcterms:modified xsi:type="dcterms:W3CDTF">2021-01-18T16:00:31Z</dcterms:modified>
</cp:coreProperties>
</file>