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xX32JuKtRtxajwNazGVHu5DD8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A09645B-9A88-4BB9-94DE-6A3CEAD5506A}">
  <a:tblStyle styleId="{7A09645B-9A88-4BB9-94DE-6A3CEAD5506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133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7048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 Programming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 list is an R-object which can contain many different types of elements inside it like vectors, functions and even another list inside it.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# Create a list.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list1 &lt;- list(c(2,5,3),21.3,sin)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# Print the list.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print(list1)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 matrix is a two-dimensional rectangular data set. It can be created using a vector input to the matrix function.</a:t>
            </a: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# Create a matrix.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 = matrix( c('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a','a','b','c','b','a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'),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nrow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= 2,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ncol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= 3,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byrow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= TRUE)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print(M)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matrices are confined to two dimensions, arrays can be of any number of dimensions.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array function takes a dim attribute which creates the required number of dimension</a:t>
            </a: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# Create an array. 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 &lt;- array(c('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green','yellow','red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'),dim = c(3,3))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print(a)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3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763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 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r-objects which are created using a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stores the vector along with the distinct values of the elements in the vector as labels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labels are always character irrespective of whether it is numeric or character or Boolean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Factors are created using the 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factor()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 function. The </a:t>
            </a:r>
            <a:r>
              <a:rPr lang="en-US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nlevels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 functions gives the count of levels.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# Create a vector.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apple_colors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&lt;-c('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green','green','yellow','red','red','red','green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')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# Create a factor object.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factor_apple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&lt;- factor(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apple_colors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# Print the factor.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print(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factor_apple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	print(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nlevels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factor_apple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Frames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763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Data frames are tabular data objects.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Unlike a matrix in data frame each column can contain different modes of data. </a:t>
            </a:r>
            <a:endParaRPr sz="222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The first column can be numeric while the second column can be character and third column can be logical.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 It is a list of vectors of equal length.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Data Frames are created using the </a:t>
            </a:r>
            <a:r>
              <a:rPr lang="en-US" sz="2220" b="1" dirty="0" err="1"/>
              <a:t>data.frame</a:t>
            </a:r>
            <a:r>
              <a:rPr lang="en-US" sz="2220" b="1" dirty="0"/>
              <a:t>()</a:t>
            </a:r>
            <a:r>
              <a:rPr lang="en-US" sz="2220" dirty="0"/>
              <a:t> function.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ts val="2220"/>
              <a:buNone/>
            </a:pPr>
            <a:r>
              <a:rPr lang="en-US" sz="2220" b="1" dirty="0">
                <a:solidFill>
                  <a:srgbClr val="7030A0"/>
                </a:solidFill>
              </a:rPr>
              <a:t># Create the data frame. </a:t>
            </a:r>
            <a:endParaRPr sz="2220" b="1" dirty="0">
              <a:solidFill>
                <a:srgbClr val="7030A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ts val="2220"/>
              <a:buNone/>
            </a:pPr>
            <a:r>
              <a:rPr lang="en-US" sz="2220" b="1" dirty="0">
                <a:solidFill>
                  <a:srgbClr val="7030A0"/>
                </a:solidFill>
              </a:rPr>
              <a:t>BMI &lt;- </a:t>
            </a:r>
            <a:r>
              <a:rPr lang="en-US" sz="2220" b="1" dirty="0" err="1">
                <a:solidFill>
                  <a:srgbClr val="7030A0"/>
                </a:solidFill>
              </a:rPr>
              <a:t>data.frame</a:t>
            </a:r>
            <a:r>
              <a:rPr lang="en-US" sz="2220" b="1" dirty="0">
                <a:solidFill>
                  <a:srgbClr val="7030A0"/>
                </a:solidFill>
              </a:rPr>
              <a:t>( </a:t>
            </a:r>
            <a:endParaRPr sz="2220" b="1" dirty="0">
              <a:solidFill>
                <a:srgbClr val="7030A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ts val="2220"/>
              <a:buNone/>
            </a:pPr>
            <a:r>
              <a:rPr lang="en-US" sz="2220" b="1" dirty="0">
                <a:solidFill>
                  <a:srgbClr val="7030A0"/>
                </a:solidFill>
              </a:rPr>
              <a:t>gender = c("Male", "</a:t>
            </a:r>
            <a:r>
              <a:rPr lang="en-US" sz="2220" b="1" dirty="0" err="1">
                <a:solidFill>
                  <a:srgbClr val="7030A0"/>
                </a:solidFill>
              </a:rPr>
              <a:t>Male","Female</a:t>
            </a:r>
            <a:r>
              <a:rPr lang="en-US" sz="2220" b="1" dirty="0">
                <a:solidFill>
                  <a:srgbClr val="7030A0"/>
                </a:solidFill>
              </a:rPr>
              <a:t>"), </a:t>
            </a:r>
            <a:endParaRPr sz="2220" b="1" dirty="0">
              <a:solidFill>
                <a:srgbClr val="7030A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ts val="2220"/>
              <a:buNone/>
            </a:pPr>
            <a:r>
              <a:rPr lang="en-US" sz="2220" b="1" dirty="0">
                <a:solidFill>
                  <a:srgbClr val="7030A0"/>
                </a:solidFill>
              </a:rPr>
              <a:t>height = c(152, 171.5, 165), </a:t>
            </a:r>
            <a:endParaRPr sz="2220" b="1" dirty="0">
              <a:solidFill>
                <a:srgbClr val="7030A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ts val="2220"/>
              <a:buNone/>
            </a:pPr>
            <a:r>
              <a:rPr lang="en-US" sz="2220" b="1" dirty="0">
                <a:solidFill>
                  <a:srgbClr val="7030A0"/>
                </a:solidFill>
              </a:rPr>
              <a:t>weight = c(81,93, 78), </a:t>
            </a:r>
            <a:endParaRPr sz="2220" b="1" dirty="0">
              <a:solidFill>
                <a:srgbClr val="7030A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ts val="2220"/>
              <a:buNone/>
            </a:pPr>
            <a:r>
              <a:rPr lang="en-US" sz="2220" b="1" dirty="0">
                <a:solidFill>
                  <a:srgbClr val="7030A0"/>
                </a:solidFill>
              </a:rPr>
              <a:t>Age = c(42,38,26) ) </a:t>
            </a:r>
            <a:endParaRPr sz="2220" b="1" dirty="0">
              <a:solidFill>
                <a:srgbClr val="7030A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ts val="2220"/>
              <a:buNone/>
            </a:pPr>
            <a:r>
              <a:rPr lang="en-US" sz="2220" b="1" dirty="0">
                <a:solidFill>
                  <a:srgbClr val="7030A0"/>
                </a:solidFill>
              </a:rPr>
              <a:t>print(BMI)</a:t>
            </a:r>
            <a:br>
              <a:rPr lang="en-US" sz="2220" b="1" dirty="0">
                <a:solidFill>
                  <a:srgbClr val="7030A0"/>
                </a:solidFill>
              </a:rPr>
            </a:br>
            <a:endParaRPr sz="2035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Programming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latin typeface="Times New Roman"/>
                <a:ea typeface="Times New Roman"/>
                <a:cs typeface="Times New Roman"/>
                <a:sym typeface="Times New Roman"/>
              </a:rPr>
              <a:t> Programming language and software environment for statistical analysis, graphics representation and reporting.</a:t>
            </a:r>
            <a:endParaRPr/>
          </a:p>
          <a:p>
            <a:pPr marL="342900" lvl="0" indent="-21367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endParaRPr sz="2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latin typeface="Times New Roman"/>
                <a:ea typeface="Times New Roman"/>
                <a:cs typeface="Times New Roman"/>
                <a:sym typeface="Times New Roman"/>
              </a:rPr>
              <a:t>Freely available under the GNU General Public License.</a:t>
            </a:r>
            <a:endParaRPr/>
          </a:p>
          <a:p>
            <a:pPr marL="342900" lvl="0" indent="-21367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endParaRPr sz="2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latin typeface="Times New Roman"/>
                <a:ea typeface="Times New Roman"/>
                <a:cs typeface="Times New Roman"/>
                <a:sym typeface="Times New Roman"/>
              </a:rPr>
              <a:t>Pre-compiled binary versions are provided for various operating systems like Linux, Windows and Mac.</a:t>
            </a:r>
            <a:endParaRPr/>
          </a:p>
          <a:p>
            <a:pPr marL="342900" lvl="0" indent="-21367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endParaRPr sz="2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latin typeface="Times New Roman"/>
                <a:ea typeface="Times New Roman"/>
                <a:cs typeface="Times New Roman"/>
                <a:sym typeface="Times New Roman"/>
              </a:rPr>
              <a:t>R was created by Ross Ihaka and Robert Gentleman at the University of Auckland, New Zealand.</a:t>
            </a:r>
            <a:endParaRPr/>
          </a:p>
          <a:p>
            <a:pPr marL="342900" lvl="0" indent="-21367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endParaRPr sz="2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latin typeface="Times New Roman"/>
                <a:ea typeface="Times New Roman"/>
                <a:cs typeface="Times New Roman"/>
                <a:sym typeface="Times New Roman"/>
              </a:rPr>
              <a:t>An interpreted computer language which allows branching and looping as well as modular programming using functions.</a:t>
            </a:r>
            <a:endParaRPr/>
          </a:p>
          <a:p>
            <a:pPr marL="342900" lvl="0" indent="-21367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endParaRPr sz="20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latin typeface="Times New Roman"/>
                <a:ea typeface="Times New Roman"/>
                <a:cs typeface="Times New Roman"/>
                <a:sym typeface="Times New Roman"/>
              </a:rPr>
              <a:t>Allows integration with the procedures written in the C, C++, .Net, Python or FORTRAN languages for efficiency.</a:t>
            </a:r>
            <a:endParaRPr sz="203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R Programming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R is a well-developed, simple and effective programming language which includes conditionals, loops, user defined recursive functions and input and output facilities.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 has an effective data handling and storage facility.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 provides a suite of operators for calculations on arrays, lists, vectors and matrices.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 provides a large, coherent and integrated collection of tools for data analysis.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 provides graphical facilities for data analysis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Installing R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Windows</a:t>
            </a:r>
            <a:endParaRPr sz="2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https://rstudio.com/products/rstudio/download/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133600"/>
            <a:ext cx="55054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609600" y="5334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Linux</a:t>
            </a:r>
            <a:endParaRPr/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yum install R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“Hello World” Program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# My first program in R Programming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s1&lt;- "Hello, World!"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print ( s1)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in R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Variables are not declared as some data type.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Variables are assigned with R-Objects and the data type of the R-object becomes the data type of the variable. 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types of R-objects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Vectors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Lists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Matrices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Factors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Data Frames</a:t>
            </a: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in R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Variables are not declared as some data type.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Variables are assigned with R-Objects and the data type of the R-object becomes the data type of the variable. 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types of R-objects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Vectors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Lists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Matrices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Factors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Data Frames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object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There are six data types of these atomic vectors, also termed as six classes of vectors.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0" name="Google Shape;130;p8"/>
          <p:cNvGraphicFramePr/>
          <p:nvPr/>
        </p:nvGraphicFramePr>
        <p:xfrm>
          <a:off x="914400" y="1905000"/>
          <a:ext cx="7696200" cy="3886200"/>
        </p:xfrm>
        <a:graphic>
          <a:graphicData uri="http://schemas.openxmlformats.org/drawingml/2006/table">
            <a:tbl>
              <a:tblPr firstRow="1" bandRow="1">
                <a:noFill/>
                <a:tableStyleId>{7A09645B-9A88-4BB9-94DE-6A3CEAD5506A}</a:tableStyleId>
              </a:tblPr>
              <a:tblGrid>
                <a:gridCol w="2565400"/>
                <a:gridCol w="2565400"/>
                <a:gridCol w="2565400"/>
              </a:tblGrid>
              <a:tr h="50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Data Type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50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TRUE, FALSE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&lt;- TRUE print(class(v))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12.3, 5, 999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&lt;- 23.5 print(class(v))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50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2L, 34L, 0L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&lt;- 2L print(class(v))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50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+ 2i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&lt;- 2+5i print(class(v))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50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'a' , '“hello", '23.4'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&lt;- “hello" print(class(v))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868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Raw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"Hello" is stored as 48 65 6c 6c 6f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&lt;- charToRaw("Hello") print(class(v))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vector with more than one element</a:t>
            </a:r>
            <a:endParaRPr sz="3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use 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c()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 function  to combine the elements into a vector</a:t>
            </a: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# Create a vector.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apple &lt;- c('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red','green',"yellow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")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print(apple)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# Get the class of the vector.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print(class(apple))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592</Words>
  <Application>Microsoft Office PowerPoint</Application>
  <PresentationFormat>On-screen Show (4:3)</PresentationFormat>
  <Paragraphs>130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 Programming</vt:lpstr>
      <vt:lpstr>R Programming</vt:lpstr>
      <vt:lpstr>Features of R Programming</vt:lpstr>
      <vt:lpstr>Installing R</vt:lpstr>
      <vt:lpstr>Basic “Hello World” Program</vt:lpstr>
      <vt:lpstr>Variables in R</vt:lpstr>
      <vt:lpstr>Variables in R</vt:lpstr>
      <vt:lpstr>Vector object</vt:lpstr>
      <vt:lpstr>Creating vector with more than one element</vt:lpstr>
      <vt:lpstr>Lists</vt:lpstr>
      <vt:lpstr>Matrix</vt:lpstr>
      <vt:lpstr>Arrays</vt:lpstr>
      <vt:lpstr>Factors</vt:lpstr>
      <vt:lpstr>Data Frames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Ajit</dc:creator>
  <cp:lastModifiedBy>admin</cp:lastModifiedBy>
  <cp:revision>5</cp:revision>
  <dcterms:created xsi:type="dcterms:W3CDTF">2020-12-30T01:33:32Z</dcterms:created>
  <dcterms:modified xsi:type="dcterms:W3CDTF">2021-01-13T07:00:27Z</dcterms:modified>
</cp:coreProperties>
</file>